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6"/>
  </p:notesMasterIdLst>
  <p:sldIdLst>
    <p:sldId id="256" r:id="rId2"/>
    <p:sldId id="257" r:id="rId3"/>
    <p:sldId id="535" r:id="rId4"/>
    <p:sldId id="396" r:id="rId5"/>
    <p:sldId id="398" r:id="rId6"/>
    <p:sldId id="399" r:id="rId7"/>
    <p:sldId id="338" r:id="rId8"/>
    <p:sldId id="536" r:id="rId9"/>
    <p:sldId id="540" r:id="rId10"/>
    <p:sldId id="506" r:id="rId11"/>
    <p:sldId id="507" r:id="rId12"/>
    <p:sldId id="541" r:id="rId13"/>
    <p:sldId id="500" r:id="rId14"/>
    <p:sldId id="515" r:id="rId15"/>
    <p:sldId id="516" r:id="rId16"/>
    <p:sldId id="542" r:id="rId17"/>
    <p:sldId id="543" r:id="rId18"/>
    <p:sldId id="544" r:id="rId19"/>
    <p:sldId id="545" r:id="rId20"/>
    <p:sldId id="569" r:id="rId21"/>
    <p:sldId id="570" r:id="rId22"/>
    <p:sldId id="571" r:id="rId23"/>
    <p:sldId id="572" r:id="rId24"/>
    <p:sldId id="57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41"/>
  </p:normalViewPr>
  <p:slideViewPr>
    <p:cSldViewPr>
      <p:cViewPr varScale="1">
        <p:scale>
          <a:sx n="59" d="100"/>
          <a:sy n="59" d="100"/>
        </p:scale>
        <p:origin x="10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2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C5A893-0350-7146-8234-A3213E1CF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7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58327A-C6BC-9547-9FD1-A18CAC3BF77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0B37E1-F94E-4A4F-8D58-A97930BBD0E8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DF75DA-CC1F-6B46-B6B2-FA5E56BA7009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1D68B0-852E-EF43-94F6-628A9C846A76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59CDE6-6388-9A4F-BCEE-68367E053174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5E6A6C-D0B1-2C40-BC39-CEBE801373C3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2294F-F5F6-EA49-8844-6E2F5D290858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FC1CFB-D377-BF4C-8A60-74BC6F646C86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5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98166C-91F0-3F4D-8F00-2AF22B073C49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98166C-91F0-3F4D-8F00-2AF22B073C4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DB2668-571B-DA43-BC52-30F93E345DBE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835D89-68D5-D348-99F4-238B935CBE09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4748CB-EE1A-D949-A6BB-3CCA6D42244F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656207-30B3-1349-801F-E904FF0CD97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9DEE65-77AD-4148-A7A5-C8FE7A8509E4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4C4822-1653-AA4C-91EF-5ECC3CA4387C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64A5064-326F-2C4A-A67B-169A7D435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DFA6F-4CC7-224E-9EEF-A73AAEF2B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3A47B-7A80-3547-A1D5-6C0D5D4E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1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28C95-6BB4-A348-86B5-9CC476806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9C1EE-CC0D-B742-9B0B-1B131262D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8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1D2A0-9B55-0040-BD94-04B593711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5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524A4-0D78-CA4D-BEA3-58D0DE0BE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7AF6-B7B2-5947-8743-E489ABB71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62667-6818-2248-AF4D-1EC35DF94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6ED7-000E-0C4C-860C-E1781E304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0402B-E001-304A-AD5C-D9ACC07EF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75000"/>
              </a:srgbClr>
            </a:outerShdw>
          </a:effectLst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rgbClr val="808080">
                <a:alpha val="75000"/>
              </a:srgbClr>
            </a:outerShdw>
          </a:effectLst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F23EB74-16BE-414A-BC39-7844C449A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 bwMode="white">
          <a:xfrm>
            <a:off x="0" y="38100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Government IT Symposium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43000" y="5080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Grp="1" noRot="1" noChangeArrowheads="1"/>
          </p:cNvSpPr>
          <p:nvPr>
            <p:ph type="subTitle" idx="1"/>
          </p:nvPr>
        </p:nvSpPr>
        <p:spPr>
          <a:xfrm>
            <a:off x="0" y="1676400"/>
            <a:ext cx="9144000" cy="3962400"/>
          </a:xfrm>
        </p:spPr>
        <p:txBody>
          <a:bodyPr/>
          <a:lstStyle/>
          <a:p>
            <a:pPr eaLnBrk="1" hangingPunct="1">
              <a:defRPr/>
            </a:pPr>
            <a:endParaRPr lang="en-US" sz="1200" i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1600" i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4400" b="1" i="1" dirty="0">
                <a:latin typeface="Times New Roman" pitchFamily="18" charset="0"/>
                <a:ea typeface="+mn-ea"/>
                <a:cs typeface="Times New Roman" pitchFamily="18" charset="0"/>
              </a:rPr>
              <a:t>Sensational Service Strategies</a:t>
            </a:r>
          </a:p>
          <a:p>
            <a:pPr eaLnBrk="1" hangingPunct="1">
              <a:defRPr/>
            </a:pPr>
            <a:r>
              <a:rPr lang="en-US" sz="4400" b="1" i="1" dirty="0">
                <a:latin typeface="Times New Roman" pitchFamily="18" charset="0"/>
                <a:ea typeface="+mn-ea"/>
                <a:cs typeface="Times New Roman" pitchFamily="18" charset="0"/>
              </a:rPr>
              <a:t>for Internal &amp; External Customers</a:t>
            </a:r>
          </a:p>
          <a:p>
            <a:pPr eaLnBrk="1" hangingPunct="1">
              <a:defRPr/>
            </a:pPr>
            <a:endParaRPr lang="en-US" sz="4400" b="1" i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1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1325563"/>
          </a:xfrm>
        </p:spPr>
        <p:txBody>
          <a:bodyPr/>
          <a:lstStyle/>
          <a:p>
            <a:pPr eaLnBrk="1" hangingPunct="1"/>
            <a:r>
              <a:rPr lang="en-US" sz="3600" b="1" i="1" dirty="0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Complainers!  Our Most Valued Customers!</a:t>
            </a:r>
          </a:p>
        </p:txBody>
      </p:sp>
      <p:sp>
        <p:nvSpPr>
          <p:cNvPr id="9011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37575" cy="47275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1.  </a:t>
            </a:r>
            <a:r>
              <a:rPr lang="en-US" sz="2800" dirty="0">
                <a:latin typeface="Times New Roman" charset="0"/>
              </a:rPr>
              <a:t>Get into your</a:t>
            </a:r>
            <a:r>
              <a:rPr lang="en-US" sz="2800" b="1" dirty="0">
                <a:latin typeface="Times New Roman" charset="0"/>
              </a:rPr>
              <a:t> </a:t>
            </a:r>
            <a:r>
              <a:rPr lang="ja-JP" altLang="en-US" sz="2800" b="1" dirty="0">
                <a:latin typeface="Times New Roman" charset="0"/>
              </a:rPr>
              <a:t>“</a:t>
            </a:r>
            <a:r>
              <a:rPr lang="en-US" altLang="ja-JP" sz="2800" b="1" dirty="0">
                <a:latin typeface="Times New Roman" charset="0"/>
              </a:rPr>
              <a:t>Adult</a:t>
            </a:r>
            <a:r>
              <a:rPr lang="ja-JP" altLang="en-US" sz="2800" b="1" dirty="0">
                <a:latin typeface="Times New Roman" charset="0"/>
              </a:rPr>
              <a:t>”</a:t>
            </a:r>
            <a:r>
              <a:rPr lang="en-US" altLang="ja-JP" sz="2800" b="1" dirty="0">
                <a:latin typeface="Times New Roman" charset="0"/>
              </a:rPr>
              <a:t> </a:t>
            </a:r>
            <a:r>
              <a:rPr lang="en-US" altLang="ja-JP" sz="2800" dirty="0">
                <a:latin typeface="Times New Roman" charset="0"/>
              </a:rPr>
              <a:t>posture.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2.  Take Notes </a:t>
            </a:r>
            <a:r>
              <a:rPr lang="en-US" sz="2800" dirty="0">
                <a:latin typeface="Times New Roman" charset="0"/>
              </a:rPr>
              <a:t>on important points.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3.  Listening Noises </a:t>
            </a:r>
            <a:r>
              <a:rPr lang="ja-JP" altLang="en-US" sz="2800" i="1" dirty="0">
                <a:latin typeface="Times New Roman" charset="0"/>
              </a:rPr>
              <a:t>“</a:t>
            </a:r>
            <a:r>
              <a:rPr lang="en-US" altLang="ja-JP" sz="2800" i="1" dirty="0">
                <a:latin typeface="Times New Roman" charset="0"/>
              </a:rPr>
              <a:t>I see</a:t>
            </a:r>
            <a:r>
              <a:rPr lang="ja-JP" altLang="en-US" sz="2800" i="1" dirty="0">
                <a:latin typeface="Times New Roman" charset="0"/>
              </a:rPr>
              <a:t>”</a:t>
            </a:r>
            <a:r>
              <a:rPr lang="en-US" altLang="ja-JP" sz="2800" i="1" dirty="0">
                <a:latin typeface="Times New Roman" charset="0"/>
              </a:rPr>
              <a:t> </a:t>
            </a:r>
            <a:r>
              <a:rPr lang="ja-JP" altLang="en-US" sz="2800" i="1" dirty="0">
                <a:latin typeface="Times New Roman" charset="0"/>
              </a:rPr>
              <a:t>“</a:t>
            </a:r>
            <a:r>
              <a:rPr lang="en-US" altLang="ja-JP" sz="2800" i="1" dirty="0">
                <a:latin typeface="Times New Roman" charset="0"/>
              </a:rPr>
              <a:t>I understand</a:t>
            </a:r>
            <a:r>
              <a:rPr lang="ja-JP" altLang="en-US" sz="2800" i="1" dirty="0">
                <a:latin typeface="Times New Roman" charset="0"/>
              </a:rPr>
              <a:t>”</a:t>
            </a:r>
            <a:r>
              <a:rPr lang="en-US" altLang="ja-JP" sz="2800" i="1" dirty="0">
                <a:latin typeface="Times New Roman" charset="0"/>
              </a:rPr>
              <a:t> </a:t>
            </a:r>
            <a:r>
              <a:rPr lang="ja-JP" altLang="en-US" sz="2800" i="1" dirty="0">
                <a:latin typeface="Times New Roman" charset="0"/>
              </a:rPr>
              <a:t>“</a:t>
            </a:r>
            <a:r>
              <a:rPr lang="en-US" altLang="ja-JP" sz="2800" i="1" dirty="0">
                <a:latin typeface="Times New Roman" charset="0"/>
              </a:rPr>
              <a:t>Go on</a:t>
            </a:r>
            <a:r>
              <a:rPr lang="ja-JP" altLang="en-US" sz="2800" i="1" dirty="0">
                <a:latin typeface="Times New Roman" charset="0"/>
              </a:rPr>
              <a:t>”</a:t>
            </a:r>
            <a:endParaRPr lang="en-US" altLang="ja-JP" sz="2800" i="1" dirty="0">
              <a:latin typeface="Times New Roman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4.  </a:t>
            </a:r>
            <a:r>
              <a:rPr lang="en-US" sz="2800" dirty="0">
                <a:latin typeface="Times New Roman" charset="0"/>
              </a:rPr>
              <a:t>Don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</a:rPr>
              <a:t>t Interrupt - Let them </a:t>
            </a:r>
            <a:r>
              <a:rPr lang="en-US" altLang="ja-JP" sz="2800" b="1" dirty="0">
                <a:latin typeface="Times New Roman" charset="0"/>
              </a:rPr>
              <a:t>Vent.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5.  </a:t>
            </a:r>
            <a:r>
              <a:rPr lang="en-US" sz="2800" dirty="0">
                <a:latin typeface="Times New Roman" charset="0"/>
              </a:rPr>
              <a:t>Use the person’</a:t>
            </a:r>
            <a:r>
              <a:rPr lang="en-US" altLang="ja-JP" sz="2800" dirty="0">
                <a:latin typeface="Times New Roman" charset="0"/>
              </a:rPr>
              <a:t>s </a:t>
            </a:r>
            <a:r>
              <a:rPr lang="en-US" altLang="ja-JP" sz="2800" b="1" dirty="0">
                <a:latin typeface="Times New Roman" charset="0"/>
              </a:rPr>
              <a:t>Name </a:t>
            </a:r>
            <a:r>
              <a:rPr lang="en-US" altLang="ja-JP" sz="2800" dirty="0">
                <a:latin typeface="Times New Roman" charset="0"/>
              </a:rPr>
              <a:t>to establish rapport.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6.  Empathize </a:t>
            </a:r>
            <a:r>
              <a:rPr lang="en-US" sz="2800" dirty="0">
                <a:latin typeface="Times New Roman" charset="0"/>
              </a:rPr>
              <a:t>- Visualize this person needing help.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7.  Ask How &amp; What questions - Clarify &amp; Solve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8.  Be positive – Remember the Benefits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9.  Confirm your Agreements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Times New Roman" charset="0"/>
              </a:rPr>
              <a:t>10.  Follow Up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n-US" sz="2400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897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LEAD</a:t>
            </a:r>
            <a:br>
              <a:rPr lang="en-US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u="sng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Communicating with Complaining Customers</a:t>
            </a:r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Listen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	Empathize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		Act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dirty="0">
                <a:latin typeface="Times New Roman" pitchFamily="18" charset="0"/>
                <a:ea typeface="+mn-ea"/>
                <a:cs typeface="Times New Roman" pitchFamily="18" charset="0"/>
              </a:rPr>
              <a:t>				Demonstrate follow-up</a:t>
            </a:r>
          </a:p>
        </p:txBody>
      </p:sp>
    </p:spTree>
    <p:extLst>
      <p:ext uri="{BB962C8B-B14F-4D97-AF65-F5344CB8AC3E}">
        <p14:creationId xmlns:p14="http://schemas.microsoft.com/office/powerpoint/2010/main" val="221593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LEAD</a:t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Describe Behaviors and Script Responses</a:t>
            </a:r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	Lengthy form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		Rude treatment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			Length of time waiting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				Common complaint</a:t>
            </a:r>
          </a:p>
        </p:txBody>
      </p:sp>
    </p:spTree>
    <p:extLst>
      <p:ext uri="{BB962C8B-B14F-4D97-AF65-F5344CB8AC3E}">
        <p14:creationId xmlns:p14="http://schemas.microsoft.com/office/powerpoint/2010/main" val="374771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885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Pick Your Strategy</a:t>
            </a:r>
            <a:b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</a:br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HQ/HS or LCP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259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3300" b="1" dirty="0">
              <a:latin typeface="Times New Roman" pitchFamily="1" charset="0"/>
              <a:ea typeface="+mn-ea"/>
              <a:cs typeface="+mn-cs"/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4000" b="1" dirty="0">
                <a:latin typeface="Times New Roman" pitchFamily="1" charset="0"/>
                <a:ea typeface="+mn-ea"/>
                <a:cs typeface="+mn-cs"/>
              </a:rPr>
              <a:t>High Quality / High Service Provider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800" b="1" dirty="0">
              <a:latin typeface="Times New Roman" pitchFamily="1" charset="0"/>
              <a:ea typeface="+mn-ea"/>
              <a:cs typeface="+mn-cs"/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b="1" dirty="0">
                <a:latin typeface="Times New Roman" pitchFamily="1" charset="0"/>
                <a:ea typeface="+mn-ea"/>
                <a:cs typeface="+mn-cs"/>
              </a:rPr>
              <a:t>or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800" b="1" dirty="0">
              <a:latin typeface="Times New Roman" pitchFamily="1" charset="0"/>
              <a:ea typeface="+mn-ea"/>
              <a:cs typeface="+mn-cs"/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4000" b="1" dirty="0">
                <a:latin typeface="Times New Roman" pitchFamily="1" charset="0"/>
                <a:ea typeface="+mn-ea"/>
                <a:cs typeface="+mn-cs"/>
              </a:rPr>
              <a:t>Low Cost Provider</a:t>
            </a:r>
          </a:p>
        </p:txBody>
      </p:sp>
    </p:spTree>
    <p:extLst>
      <p:ext uri="{BB962C8B-B14F-4D97-AF65-F5344CB8AC3E}">
        <p14:creationId xmlns:p14="http://schemas.microsoft.com/office/powerpoint/2010/main" val="1305110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2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Pick Your Strategy</a:t>
            </a:r>
            <a:b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</a:br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HQ/HS or LCP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259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3300" b="1" dirty="0">
              <a:latin typeface="Times New Roman" pitchFamily="1" charset="0"/>
              <a:ea typeface="+mn-ea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3300" b="1" dirty="0">
                <a:latin typeface="Times New Roman" pitchFamily="1" charset="0"/>
                <a:ea typeface="+mn-ea"/>
              </a:rPr>
              <a:t>Start with an Attitude of Gratitude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3300" b="1" dirty="0">
                <a:latin typeface="Times New Roman" pitchFamily="1" charset="0"/>
                <a:ea typeface="+mn-ea"/>
              </a:rPr>
              <a:t>Do an Organizational Reality Check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3300" b="1" dirty="0">
                <a:latin typeface="Times New Roman" pitchFamily="1" charset="0"/>
                <a:ea typeface="+mn-ea"/>
              </a:rPr>
              <a:t>Look in the Mirror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3300" b="1" dirty="0">
                <a:latin typeface="Times New Roman" pitchFamily="1" charset="0"/>
                <a:ea typeface="+mn-ea"/>
              </a:rPr>
              <a:t>Check the Appearance of your work area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3300" b="1" dirty="0">
                <a:latin typeface="Times New Roman" pitchFamily="1" charset="0"/>
                <a:ea typeface="+mn-ea"/>
              </a:rPr>
              <a:t>Be a Good Citizen</a:t>
            </a:r>
            <a:endParaRPr lang="en-US" sz="2800" b="1" dirty="0">
              <a:latin typeface="Times New Roman" pitchFamily="1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9570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47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Pick Your Strategy</a:t>
            </a:r>
            <a:b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</a:br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HQ/HS or LCP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689975" cy="44227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800" b="1" dirty="0">
              <a:latin typeface="Times New Roman" pitchFamily="1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  <a:cs typeface="+mn-cs"/>
              </a:rPr>
              <a:t>Take advantage - new Communication Tech.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  <a:cs typeface="+mn-cs"/>
              </a:rPr>
              <a:t>Train your people well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  <a:cs typeface="+mn-cs"/>
              </a:rPr>
              <a:t>Exceed expectations - Information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  <a:cs typeface="+mn-cs"/>
              </a:rPr>
              <a:t>Exceed expectations - Speed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  <a:cs typeface="+mn-cs"/>
              </a:rPr>
              <a:t>Exceed expectations - Convenience</a:t>
            </a:r>
          </a:p>
        </p:txBody>
      </p:sp>
    </p:spTree>
    <p:extLst>
      <p:ext uri="{BB962C8B-B14F-4D97-AF65-F5344CB8AC3E}">
        <p14:creationId xmlns:p14="http://schemas.microsoft.com/office/powerpoint/2010/main" val="252479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Philosophy</a:t>
            </a:r>
            <a:br>
              <a:rPr lang="en-US" b="1" dirty="0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If You</a:t>
            </a:r>
            <a:r>
              <a:rPr lang="ja-JP" altLang="en-US" b="1" dirty="0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’</a:t>
            </a:r>
            <a:r>
              <a:rPr lang="en-US" b="1" dirty="0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re Good to Your Customers</a:t>
            </a:r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n-US" b="1" dirty="0">
              <a:latin typeface="Times New Roman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b="1" dirty="0" err="1">
                <a:latin typeface="Times New Roman" charset="0"/>
              </a:rPr>
              <a:t>Underpromise</a:t>
            </a:r>
            <a:r>
              <a:rPr lang="en-US" b="1" dirty="0">
                <a:latin typeface="Times New Roman" charset="0"/>
              </a:rPr>
              <a:t> - </a:t>
            </a:r>
            <a:r>
              <a:rPr lang="en-US" b="1" dirty="0" err="1">
                <a:latin typeface="Times New Roman" charset="0"/>
              </a:rPr>
              <a:t>Overdeliver</a:t>
            </a:r>
            <a:endParaRPr lang="en-US" b="1" dirty="0">
              <a:latin typeface="Times New Roman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b="1" dirty="0">
                <a:latin typeface="Times New Roman" charset="0"/>
              </a:rPr>
              <a:t>Systems, not just smiles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b="1" dirty="0">
                <a:latin typeface="Times New Roman" charset="0"/>
              </a:rPr>
              <a:t>Ask your customers what they Want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b="1" dirty="0">
                <a:latin typeface="Times New Roman" charset="0"/>
              </a:rPr>
              <a:t>Identify 3 things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b="1" dirty="0">
                <a:latin typeface="Times New Roman" charset="0"/>
              </a:rPr>
              <a:t>There</a:t>
            </a:r>
            <a:r>
              <a:rPr lang="ja-JP" altLang="en-US" b="1" dirty="0">
                <a:latin typeface="Times New Roman" charset="0"/>
              </a:rPr>
              <a:t>’</a:t>
            </a:r>
            <a:r>
              <a:rPr lang="en-US" b="1" dirty="0">
                <a:latin typeface="Times New Roman" charset="0"/>
              </a:rPr>
              <a:t>s no such thing as After hours</a:t>
            </a:r>
          </a:p>
          <a:p>
            <a:pPr marL="609600" indent="-609600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15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Philosophy</a:t>
            </a:r>
            <a:br>
              <a:rPr lang="en-US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</a:br>
            <a:r>
              <a:rPr lang="en-US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If you</a:t>
            </a:r>
            <a:r>
              <a:rPr lang="ja-JP" altLang="en-US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’</a:t>
            </a:r>
            <a:r>
              <a:rPr lang="en-US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re good to your Customers</a:t>
            </a:r>
            <a:endParaRPr lang="en-US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endParaRPr lang="en-US" b="1" dirty="0">
              <a:latin typeface="Times New Roman" pitchFamily="1" charset="0"/>
              <a:ea typeface="+mn-ea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Shop yourself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Manners really are important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Make sure Restrooms are immaculate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Look for customer service ideas to Borrow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b="1" dirty="0">
                <a:latin typeface="Times New Roman" pitchFamily="1" charset="0"/>
                <a:ea typeface="+mn-ea"/>
              </a:rPr>
              <a:t>Celebrate successes</a:t>
            </a:r>
          </a:p>
          <a:p>
            <a:pPr>
              <a:buFont typeface="Wingdings" pitchFamily="1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23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57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Providing Better Customer Service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09572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endParaRPr lang="en-US" sz="2800" b="1">
              <a:latin typeface="Times New Roman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3000" b="1">
                <a:latin typeface="Times New Roman" charset="0"/>
              </a:rPr>
              <a:t>Determine how </a:t>
            </a:r>
            <a:r>
              <a:rPr lang="en-US" sz="3000" b="1" u="sng">
                <a:latin typeface="Times New Roman" charset="0"/>
              </a:rPr>
              <a:t>Good</a:t>
            </a:r>
            <a:r>
              <a:rPr lang="en-US" sz="3000" b="1">
                <a:latin typeface="Times New Roman" charset="0"/>
              </a:rPr>
              <a:t> you want to be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3000" b="1" u="sng">
                <a:latin typeface="Times New Roman" charset="0"/>
              </a:rPr>
              <a:t>Customer’</a:t>
            </a:r>
            <a:r>
              <a:rPr lang="en-US" altLang="ja-JP" sz="3000" b="1" u="sng">
                <a:latin typeface="Times New Roman" charset="0"/>
              </a:rPr>
              <a:t>s Point of View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3000" b="1">
                <a:latin typeface="Times New Roman" charset="0"/>
              </a:rPr>
              <a:t>Quantify the </a:t>
            </a:r>
            <a:r>
              <a:rPr lang="en-US" sz="3000" b="1" u="sng">
                <a:latin typeface="Times New Roman" charset="0"/>
              </a:rPr>
              <a:t>Lifetime Value</a:t>
            </a:r>
            <a:r>
              <a:rPr lang="en-US" sz="3000" b="1">
                <a:latin typeface="Times New Roman" charset="0"/>
              </a:rPr>
              <a:t> of a customer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3000" b="1">
                <a:latin typeface="Times New Roman" charset="0"/>
              </a:rPr>
              <a:t>People who deal with customers  - </a:t>
            </a:r>
            <a:r>
              <a:rPr lang="en-US" sz="3000" b="1" u="sng">
                <a:latin typeface="Times New Roman" charset="0"/>
              </a:rPr>
              <a:t>Authority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3000" b="1">
                <a:latin typeface="Times New Roman" charset="0"/>
              </a:rPr>
              <a:t>Is this something a </a:t>
            </a:r>
            <a:r>
              <a:rPr lang="en-US" sz="3000" b="1" u="sng">
                <a:latin typeface="Times New Roman" charset="0"/>
              </a:rPr>
              <a:t>Friend</a:t>
            </a:r>
            <a:r>
              <a:rPr lang="en-US" sz="3000" b="1">
                <a:latin typeface="Times New Roman" charset="0"/>
              </a:rPr>
              <a:t> would charge for?</a:t>
            </a:r>
            <a:r>
              <a:rPr lang="en-US" sz="2800" b="1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157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61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Providing Better Customer Service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800" b="1" dirty="0">
              <a:latin typeface="Times New Roman" pitchFamily="1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sz="3000" b="1" dirty="0">
                <a:latin typeface="Times New Roman" pitchFamily="1" charset="0"/>
                <a:ea typeface="+mn-ea"/>
                <a:cs typeface="+mn-cs"/>
              </a:rPr>
              <a:t>When things gone wrong - </a:t>
            </a:r>
            <a:r>
              <a:rPr lang="en-US" sz="3000" b="1" u="sng" dirty="0">
                <a:latin typeface="Times New Roman" pitchFamily="1" charset="0"/>
                <a:ea typeface="+mn-ea"/>
                <a:cs typeface="+mn-cs"/>
              </a:rPr>
              <a:t>Apologize</a:t>
            </a:r>
            <a:r>
              <a:rPr lang="en-US" sz="3000" b="1" dirty="0">
                <a:latin typeface="Times New Roman" pitchFamily="1" charset="0"/>
                <a:ea typeface="+mn-ea"/>
                <a:cs typeface="+mn-cs"/>
              </a:rPr>
              <a:t> and </a:t>
            </a:r>
            <a:r>
              <a:rPr lang="en-US" sz="3000" b="1" u="sng" dirty="0">
                <a:latin typeface="Times New Roman" pitchFamily="1" charset="0"/>
                <a:ea typeface="+mn-ea"/>
                <a:cs typeface="+mn-cs"/>
              </a:rPr>
              <a:t>Fix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sz="3000" b="1" dirty="0">
                <a:latin typeface="Times New Roman" pitchFamily="1" charset="0"/>
                <a:ea typeface="+mn-ea"/>
                <a:cs typeface="+mn-cs"/>
              </a:rPr>
              <a:t>Explain to customers </a:t>
            </a:r>
            <a:r>
              <a:rPr lang="en-US" sz="3000" b="1" u="sng" dirty="0">
                <a:latin typeface="Times New Roman" pitchFamily="1" charset="0"/>
                <a:ea typeface="+mn-ea"/>
                <a:cs typeface="+mn-cs"/>
              </a:rPr>
              <a:t>How</a:t>
            </a:r>
            <a:r>
              <a:rPr lang="en-US" sz="3000" b="1" dirty="0">
                <a:latin typeface="Times New Roman" pitchFamily="1" charset="0"/>
                <a:ea typeface="+mn-ea"/>
                <a:cs typeface="+mn-cs"/>
              </a:rPr>
              <a:t> you do things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sz="3000" b="1" dirty="0">
                <a:latin typeface="Times New Roman" pitchFamily="1" charset="0"/>
                <a:ea typeface="+mn-ea"/>
                <a:cs typeface="+mn-cs"/>
              </a:rPr>
              <a:t>Hire the </a:t>
            </a:r>
            <a:r>
              <a:rPr lang="en-US" sz="3000" b="1" u="sng" dirty="0">
                <a:latin typeface="Times New Roman" pitchFamily="1" charset="0"/>
                <a:ea typeface="+mn-ea"/>
                <a:cs typeface="+mn-cs"/>
              </a:rPr>
              <a:t>Best</a:t>
            </a:r>
            <a:r>
              <a:rPr lang="en-US" sz="3000" b="1" dirty="0">
                <a:latin typeface="Times New Roman" pitchFamily="1" charset="0"/>
                <a:ea typeface="+mn-ea"/>
                <a:cs typeface="+mn-cs"/>
              </a:rPr>
              <a:t> people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sz="3000" b="1" dirty="0">
                <a:latin typeface="Times New Roman" pitchFamily="1" charset="0"/>
                <a:ea typeface="+mn-ea"/>
                <a:cs typeface="+mn-cs"/>
              </a:rPr>
              <a:t>Talk about your </a:t>
            </a:r>
            <a:r>
              <a:rPr lang="en-US" sz="3000" b="1" u="sng" dirty="0">
                <a:latin typeface="Times New Roman" pitchFamily="1" charset="0"/>
                <a:ea typeface="+mn-ea"/>
                <a:cs typeface="+mn-cs"/>
              </a:rPr>
              <a:t>Heroes</a:t>
            </a:r>
            <a:r>
              <a:rPr lang="en-US" sz="3000" b="1" dirty="0">
                <a:latin typeface="Times New Roman" pitchFamily="1" charset="0"/>
                <a:ea typeface="+mn-ea"/>
                <a:cs typeface="+mn-cs"/>
              </a:rPr>
              <a:t> and </a:t>
            </a:r>
            <a:r>
              <a:rPr lang="en-US" sz="3000" b="1" u="sng" dirty="0">
                <a:latin typeface="Times New Roman" pitchFamily="1" charset="0"/>
                <a:ea typeface="+mn-ea"/>
                <a:cs typeface="+mn-cs"/>
              </a:rPr>
              <a:t>Heroines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 startAt="6"/>
              <a:defRPr/>
            </a:pPr>
            <a:r>
              <a:rPr lang="en-US" sz="3000" b="1" u="sng" dirty="0">
                <a:latin typeface="Times New Roman" pitchFamily="1" charset="0"/>
                <a:ea typeface="+mn-ea"/>
                <a:cs typeface="+mn-cs"/>
              </a:rPr>
              <a:t>Measure Performance</a:t>
            </a: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073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" charset="0"/>
                <a:ea typeface="+mj-ea"/>
                <a:cs typeface="+mj-cs"/>
              </a:rPr>
              <a:t>When You Are the Customer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00600"/>
          </a:xfrm>
        </p:spPr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latin typeface="Times New Roman" pitchFamily="1" charset="0"/>
              <a:ea typeface="+mn-ea"/>
              <a:cs typeface="+mn-cs"/>
            </a:endParaRP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" charset="0"/>
                <a:ea typeface="+mn-ea"/>
                <a:cs typeface="+mn-cs"/>
              </a:rPr>
              <a:t>Describe a </a:t>
            </a:r>
            <a:r>
              <a:rPr lang="en-US" u="sng" dirty="0">
                <a:latin typeface="Times New Roman" pitchFamily="1" charset="0"/>
                <a:ea typeface="+mn-ea"/>
                <a:cs typeface="+mn-cs"/>
              </a:rPr>
              <a:t>poor</a:t>
            </a:r>
            <a:r>
              <a:rPr lang="en-US" dirty="0">
                <a:latin typeface="Times New Roman" pitchFamily="1" charset="0"/>
                <a:ea typeface="+mn-ea"/>
                <a:cs typeface="+mn-cs"/>
              </a:rPr>
              <a:t> customer service experience that you have had lately.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latin typeface="Times New Roman" pitchFamily="1" charset="0"/>
              <a:ea typeface="+mn-ea"/>
              <a:cs typeface="+mn-cs"/>
            </a:endParaRP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" charset="0"/>
                <a:ea typeface="+mn-ea"/>
                <a:cs typeface="+mn-cs"/>
              </a:rPr>
              <a:t>Describe a </a:t>
            </a:r>
            <a:r>
              <a:rPr lang="en-US" u="sng" dirty="0">
                <a:latin typeface="Times New Roman" pitchFamily="1" charset="0"/>
                <a:ea typeface="+mn-ea"/>
                <a:cs typeface="+mn-cs"/>
              </a:rPr>
              <a:t>good</a:t>
            </a:r>
            <a:r>
              <a:rPr lang="en-US" dirty="0">
                <a:latin typeface="Times New Roman" pitchFamily="1" charset="0"/>
                <a:ea typeface="+mn-ea"/>
                <a:cs typeface="+mn-cs"/>
              </a:rPr>
              <a:t> customer service experience that you have had lately.</a:t>
            </a:r>
          </a:p>
          <a:p>
            <a:pPr eaLnBrk="1" hangingPunct="1">
              <a:buFont typeface="Wingdings" pitchFamily="1" charset="2"/>
              <a:buChar char="§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Once upon a time, there were four people; their names were Everybody, Somebody, Nobody, and Anybody.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69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Whenever there was an important job to be done, Everybody was sure that Somebody could have done it, but Nobody did.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96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When Nobody did it, Everybody got angry, because it was Everybody’s job.  Everybody thought that Somebody would do it, but Nobody realized that Nobody would do it.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26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So consequently, Everybody blamed Somebody when Nobody did what Anybody could have done in the first place.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72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37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In one minute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I can change my attitude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and in that minute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change my entire day.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br>
              <a:rPr lang="en-US"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</a:br>
            <a:br>
              <a:rPr lang="en-US"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If I was an actor,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I would get paid to play a role.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At work I get paid to play a role.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914400" y="4953000"/>
            <a:ext cx="7162800" cy="381000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9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" charset="0"/>
                <a:ea typeface="+mj-ea"/>
                <a:cs typeface="+mj-cs"/>
              </a:rPr>
              <a:t>Who Are Our Customers?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00600"/>
          </a:xfrm>
        </p:spPr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" charset="0"/>
                <a:ea typeface="+mn-ea"/>
                <a:cs typeface="+mn-cs"/>
              </a:rPr>
              <a:t>	</a:t>
            </a:r>
            <a:r>
              <a:rPr lang="en-US" sz="4400" b="1" dirty="0">
                <a:latin typeface="Times New Roman" pitchFamily="1" charset="0"/>
                <a:ea typeface="+mn-ea"/>
                <a:cs typeface="+mn-cs"/>
              </a:rPr>
              <a:t>	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b="1" dirty="0">
                <a:latin typeface="Times New Roman" pitchFamily="1" charset="0"/>
                <a:ea typeface="+mn-ea"/>
                <a:cs typeface="+mn-cs"/>
              </a:rPr>
              <a:t>		External?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sz="2000" b="1" dirty="0">
              <a:latin typeface="Times New Roman" pitchFamily="1" charset="0"/>
              <a:ea typeface="+mn-ea"/>
              <a:cs typeface="+mn-cs"/>
            </a:endParaRP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4400" b="1" dirty="0">
                <a:latin typeface="Times New Roman" pitchFamily="1" charset="0"/>
                <a:ea typeface="+mn-ea"/>
                <a:cs typeface="+mn-cs"/>
              </a:rPr>
              <a:t>		Internal?</a:t>
            </a:r>
          </a:p>
        </p:txBody>
      </p:sp>
    </p:spTree>
    <p:extLst>
      <p:ext uri="{BB962C8B-B14F-4D97-AF65-F5344CB8AC3E}">
        <p14:creationId xmlns:p14="http://schemas.microsoft.com/office/powerpoint/2010/main" val="160090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7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The Laws of Customer Service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838200"/>
            <a:ext cx="8613775" cy="5260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800" b="1" dirty="0">
              <a:latin typeface="Times New Roman" pitchFamily="1" charset="0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Law #1:  Customer Service is a Process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Consistently: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Appear Warm &amp; Friendly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Express Intentions and Motives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Demonstrate Trustworthiness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Be an Information Source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Develop Relevant Expertise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Project Dynamism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800" b="1" dirty="0">
              <a:latin typeface="Times New Roman" pitchFamily="1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62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The Laws of Customer Service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993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066800"/>
            <a:ext cx="8613775" cy="5032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400" b="1" dirty="0">
              <a:latin typeface="Times New Roman" pitchFamily="1" charset="0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Law #2:  Customer Service is a Complex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6 Perceptions: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Who I think I am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Who I believe you think I am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And really who you think I am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Who you think you are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Who you believe I think you are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			And really who I think you are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400" b="1" dirty="0">
              <a:latin typeface="Times New Roman" pitchFamily="1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+mj-ea"/>
              <a:cs typeface="+mj-cs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Times New Roman" charset="0"/>
                <a:cs typeface="Times New Roman" charset="0"/>
              </a:rPr>
              <a:t>It may take people as little as 100 milliseconds to form an impression of another person – to decide whether he or she is attractive, trustworthy, competent and likable.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Times New Roman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i="1" dirty="0">
                <a:latin typeface="Times New Roman" charset="0"/>
                <a:cs typeface="Times New Roman" charset="0"/>
              </a:rPr>
              <a:t>That’</a:t>
            </a:r>
            <a:r>
              <a:rPr lang="en-US" altLang="ja-JP" i="1" dirty="0">
                <a:latin typeface="Times New Roman" charset="0"/>
                <a:cs typeface="Times New Roman" charset="0"/>
              </a:rPr>
              <a:t>s less time than it takes to form a rational thought.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84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Identify &amp; Improve </a:t>
            </a:r>
            <a:b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</a:br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Your Points of Encounter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066800"/>
            <a:ext cx="8537575" cy="50323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endParaRPr lang="en-US" sz="2800" b="1" dirty="0">
              <a:latin typeface="Times New Roman" pitchFamily="1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First </a:t>
            </a:r>
            <a:r>
              <a:rPr lang="en-US" sz="2800" b="1" u="sng" dirty="0">
                <a:latin typeface="Times New Roman" pitchFamily="1" charset="0"/>
                <a:ea typeface="+mn-ea"/>
                <a:cs typeface="+mn-cs"/>
              </a:rPr>
              <a:t>Hears</a:t>
            </a: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 about you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Makes contact with by </a:t>
            </a:r>
            <a:r>
              <a:rPr lang="en-US" sz="2800" b="1" u="sng" dirty="0">
                <a:latin typeface="Times New Roman" pitchFamily="1" charset="0"/>
                <a:ea typeface="+mn-ea"/>
                <a:cs typeface="+mn-cs"/>
              </a:rPr>
              <a:t>Phone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Makes contact with you in </a:t>
            </a:r>
            <a:r>
              <a:rPr lang="en-US" sz="2800" b="1" u="sng" dirty="0">
                <a:latin typeface="Times New Roman" pitchFamily="1" charset="0"/>
                <a:ea typeface="+mn-ea"/>
                <a:cs typeface="+mn-cs"/>
              </a:rPr>
              <a:t>Person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b="1" u="sng" dirty="0">
                <a:latin typeface="Times New Roman" pitchFamily="1" charset="0"/>
                <a:ea typeface="+mn-ea"/>
                <a:cs typeface="+mn-cs"/>
              </a:rPr>
              <a:t>Waits</a:t>
            </a: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 to be served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Is </a:t>
            </a:r>
            <a:r>
              <a:rPr lang="en-US" sz="2800" b="1" u="sng" dirty="0">
                <a:latin typeface="Times New Roman" pitchFamily="1" charset="0"/>
                <a:ea typeface="+mn-ea"/>
                <a:cs typeface="+mn-cs"/>
              </a:rPr>
              <a:t>Introduced</a:t>
            </a: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 to your products or services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b="1" u="sng" dirty="0">
                <a:latin typeface="Times New Roman" pitchFamily="1" charset="0"/>
                <a:ea typeface="+mn-ea"/>
                <a:cs typeface="+mn-cs"/>
              </a:rPr>
              <a:t>Tries</a:t>
            </a: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 your product or service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Experiences your </a:t>
            </a:r>
            <a:r>
              <a:rPr lang="en-US" sz="2800" b="1" u="sng" dirty="0">
                <a:latin typeface="Times New Roman" pitchFamily="1" charset="0"/>
                <a:ea typeface="+mn-ea"/>
                <a:cs typeface="+mn-cs"/>
              </a:rPr>
              <a:t>Follow Up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b="1" dirty="0">
                <a:latin typeface="Times New Roman" pitchFamily="1" charset="0"/>
                <a:ea typeface="+mn-ea"/>
                <a:cs typeface="+mn-cs"/>
              </a:rPr>
              <a:t>Encounters the way you </a:t>
            </a:r>
            <a:r>
              <a:rPr lang="en-US" sz="2800" b="1" u="sng" dirty="0">
                <a:latin typeface="Times New Roman" pitchFamily="1" charset="0"/>
                <a:ea typeface="+mn-ea"/>
                <a:cs typeface="+mn-cs"/>
              </a:rPr>
              <a:t>Handle Problems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b="1">
                <a:solidFill>
                  <a:schemeClr val="tx1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Telephone Techniques</a:t>
            </a:r>
            <a:endParaRPr lang="en-US" b="1">
              <a:solidFill>
                <a:schemeClr val="tx1"/>
              </a:solidFill>
              <a:latin typeface="Times New Roman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19200"/>
            <a:ext cx="8537575" cy="48799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2400" b="1" dirty="0">
              <a:latin typeface="Times New Roman" pitchFamily="1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Give the caller your </a:t>
            </a: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Name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Speak</a:t>
            </a: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 into the phone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Keep your caller </a:t>
            </a: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Informed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Invite the caller to get to the </a:t>
            </a: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Point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Commit</a:t>
            </a: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 to requests of the caller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Thank</a:t>
            </a: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 the caller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Let your </a:t>
            </a: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Voice</a:t>
            </a: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 fluctuate 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Use </a:t>
            </a: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Hold</a:t>
            </a: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 carefully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Be </a:t>
            </a: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Friendly</a:t>
            </a:r>
            <a:r>
              <a:rPr lang="en-US" sz="2600" b="1" dirty="0">
                <a:latin typeface="Times New Roman" pitchFamily="1" charset="0"/>
                <a:ea typeface="+mn-ea"/>
                <a:cs typeface="+mn-cs"/>
              </a:rPr>
              <a:t> and </a:t>
            </a:r>
            <a:r>
              <a:rPr lang="en-US" sz="2600" b="1" u="sng" dirty="0">
                <a:latin typeface="Times New Roman" pitchFamily="1" charset="0"/>
                <a:ea typeface="+mn-ea"/>
                <a:cs typeface="+mn-cs"/>
              </a:rPr>
              <a:t>Tactful</a:t>
            </a:r>
          </a:p>
        </p:txBody>
      </p:sp>
    </p:spTree>
    <p:extLst>
      <p:ext uri="{BB962C8B-B14F-4D97-AF65-F5344CB8AC3E}">
        <p14:creationId xmlns:p14="http://schemas.microsoft.com/office/powerpoint/2010/main" val="134402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Customer Service on the Phone</a:t>
            </a:r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Customer Judges</a:t>
            </a: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Reliability / Responsiveness / Assurance / Empathy / Tangibles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The Next Time You Call a Professional Office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What memory did they create?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>
                <a:latin typeface="Times New Roman" pitchFamily="18" charset="0"/>
                <a:ea typeface="+mn-ea"/>
                <a:cs typeface="Times New Roman" pitchFamily="18" charset="0"/>
              </a:rPr>
              <a:t>	What is the memory you want to create?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705623"/>
      </p:ext>
    </p:extLst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4D4D4D"/>
        </a:dk1>
        <a:lt1>
          <a:srgbClr val="FFFFFF"/>
        </a:lt1>
        <a:dk2>
          <a:srgbClr val="000092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AAAAC7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4F4F77"/>
        </a:dk1>
        <a:lt1>
          <a:srgbClr val="FFFFFF"/>
        </a:lt1>
        <a:dk2>
          <a:srgbClr val="000092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AAAAC7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2004:Templates:Presentations:Designs:Clouds</Template>
  <TotalTime>1752</TotalTime>
  <Words>612</Words>
  <Application>Microsoft Macintosh PowerPoint</Application>
  <PresentationFormat>On-screen Show (4:3)</PresentationFormat>
  <Paragraphs>160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ヒラギノ角ゴ ProN W3</vt:lpstr>
      <vt:lpstr>Arial</vt:lpstr>
      <vt:lpstr>Calibri</vt:lpstr>
      <vt:lpstr>Times New Roman</vt:lpstr>
      <vt:lpstr>Wingdings</vt:lpstr>
      <vt:lpstr>Clouds</vt:lpstr>
      <vt:lpstr>Government IT Symposium</vt:lpstr>
      <vt:lpstr>When You Are the Customer</vt:lpstr>
      <vt:lpstr>Who Are Our Customers?</vt:lpstr>
      <vt:lpstr>The Laws of Customer Service</vt:lpstr>
      <vt:lpstr>The Laws of Customer Service</vt:lpstr>
      <vt:lpstr>PowerPoint Presentation</vt:lpstr>
      <vt:lpstr>Identify &amp; Improve  Your Points of Encounter</vt:lpstr>
      <vt:lpstr>Telephone Techniques</vt:lpstr>
      <vt:lpstr>Customer Service on the Phone</vt:lpstr>
      <vt:lpstr>Complainers!  Our Most Valued Customers!</vt:lpstr>
      <vt:lpstr>LEAD Communicating with Complaining Customers</vt:lpstr>
      <vt:lpstr>LEAD Describe Behaviors and Script Responses</vt:lpstr>
      <vt:lpstr>Pick Your Strategy HQ/HS or LCP</vt:lpstr>
      <vt:lpstr>Pick Your Strategy HQ/HS or LCP</vt:lpstr>
      <vt:lpstr>Pick Your Strategy HQ/HS or LCP</vt:lpstr>
      <vt:lpstr>Philosophy If You’re Good to Your Customers</vt:lpstr>
      <vt:lpstr>Philosophy If you’re good to your Customers</vt:lpstr>
      <vt:lpstr>Providing Better Customer Service</vt:lpstr>
      <vt:lpstr>Providing Better Customer Service</vt:lpstr>
      <vt:lpstr>PowerPoint Presentation</vt:lpstr>
      <vt:lpstr>PowerPoint Presentation</vt:lpstr>
      <vt:lpstr>PowerPoint Presentation</vt:lpstr>
      <vt:lpstr>PowerPoint Presentation</vt:lpstr>
      <vt:lpstr> In one minute I can change my attitude and in that minute change my entire day.   If I was an actor, I would get paid to play a role. At work I get paid to play a role.</vt:lpstr>
    </vt:vector>
  </TitlesOfParts>
  <Company>Kit  Welchlin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Member Effectiveness</dc:title>
  <dc:creator>Kit  Welchlin</dc:creator>
  <cp:lastModifiedBy>Kit Welchlin</cp:lastModifiedBy>
  <cp:revision>93</cp:revision>
  <dcterms:created xsi:type="dcterms:W3CDTF">2009-04-08T20:22:37Z</dcterms:created>
  <dcterms:modified xsi:type="dcterms:W3CDTF">2019-11-26T16:54:22Z</dcterms:modified>
</cp:coreProperties>
</file>