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4"/>
  </p:notesMasterIdLst>
  <p:sldIdLst>
    <p:sldId id="265" r:id="rId6"/>
    <p:sldId id="271" r:id="rId7"/>
    <p:sldId id="272" r:id="rId8"/>
    <p:sldId id="279" r:id="rId9"/>
    <p:sldId id="280" r:id="rId10"/>
    <p:sldId id="282" r:id="rId11"/>
    <p:sldId id="285" r:id="rId12"/>
    <p:sldId id="283" r:id="rId13"/>
    <p:sldId id="267" r:id="rId14"/>
    <p:sldId id="287" r:id="rId15"/>
    <p:sldId id="281" r:id="rId16"/>
    <p:sldId id="284" r:id="rId17"/>
    <p:sldId id="288" r:id="rId18"/>
    <p:sldId id="274" r:id="rId19"/>
    <p:sldId id="291" r:id="rId20"/>
    <p:sldId id="289" r:id="rId21"/>
    <p:sldId id="292" r:id="rId22"/>
    <p:sldId id="293" r:id="rId23"/>
    <p:sldId id="290" r:id="rId24"/>
    <p:sldId id="294" r:id="rId25"/>
    <p:sldId id="278" r:id="rId26"/>
    <p:sldId id="275" r:id="rId27"/>
    <p:sldId id="277" r:id="rId28"/>
    <p:sldId id="299" r:id="rId29"/>
    <p:sldId id="302" r:id="rId30"/>
    <p:sldId id="301" r:id="rId31"/>
    <p:sldId id="273" r:id="rId32"/>
    <p:sldId id="269"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8"/>
  </p:normalViewPr>
  <p:slideViewPr>
    <p:cSldViewPr snapToGrid="0" snapToObjects="1">
      <p:cViewPr varScale="1">
        <p:scale>
          <a:sx n="108" d="100"/>
          <a:sy n="108" d="100"/>
        </p:scale>
        <p:origin x="714" y="10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1DBBE-2672-4235-A6E1-54CCCA929A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A18FB38-46BE-4EC2-A9B7-2F9F486CEE4A}">
      <dgm:prSet phldrT="[Text]"/>
      <dgm:spPr/>
      <dgm:t>
        <a:bodyPr/>
        <a:lstStyle/>
        <a:p>
          <a:r>
            <a:rPr lang="en-US" dirty="0"/>
            <a:t>Review Mercer Information for IT Industry	</a:t>
          </a:r>
        </a:p>
      </dgm:t>
    </dgm:pt>
    <dgm:pt modelId="{AE4C2F21-ED87-4979-9726-600BDE950390}" type="parTrans" cxnId="{B5D19349-D5C0-41EC-B61E-9508B5D31DFC}">
      <dgm:prSet/>
      <dgm:spPr/>
      <dgm:t>
        <a:bodyPr/>
        <a:lstStyle/>
        <a:p>
          <a:endParaRPr lang="en-US"/>
        </a:p>
      </dgm:t>
    </dgm:pt>
    <dgm:pt modelId="{64081FCF-8D0C-49C1-83BE-B9620AEE970C}" type="sibTrans" cxnId="{B5D19349-D5C0-41EC-B61E-9508B5D31DFC}">
      <dgm:prSet/>
      <dgm:spPr/>
      <dgm:t>
        <a:bodyPr/>
        <a:lstStyle/>
        <a:p>
          <a:endParaRPr lang="en-US"/>
        </a:p>
      </dgm:t>
    </dgm:pt>
    <dgm:pt modelId="{B98F3D40-0E2A-49ED-9EC4-DE91E7398F12}">
      <dgm:prSet phldrT="[Text]"/>
      <dgm:spPr/>
      <dgm:t>
        <a:bodyPr/>
        <a:lstStyle/>
        <a:p>
          <a:r>
            <a:rPr lang="en-US" dirty="0"/>
            <a:t>Draft job descriptions based on information found in Mercer	</a:t>
          </a:r>
        </a:p>
      </dgm:t>
    </dgm:pt>
    <dgm:pt modelId="{A5A485DF-D1A6-4C25-8230-CAAD1DEE241B}" type="parTrans" cxnId="{6ED24BD7-DE3C-4D02-B75A-46385B226816}">
      <dgm:prSet/>
      <dgm:spPr/>
      <dgm:t>
        <a:bodyPr/>
        <a:lstStyle/>
        <a:p>
          <a:endParaRPr lang="en-US"/>
        </a:p>
      </dgm:t>
    </dgm:pt>
    <dgm:pt modelId="{2CC7E358-0A1A-4E0E-AE50-B570230E1BD4}" type="sibTrans" cxnId="{6ED24BD7-DE3C-4D02-B75A-46385B226816}">
      <dgm:prSet/>
      <dgm:spPr/>
      <dgm:t>
        <a:bodyPr/>
        <a:lstStyle/>
        <a:p>
          <a:endParaRPr lang="en-US"/>
        </a:p>
      </dgm:t>
    </dgm:pt>
    <dgm:pt modelId="{8E47D36A-D7D4-4463-8054-A57D00D7BF74}">
      <dgm:prSet phldrT="[Text]"/>
      <dgm:spPr/>
      <dgm:t>
        <a:bodyPr/>
        <a:lstStyle/>
        <a:p>
          <a:r>
            <a:rPr lang="en-US" dirty="0"/>
            <a:t>Review job descriptions with managers and supervisors (small group – agile approach)	</a:t>
          </a:r>
        </a:p>
      </dgm:t>
    </dgm:pt>
    <dgm:pt modelId="{7DEB9ABD-9C2C-4E61-A869-BD62FF9B4F7A}" type="parTrans" cxnId="{626E4FB1-8850-451F-9ABA-058E743E16ED}">
      <dgm:prSet/>
      <dgm:spPr/>
      <dgm:t>
        <a:bodyPr/>
        <a:lstStyle/>
        <a:p>
          <a:endParaRPr lang="en-US"/>
        </a:p>
      </dgm:t>
    </dgm:pt>
    <dgm:pt modelId="{7216BC0F-5657-4D3C-A2AE-7381268601D4}" type="sibTrans" cxnId="{626E4FB1-8850-451F-9ABA-058E743E16ED}">
      <dgm:prSet/>
      <dgm:spPr/>
      <dgm:t>
        <a:bodyPr/>
        <a:lstStyle/>
        <a:p>
          <a:endParaRPr lang="en-US"/>
        </a:p>
      </dgm:t>
    </dgm:pt>
    <dgm:pt modelId="{429FEEA1-50FE-4637-83A8-6631CF3F3E48}" type="pres">
      <dgm:prSet presAssocID="{9371DBBE-2672-4235-A6E1-54CCCA929AEE}" presName="linear" presStyleCnt="0">
        <dgm:presLayoutVars>
          <dgm:dir/>
          <dgm:animLvl val="lvl"/>
          <dgm:resizeHandles val="exact"/>
        </dgm:presLayoutVars>
      </dgm:prSet>
      <dgm:spPr/>
    </dgm:pt>
    <dgm:pt modelId="{2C03725F-3D0C-4CE7-8AA9-CF983D538BA0}" type="pres">
      <dgm:prSet presAssocID="{DA18FB38-46BE-4EC2-A9B7-2F9F486CEE4A}" presName="parentLin" presStyleCnt="0"/>
      <dgm:spPr/>
    </dgm:pt>
    <dgm:pt modelId="{132EB3E3-4189-4746-A1E7-BF52A5B5D360}" type="pres">
      <dgm:prSet presAssocID="{DA18FB38-46BE-4EC2-A9B7-2F9F486CEE4A}" presName="parentLeftMargin" presStyleLbl="node1" presStyleIdx="0" presStyleCnt="3"/>
      <dgm:spPr/>
    </dgm:pt>
    <dgm:pt modelId="{80795182-34FE-443F-A79E-0CFECFEF2F95}" type="pres">
      <dgm:prSet presAssocID="{DA18FB38-46BE-4EC2-A9B7-2F9F486CEE4A}" presName="parentText" presStyleLbl="node1" presStyleIdx="0" presStyleCnt="3" custScaleY="104172" custLinFactNeighborY="-960">
        <dgm:presLayoutVars>
          <dgm:chMax val="0"/>
          <dgm:bulletEnabled val="1"/>
        </dgm:presLayoutVars>
      </dgm:prSet>
      <dgm:spPr/>
    </dgm:pt>
    <dgm:pt modelId="{335131E3-47A8-458D-A9AB-F343D5A7FFE0}" type="pres">
      <dgm:prSet presAssocID="{DA18FB38-46BE-4EC2-A9B7-2F9F486CEE4A}" presName="negativeSpace" presStyleCnt="0"/>
      <dgm:spPr/>
    </dgm:pt>
    <dgm:pt modelId="{B6A220D0-F730-49C8-92C3-6D7B8EB24F74}" type="pres">
      <dgm:prSet presAssocID="{DA18FB38-46BE-4EC2-A9B7-2F9F486CEE4A}" presName="childText" presStyleLbl="conFgAcc1" presStyleIdx="0" presStyleCnt="3">
        <dgm:presLayoutVars>
          <dgm:bulletEnabled val="1"/>
        </dgm:presLayoutVars>
      </dgm:prSet>
      <dgm:spPr/>
    </dgm:pt>
    <dgm:pt modelId="{8D6E05DF-7A8A-4301-8E60-EB356588C420}" type="pres">
      <dgm:prSet presAssocID="{64081FCF-8D0C-49C1-83BE-B9620AEE970C}" presName="spaceBetweenRectangles" presStyleCnt="0"/>
      <dgm:spPr/>
    </dgm:pt>
    <dgm:pt modelId="{C6788B1E-3FCF-4368-AAE4-E92F994A91F2}" type="pres">
      <dgm:prSet presAssocID="{B98F3D40-0E2A-49ED-9EC4-DE91E7398F12}" presName="parentLin" presStyleCnt="0"/>
      <dgm:spPr/>
    </dgm:pt>
    <dgm:pt modelId="{8B40C99E-43D2-4FEB-8A96-C7A6282EF20F}" type="pres">
      <dgm:prSet presAssocID="{B98F3D40-0E2A-49ED-9EC4-DE91E7398F12}" presName="parentLeftMargin" presStyleLbl="node1" presStyleIdx="0" presStyleCnt="3"/>
      <dgm:spPr/>
    </dgm:pt>
    <dgm:pt modelId="{22AE2660-1D56-4479-B504-4E5975D405AE}" type="pres">
      <dgm:prSet presAssocID="{B98F3D40-0E2A-49ED-9EC4-DE91E7398F12}" presName="parentText" presStyleLbl="node1" presStyleIdx="1" presStyleCnt="3">
        <dgm:presLayoutVars>
          <dgm:chMax val="0"/>
          <dgm:bulletEnabled val="1"/>
        </dgm:presLayoutVars>
      </dgm:prSet>
      <dgm:spPr/>
    </dgm:pt>
    <dgm:pt modelId="{D920FE03-E1F1-498C-9411-8D8CA2026439}" type="pres">
      <dgm:prSet presAssocID="{B98F3D40-0E2A-49ED-9EC4-DE91E7398F12}" presName="negativeSpace" presStyleCnt="0"/>
      <dgm:spPr/>
    </dgm:pt>
    <dgm:pt modelId="{D4D04F72-270B-4D26-9C90-9B24673FCCA9}" type="pres">
      <dgm:prSet presAssocID="{B98F3D40-0E2A-49ED-9EC4-DE91E7398F12}" presName="childText" presStyleLbl="conFgAcc1" presStyleIdx="1" presStyleCnt="3">
        <dgm:presLayoutVars>
          <dgm:bulletEnabled val="1"/>
        </dgm:presLayoutVars>
      </dgm:prSet>
      <dgm:spPr/>
    </dgm:pt>
    <dgm:pt modelId="{F6CD9E0B-F7E6-43B1-A314-B5E24FC25755}" type="pres">
      <dgm:prSet presAssocID="{2CC7E358-0A1A-4E0E-AE50-B570230E1BD4}" presName="spaceBetweenRectangles" presStyleCnt="0"/>
      <dgm:spPr/>
    </dgm:pt>
    <dgm:pt modelId="{7F5A2F88-982B-48E8-8639-1F29D811BECF}" type="pres">
      <dgm:prSet presAssocID="{8E47D36A-D7D4-4463-8054-A57D00D7BF74}" presName="parentLin" presStyleCnt="0"/>
      <dgm:spPr/>
    </dgm:pt>
    <dgm:pt modelId="{B6BEA5E5-30EA-4B18-9597-399957029AE6}" type="pres">
      <dgm:prSet presAssocID="{8E47D36A-D7D4-4463-8054-A57D00D7BF74}" presName="parentLeftMargin" presStyleLbl="node1" presStyleIdx="1" presStyleCnt="3"/>
      <dgm:spPr/>
    </dgm:pt>
    <dgm:pt modelId="{1C7FBEC7-0218-4263-A8B2-C6CA48683EBE}" type="pres">
      <dgm:prSet presAssocID="{8E47D36A-D7D4-4463-8054-A57D00D7BF74}" presName="parentText" presStyleLbl="node1" presStyleIdx="2" presStyleCnt="3">
        <dgm:presLayoutVars>
          <dgm:chMax val="0"/>
          <dgm:bulletEnabled val="1"/>
        </dgm:presLayoutVars>
      </dgm:prSet>
      <dgm:spPr/>
    </dgm:pt>
    <dgm:pt modelId="{A4431DEE-07EB-4875-B963-5391D147EEE9}" type="pres">
      <dgm:prSet presAssocID="{8E47D36A-D7D4-4463-8054-A57D00D7BF74}" presName="negativeSpace" presStyleCnt="0"/>
      <dgm:spPr/>
    </dgm:pt>
    <dgm:pt modelId="{0BCB7BC3-01B6-43A6-98E9-786DBAC0655C}" type="pres">
      <dgm:prSet presAssocID="{8E47D36A-D7D4-4463-8054-A57D00D7BF74}" presName="childText" presStyleLbl="conFgAcc1" presStyleIdx="2" presStyleCnt="3">
        <dgm:presLayoutVars>
          <dgm:bulletEnabled val="1"/>
        </dgm:presLayoutVars>
      </dgm:prSet>
      <dgm:spPr/>
    </dgm:pt>
  </dgm:ptLst>
  <dgm:cxnLst>
    <dgm:cxn modelId="{8E88F43B-4CFB-45E8-B8D9-BF017C490D6F}" type="presOf" srcId="{8E47D36A-D7D4-4463-8054-A57D00D7BF74}" destId="{1C7FBEC7-0218-4263-A8B2-C6CA48683EBE}" srcOrd="1" destOrd="0" presId="urn:microsoft.com/office/officeart/2005/8/layout/list1"/>
    <dgm:cxn modelId="{B5D19349-D5C0-41EC-B61E-9508B5D31DFC}" srcId="{9371DBBE-2672-4235-A6E1-54CCCA929AEE}" destId="{DA18FB38-46BE-4EC2-A9B7-2F9F486CEE4A}" srcOrd="0" destOrd="0" parTransId="{AE4C2F21-ED87-4979-9726-600BDE950390}" sibTransId="{64081FCF-8D0C-49C1-83BE-B9620AEE970C}"/>
    <dgm:cxn modelId="{D484B181-672D-44BB-BED5-054AE8A3B61F}" type="presOf" srcId="{DA18FB38-46BE-4EC2-A9B7-2F9F486CEE4A}" destId="{80795182-34FE-443F-A79E-0CFECFEF2F95}" srcOrd="1" destOrd="0" presId="urn:microsoft.com/office/officeart/2005/8/layout/list1"/>
    <dgm:cxn modelId="{BF03799D-7A0A-4650-B0F4-A1F86BBB8F7A}" type="presOf" srcId="{8E47D36A-D7D4-4463-8054-A57D00D7BF74}" destId="{B6BEA5E5-30EA-4B18-9597-399957029AE6}" srcOrd="0" destOrd="0" presId="urn:microsoft.com/office/officeart/2005/8/layout/list1"/>
    <dgm:cxn modelId="{626E4FB1-8850-451F-9ABA-058E743E16ED}" srcId="{9371DBBE-2672-4235-A6E1-54CCCA929AEE}" destId="{8E47D36A-D7D4-4463-8054-A57D00D7BF74}" srcOrd="2" destOrd="0" parTransId="{7DEB9ABD-9C2C-4E61-A869-BD62FF9B4F7A}" sibTransId="{7216BC0F-5657-4D3C-A2AE-7381268601D4}"/>
    <dgm:cxn modelId="{58850FBD-0E77-4235-BB6A-AEECDF2EA773}" type="presOf" srcId="{B98F3D40-0E2A-49ED-9EC4-DE91E7398F12}" destId="{22AE2660-1D56-4479-B504-4E5975D405AE}" srcOrd="1" destOrd="0" presId="urn:microsoft.com/office/officeart/2005/8/layout/list1"/>
    <dgm:cxn modelId="{1C0964C9-A431-4A0C-B875-82E6E7DDDA1C}" type="presOf" srcId="{9371DBBE-2672-4235-A6E1-54CCCA929AEE}" destId="{429FEEA1-50FE-4637-83A8-6631CF3F3E48}" srcOrd="0" destOrd="0" presId="urn:microsoft.com/office/officeart/2005/8/layout/list1"/>
    <dgm:cxn modelId="{2D76C5CF-434A-47A9-AC35-42E3E963065F}" type="presOf" srcId="{DA18FB38-46BE-4EC2-A9B7-2F9F486CEE4A}" destId="{132EB3E3-4189-4746-A1E7-BF52A5B5D360}" srcOrd="0" destOrd="0" presId="urn:microsoft.com/office/officeart/2005/8/layout/list1"/>
    <dgm:cxn modelId="{6ED24BD7-DE3C-4D02-B75A-46385B226816}" srcId="{9371DBBE-2672-4235-A6E1-54CCCA929AEE}" destId="{B98F3D40-0E2A-49ED-9EC4-DE91E7398F12}" srcOrd="1" destOrd="0" parTransId="{A5A485DF-D1A6-4C25-8230-CAAD1DEE241B}" sibTransId="{2CC7E358-0A1A-4E0E-AE50-B570230E1BD4}"/>
    <dgm:cxn modelId="{277DBAF6-D134-4260-B3FF-4B334D88435F}" type="presOf" srcId="{B98F3D40-0E2A-49ED-9EC4-DE91E7398F12}" destId="{8B40C99E-43D2-4FEB-8A96-C7A6282EF20F}" srcOrd="0" destOrd="0" presId="urn:microsoft.com/office/officeart/2005/8/layout/list1"/>
    <dgm:cxn modelId="{A7602564-AA75-4197-8C45-DEE074449707}" type="presParOf" srcId="{429FEEA1-50FE-4637-83A8-6631CF3F3E48}" destId="{2C03725F-3D0C-4CE7-8AA9-CF983D538BA0}" srcOrd="0" destOrd="0" presId="urn:microsoft.com/office/officeart/2005/8/layout/list1"/>
    <dgm:cxn modelId="{7C1C9F9D-1304-45D2-879C-743D60317CEE}" type="presParOf" srcId="{2C03725F-3D0C-4CE7-8AA9-CF983D538BA0}" destId="{132EB3E3-4189-4746-A1E7-BF52A5B5D360}" srcOrd="0" destOrd="0" presId="urn:microsoft.com/office/officeart/2005/8/layout/list1"/>
    <dgm:cxn modelId="{5D601D66-EF50-4749-8C54-E49AA0641CA9}" type="presParOf" srcId="{2C03725F-3D0C-4CE7-8AA9-CF983D538BA0}" destId="{80795182-34FE-443F-A79E-0CFECFEF2F95}" srcOrd="1" destOrd="0" presId="urn:microsoft.com/office/officeart/2005/8/layout/list1"/>
    <dgm:cxn modelId="{9AC50804-6274-4FF5-ADD6-9BD51DB4C93D}" type="presParOf" srcId="{429FEEA1-50FE-4637-83A8-6631CF3F3E48}" destId="{335131E3-47A8-458D-A9AB-F343D5A7FFE0}" srcOrd="1" destOrd="0" presId="urn:microsoft.com/office/officeart/2005/8/layout/list1"/>
    <dgm:cxn modelId="{E8C96A5E-6381-4E7A-A49D-655FE738E774}" type="presParOf" srcId="{429FEEA1-50FE-4637-83A8-6631CF3F3E48}" destId="{B6A220D0-F730-49C8-92C3-6D7B8EB24F74}" srcOrd="2" destOrd="0" presId="urn:microsoft.com/office/officeart/2005/8/layout/list1"/>
    <dgm:cxn modelId="{5BC742DA-3F03-4A4D-9134-6EF0F86F8F90}" type="presParOf" srcId="{429FEEA1-50FE-4637-83A8-6631CF3F3E48}" destId="{8D6E05DF-7A8A-4301-8E60-EB356588C420}" srcOrd="3" destOrd="0" presId="urn:microsoft.com/office/officeart/2005/8/layout/list1"/>
    <dgm:cxn modelId="{CDF130E7-AF66-4332-9D25-019A3FB16231}" type="presParOf" srcId="{429FEEA1-50FE-4637-83A8-6631CF3F3E48}" destId="{C6788B1E-3FCF-4368-AAE4-E92F994A91F2}" srcOrd="4" destOrd="0" presId="urn:microsoft.com/office/officeart/2005/8/layout/list1"/>
    <dgm:cxn modelId="{B0BEC0FB-63EF-4AC9-BFA1-B30A43F98D2B}" type="presParOf" srcId="{C6788B1E-3FCF-4368-AAE4-E92F994A91F2}" destId="{8B40C99E-43D2-4FEB-8A96-C7A6282EF20F}" srcOrd="0" destOrd="0" presId="urn:microsoft.com/office/officeart/2005/8/layout/list1"/>
    <dgm:cxn modelId="{52C85257-F9AD-4E12-860A-EB55DAB0F508}" type="presParOf" srcId="{C6788B1E-3FCF-4368-AAE4-E92F994A91F2}" destId="{22AE2660-1D56-4479-B504-4E5975D405AE}" srcOrd="1" destOrd="0" presId="urn:microsoft.com/office/officeart/2005/8/layout/list1"/>
    <dgm:cxn modelId="{336897AC-DF9A-4620-B037-AE900D26B4F0}" type="presParOf" srcId="{429FEEA1-50FE-4637-83A8-6631CF3F3E48}" destId="{D920FE03-E1F1-498C-9411-8D8CA2026439}" srcOrd="5" destOrd="0" presId="urn:microsoft.com/office/officeart/2005/8/layout/list1"/>
    <dgm:cxn modelId="{079BD469-9721-4271-AC46-5A3761212DE7}" type="presParOf" srcId="{429FEEA1-50FE-4637-83A8-6631CF3F3E48}" destId="{D4D04F72-270B-4D26-9C90-9B24673FCCA9}" srcOrd="6" destOrd="0" presId="urn:microsoft.com/office/officeart/2005/8/layout/list1"/>
    <dgm:cxn modelId="{0284B578-3550-4E78-AA39-7FBEAC3BC31C}" type="presParOf" srcId="{429FEEA1-50FE-4637-83A8-6631CF3F3E48}" destId="{F6CD9E0B-F7E6-43B1-A314-B5E24FC25755}" srcOrd="7" destOrd="0" presId="urn:microsoft.com/office/officeart/2005/8/layout/list1"/>
    <dgm:cxn modelId="{FC99D7DF-DA5E-4D22-A03D-185054188AC1}" type="presParOf" srcId="{429FEEA1-50FE-4637-83A8-6631CF3F3E48}" destId="{7F5A2F88-982B-48E8-8639-1F29D811BECF}" srcOrd="8" destOrd="0" presId="urn:microsoft.com/office/officeart/2005/8/layout/list1"/>
    <dgm:cxn modelId="{BF289E45-F447-4618-B2F7-4303647FCF37}" type="presParOf" srcId="{7F5A2F88-982B-48E8-8639-1F29D811BECF}" destId="{B6BEA5E5-30EA-4B18-9597-399957029AE6}" srcOrd="0" destOrd="0" presId="urn:microsoft.com/office/officeart/2005/8/layout/list1"/>
    <dgm:cxn modelId="{E18CFB02-9956-4035-A8FE-CFCB6AE737D7}" type="presParOf" srcId="{7F5A2F88-982B-48E8-8639-1F29D811BECF}" destId="{1C7FBEC7-0218-4263-A8B2-C6CA48683EBE}" srcOrd="1" destOrd="0" presId="urn:microsoft.com/office/officeart/2005/8/layout/list1"/>
    <dgm:cxn modelId="{7AFA262E-8C28-4897-B385-12ABD3E309B5}" type="presParOf" srcId="{429FEEA1-50FE-4637-83A8-6631CF3F3E48}" destId="{A4431DEE-07EB-4875-B963-5391D147EEE9}" srcOrd="9" destOrd="0" presId="urn:microsoft.com/office/officeart/2005/8/layout/list1"/>
    <dgm:cxn modelId="{55949235-A2DE-48E9-AD5F-631E8F2164D2}" type="presParOf" srcId="{429FEEA1-50FE-4637-83A8-6631CF3F3E48}" destId="{0BCB7BC3-01B6-43A6-98E9-786DBAC0655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71DBBE-2672-4235-A6E1-54CCCA929A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A18FB38-46BE-4EC2-A9B7-2F9F486CEE4A}">
      <dgm:prSet phldrT="[Text]"/>
      <dgm:spPr/>
      <dgm:t>
        <a:bodyPr/>
        <a:lstStyle/>
        <a:p>
          <a:r>
            <a:rPr lang="en-US" dirty="0"/>
            <a:t>Review/edits from Communications and HR 		</a:t>
          </a:r>
        </a:p>
      </dgm:t>
    </dgm:pt>
    <dgm:pt modelId="{AE4C2F21-ED87-4979-9726-600BDE950390}" type="parTrans" cxnId="{B5D19349-D5C0-41EC-B61E-9508B5D31DFC}">
      <dgm:prSet/>
      <dgm:spPr/>
      <dgm:t>
        <a:bodyPr/>
        <a:lstStyle/>
        <a:p>
          <a:endParaRPr lang="en-US"/>
        </a:p>
      </dgm:t>
    </dgm:pt>
    <dgm:pt modelId="{64081FCF-8D0C-49C1-83BE-B9620AEE970C}" type="sibTrans" cxnId="{B5D19349-D5C0-41EC-B61E-9508B5D31DFC}">
      <dgm:prSet/>
      <dgm:spPr/>
      <dgm:t>
        <a:bodyPr/>
        <a:lstStyle/>
        <a:p>
          <a:endParaRPr lang="en-US"/>
        </a:p>
      </dgm:t>
    </dgm:pt>
    <dgm:pt modelId="{B98F3D40-0E2A-49ED-9EC4-DE91E7398F12}">
      <dgm:prSet phldrT="[Text]"/>
      <dgm:spPr/>
      <dgm:t>
        <a:bodyPr/>
        <a:lstStyle/>
        <a:p>
          <a:r>
            <a:rPr lang="en-US" dirty="0"/>
            <a:t>CIO sign off (job description &amp; mercer match information)	</a:t>
          </a:r>
        </a:p>
      </dgm:t>
    </dgm:pt>
    <dgm:pt modelId="{A5A485DF-D1A6-4C25-8230-CAAD1DEE241B}" type="parTrans" cxnId="{6ED24BD7-DE3C-4D02-B75A-46385B226816}">
      <dgm:prSet/>
      <dgm:spPr/>
      <dgm:t>
        <a:bodyPr/>
        <a:lstStyle/>
        <a:p>
          <a:endParaRPr lang="en-US"/>
        </a:p>
      </dgm:t>
    </dgm:pt>
    <dgm:pt modelId="{2CC7E358-0A1A-4E0E-AE50-B570230E1BD4}" type="sibTrans" cxnId="{6ED24BD7-DE3C-4D02-B75A-46385B226816}">
      <dgm:prSet/>
      <dgm:spPr/>
      <dgm:t>
        <a:bodyPr/>
        <a:lstStyle/>
        <a:p>
          <a:endParaRPr lang="en-US"/>
        </a:p>
      </dgm:t>
    </dgm:pt>
    <dgm:pt modelId="{8E47D36A-D7D4-4463-8054-A57D00D7BF74}">
      <dgm:prSet phldrT="[Text]"/>
      <dgm:spPr/>
      <dgm:t>
        <a:bodyPr/>
        <a:lstStyle/>
        <a:p>
          <a:r>
            <a:rPr lang="en-US" dirty="0"/>
            <a:t>HR market study conducted based off of our job description and alignment with Mercer Info	</a:t>
          </a:r>
        </a:p>
      </dgm:t>
    </dgm:pt>
    <dgm:pt modelId="{7DEB9ABD-9C2C-4E61-A869-BD62FF9B4F7A}" type="parTrans" cxnId="{626E4FB1-8850-451F-9ABA-058E743E16ED}">
      <dgm:prSet/>
      <dgm:spPr/>
      <dgm:t>
        <a:bodyPr/>
        <a:lstStyle/>
        <a:p>
          <a:endParaRPr lang="en-US"/>
        </a:p>
      </dgm:t>
    </dgm:pt>
    <dgm:pt modelId="{7216BC0F-5657-4D3C-A2AE-7381268601D4}" type="sibTrans" cxnId="{626E4FB1-8850-451F-9ABA-058E743E16ED}">
      <dgm:prSet/>
      <dgm:spPr/>
      <dgm:t>
        <a:bodyPr/>
        <a:lstStyle/>
        <a:p>
          <a:endParaRPr lang="en-US"/>
        </a:p>
      </dgm:t>
    </dgm:pt>
    <dgm:pt modelId="{429FEEA1-50FE-4637-83A8-6631CF3F3E48}" type="pres">
      <dgm:prSet presAssocID="{9371DBBE-2672-4235-A6E1-54CCCA929AEE}" presName="linear" presStyleCnt="0">
        <dgm:presLayoutVars>
          <dgm:dir/>
          <dgm:animLvl val="lvl"/>
          <dgm:resizeHandles val="exact"/>
        </dgm:presLayoutVars>
      </dgm:prSet>
      <dgm:spPr/>
    </dgm:pt>
    <dgm:pt modelId="{2C03725F-3D0C-4CE7-8AA9-CF983D538BA0}" type="pres">
      <dgm:prSet presAssocID="{DA18FB38-46BE-4EC2-A9B7-2F9F486CEE4A}" presName="parentLin" presStyleCnt="0"/>
      <dgm:spPr/>
    </dgm:pt>
    <dgm:pt modelId="{132EB3E3-4189-4746-A1E7-BF52A5B5D360}" type="pres">
      <dgm:prSet presAssocID="{DA18FB38-46BE-4EC2-A9B7-2F9F486CEE4A}" presName="parentLeftMargin" presStyleLbl="node1" presStyleIdx="0" presStyleCnt="3"/>
      <dgm:spPr/>
    </dgm:pt>
    <dgm:pt modelId="{80795182-34FE-443F-A79E-0CFECFEF2F95}" type="pres">
      <dgm:prSet presAssocID="{DA18FB38-46BE-4EC2-A9B7-2F9F486CEE4A}" presName="parentText" presStyleLbl="node1" presStyleIdx="0" presStyleCnt="3">
        <dgm:presLayoutVars>
          <dgm:chMax val="0"/>
          <dgm:bulletEnabled val="1"/>
        </dgm:presLayoutVars>
      </dgm:prSet>
      <dgm:spPr/>
    </dgm:pt>
    <dgm:pt modelId="{335131E3-47A8-458D-A9AB-F343D5A7FFE0}" type="pres">
      <dgm:prSet presAssocID="{DA18FB38-46BE-4EC2-A9B7-2F9F486CEE4A}" presName="negativeSpace" presStyleCnt="0"/>
      <dgm:spPr/>
    </dgm:pt>
    <dgm:pt modelId="{B6A220D0-F730-49C8-92C3-6D7B8EB24F74}" type="pres">
      <dgm:prSet presAssocID="{DA18FB38-46BE-4EC2-A9B7-2F9F486CEE4A}" presName="childText" presStyleLbl="conFgAcc1" presStyleIdx="0" presStyleCnt="3">
        <dgm:presLayoutVars>
          <dgm:bulletEnabled val="1"/>
        </dgm:presLayoutVars>
      </dgm:prSet>
      <dgm:spPr/>
    </dgm:pt>
    <dgm:pt modelId="{8D6E05DF-7A8A-4301-8E60-EB356588C420}" type="pres">
      <dgm:prSet presAssocID="{64081FCF-8D0C-49C1-83BE-B9620AEE970C}" presName="spaceBetweenRectangles" presStyleCnt="0"/>
      <dgm:spPr/>
    </dgm:pt>
    <dgm:pt modelId="{C6788B1E-3FCF-4368-AAE4-E92F994A91F2}" type="pres">
      <dgm:prSet presAssocID="{B98F3D40-0E2A-49ED-9EC4-DE91E7398F12}" presName="parentLin" presStyleCnt="0"/>
      <dgm:spPr/>
    </dgm:pt>
    <dgm:pt modelId="{8B40C99E-43D2-4FEB-8A96-C7A6282EF20F}" type="pres">
      <dgm:prSet presAssocID="{B98F3D40-0E2A-49ED-9EC4-DE91E7398F12}" presName="parentLeftMargin" presStyleLbl="node1" presStyleIdx="0" presStyleCnt="3"/>
      <dgm:spPr/>
    </dgm:pt>
    <dgm:pt modelId="{22AE2660-1D56-4479-B504-4E5975D405AE}" type="pres">
      <dgm:prSet presAssocID="{B98F3D40-0E2A-49ED-9EC4-DE91E7398F12}" presName="parentText" presStyleLbl="node1" presStyleIdx="1" presStyleCnt="3">
        <dgm:presLayoutVars>
          <dgm:chMax val="0"/>
          <dgm:bulletEnabled val="1"/>
        </dgm:presLayoutVars>
      </dgm:prSet>
      <dgm:spPr/>
    </dgm:pt>
    <dgm:pt modelId="{D920FE03-E1F1-498C-9411-8D8CA2026439}" type="pres">
      <dgm:prSet presAssocID="{B98F3D40-0E2A-49ED-9EC4-DE91E7398F12}" presName="negativeSpace" presStyleCnt="0"/>
      <dgm:spPr/>
    </dgm:pt>
    <dgm:pt modelId="{D4D04F72-270B-4D26-9C90-9B24673FCCA9}" type="pres">
      <dgm:prSet presAssocID="{B98F3D40-0E2A-49ED-9EC4-DE91E7398F12}" presName="childText" presStyleLbl="conFgAcc1" presStyleIdx="1" presStyleCnt="3">
        <dgm:presLayoutVars>
          <dgm:bulletEnabled val="1"/>
        </dgm:presLayoutVars>
      </dgm:prSet>
      <dgm:spPr/>
    </dgm:pt>
    <dgm:pt modelId="{F6CD9E0B-F7E6-43B1-A314-B5E24FC25755}" type="pres">
      <dgm:prSet presAssocID="{2CC7E358-0A1A-4E0E-AE50-B570230E1BD4}" presName="spaceBetweenRectangles" presStyleCnt="0"/>
      <dgm:spPr/>
    </dgm:pt>
    <dgm:pt modelId="{7F5A2F88-982B-48E8-8639-1F29D811BECF}" type="pres">
      <dgm:prSet presAssocID="{8E47D36A-D7D4-4463-8054-A57D00D7BF74}" presName="parentLin" presStyleCnt="0"/>
      <dgm:spPr/>
    </dgm:pt>
    <dgm:pt modelId="{B6BEA5E5-30EA-4B18-9597-399957029AE6}" type="pres">
      <dgm:prSet presAssocID="{8E47D36A-D7D4-4463-8054-A57D00D7BF74}" presName="parentLeftMargin" presStyleLbl="node1" presStyleIdx="1" presStyleCnt="3"/>
      <dgm:spPr/>
    </dgm:pt>
    <dgm:pt modelId="{1C7FBEC7-0218-4263-A8B2-C6CA48683EBE}" type="pres">
      <dgm:prSet presAssocID="{8E47D36A-D7D4-4463-8054-A57D00D7BF74}" presName="parentText" presStyleLbl="node1" presStyleIdx="2" presStyleCnt="3">
        <dgm:presLayoutVars>
          <dgm:chMax val="0"/>
          <dgm:bulletEnabled val="1"/>
        </dgm:presLayoutVars>
      </dgm:prSet>
      <dgm:spPr/>
    </dgm:pt>
    <dgm:pt modelId="{A4431DEE-07EB-4875-B963-5391D147EEE9}" type="pres">
      <dgm:prSet presAssocID="{8E47D36A-D7D4-4463-8054-A57D00D7BF74}" presName="negativeSpace" presStyleCnt="0"/>
      <dgm:spPr/>
    </dgm:pt>
    <dgm:pt modelId="{0BCB7BC3-01B6-43A6-98E9-786DBAC0655C}" type="pres">
      <dgm:prSet presAssocID="{8E47D36A-D7D4-4463-8054-A57D00D7BF74}" presName="childText" presStyleLbl="conFgAcc1" presStyleIdx="2" presStyleCnt="3">
        <dgm:presLayoutVars>
          <dgm:bulletEnabled val="1"/>
        </dgm:presLayoutVars>
      </dgm:prSet>
      <dgm:spPr/>
    </dgm:pt>
  </dgm:ptLst>
  <dgm:cxnLst>
    <dgm:cxn modelId="{8E88F43B-4CFB-45E8-B8D9-BF017C490D6F}" type="presOf" srcId="{8E47D36A-D7D4-4463-8054-A57D00D7BF74}" destId="{1C7FBEC7-0218-4263-A8B2-C6CA48683EBE}" srcOrd="1" destOrd="0" presId="urn:microsoft.com/office/officeart/2005/8/layout/list1"/>
    <dgm:cxn modelId="{B5D19349-D5C0-41EC-B61E-9508B5D31DFC}" srcId="{9371DBBE-2672-4235-A6E1-54CCCA929AEE}" destId="{DA18FB38-46BE-4EC2-A9B7-2F9F486CEE4A}" srcOrd="0" destOrd="0" parTransId="{AE4C2F21-ED87-4979-9726-600BDE950390}" sibTransId="{64081FCF-8D0C-49C1-83BE-B9620AEE970C}"/>
    <dgm:cxn modelId="{D484B181-672D-44BB-BED5-054AE8A3B61F}" type="presOf" srcId="{DA18FB38-46BE-4EC2-A9B7-2F9F486CEE4A}" destId="{80795182-34FE-443F-A79E-0CFECFEF2F95}" srcOrd="1" destOrd="0" presId="urn:microsoft.com/office/officeart/2005/8/layout/list1"/>
    <dgm:cxn modelId="{BF03799D-7A0A-4650-B0F4-A1F86BBB8F7A}" type="presOf" srcId="{8E47D36A-D7D4-4463-8054-A57D00D7BF74}" destId="{B6BEA5E5-30EA-4B18-9597-399957029AE6}" srcOrd="0" destOrd="0" presId="urn:microsoft.com/office/officeart/2005/8/layout/list1"/>
    <dgm:cxn modelId="{626E4FB1-8850-451F-9ABA-058E743E16ED}" srcId="{9371DBBE-2672-4235-A6E1-54CCCA929AEE}" destId="{8E47D36A-D7D4-4463-8054-A57D00D7BF74}" srcOrd="2" destOrd="0" parTransId="{7DEB9ABD-9C2C-4E61-A869-BD62FF9B4F7A}" sibTransId="{7216BC0F-5657-4D3C-A2AE-7381268601D4}"/>
    <dgm:cxn modelId="{58850FBD-0E77-4235-BB6A-AEECDF2EA773}" type="presOf" srcId="{B98F3D40-0E2A-49ED-9EC4-DE91E7398F12}" destId="{22AE2660-1D56-4479-B504-4E5975D405AE}" srcOrd="1" destOrd="0" presId="urn:microsoft.com/office/officeart/2005/8/layout/list1"/>
    <dgm:cxn modelId="{1C0964C9-A431-4A0C-B875-82E6E7DDDA1C}" type="presOf" srcId="{9371DBBE-2672-4235-A6E1-54CCCA929AEE}" destId="{429FEEA1-50FE-4637-83A8-6631CF3F3E48}" srcOrd="0" destOrd="0" presId="urn:microsoft.com/office/officeart/2005/8/layout/list1"/>
    <dgm:cxn modelId="{2D76C5CF-434A-47A9-AC35-42E3E963065F}" type="presOf" srcId="{DA18FB38-46BE-4EC2-A9B7-2F9F486CEE4A}" destId="{132EB3E3-4189-4746-A1E7-BF52A5B5D360}" srcOrd="0" destOrd="0" presId="urn:microsoft.com/office/officeart/2005/8/layout/list1"/>
    <dgm:cxn modelId="{6ED24BD7-DE3C-4D02-B75A-46385B226816}" srcId="{9371DBBE-2672-4235-A6E1-54CCCA929AEE}" destId="{B98F3D40-0E2A-49ED-9EC4-DE91E7398F12}" srcOrd="1" destOrd="0" parTransId="{A5A485DF-D1A6-4C25-8230-CAAD1DEE241B}" sibTransId="{2CC7E358-0A1A-4E0E-AE50-B570230E1BD4}"/>
    <dgm:cxn modelId="{277DBAF6-D134-4260-B3FF-4B334D88435F}" type="presOf" srcId="{B98F3D40-0E2A-49ED-9EC4-DE91E7398F12}" destId="{8B40C99E-43D2-4FEB-8A96-C7A6282EF20F}" srcOrd="0" destOrd="0" presId="urn:microsoft.com/office/officeart/2005/8/layout/list1"/>
    <dgm:cxn modelId="{A7602564-AA75-4197-8C45-DEE074449707}" type="presParOf" srcId="{429FEEA1-50FE-4637-83A8-6631CF3F3E48}" destId="{2C03725F-3D0C-4CE7-8AA9-CF983D538BA0}" srcOrd="0" destOrd="0" presId="urn:microsoft.com/office/officeart/2005/8/layout/list1"/>
    <dgm:cxn modelId="{7C1C9F9D-1304-45D2-879C-743D60317CEE}" type="presParOf" srcId="{2C03725F-3D0C-4CE7-8AA9-CF983D538BA0}" destId="{132EB3E3-4189-4746-A1E7-BF52A5B5D360}" srcOrd="0" destOrd="0" presId="urn:microsoft.com/office/officeart/2005/8/layout/list1"/>
    <dgm:cxn modelId="{5D601D66-EF50-4749-8C54-E49AA0641CA9}" type="presParOf" srcId="{2C03725F-3D0C-4CE7-8AA9-CF983D538BA0}" destId="{80795182-34FE-443F-A79E-0CFECFEF2F95}" srcOrd="1" destOrd="0" presId="urn:microsoft.com/office/officeart/2005/8/layout/list1"/>
    <dgm:cxn modelId="{9AC50804-6274-4FF5-ADD6-9BD51DB4C93D}" type="presParOf" srcId="{429FEEA1-50FE-4637-83A8-6631CF3F3E48}" destId="{335131E3-47A8-458D-A9AB-F343D5A7FFE0}" srcOrd="1" destOrd="0" presId="urn:microsoft.com/office/officeart/2005/8/layout/list1"/>
    <dgm:cxn modelId="{E8C96A5E-6381-4E7A-A49D-655FE738E774}" type="presParOf" srcId="{429FEEA1-50FE-4637-83A8-6631CF3F3E48}" destId="{B6A220D0-F730-49C8-92C3-6D7B8EB24F74}" srcOrd="2" destOrd="0" presId="urn:microsoft.com/office/officeart/2005/8/layout/list1"/>
    <dgm:cxn modelId="{5BC742DA-3F03-4A4D-9134-6EF0F86F8F90}" type="presParOf" srcId="{429FEEA1-50FE-4637-83A8-6631CF3F3E48}" destId="{8D6E05DF-7A8A-4301-8E60-EB356588C420}" srcOrd="3" destOrd="0" presId="urn:microsoft.com/office/officeart/2005/8/layout/list1"/>
    <dgm:cxn modelId="{CDF130E7-AF66-4332-9D25-019A3FB16231}" type="presParOf" srcId="{429FEEA1-50FE-4637-83A8-6631CF3F3E48}" destId="{C6788B1E-3FCF-4368-AAE4-E92F994A91F2}" srcOrd="4" destOrd="0" presId="urn:microsoft.com/office/officeart/2005/8/layout/list1"/>
    <dgm:cxn modelId="{B0BEC0FB-63EF-4AC9-BFA1-B30A43F98D2B}" type="presParOf" srcId="{C6788B1E-3FCF-4368-AAE4-E92F994A91F2}" destId="{8B40C99E-43D2-4FEB-8A96-C7A6282EF20F}" srcOrd="0" destOrd="0" presId="urn:microsoft.com/office/officeart/2005/8/layout/list1"/>
    <dgm:cxn modelId="{52C85257-F9AD-4E12-860A-EB55DAB0F508}" type="presParOf" srcId="{C6788B1E-3FCF-4368-AAE4-E92F994A91F2}" destId="{22AE2660-1D56-4479-B504-4E5975D405AE}" srcOrd="1" destOrd="0" presId="urn:microsoft.com/office/officeart/2005/8/layout/list1"/>
    <dgm:cxn modelId="{336897AC-DF9A-4620-B037-AE900D26B4F0}" type="presParOf" srcId="{429FEEA1-50FE-4637-83A8-6631CF3F3E48}" destId="{D920FE03-E1F1-498C-9411-8D8CA2026439}" srcOrd="5" destOrd="0" presId="urn:microsoft.com/office/officeart/2005/8/layout/list1"/>
    <dgm:cxn modelId="{079BD469-9721-4271-AC46-5A3761212DE7}" type="presParOf" srcId="{429FEEA1-50FE-4637-83A8-6631CF3F3E48}" destId="{D4D04F72-270B-4D26-9C90-9B24673FCCA9}" srcOrd="6" destOrd="0" presId="urn:microsoft.com/office/officeart/2005/8/layout/list1"/>
    <dgm:cxn modelId="{0284B578-3550-4E78-AA39-7FBEAC3BC31C}" type="presParOf" srcId="{429FEEA1-50FE-4637-83A8-6631CF3F3E48}" destId="{F6CD9E0B-F7E6-43B1-A314-B5E24FC25755}" srcOrd="7" destOrd="0" presId="urn:microsoft.com/office/officeart/2005/8/layout/list1"/>
    <dgm:cxn modelId="{FC99D7DF-DA5E-4D22-A03D-185054188AC1}" type="presParOf" srcId="{429FEEA1-50FE-4637-83A8-6631CF3F3E48}" destId="{7F5A2F88-982B-48E8-8639-1F29D811BECF}" srcOrd="8" destOrd="0" presId="urn:microsoft.com/office/officeart/2005/8/layout/list1"/>
    <dgm:cxn modelId="{BF289E45-F447-4618-B2F7-4303647FCF37}" type="presParOf" srcId="{7F5A2F88-982B-48E8-8639-1F29D811BECF}" destId="{B6BEA5E5-30EA-4B18-9597-399957029AE6}" srcOrd="0" destOrd="0" presId="urn:microsoft.com/office/officeart/2005/8/layout/list1"/>
    <dgm:cxn modelId="{E18CFB02-9956-4035-A8FE-CFCB6AE737D7}" type="presParOf" srcId="{7F5A2F88-982B-48E8-8639-1F29D811BECF}" destId="{1C7FBEC7-0218-4263-A8B2-C6CA48683EBE}" srcOrd="1" destOrd="0" presId="urn:microsoft.com/office/officeart/2005/8/layout/list1"/>
    <dgm:cxn modelId="{7AFA262E-8C28-4897-B385-12ABD3E309B5}" type="presParOf" srcId="{429FEEA1-50FE-4637-83A8-6631CF3F3E48}" destId="{A4431DEE-07EB-4875-B963-5391D147EEE9}" srcOrd="9" destOrd="0" presId="urn:microsoft.com/office/officeart/2005/8/layout/list1"/>
    <dgm:cxn modelId="{55949235-A2DE-48E9-AD5F-631E8F2164D2}" type="presParOf" srcId="{429FEEA1-50FE-4637-83A8-6631CF3F3E48}" destId="{0BCB7BC3-01B6-43A6-98E9-786DBAC0655C}"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5650D8-F9BE-42BF-8867-7FAA1979E09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33E8ACC-8436-4B15-900B-C413444EB940}">
      <dgm:prSet phldrT="[Text]"/>
      <dgm:spPr/>
      <dgm:t>
        <a:bodyPr/>
        <a:lstStyle/>
        <a:p>
          <a:r>
            <a:rPr lang="en-US" dirty="0"/>
            <a:t>Gathered list from HR for each department</a:t>
          </a:r>
        </a:p>
      </dgm:t>
    </dgm:pt>
    <dgm:pt modelId="{FE2BCCBF-1D03-4CBA-A4BA-50A0D35BC2C0}" type="parTrans" cxnId="{32D79B3F-E9E1-475B-B093-897FC49A8CAD}">
      <dgm:prSet/>
      <dgm:spPr/>
      <dgm:t>
        <a:bodyPr/>
        <a:lstStyle/>
        <a:p>
          <a:endParaRPr lang="en-US"/>
        </a:p>
      </dgm:t>
    </dgm:pt>
    <dgm:pt modelId="{3F3AF71F-FEFA-4DDA-B63A-B3C64C3AF7E5}" type="sibTrans" cxnId="{32D79B3F-E9E1-475B-B093-897FC49A8CAD}">
      <dgm:prSet/>
      <dgm:spPr/>
      <dgm:t>
        <a:bodyPr/>
        <a:lstStyle/>
        <a:p>
          <a:endParaRPr lang="en-US"/>
        </a:p>
      </dgm:t>
    </dgm:pt>
    <dgm:pt modelId="{E9CFF19D-0367-44B3-A9C9-0B4A60074D91}">
      <dgm:prSet phldrT="[Text]"/>
      <dgm:spPr/>
      <dgm:t>
        <a:bodyPr/>
        <a:lstStyle/>
        <a:p>
          <a:r>
            <a:rPr lang="en-US" dirty="0"/>
            <a:t>Meeting with manager/supervisor to interview to understand job functions for employees</a:t>
          </a:r>
        </a:p>
      </dgm:t>
    </dgm:pt>
    <dgm:pt modelId="{70C0C563-A4CB-4408-850C-E9B12EED244E}" type="parTrans" cxnId="{6DBC4C30-A50C-467F-A4FC-9A41E1EE6510}">
      <dgm:prSet/>
      <dgm:spPr/>
      <dgm:t>
        <a:bodyPr/>
        <a:lstStyle/>
        <a:p>
          <a:endParaRPr lang="en-US"/>
        </a:p>
      </dgm:t>
    </dgm:pt>
    <dgm:pt modelId="{66965E50-C028-4819-8E9A-3437801C06D9}" type="sibTrans" cxnId="{6DBC4C30-A50C-467F-A4FC-9A41E1EE6510}">
      <dgm:prSet/>
      <dgm:spPr/>
      <dgm:t>
        <a:bodyPr/>
        <a:lstStyle/>
        <a:p>
          <a:endParaRPr lang="en-US"/>
        </a:p>
      </dgm:t>
    </dgm:pt>
    <dgm:pt modelId="{CBB0E14A-5180-4DB0-BE3E-B0F2D4E03925}">
      <dgm:prSet phldrT="[Text]"/>
      <dgm:spPr/>
      <dgm:t>
        <a:bodyPr/>
        <a:lstStyle/>
        <a:p>
          <a:r>
            <a:rPr lang="en-US" dirty="0"/>
            <a:t>Mapped employees to new job classes based on job function </a:t>
          </a:r>
        </a:p>
      </dgm:t>
    </dgm:pt>
    <dgm:pt modelId="{603771E8-EA24-429F-B644-53BE43E4CB81}" type="parTrans" cxnId="{8A6D2FBD-C0FD-41D8-8D26-5AA2BE9B8745}">
      <dgm:prSet/>
      <dgm:spPr/>
      <dgm:t>
        <a:bodyPr/>
        <a:lstStyle/>
        <a:p>
          <a:endParaRPr lang="en-US"/>
        </a:p>
      </dgm:t>
    </dgm:pt>
    <dgm:pt modelId="{CA79DD2A-82F9-48A8-8D8C-9674BBB97C41}" type="sibTrans" cxnId="{8A6D2FBD-C0FD-41D8-8D26-5AA2BE9B8745}">
      <dgm:prSet/>
      <dgm:spPr/>
      <dgm:t>
        <a:bodyPr/>
        <a:lstStyle/>
        <a:p>
          <a:endParaRPr lang="en-US"/>
        </a:p>
      </dgm:t>
    </dgm:pt>
    <dgm:pt modelId="{2A7CDABE-9CBC-4706-905B-4884BBC56E2B}" type="pres">
      <dgm:prSet presAssocID="{A55650D8-F9BE-42BF-8867-7FAA1979E090}" presName="linear" presStyleCnt="0">
        <dgm:presLayoutVars>
          <dgm:dir/>
          <dgm:animLvl val="lvl"/>
          <dgm:resizeHandles val="exact"/>
        </dgm:presLayoutVars>
      </dgm:prSet>
      <dgm:spPr/>
    </dgm:pt>
    <dgm:pt modelId="{03BAC306-3130-4B75-AF3D-0CAE11EE0988}" type="pres">
      <dgm:prSet presAssocID="{E33E8ACC-8436-4B15-900B-C413444EB940}" presName="parentLin" presStyleCnt="0"/>
      <dgm:spPr/>
    </dgm:pt>
    <dgm:pt modelId="{EC1A11DF-DC16-4C06-833E-6F0E6873C347}" type="pres">
      <dgm:prSet presAssocID="{E33E8ACC-8436-4B15-900B-C413444EB940}" presName="parentLeftMargin" presStyleLbl="node1" presStyleIdx="0" presStyleCnt="3"/>
      <dgm:spPr/>
    </dgm:pt>
    <dgm:pt modelId="{37A16C5B-4D13-4BE6-BA9C-180ED618B371}" type="pres">
      <dgm:prSet presAssocID="{E33E8ACC-8436-4B15-900B-C413444EB940}" presName="parentText" presStyleLbl="node1" presStyleIdx="0" presStyleCnt="3" custLinFactNeighborX="0" custLinFactNeighborY="-9802">
        <dgm:presLayoutVars>
          <dgm:chMax val="0"/>
          <dgm:bulletEnabled val="1"/>
        </dgm:presLayoutVars>
      </dgm:prSet>
      <dgm:spPr/>
    </dgm:pt>
    <dgm:pt modelId="{F71CB3E1-6BED-4367-A37C-BC6F2B3CC591}" type="pres">
      <dgm:prSet presAssocID="{E33E8ACC-8436-4B15-900B-C413444EB940}" presName="negativeSpace" presStyleCnt="0"/>
      <dgm:spPr/>
    </dgm:pt>
    <dgm:pt modelId="{139A8C18-4828-4B84-A616-E9C2C3439612}" type="pres">
      <dgm:prSet presAssocID="{E33E8ACC-8436-4B15-900B-C413444EB940}" presName="childText" presStyleLbl="conFgAcc1" presStyleIdx="0" presStyleCnt="3">
        <dgm:presLayoutVars>
          <dgm:bulletEnabled val="1"/>
        </dgm:presLayoutVars>
      </dgm:prSet>
      <dgm:spPr/>
    </dgm:pt>
    <dgm:pt modelId="{73892141-413C-456F-B1C3-655B29A34764}" type="pres">
      <dgm:prSet presAssocID="{3F3AF71F-FEFA-4DDA-B63A-B3C64C3AF7E5}" presName="spaceBetweenRectangles" presStyleCnt="0"/>
      <dgm:spPr/>
    </dgm:pt>
    <dgm:pt modelId="{68AA2FB2-E370-4FC7-B599-CDCC6C894FFE}" type="pres">
      <dgm:prSet presAssocID="{E9CFF19D-0367-44B3-A9C9-0B4A60074D91}" presName="parentLin" presStyleCnt="0"/>
      <dgm:spPr/>
    </dgm:pt>
    <dgm:pt modelId="{E46A8B9B-A7FA-4CF8-A9C3-7ED47B85BD93}" type="pres">
      <dgm:prSet presAssocID="{E9CFF19D-0367-44B3-A9C9-0B4A60074D91}" presName="parentLeftMargin" presStyleLbl="node1" presStyleIdx="0" presStyleCnt="3"/>
      <dgm:spPr/>
    </dgm:pt>
    <dgm:pt modelId="{10682171-A8FA-4D70-9604-37EBE300A076}" type="pres">
      <dgm:prSet presAssocID="{E9CFF19D-0367-44B3-A9C9-0B4A60074D91}" presName="parentText" presStyleLbl="node1" presStyleIdx="1" presStyleCnt="3" custLinFactNeighborY="-1514">
        <dgm:presLayoutVars>
          <dgm:chMax val="0"/>
          <dgm:bulletEnabled val="1"/>
        </dgm:presLayoutVars>
      </dgm:prSet>
      <dgm:spPr/>
    </dgm:pt>
    <dgm:pt modelId="{C3A6F76D-3948-4D93-B2ED-B2682A39FFF3}" type="pres">
      <dgm:prSet presAssocID="{E9CFF19D-0367-44B3-A9C9-0B4A60074D91}" presName="negativeSpace" presStyleCnt="0"/>
      <dgm:spPr/>
    </dgm:pt>
    <dgm:pt modelId="{24716CBE-BF63-4CDB-BC0E-8B0E16EE21BA}" type="pres">
      <dgm:prSet presAssocID="{E9CFF19D-0367-44B3-A9C9-0B4A60074D91}" presName="childText" presStyleLbl="conFgAcc1" presStyleIdx="1" presStyleCnt="3">
        <dgm:presLayoutVars>
          <dgm:bulletEnabled val="1"/>
        </dgm:presLayoutVars>
      </dgm:prSet>
      <dgm:spPr/>
    </dgm:pt>
    <dgm:pt modelId="{F8D69CF2-C878-4637-AC33-01E0B7B46FA7}" type="pres">
      <dgm:prSet presAssocID="{66965E50-C028-4819-8E9A-3437801C06D9}" presName="spaceBetweenRectangles" presStyleCnt="0"/>
      <dgm:spPr/>
    </dgm:pt>
    <dgm:pt modelId="{3478FD6C-9413-45A6-8340-A1DA1E256E6F}" type="pres">
      <dgm:prSet presAssocID="{CBB0E14A-5180-4DB0-BE3E-B0F2D4E03925}" presName="parentLin" presStyleCnt="0"/>
      <dgm:spPr/>
    </dgm:pt>
    <dgm:pt modelId="{C24CC08F-3DC3-45BA-84D8-87C39E8FC0DD}" type="pres">
      <dgm:prSet presAssocID="{CBB0E14A-5180-4DB0-BE3E-B0F2D4E03925}" presName="parentLeftMargin" presStyleLbl="node1" presStyleIdx="1" presStyleCnt="3"/>
      <dgm:spPr/>
    </dgm:pt>
    <dgm:pt modelId="{04DC36E8-267C-4644-BCFE-DE29B5802C9E}" type="pres">
      <dgm:prSet presAssocID="{CBB0E14A-5180-4DB0-BE3E-B0F2D4E03925}" presName="parentText" presStyleLbl="node1" presStyleIdx="2" presStyleCnt="3">
        <dgm:presLayoutVars>
          <dgm:chMax val="0"/>
          <dgm:bulletEnabled val="1"/>
        </dgm:presLayoutVars>
      </dgm:prSet>
      <dgm:spPr/>
    </dgm:pt>
    <dgm:pt modelId="{EE59800A-C881-4AFB-8530-3385D6025B10}" type="pres">
      <dgm:prSet presAssocID="{CBB0E14A-5180-4DB0-BE3E-B0F2D4E03925}" presName="negativeSpace" presStyleCnt="0"/>
      <dgm:spPr/>
    </dgm:pt>
    <dgm:pt modelId="{B3257B08-143F-46F6-BFE1-11C4A521636E}" type="pres">
      <dgm:prSet presAssocID="{CBB0E14A-5180-4DB0-BE3E-B0F2D4E03925}" presName="childText" presStyleLbl="conFgAcc1" presStyleIdx="2" presStyleCnt="3">
        <dgm:presLayoutVars>
          <dgm:bulletEnabled val="1"/>
        </dgm:presLayoutVars>
      </dgm:prSet>
      <dgm:spPr/>
    </dgm:pt>
  </dgm:ptLst>
  <dgm:cxnLst>
    <dgm:cxn modelId="{49A2000C-E07F-43AA-BD42-7F47B57EA411}" type="presOf" srcId="{E9CFF19D-0367-44B3-A9C9-0B4A60074D91}" destId="{10682171-A8FA-4D70-9604-37EBE300A076}" srcOrd="1" destOrd="0" presId="urn:microsoft.com/office/officeart/2005/8/layout/list1"/>
    <dgm:cxn modelId="{6DBC4C30-A50C-467F-A4FC-9A41E1EE6510}" srcId="{A55650D8-F9BE-42BF-8867-7FAA1979E090}" destId="{E9CFF19D-0367-44B3-A9C9-0B4A60074D91}" srcOrd="1" destOrd="0" parTransId="{70C0C563-A4CB-4408-850C-E9B12EED244E}" sibTransId="{66965E50-C028-4819-8E9A-3437801C06D9}"/>
    <dgm:cxn modelId="{F96D4635-DFED-4ADC-9172-1E7F7CD305D7}" type="presOf" srcId="{CBB0E14A-5180-4DB0-BE3E-B0F2D4E03925}" destId="{04DC36E8-267C-4644-BCFE-DE29B5802C9E}" srcOrd="1" destOrd="0" presId="urn:microsoft.com/office/officeart/2005/8/layout/list1"/>
    <dgm:cxn modelId="{32D79B3F-E9E1-475B-B093-897FC49A8CAD}" srcId="{A55650D8-F9BE-42BF-8867-7FAA1979E090}" destId="{E33E8ACC-8436-4B15-900B-C413444EB940}" srcOrd="0" destOrd="0" parTransId="{FE2BCCBF-1D03-4CBA-A4BA-50A0D35BC2C0}" sibTransId="{3F3AF71F-FEFA-4DDA-B63A-B3C64C3AF7E5}"/>
    <dgm:cxn modelId="{18411661-A497-4050-825B-F7B7517F5D1C}" type="presOf" srcId="{E33E8ACC-8436-4B15-900B-C413444EB940}" destId="{EC1A11DF-DC16-4C06-833E-6F0E6873C347}" srcOrd="0" destOrd="0" presId="urn:microsoft.com/office/officeart/2005/8/layout/list1"/>
    <dgm:cxn modelId="{E83283AC-7C67-471C-9CE3-AC2BAE579620}" type="presOf" srcId="{A55650D8-F9BE-42BF-8867-7FAA1979E090}" destId="{2A7CDABE-9CBC-4706-905B-4884BBC56E2B}" srcOrd="0" destOrd="0" presId="urn:microsoft.com/office/officeart/2005/8/layout/list1"/>
    <dgm:cxn modelId="{8A6D2FBD-C0FD-41D8-8D26-5AA2BE9B8745}" srcId="{A55650D8-F9BE-42BF-8867-7FAA1979E090}" destId="{CBB0E14A-5180-4DB0-BE3E-B0F2D4E03925}" srcOrd="2" destOrd="0" parTransId="{603771E8-EA24-429F-B644-53BE43E4CB81}" sibTransId="{CA79DD2A-82F9-48A8-8D8C-9674BBB97C41}"/>
    <dgm:cxn modelId="{E8AD27C7-A47B-4D42-AB4D-0551E339C12C}" type="presOf" srcId="{E9CFF19D-0367-44B3-A9C9-0B4A60074D91}" destId="{E46A8B9B-A7FA-4CF8-A9C3-7ED47B85BD93}" srcOrd="0" destOrd="0" presId="urn:microsoft.com/office/officeart/2005/8/layout/list1"/>
    <dgm:cxn modelId="{071D69C8-0ECA-4E67-A0B9-07D74B618182}" type="presOf" srcId="{E33E8ACC-8436-4B15-900B-C413444EB940}" destId="{37A16C5B-4D13-4BE6-BA9C-180ED618B371}" srcOrd="1" destOrd="0" presId="urn:microsoft.com/office/officeart/2005/8/layout/list1"/>
    <dgm:cxn modelId="{B31F6AC9-8799-4F85-84F2-4A2D15575DB8}" type="presOf" srcId="{CBB0E14A-5180-4DB0-BE3E-B0F2D4E03925}" destId="{C24CC08F-3DC3-45BA-84D8-87C39E8FC0DD}" srcOrd="0" destOrd="0" presId="urn:microsoft.com/office/officeart/2005/8/layout/list1"/>
    <dgm:cxn modelId="{7BE7FF0F-FB11-42BA-85F9-B8A78A2D9609}" type="presParOf" srcId="{2A7CDABE-9CBC-4706-905B-4884BBC56E2B}" destId="{03BAC306-3130-4B75-AF3D-0CAE11EE0988}" srcOrd="0" destOrd="0" presId="urn:microsoft.com/office/officeart/2005/8/layout/list1"/>
    <dgm:cxn modelId="{1FE8C93C-7557-48E9-B74B-FAF08E53E20C}" type="presParOf" srcId="{03BAC306-3130-4B75-AF3D-0CAE11EE0988}" destId="{EC1A11DF-DC16-4C06-833E-6F0E6873C347}" srcOrd="0" destOrd="0" presId="urn:microsoft.com/office/officeart/2005/8/layout/list1"/>
    <dgm:cxn modelId="{01543EF9-37C4-4920-9644-281A2B594547}" type="presParOf" srcId="{03BAC306-3130-4B75-AF3D-0CAE11EE0988}" destId="{37A16C5B-4D13-4BE6-BA9C-180ED618B371}" srcOrd="1" destOrd="0" presId="urn:microsoft.com/office/officeart/2005/8/layout/list1"/>
    <dgm:cxn modelId="{21227E17-8F38-45AA-BA35-668C8FB123B8}" type="presParOf" srcId="{2A7CDABE-9CBC-4706-905B-4884BBC56E2B}" destId="{F71CB3E1-6BED-4367-A37C-BC6F2B3CC591}" srcOrd="1" destOrd="0" presId="urn:microsoft.com/office/officeart/2005/8/layout/list1"/>
    <dgm:cxn modelId="{B471BA87-D4C8-4DA1-9F8E-593581E77574}" type="presParOf" srcId="{2A7CDABE-9CBC-4706-905B-4884BBC56E2B}" destId="{139A8C18-4828-4B84-A616-E9C2C3439612}" srcOrd="2" destOrd="0" presId="urn:microsoft.com/office/officeart/2005/8/layout/list1"/>
    <dgm:cxn modelId="{68EBC6C1-008B-4495-9B43-3405D3B90845}" type="presParOf" srcId="{2A7CDABE-9CBC-4706-905B-4884BBC56E2B}" destId="{73892141-413C-456F-B1C3-655B29A34764}" srcOrd="3" destOrd="0" presId="urn:microsoft.com/office/officeart/2005/8/layout/list1"/>
    <dgm:cxn modelId="{0269EB29-EBD0-44FC-BA28-C7F6BBC37A90}" type="presParOf" srcId="{2A7CDABE-9CBC-4706-905B-4884BBC56E2B}" destId="{68AA2FB2-E370-4FC7-B599-CDCC6C894FFE}" srcOrd="4" destOrd="0" presId="urn:microsoft.com/office/officeart/2005/8/layout/list1"/>
    <dgm:cxn modelId="{C83191AF-FD1C-423F-A01C-ED3D044A7574}" type="presParOf" srcId="{68AA2FB2-E370-4FC7-B599-CDCC6C894FFE}" destId="{E46A8B9B-A7FA-4CF8-A9C3-7ED47B85BD93}" srcOrd="0" destOrd="0" presId="urn:microsoft.com/office/officeart/2005/8/layout/list1"/>
    <dgm:cxn modelId="{BB65C012-50FF-4CC9-B649-8218D43FD4F7}" type="presParOf" srcId="{68AA2FB2-E370-4FC7-B599-CDCC6C894FFE}" destId="{10682171-A8FA-4D70-9604-37EBE300A076}" srcOrd="1" destOrd="0" presId="urn:microsoft.com/office/officeart/2005/8/layout/list1"/>
    <dgm:cxn modelId="{99BF8A5E-490E-42D7-81AC-3B297EA71EDB}" type="presParOf" srcId="{2A7CDABE-9CBC-4706-905B-4884BBC56E2B}" destId="{C3A6F76D-3948-4D93-B2ED-B2682A39FFF3}" srcOrd="5" destOrd="0" presId="urn:microsoft.com/office/officeart/2005/8/layout/list1"/>
    <dgm:cxn modelId="{66F6D0D1-BC66-426E-A6F9-3BDEF91ACA87}" type="presParOf" srcId="{2A7CDABE-9CBC-4706-905B-4884BBC56E2B}" destId="{24716CBE-BF63-4CDB-BC0E-8B0E16EE21BA}" srcOrd="6" destOrd="0" presId="urn:microsoft.com/office/officeart/2005/8/layout/list1"/>
    <dgm:cxn modelId="{0668668D-7C09-43AF-A071-FF4BF7C47BBF}" type="presParOf" srcId="{2A7CDABE-9CBC-4706-905B-4884BBC56E2B}" destId="{F8D69CF2-C878-4637-AC33-01E0B7B46FA7}" srcOrd="7" destOrd="0" presId="urn:microsoft.com/office/officeart/2005/8/layout/list1"/>
    <dgm:cxn modelId="{E6E9D83A-25F7-4B90-8FCA-FF3F42836602}" type="presParOf" srcId="{2A7CDABE-9CBC-4706-905B-4884BBC56E2B}" destId="{3478FD6C-9413-45A6-8340-A1DA1E256E6F}" srcOrd="8" destOrd="0" presId="urn:microsoft.com/office/officeart/2005/8/layout/list1"/>
    <dgm:cxn modelId="{F1A341A3-E916-42CD-9DB1-5865EF693710}" type="presParOf" srcId="{3478FD6C-9413-45A6-8340-A1DA1E256E6F}" destId="{C24CC08F-3DC3-45BA-84D8-87C39E8FC0DD}" srcOrd="0" destOrd="0" presId="urn:microsoft.com/office/officeart/2005/8/layout/list1"/>
    <dgm:cxn modelId="{DF0DE053-812A-4846-9D27-760820BAAA29}" type="presParOf" srcId="{3478FD6C-9413-45A6-8340-A1DA1E256E6F}" destId="{04DC36E8-267C-4644-BCFE-DE29B5802C9E}" srcOrd="1" destOrd="0" presId="urn:microsoft.com/office/officeart/2005/8/layout/list1"/>
    <dgm:cxn modelId="{C9502C36-9635-40A0-9A6B-8ED739509D7D}" type="presParOf" srcId="{2A7CDABE-9CBC-4706-905B-4884BBC56E2B}" destId="{EE59800A-C881-4AFB-8530-3385D6025B10}" srcOrd="9" destOrd="0" presId="urn:microsoft.com/office/officeart/2005/8/layout/list1"/>
    <dgm:cxn modelId="{20361E67-238A-4D19-83BA-DAB5C28DFDC1}" type="presParOf" srcId="{2A7CDABE-9CBC-4706-905B-4884BBC56E2B}" destId="{B3257B08-143F-46F6-BFE1-11C4A521636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5650D8-F9BE-42BF-8867-7FAA1979E09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33E8ACC-8436-4B15-900B-C413444EB940}">
      <dgm:prSet phldrT="[Text]" custT="1"/>
      <dgm:spPr/>
      <dgm:t>
        <a:bodyPr/>
        <a:lstStyle/>
        <a:p>
          <a:r>
            <a:rPr lang="en-US" sz="1400" dirty="0"/>
            <a:t>HR completes a compensation analysis </a:t>
          </a:r>
        </a:p>
      </dgm:t>
    </dgm:pt>
    <dgm:pt modelId="{FE2BCCBF-1D03-4CBA-A4BA-50A0D35BC2C0}" type="parTrans" cxnId="{32D79B3F-E9E1-475B-B093-897FC49A8CAD}">
      <dgm:prSet/>
      <dgm:spPr/>
      <dgm:t>
        <a:bodyPr/>
        <a:lstStyle/>
        <a:p>
          <a:endParaRPr lang="en-US" sz="1400"/>
        </a:p>
      </dgm:t>
    </dgm:pt>
    <dgm:pt modelId="{3F3AF71F-FEFA-4DDA-B63A-B3C64C3AF7E5}" type="sibTrans" cxnId="{32D79B3F-E9E1-475B-B093-897FC49A8CAD}">
      <dgm:prSet/>
      <dgm:spPr/>
      <dgm:t>
        <a:bodyPr/>
        <a:lstStyle/>
        <a:p>
          <a:endParaRPr lang="en-US" sz="1400"/>
        </a:p>
      </dgm:t>
    </dgm:pt>
    <dgm:pt modelId="{E9CFF19D-0367-44B3-A9C9-0B4A60074D91}">
      <dgm:prSet phldrT="[Text]" custT="1"/>
      <dgm:spPr/>
      <dgm:t>
        <a:bodyPr/>
        <a:lstStyle/>
        <a:p>
          <a:r>
            <a:rPr lang="en-US" sz="1400" dirty="0"/>
            <a:t>Leadership to review employee impact and department impact</a:t>
          </a:r>
        </a:p>
        <a:p>
          <a:endParaRPr lang="en-US" sz="1400" dirty="0"/>
        </a:p>
      </dgm:t>
    </dgm:pt>
    <dgm:pt modelId="{70C0C563-A4CB-4408-850C-E9B12EED244E}" type="parTrans" cxnId="{6DBC4C30-A50C-467F-A4FC-9A41E1EE6510}">
      <dgm:prSet/>
      <dgm:spPr/>
      <dgm:t>
        <a:bodyPr/>
        <a:lstStyle/>
        <a:p>
          <a:endParaRPr lang="en-US" sz="1400"/>
        </a:p>
      </dgm:t>
    </dgm:pt>
    <dgm:pt modelId="{66965E50-C028-4819-8E9A-3437801C06D9}" type="sibTrans" cxnId="{6DBC4C30-A50C-467F-A4FC-9A41E1EE6510}">
      <dgm:prSet/>
      <dgm:spPr/>
      <dgm:t>
        <a:bodyPr/>
        <a:lstStyle/>
        <a:p>
          <a:endParaRPr lang="en-US" sz="1400"/>
        </a:p>
      </dgm:t>
    </dgm:pt>
    <dgm:pt modelId="{CBB0E14A-5180-4DB0-BE3E-B0F2D4E03925}">
      <dgm:prSet phldrT="[Text]" custT="1"/>
      <dgm:spPr/>
      <dgm:t>
        <a:bodyPr/>
        <a:lstStyle/>
        <a:p>
          <a:r>
            <a:rPr lang="en-US" sz="1400" dirty="0"/>
            <a:t>Mapped employees to new job classes based on job function </a:t>
          </a:r>
        </a:p>
      </dgm:t>
    </dgm:pt>
    <dgm:pt modelId="{603771E8-EA24-429F-B644-53BE43E4CB81}" type="parTrans" cxnId="{8A6D2FBD-C0FD-41D8-8D26-5AA2BE9B8745}">
      <dgm:prSet/>
      <dgm:spPr/>
      <dgm:t>
        <a:bodyPr/>
        <a:lstStyle/>
        <a:p>
          <a:endParaRPr lang="en-US" sz="1400"/>
        </a:p>
      </dgm:t>
    </dgm:pt>
    <dgm:pt modelId="{CA79DD2A-82F9-48A8-8D8C-9674BBB97C41}" type="sibTrans" cxnId="{8A6D2FBD-C0FD-41D8-8D26-5AA2BE9B8745}">
      <dgm:prSet/>
      <dgm:spPr/>
      <dgm:t>
        <a:bodyPr/>
        <a:lstStyle/>
        <a:p>
          <a:endParaRPr lang="en-US" sz="1400"/>
        </a:p>
      </dgm:t>
    </dgm:pt>
    <dgm:pt modelId="{2A7CDABE-9CBC-4706-905B-4884BBC56E2B}" type="pres">
      <dgm:prSet presAssocID="{A55650D8-F9BE-42BF-8867-7FAA1979E090}" presName="linear" presStyleCnt="0">
        <dgm:presLayoutVars>
          <dgm:dir/>
          <dgm:animLvl val="lvl"/>
          <dgm:resizeHandles val="exact"/>
        </dgm:presLayoutVars>
      </dgm:prSet>
      <dgm:spPr/>
    </dgm:pt>
    <dgm:pt modelId="{03BAC306-3130-4B75-AF3D-0CAE11EE0988}" type="pres">
      <dgm:prSet presAssocID="{E33E8ACC-8436-4B15-900B-C413444EB940}" presName="parentLin" presStyleCnt="0"/>
      <dgm:spPr/>
    </dgm:pt>
    <dgm:pt modelId="{EC1A11DF-DC16-4C06-833E-6F0E6873C347}" type="pres">
      <dgm:prSet presAssocID="{E33E8ACC-8436-4B15-900B-C413444EB940}" presName="parentLeftMargin" presStyleLbl="node1" presStyleIdx="0" presStyleCnt="3"/>
      <dgm:spPr/>
    </dgm:pt>
    <dgm:pt modelId="{37A16C5B-4D13-4BE6-BA9C-180ED618B371}" type="pres">
      <dgm:prSet presAssocID="{E33E8ACC-8436-4B15-900B-C413444EB940}" presName="parentText" presStyleLbl="node1" presStyleIdx="0" presStyleCnt="3" custLinFactNeighborX="841" custLinFactNeighborY="0">
        <dgm:presLayoutVars>
          <dgm:chMax val="0"/>
          <dgm:bulletEnabled val="1"/>
        </dgm:presLayoutVars>
      </dgm:prSet>
      <dgm:spPr/>
    </dgm:pt>
    <dgm:pt modelId="{F71CB3E1-6BED-4367-A37C-BC6F2B3CC591}" type="pres">
      <dgm:prSet presAssocID="{E33E8ACC-8436-4B15-900B-C413444EB940}" presName="negativeSpace" presStyleCnt="0"/>
      <dgm:spPr/>
    </dgm:pt>
    <dgm:pt modelId="{139A8C18-4828-4B84-A616-E9C2C3439612}" type="pres">
      <dgm:prSet presAssocID="{E33E8ACC-8436-4B15-900B-C413444EB940}" presName="childText" presStyleLbl="conFgAcc1" presStyleIdx="0" presStyleCnt="3">
        <dgm:presLayoutVars>
          <dgm:bulletEnabled val="1"/>
        </dgm:presLayoutVars>
      </dgm:prSet>
      <dgm:spPr/>
    </dgm:pt>
    <dgm:pt modelId="{73892141-413C-456F-B1C3-655B29A34764}" type="pres">
      <dgm:prSet presAssocID="{3F3AF71F-FEFA-4DDA-B63A-B3C64C3AF7E5}" presName="spaceBetweenRectangles" presStyleCnt="0"/>
      <dgm:spPr/>
    </dgm:pt>
    <dgm:pt modelId="{68AA2FB2-E370-4FC7-B599-CDCC6C894FFE}" type="pres">
      <dgm:prSet presAssocID="{E9CFF19D-0367-44B3-A9C9-0B4A60074D91}" presName="parentLin" presStyleCnt="0"/>
      <dgm:spPr/>
    </dgm:pt>
    <dgm:pt modelId="{E46A8B9B-A7FA-4CF8-A9C3-7ED47B85BD93}" type="pres">
      <dgm:prSet presAssocID="{E9CFF19D-0367-44B3-A9C9-0B4A60074D91}" presName="parentLeftMargin" presStyleLbl="node1" presStyleIdx="0" presStyleCnt="3"/>
      <dgm:spPr/>
    </dgm:pt>
    <dgm:pt modelId="{10682171-A8FA-4D70-9604-37EBE300A076}" type="pres">
      <dgm:prSet presAssocID="{E9CFF19D-0367-44B3-A9C9-0B4A60074D91}" presName="parentText" presStyleLbl="node1" presStyleIdx="1" presStyleCnt="3" custLinFactNeighborX="-9244" custLinFactNeighborY="-1236">
        <dgm:presLayoutVars>
          <dgm:chMax val="0"/>
          <dgm:bulletEnabled val="1"/>
        </dgm:presLayoutVars>
      </dgm:prSet>
      <dgm:spPr/>
    </dgm:pt>
    <dgm:pt modelId="{C3A6F76D-3948-4D93-B2ED-B2682A39FFF3}" type="pres">
      <dgm:prSet presAssocID="{E9CFF19D-0367-44B3-A9C9-0B4A60074D91}" presName="negativeSpace" presStyleCnt="0"/>
      <dgm:spPr/>
    </dgm:pt>
    <dgm:pt modelId="{24716CBE-BF63-4CDB-BC0E-8B0E16EE21BA}" type="pres">
      <dgm:prSet presAssocID="{E9CFF19D-0367-44B3-A9C9-0B4A60074D91}" presName="childText" presStyleLbl="conFgAcc1" presStyleIdx="1" presStyleCnt="3">
        <dgm:presLayoutVars>
          <dgm:bulletEnabled val="1"/>
        </dgm:presLayoutVars>
      </dgm:prSet>
      <dgm:spPr/>
    </dgm:pt>
    <dgm:pt modelId="{F8D69CF2-C878-4637-AC33-01E0B7B46FA7}" type="pres">
      <dgm:prSet presAssocID="{66965E50-C028-4819-8E9A-3437801C06D9}" presName="spaceBetweenRectangles" presStyleCnt="0"/>
      <dgm:spPr/>
    </dgm:pt>
    <dgm:pt modelId="{3478FD6C-9413-45A6-8340-A1DA1E256E6F}" type="pres">
      <dgm:prSet presAssocID="{CBB0E14A-5180-4DB0-BE3E-B0F2D4E03925}" presName="parentLin" presStyleCnt="0"/>
      <dgm:spPr/>
    </dgm:pt>
    <dgm:pt modelId="{C24CC08F-3DC3-45BA-84D8-87C39E8FC0DD}" type="pres">
      <dgm:prSet presAssocID="{CBB0E14A-5180-4DB0-BE3E-B0F2D4E03925}" presName="parentLeftMargin" presStyleLbl="node1" presStyleIdx="1" presStyleCnt="3"/>
      <dgm:spPr/>
    </dgm:pt>
    <dgm:pt modelId="{04DC36E8-267C-4644-BCFE-DE29B5802C9E}" type="pres">
      <dgm:prSet presAssocID="{CBB0E14A-5180-4DB0-BE3E-B0F2D4E03925}" presName="parentText" presStyleLbl="node1" presStyleIdx="2" presStyleCnt="3">
        <dgm:presLayoutVars>
          <dgm:chMax val="0"/>
          <dgm:bulletEnabled val="1"/>
        </dgm:presLayoutVars>
      </dgm:prSet>
      <dgm:spPr/>
    </dgm:pt>
    <dgm:pt modelId="{EE59800A-C881-4AFB-8530-3385D6025B10}" type="pres">
      <dgm:prSet presAssocID="{CBB0E14A-5180-4DB0-BE3E-B0F2D4E03925}" presName="negativeSpace" presStyleCnt="0"/>
      <dgm:spPr/>
    </dgm:pt>
    <dgm:pt modelId="{B3257B08-143F-46F6-BFE1-11C4A521636E}" type="pres">
      <dgm:prSet presAssocID="{CBB0E14A-5180-4DB0-BE3E-B0F2D4E03925}" presName="childText" presStyleLbl="conFgAcc1" presStyleIdx="2" presStyleCnt="3">
        <dgm:presLayoutVars>
          <dgm:bulletEnabled val="1"/>
        </dgm:presLayoutVars>
      </dgm:prSet>
      <dgm:spPr/>
    </dgm:pt>
  </dgm:ptLst>
  <dgm:cxnLst>
    <dgm:cxn modelId="{49A2000C-E07F-43AA-BD42-7F47B57EA411}" type="presOf" srcId="{E9CFF19D-0367-44B3-A9C9-0B4A60074D91}" destId="{10682171-A8FA-4D70-9604-37EBE300A076}" srcOrd="1" destOrd="0" presId="urn:microsoft.com/office/officeart/2005/8/layout/list1"/>
    <dgm:cxn modelId="{6DBC4C30-A50C-467F-A4FC-9A41E1EE6510}" srcId="{A55650D8-F9BE-42BF-8867-7FAA1979E090}" destId="{E9CFF19D-0367-44B3-A9C9-0B4A60074D91}" srcOrd="1" destOrd="0" parTransId="{70C0C563-A4CB-4408-850C-E9B12EED244E}" sibTransId="{66965E50-C028-4819-8E9A-3437801C06D9}"/>
    <dgm:cxn modelId="{F96D4635-DFED-4ADC-9172-1E7F7CD305D7}" type="presOf" srcId="{CBB0E14A-5180-4DB0-BE3E-B0F2D4E03925}" destId="{04DC36E8-267C-4644-BCFE-DE29B5802C9E}" srcOrd="1" destOrd="0" presId="urn:microsoft.com/office/officeart/2005/8/layout/list1"/>
    <dgm:cxn modelId="{32D79B3F-E9E1-475B-B093-897FC49A8CAD}" srcId="{A55650D8-F9BE-42BF-8867-7FAA1979E090}" destId="{E33E8ACC-8436-4B15-900B-C413444EB940}" srcOrd="0" destOrd="0" parTransId="{FE2BCCBF-1D03-4CBA-A4BA-50A0D35BC2C0}" sibTransId="{3F3AF71F-FEFA-4DDA-B63A-B3C64C3AF7E5}"/>
    <dgm:cxn modelId="{18411661-A497-4050-825B-F7B7517F5D1C}" type="presOf" srcId="{E33E8ACC-8436-4B15-900B-C413444EB940}" destId="{EC1A11DF-DC16-4C06-833E-6F0E6873C347}" srcOrd="0" destOrd="0" presId="urn:microsoft.com/office/officeart/2005/8/layout/list1"/>
    <dgm:cxn modelId="{E83283AC-7C67-471C-9CE3-AC2BAE579620}" type="presOf" srcId="{A55650D8-F9BE-42BF-8867-7FAA1979E090}" destId="{2A7CDABE-9CBC-4706-905B-4884BBC56E2B}" srcOrd="0" destOrd="0" presId="urn:microsoft.com/office/officeart/2005/8/layout/list1"/>
    <dgm:cxn modelId="{8A6D2FBD-C0FD-41D8-8D26-5AA2BE9B8745}" srcId="{A55650D8-F9BE-42BF-8867-7FAA1979E090}" destId="{CBB0E14A-5180-4DB0-BE3E-B0F2D4E03925}" srcOrd="2" destOrd="0" parTransId="{603771E8-EA24-429F-B644-53BE43E4CB81}" sibTransId="{CA79DD2A-82F9-48A8-8D8C-9674BBB97C41}"/>
    <dgm:cxn modelId="{E8AD27C7-A47B-4D42-AB4D-0551E339C12C}" type="presOf" srcId="{E9CFF19D-0367-44B3-A9C9-0B4A60074D91}" destId="{E46A8B9B-A7FA-4CF8-A9C3-7ED47B85BD93}" srcOrd="0" destOrd="0" presId="urn:microsoft.com/office/officeart/2005/8/layout/list1"/>
    <dgm:cxn modelId="{071D69C8-0ECA-4E67-A0B9-07D74B618182}" type="presOf" srcId="{E33E8ACC-8436-4B15-900B-C413444EB940}" destId="{37A16C5B-4D13-4BE6-BA9C-180ED618B371}" srcOrd="1" destOrd="0" presId="urn:microsoft.com/office/officeart/2005/8/layout/list1"/>
    <dgm:cxn modelId="{B31F6AC9-8799-4F85-84F2-4A2D15575DB8}" type="presOf" srcId="{CBB0E14A-5180-4DB0-BE3E-B0F2D4E03925}" destId="{C24CC08F-3DC3-45BA-84D8-87C39E8FC0DD}" srcOrd="0" destOrd="0" presId="urn:microsoft.com/office/officeart/2005/8/layout/list1"/>
    <dgm:cxn modelId="{7BE7FF0F-FB11-42BA-85F9-B8A78A2D9609}" type="presParOf" srcId="{2A7CDABE-9CBC-4706-905B-4884BBC56E2B}" destId="{03BAC306-3130-4B75-AF3D-0CAE11EE0988}" srcOrd="0" destOrd="0" presId="urn:microsoft.com/office/officeart/2005/8/layout/list1"/>
    <dgm:cxn modelId="{1FE8C93C-7557-48E9-B74B-FAF08E53E20C}" type="presParOf" srcId="{03BAC306-3130-4B75-AF3D-0CAE11EE0988}" destId="{EC1A11DF-DC16-4C06-833E-6F0E6873C347}" srcOrd="0" destOrd="0" presId="urn:microsoft.com/office/officeart/2005/8/layout/list1"/>
    <dgm:cxn modelId="{01543EF9-37C4-4920-9644-281A2B594547}" type="presParOf" srcId="{03BAC306-3130-4B75-AF3D-0CAE11EE0988}" destId="{37A16C5B-4D13-4BE6-BA9C-180ED618B371}" srcOrd="1" destOrd="0" presId="urn:microsoft.com/office/officeart/2005/8/layout/list1"/>
    <dgm:cxn modelId="{21227E17-8F38-45AA-BA35-668C8FB123B8}" type="presParOf" srcId="{2A7CDABE-9CBC-4706-905B-4884BBC56E2B}" destId="{F71CB3E1-6BED-4367-A37C-BC6F2B3CC591}" srcOrd="1" destOrd="0" presId="urn:microsoft.com/office/officeart/2005/8/layout/list1"/>
    <dgm:cxn modelId="{B471BA87-D4C8-4DA1-9F8E-593581E77574}" type="presParOf" srcId="{2A7CDABE-9CBC-4706-905B-4884BBC56E2B}" destId="{139A8C18-4828-4B84-A616-E9C2C3439612}" srcOrd="2" destOrd="0" presId="urn:microsoft.com/office/officeart/2005/8/layout/list1"/>
    <dgm:cxn modelId="{68EBC6C1-008B-4495-9B43-3405D3B90845}" type="presParOf" srcId="{2A7CDABE-9CBC-4706-905B-4884BBC56E2B}" destId="{73892141-413C-456F-B1C3-655B29A34764}" srcOrd="3" destOrd="0" presId="urn:microsoft.com/office/officeart/2005/8/layout/list1"/>
    <dgm:cxn modelId="{0269EB29-EBD0-44FC-BA28-C7F6BBC37A90}" type="presParOf" srcId="{2A7CDABE-9CBC-4706-905B-4884BBC56E2B}" destId="{68AA2FB2-E370-4FC7-B599-CDCC6C894FFE}" srcOrd="4" destOrd="0" presId="urn:microsoft.com/office/officeart/2005/8/layout/list1"/>
    <dgm:cxn modelId="{C83191AF-FD1C-423F-A01C-ED3D044A7574}" type="presParOf" srcId="{68AA2FB2-E370-4FC7-B599-CDCC6C894FFE}" destId="{E46A8B9B-A7FA-4CF8-A9C3-7ED47B85BD93}" srcOrd="0" destOrd="0" presId="urn:microsoft.com/office/officeart/2005/8/layout/list1"/>
    <dgm:cxn modelId="{BB65C012-50FF-4CC9-B649-8218D43FD4F7}" type="presParOf" srcId="{68AA2FB2-E370-4FC7-B599-CDCC6C894FFE}" destId="{10682171-A8FA-4D70-9604-37EBE300A076}" srcOrd="1" destOrd="0" presId="urn:microsoft.com/office/officeart/2005/8/layout/list1"/>
    <dgm:cxn modelId="{99BF8A5E-490E-42D7-81AC-3B297EA71EDB}" type="presParOf" srcId="{2A7CDABE-9CBC-4706-905B-4884BBC56E2B}" destId="{C3A6F76D-3948-4D93-B2ED-B2682A39FFF3}" srcOrd="5" destOrd="0" presId="urn:microsoft.com/office/officeart/2005/8/layout/list1"/>
    <dgm:cxn modelId="{66F6D0D1-BC66-426E-A6F9-3BDEF91ACA87}" type="presParOf" srcId="{2A7CDABE-9CBC-4706-905B-4884BBC56E2B}" destId="{24716CBE-BF63-4CDB-BC0E-8B0E16EE21BA}" srcOrd="6" destOrd="0" presId="urn:microsoft.com/office/officeart/2005/8/layout/list1"/>
    <dgm:cxn modelId="{0668668D-7C09-43AF-A071-FF4BF7C47BBF}" type="presParOf" srcId="{2A7CDABE-9CBC-4706-905B-4884BBC56E2B}" destId="{F8D69CF2-C878-4637-AC33-01E0B7B46FA7}" srcOrd="7" destOrd="0" presId="urn:microsoft.com/office/officeart/2005/8/layout/list1"/>
    <dgm:cxn modelId="{E6E9D83A-25F7-4B90-8FCA-FF3F42836602}" type="presParOf" srcId="{2A7CDABE-9CBC-4706-905B-4884BBC56E2B}" destId="{3478FD6C-9413-45A6-8340-A1DA1E256E6F}" srcOrd="8" destOrd="0" presId="urn:microsoft.com/office/officeart/2005/8/layout/list1"/>
    <dgm:cxn modelId="{F1A341A3-E916-42CD-9DB1-5865EF693710}" type="presParOf" srcId="{3478FD6C-9413-45A6-8340-A1DA1E256E6F}" destId="{C24CC08F-3DC3-45BA-84D8-87C39E8FC0DD}" srcOrd="0" destOrd="0" presId="urn:microsoft.com/office/officeart/2005/8/layout/list1"/>
    <dgm:cxn modelId="{DF0DE053-812A-4846-9D27-760820BAAA29}" type="presParOf" srcId="{3478FD6C-9413-45A6-8340-A1DA1E256E6F}" destId="{04DC36E8-267C-4644-BCFE-DE29B5802C9E}" srcOrd="1" destOrd="0" presId="urn:microsoft.com/office/officeart/2005/8/layout/list1"/>
    <dgm:cxn modelId="{C9502C36-9635-40A0-9A6B-8ED739509D7D}" type="presParOf" srcId="{2A7CDABE-9CBC-4706-905B-4884BBC56E2B}" destId="{EE59800A-C881-4AFB-8530-3385D6025B10}" srcOrd="9" destOrd="0" presId="urn:microsoft.com/office/officeart/2005/8/layout/list1"/>
    <dgm:cxn modelId="{20361E67-238A-4D19-83BA-DAB5C28DFDC1}" type="presParOf" srcId="{2A7CDABE-9CBC-4706-905B-4884BBC56E2B}" destId="{B3257B08-143F-46F6-BFE1-11C4A521636E}"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220D0-F730-49C8-92C3-6D7B8EB24F74}">
      <dsp:nvSpPr>
        <dsp:cNvPr id="0" name=""/>
        <dsp:cNvSpPr/>
      </dsp:nvSpPr>
      <dsp:spPr>
        <a:xfrm>
          <a:off x="0" y="285638"/>
          <a:ext cx="105156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795182-34FE-443F-A79E-0CFECFEF2F95}">
      <dsp:nvSpPr>
        <dsp:cNvPr id="0" name=""/>
        <dsp:cNvSpPr/>
      </dsp:nvSpPr>
      <dsp:spPr>
        <a:xfrm>
          <a:off x="525780" y="41513"/>
          <a:ext cx="7360920" cy="4612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dirty="0"/>
            <a:t>Review Mercer Information for IT Industry	</a:t>
          </a:r>
        </a:p>
      </dsp:txBody>
      <dsp:txXfrm>
        <a:off x="548297" y="64030"/>
        <a:ext cx="7315886" cy="416239"/>
      </dsp:txXfrm>
    </dsp:sp>
    <dsp:sp modelId="{D4D04F72-270B-4D26-9C90-9B24673FCCA9}">
      <dsp:nvSpPr>
        <dsp:cNvPr id="0" name=""/>
        <dsp:cNvSpPr/>
      </dsp:nvSpPr>
      <dsp:spPr>
        <a:xfrm>
          <a:off x="0" y="966038"/>
          <a:ext cx="105156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AE2660-1D56-4479-B504-4E5975D405AE}">
      <dsp:nvSpPr>
        <dsp:cNvPr id="0" name=""/>
        <dsp:cNvSpPr/>
      </dsp:nvSpPr>
      <dsp:spPr>
        <a:xfrm>
          <a:off x="525780" y="744638"/>
          <a:ext cx="736092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dirty="0"/>
            <a:t>Draft job descriptions based on information found in Mercer	</a:t>
          </a:r>
        </a:p>
      </dsp:txBody>
      <dsp:txXfrm>
        <a:off x="547396" y="766254"/>
        <a:ext cx="7317688" cy="399568"/>
      </dsp:txXfrm>
    </dsp:sp>
    <dsp:sp modelId="{0BCB7BC3-01B6-43A6-98E9-786DBAC0655C}">
      <dsp:nvSpPr>
        <dsp:cNvPr id="0" name=""/>
        <dsp:cNvSpPr/>
      </dsp:nvSpPr>
      <dsp:spPr>
        <a:xfrm>
          <a:off x="0" y="1646438"/>
          <a:ext cx="105156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7FBEC7-0218-4263-A8B2-C6CA48683EBE}">
      <dsp:nvSpPr>
        <dsp:cNvPr id="0" name=""/>
        <dsp:cNvSpPr/>
      </dsp:nvSpPr>
      <dsp:spPr>
        <a:xfrm>
          <a:off x="525780" y="1425038"/>
          <a:ext cx="736092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dirty="0"/>
            <a:t>Review job descriptions with managers and supervisors (small group – agile approach)	</a:t>
          </a:r>
        </a:p>
      </dsp:txBody>
      <dsp:txXfrm>
        <a:off x="547396" y="1446654"/>
        <a:ext cx="731768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220D0-F730-49C8-92C3-6D7B8EB24F74}">
      <dsp:nvSpPr>
        <dsp:cNvPr id="0" name=""/>
        <dsp:cNvSpPr/>
      </dsp:nvSpPr>
      <dsp:spPr>
        <a:xfrm>
          <a:off x="0" y="377561"/>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795182-34FE-443F-A79E-0CFECFEF2F95}">
      <dsp:nvSpPr>
        <dsp:cNvPr id="0" name=""/>
        <dsp:cNvSpPr/>
      </dsp:nvSpPr>
      <dsp:spPr>
        <a:xfrm>
          <a:off x="525780" y="185681"/>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en-US" sz="1300" kern="1200" dirty="0"/>
            <a:t>Review/edits from Communications and HR 		</a:t>
          </a:r>
        </a:p>
      </dsp:txBody>
      <dsp:txXfrm>
        <a:off x="544514" y="204415"/>
        <a:ext cx="7323452" cy="346292"/>
      </dsp:txXfrm>
    </dsp:sp>
    <dsp:sp modelId="{D4D04F72-270B-4D26-9C90-9B24673FCCA9}">
      <dsp:nvSpPr>
        <dsp:cNvPr id="0" name=""/>
        <dsp:cNvSpPr/>
      </dsp:nvSpPr>
      <dsp:spPr>
        <a:xfrm>
          <a:off x="0" y="967241"/>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AE2660-1D56-4479-B504-4E5975D405AE}">
      <dsp:nvSpPr>
        <dsp:cNvPr id="0" name=""/>
        <dsp:cNvSpPr/>
      </dsp:nvSpPr>
      <dsp:spPr>
        <a:xfrm>
          <a:off x="525780" y="775361"/>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en-US" sz="1300" kern="1200" dirty="0"/>
            <a:t>CIO sign off (job description &amp; mercer match information)	</a:t>
          </a:r>
        </a:p>
      </dsp:txBody>
      <dsp:txXfrm>
        <a:off x="544514" y="794095"/>
        <a:ext cx="7323452" cy="346292"/>
      </dsp:txXfrm>
    </dsp:sp>
    <dsp:sp modelId="{0BCB7BC3-01B6-43A6-98E9-786DBAC0655C}">
      <dsp:nvSpPr>
        <dsp:cNvPr id="0" name=""/>
        <dsp:cNvSpPr/>
      </dsp:nvSpPr>
      <dsp:spPr>
        <a:xfrm>
          <a:off x="0" y="1556921"/>
          <a:ext cx="10515600"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7FBEC7-0218-4263-A8B2-C6CA48683EBE}">
      <dsp:nvSpPr>
        <dsp:cNvPr id="0" name=""/>
        <dsp:cNvSpPr/>
      </dsp:nvSpPr>
      <dsp:spPr>
        <a:xfrm>
          <a:off x="525780" y="1365041"/>
          <a:ext cx="736092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en-US" sz="1300" kern="1200" dirty="0"/>
            <a:t>HR market study conducted based off of our job description and alignment with Mercer Info	</a:t>
          </a:r>
        </a:p>
      </dsp:txBody>
      <dsp:txXfrm>
        <a:off x="544514" y="1383775"/>
        <a:ext cx="7323452"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A8C18-4828-4B84-A616-E9C2C3439612}">
      <dsp:nvSpPr>
        <dsp:cNvPr id="0" name=""/>
        <dsp:cNvSpPr/>
      </dsp:nvSpPr>
      <dsp:spPr>
        <a:xfrm>
          <a:off x="0" y="1212203"/>
          <a:ext cx="10313988"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A16C5B-4D13-4BE6-BA9C-180ED618B371}">
      <dsp:nvSpPr>
        <dsp:cNvPr id="0" name=""/>
        <dsp:cNvSpPr/>
      </dsp:nvSpPr>
      <dsp:spPr>
        <a:xfrm>
          <a:off x="515699" y="965053"/>
          <a:ext cx="7219791"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891" tIns="0" rIns="272891" bIns="0" numCol="1" spcCol="1270" anchor="ctr" anchorCtr="0">
          <a:noAutofit/>
        </a:bodyPr>
        <a:lstStyle/>
        <a:p>
          <a:pPr marL="0" lvl="0" indent="0" algn="l" defTabSz="622300">
            <a:lnSpc>
              <a:spcPct val="90000"/>
            </a:lnSpc>
            <a:spcBef>
              <a:spcPct val="0"/>
            </a:spcBef>
            <a:spcAft>
              <a:spcPct val="35000"/>
            </a:spcAft>
            <a:buNone/>
          </a:pPr>
          <a:r>
            <a:rPr lang="en-US" sz="1400" kern="1200" dirty="0"/>
            <a:t>Gathered list from HR for each department</a:t>
          </a:r>
        </a:p>
      </dsp:txBody>
      <dsp:txXfrm>
        <a:off x="535874" y="985228"/>
        <a:ext cx="7179441" cy="372930"/>
      </dsp:txXfrm>
    </dsp:sp>
    <dsp:sp modelId="{24716CBE-BF63-4CDB-BC0E-8B0E16EE21BA}">
      <dsp:nvSpPr>
        <dsp:cNvPr id="0" name=""/>
        <dsp:cNvSpPr/>
      </dsp:nvSpPr>
      <dsp:spPr>
        <a:xfrm>
          <a:off x="0" y="1847243"/>
          <a:ext cx="10313988"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682171-A8FA-4D70-9604-37EBE300A076}">
      <dsp:nvSpPr>
        <dsp:cNvPr id="0" name=""/>
        <dsp:cNvSpPr/>
      </dsp:nvSpPr>
      <dsp:spPr>
        <a:xfrm>
          <a:off x="515699" y="1634346"/>
          <a:ext cx="7219791"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891" tIns="0" rIns="272891" bIns="0" numCol="1" spcCol="1270" anchor="ctr" anchorCtr="0">
          <a:noAutofit/>
        </a:bodyPr>
        <a:lstStyle/>
        <a:p>
          <a:pPr marL="0" lvl="0" indent="0" algn="l" defTabSz="622300">
            <a:lnSpc>
              <a:spcPct val="90000"/>
            </a:lnSpc>
            <a:spcBef>
              <a:spcPct val="0"/>
            </a:spcBef>
            <a:spcAft>
              <a:spcPct val="35000"/>
            </a:spcAft>
            <a:buNone/>
          </a:pPr>
          <a:r>
            <a:rPr lang="en-US" sz="1400" kern="1200" dirty="0"/>
            <a:t>Meeting with manager/supervisor to interview to understand job functions for employees</a:t>
          </a:r>
        </a:p>
      </dsp:txBody>
      <dsp:txXfrm>
        <a:off x="535874" y="1654521"/>
        <a:ext cx="7179441" cy="372930"/>
      </dsp:txXfrm>
    </dsp:sp>
    <dsp:sp modelId="{B3257B08-143F-46F6-BFE1-11C4A521636E}">
      <dsp:nvSpPr>
        <dsp:cNvPr id="0" name=""/>
        <dsp:cNvSpPr/>
      </dsp:nvSpPr>
      <dsp:spPr>
        <a:xfrm>
          <a:off x="0" y="2482283"/>
          <a:ext cx="10313988"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DC36E8-267C-4644-BCFE-DE29B5802C9E}">
      <dsp:nvSpPr>
        <dsp:cNvPr id="0" name=""/>
        <dsp:cNvSpPr/>
      </dsp:nvSpPr>
      <dsp:spPr>
        <a:xfrm>
          <a:off x="515699" y="2275643"/>
          <a:ext cx="7219791"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891" tIns="0" rIns="272891" bIns="0" numCol="1" spcCol="1270" anchor="ctr" anchorCtr="0">
          <a:noAutofit/>
        </a:bodyPr>
        <a:lstStyle/>
        <a:p>
          <a:pPr marL="0" lvl="0" indent="0" algn="l" defTabSz="622300">
            <a:lnSpc>
              <a:spcPct val="90000"/>
            </a:lnSpc>
            <a:spcBef>
              <a:spcPct val="0"/>
            </a:spcBef>
            <a:spcAft>
              <a:spcPct val="35000"/>
            </a:spcAft>
            <a:buNone/>
          </a:pPr>
          <a:r>
            <a:rPr lang="en-US" sz="1400" kern="1200" dirty="0"/>
            <a:t>Mapped employees to new job classes based on job function </a:t>
          </a:r>
        </a:p>
      </dsp:txBody>
      <dsp:txXfrm>
        <a:off x="535874" y="2295818"/>
        <a:ext cx="7179441"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A8C18-4828-4B84-A616-E9C2C3439612}">
      <dsp:nvSpPr>
        <dsp:cNvPr id="0" name=""/>
        <dsp:cNvSpPr/>
      </dsp:nvSpPr>
      <dsp:spPr>
        <a:xfrm>
          <a:off x="0" y="313940"/>
          <a:ext cx="10313988"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A16C5B-4D13-4BE6-BA9C-180ED618B371}">
      <dsp:nvSpPr>
        <dsp:cNvPr id="0" name=""/>
        <dsp:cNvSpPr/>
      </dsp:nvSpPr>
      <dsp:spPr>
        <a:xfrm>
          <a:off x="520036" y="33500"/>
          <a:ext cx="7219791"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891" tIns="0" rIns="272891" bIns="0" numCol="1" spcCol="1270" anchor="ctr" anchorCtr="0">
          <a:noAutofit/>
        </a:bodyPr>
        <a:lstStyle/>
        <a:p>
          <a:pPr marL="0" lvl="0" indent="0" algn="l" defTabSz="622300">
            <a:lnSpc>
              <a:spcPct val="90000"/>
            </a:lnSpc>
            <a:spcBef>
              <a:spcPct val="0"/>
            </a:spcBef>
            <a:spcAft>
              <a:spcPct val="35000"/>
            </a:spcAft>
            <a:buNone/>
          </a:pPr>
          <a:r>
            <a:rPr lang="en-US" sz="1400" kern="1200" dirty="0"/>
            <a:t>HR completes a compensation analysis </a:t>
          </a:r>
        </a:p>
      </dsp:txBody>
      <dsp:txXfrm>
        <a:off x="547416" y="60880"/>
        <a:ext cx="7165031" cy="506120"/>
      </dsp:txXfrm>
    </dsp:sp>
    <dsp:sp modelId="{24716CBE-BF63-4CDB-BC0E-8B0E16EE21BA}">
      <dsp:nvSpPr>
        <dsp:cNvPr id="0" name=""/>
        <dsp:cNvSpPr/>
      </dsp:nvSpPr>
      <dsp:spPr>
        <a:xfrm>
          <a:off x="0" y="1175780"/>
          <a:ext cx="10313988"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682171-A8FA-4D70-9604-37EBE300A076}">
      <dsp:nvSpPr>
        <dsp:cNvPr id="0" name=""/>
        <dsp:cNvSpPr/>
      </dsp:nvSpPr>
      <dsp:spPr>
        <a:xfrm>
          <a:off x="468028" y="888408"/>
          <a:ext cx="7219791"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891" tIns="0" rIns="272891" bIns="0" numCol="1" spcCol="1270" anchor="ctr" anchorCtr="0">
          <a:noAutofit/>
        </a:bodyPr>
        <a:lstStyle/>
        <a:p>
          <a:pPr marL="0" lvl="0" indent="0" algn="l" defTabSz="622300">
            <a:lnSpc>
              <a:spcPct val="90000"/>
            </a:lnSpc>
            <a:spcBef>
              <a:spcPct val="0"/>
            </a:spcBef>
            <a:spcAft>
              <a:spcPct val="35000"/>
            </a:spcAft>
            <a:buNone/>
          </a:pPr>
          <a:r>
            <a:rPr lang="en-US" sz="1400" kern="1200" dirty="0"/>
            <a:t>Leadership to review employee impact and department impact</a:t>
          </a:r>
        </a:p>
        <a:p>
          <a:pPr marL="0" lvl="0" indent="0" algn="l" defTabSz="622300">
            <a:lnSpc>
              <a:spcPct val="90000"/>
            </a:lnSpc>
            <a:spcBef>
              <a:spcPct val="0"/>
            </a:spcBef>
            <a:spcAft>
              <a:spcPct val="35000"/>
            </a:spcAft>
            <a:buNone/>
          </a:pPr>
          <a:endParaRPr lang="en-US" sz="1400" kern="1200" dirty="0"/>
        </a:p>
      </dsp:txBody>
      <dsp:txXfrm>
        <a:off x="495408" y="915788"/>
        <a:ext cx="7165031" cy="506120"/>
      </dsp:txXfrm>
    </dsp:sp>
    <dsp:sp modelId="{B3257B08-143F-46F6-BFE1-11C4A521636E}">
      <dsp:nvSpPr>
        <dsp:cNvPr id="0" name=""/>
        <dsp:cNvSpPr/>
      </dsp:nvSpPr>
      <dsp:spPr>
        <a:xfrm>
          <a:off x="0" y="2037621"/>
          <a:ext cx="10313988"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DC36E8-267C-4644-BCFE-DE29B5802C9E}">
      <dsp:nvSpPr>
        <dsp:cNvPr id="0" name=""/>
        <dsp:cNvSpPr/>
      </dsp:nvSpPr>
      <dsp:spPr>
        <a:xfrm>
          <a:off x="515699" y="1757181"/>
          <a:ext cx="7219791"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891" tIns="0" rIns="272891" bIns="0" numCol="1" spcCol="1270" anchor="ctr" anchorCtr="0">
          <a:noAutofit/>
        </a:bodyPr>
        <a:lstStyle/>
        <a:p>
          <a:pPr marL="0" lvl="0" indent="0" algn="l" defTabSz="622300">
            <a:lnSpc>
              <a:spcPct val="90000"/>
            </a:lnSpc>
            <a:spcBef>
              <a:spcPct val="0"/>
            </a:spcBef>
            <a:spcAft>
              <a:spcPct val="35000"/>
            </a:spcAft>
            <a:buNone/>
          </a:pPr>
          <a:r>
            <a:rPr lang="en-US" sz="1400" kern="1200" dirty="0"/>
            <a:t>Mapped employees to new job classes based on job function </a:t>
          </a:r>
        </a:p>
      </dsp:txBody>
      <dsp:txXfrm>
        <a:off x="543079" y="1784561"/>
        <a:ext cx="7165031"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C0BC67-23C9-2F48-B20A-1DB1D07B1001}" type="datetimeFigureOut">
              <a:rPr lang="en-US" smtClean="0"/>
              <a:t>11/25/2019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6D5A1F-1E19-AB4D-9F91-E209B821ADD1}" type="slidenum">
              <a:rPr lang="en-US" smtClean="0"/>
              <a:t>‹#›</a:t>
            </a:fld>
            <a:endParaRPr lang="en-US"/>
          </a:p>
        </p:txBody>
      </p:sp>
    </p:spTree>
    <p:extLst>
      <p:ext uri="{BB962C8B-B14F-4D97-AF65-F5344CB8AC3E}">
        <p14:creationId xmlns:p14="http://schemas.microsoft.com/office/powerpoint/2010/main" val="100158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mmunity.hennepin.us/sites/wfp/SitePages/Incentive%20Pay%20Information.asp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D5A1F-1E19-AB4D-9F91-E209B821ADD1}" type="slidenum">
              <a:rPr lang="en-US" smtClean="0"/>
              <a:t>1</a:t>
            </a:fld>
            <a:endParaRPr lang="en-US"/>
          </a:p>
        </p:txBody>
      </p:sp>
    </p:spTree>
    <p:extLst>
      <p:ext uri="{BB962C8B-B14F-4D97-AF65-F5344CB8AC3E}">
        <p14:creationId xmlns:p14="http://schemas.microsoft.com/office/powerpoint/2010/main" val="204205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the rest of 2017 and into Q1 of 2018, we will be focusing on the following job classes and job descriptions that align with the IT job class: </a:t>
            </a:r>
          </a:p>
          <a:p>
            <a:r>
              <a:rPr lang="en-US" baseline="0" dirty="0"/>
              <a:t>IT Management</a:t>
            </a:r>
          </a:p>
          <a:p>
            <a:r>
              <a:rPr lang="en-US" baseline="0" dirty="0"/>
              <a:t>IT Analysts</a:t>
            </a:r>
          </a:p>
          <a:p>
            <a:r>
              <a:rPr lang="en-US" baseline="0" dirty="0"/>
              <a:t>IT Operations </a:t>
            </a:r>
          </a:p>
          <a:p>
            <a:r>
              <a:rPr lang="en-US" baseline="0" dirty="0"/>
              <a:t>Digital Forensic Investigator </a:t>
            </a:r>
          </a:p>
          <a:p>
            <a:endParaRPr lang="en-US" baseline="0" dirty="0"/>
          </a:p>
          <a:p>
            <a:r>
              <a:rPr lang="en-US" sz="1200" kern="1200" dirty="0">
                <a:solidFill>
                  <a:schemeClr val="tx1"/>
                </a:solidFill>
                <a:effectLst/>
                <a:latin typeface="+mn-lt"/>
                <a:ea typeface="+mn-ea"/>
                <a:cs typeface="+mn-cs"/>
              </a:rPr>
              <a:t>By updating job descriptions, we’re re-evaluating minimum qualifications to break down barriers and expand hiring opportunities. Updating job descriptions allows current staff to meet existing and future technology trends by: </a:t>
            </a:r>
          </a:p>
          <a:p>
            <a:pPr lvl="0"/>
            <a:r>
              <a:rPr lang="en-US" sz="1200" kern="1200" dirty="0">
                <a:solidFill>
                  <a:schemeClr val="tx1"/>
                </a:solidFill>
                <a:effectLst/>
                <a:latin typeface="+mn-lt"/>
                <a:ea typeface="+mn-ea"/>
                <a:cs typeface="+mn-cs"/>
              </a:rPr>
              <a:t>Creating more defined sets of duties </a:t>
            </a:r>
          </a:p>
          <a:p>
            <a:pPr lvl="0"/>
            <a:r>
              <a:rPr lang="en-US" sz="1200" kern="1200" dirty="0">
                <a:solidFill>
                  <a:schemeClr val="tx1"/>
                </a:solidFill>
                <a:effectLst/>
                <a:latin typeface="+mn-lt"/>
                <a:ea typeface="+mn-ea"/>
                <a:cs typeface="+mn-cs"/>
              </a:rPr>
              <a:t>Establishing expectations for staff performance </a:t>
            </a:r>
          </a:p>
          <a:p>
            <a:pPr lvl="0"/>
            <a:r>
              <a:rPr lang="en-US" sz="1200" kern="1200" dirty="0">
                <a:solidFill>
                  <a:schemeClr val="tx1"/>
                </a:solidFill>
                <a:effectLst/>
                <a:latin typeface="+mn-lt"/>
                <a:ea typeface="+mn-ea"/>
                <a:cs typeface="+mn-cs"/>
              </a:rPr>
              <a:t>Defining core skills to enable current success and plan for the future</a:t>
            </a:r>
          </a:p>
          <a:p>
            <a:pPr lvl="0"/>
            <a:r>
              <a:rPr lang="en-US" sz="1200" kern="1200" dirty="0">
                <a:solidFill>
                  <a:schemeClr val="tx1"/>
                </a:solidFill>
                <a:effectLst/>
                <a:latin typeface="+mn-lt"/>
                <a:ea typeface="+mn-ea"/>
                <a:cs typeface="+mn-cs"/>
              </a:rPr>
              <a:t>Adjusting pay scales to be more compatible with market standards </a:t>
            </a:r>
          </a:p>
          <a:p>
            <a:endParaRPr lang="en-US" dirty="0"/>
          </a:p>
          <a:p>
            <a:r>
              <a:rPr lang="en-US" sz="1200" kern="1200" dirty="0">
                <a:solidFill>
                  <a:schemeClr val="tx1"/>
                </a:solidFill>
                <a:effectLst/>
                <a:latin typeface="+mn-lt"/>
                <a:ea typeface="+mn-ea"/>
                <a:cs typeface="+mn-cs"/>
              </a:rPr>
              <a:t>During the job description update, a Human Resources compensation analyst conducts a study comparing pay scales in: </a:t>
            </a:r>
          </a:p>
          <a:p>
            <a:pPr lvl="0"/>
            <a:r>
              <a:rPr lang="en-US" sz="1200" kern="1200" dirty="0">
                <a:solidFill>
                  <a:schemeClr val="tx1"/>
                </a:solidFill>
                <a:effectLst/>
                <a:latin typeface="+mn-lt"/>
                <a:ea typeface="+mn-ea"/>
                <a:cs typeface="+mn-cs"/>
              </a:rPr>
              <a:t>Counties similar to Hennepin County </a:t>
            </a:r>
          </a:p>
          <a:p>
            <a:pPr lvl="0"/>
            <a:r>
              <a:rPr lang="en-US" sz="1200" kern="1200" dirty="0">
                <a:solidFill>
                  <a:schemeClr val="tx1"/>
                </a:solidFill>
                <a:effectLst/>
                <a:latin typeface="+mn-lt"/>
                <a:ea typeface="+mn-ea"/>
                <a:cs typeface="+mn-cs"/>
              </a:rPr>
              <a:t>The IT Industry </a:t>
            </a:r>
          </a:p>
          <a:p>
            <a:pPr lvl="0"/>
            <a:r>
              <a:rPr lang="en-US" sz="1200" kern="1200" dirty="0">
                <a:solidFill>
                  <a:schemeClr val="tx1"/>
                </a:solidFill>
                <a:effectLst/>
                <a:latin typeface="+mn-lt"/>
                <a:ea typeface="+mn-ea"/>
                <a:cs typeface="+mn-cs"/>
              </a:rPr>
              <a:t>Public sector guidelines </a:t>
            </a:r>
          </a:p>
          <a:p>
            <a:r>
              <a:rPr lang="en-US" sz="1200" kern="1200" dirty="0">
                <a:solidFill>
                  <a:schemeClr val="tx1"/>
                </a:solidFill>
                <a:effectLst/>
                <a:latin typeface="+mn-lt"/>
                <a:ea typeface="+mn-ea"/>
                <a:cs typeface="+mn-cs"/>
              </a:rPr>
              <a:t>The result is an updated pay scale for the updated job description. When the study is complete, you will receive information about your updated pay scale. The full report is owned by Human Resources and is not posted or shared. </a:t>
            </a:r>
          </a:p>
          <a:p>
            <a:endParaRPr lang="en-US" dirty="0"/>
          </a:p>
        </p:txBody>
      </p:sp>
      <p:sp>
        <p:nvSpPr>
          <p:cNvPr id="4" name="Slide Number Placeholder 3"/>
          <p:cNvSpPr>
            <a:spLocks noGrp="1"/>
          </p:cNvSpPr>
          <p:nvPr>
            <p:ph type="sldNum" sz="quarter" idx="10"/>
          </p:nvPr>
        </p:nvSpPr>
        <p:spPr/>
        <p:txBody>
          <a:bodyPr/>
          <a:lstStyle/>
          <a:p>
            <a:fld id="{D46D5A1F-1E19-AB4D-9F91-E209B821ADD1}" type="slidenum">
              <a:rPr lang="en-US" smtClean="0"/>
              <a:t>14</a:t>
            </a:fld>
            <a:endParaRPr lang="en-US"/>
          </a:p>
        </p:txBody>
      </p:sp>
    </p:spTree>
    <p:extLst>
      <p:ext uri="{BB962C8B-B14F-4D97-AF65-F5344CB8AC3E}">
        <p14:creationId xmlns:p14="http://schemas.microsoft.com/office/powerpoint/2010/main" val="282547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the rest of 2017 and into Q1 of 2018, we will be focusing on the following job classes and job descriptions that align with the IT job class: </a:t>
            </a:r>
          </a:p>
          <a:p>
            <a:r>
              <a:rPr lang="en-US" baseline="0" dirty="0"/>
              <a:t>IT Management</a:t>
            </a:r>
          </a:p>
          <a:p>
            <a:r>
              <a:rPr lang="en-US" baseline="0" dirty="0"/>
              <a:t>IT Analysts</a:t>
            </a:r>
          </a:p>
          <a:p>
            <a:r>
              <a:rPr lang="en-US" baseline="0" dirty="0"/>
              <a:t>IT Operations </a:t>
            </a:r>
          </a:p>
          <a:p>
            <a:r>
              <a:rPr lang="en-US" baseline="0" dirty="0"/>
              <a:t>Digital Forensic Investigator </a:t>
            </a:r>
          </a:p>
          <a:p>
            <a:endParaRPr lang="en-US" baseline="0" dirty="0"/>
          </a:p>
          <a:p>
            <a:r>
              <a:rPr lang="en-US" sz="1200" kern="1200" dirty="0">
                <a:solidFill>
                  <a:schemeClr val="tx1"/>
                </a:solidFill>
                <a:effectLst/>
                <a:latin typeface="+mn-lt"/>
                <a:ea typeface="+mn-ea"/>
                <a:cs typeface="+mn-cs"/>
              </a:rPr>
              <a:t>By updating job descriptions, we’re re-evaluating minimum qualifications to break down barriers and expand hiring opportunities. Updating job descriptions allows current staff to meet existing and future technology trends by: </a:t>
            </a:r>
          </a:p>
          <a:p>
            <a:pPr lvl="0"/>
            <a:r>
              <a:rPr lang="en-US" sz="1200" kern="1200" dirty="0">
                <a:solidFill>
                  <a:schemeClr val="tx1"/>
                </a:solidFill>
                <a:effectLst/>
                <a:latin typeface="+mn-lt"/>
                <a:ea typeface="+mn-ea"/>
                <a:cs typeface="+mn-cs"/>
              </a:rPr>
              <a:t>Creating more defined sets of duties </a:t>
            </a:r>
          </a:p>
          <a:p>
            <a:pPr lvl="0"/>
            <a:r>
              <a:rPr lang="en-US" sz="1200" kern="1200" dirty="0">
                <a:solidFill>
                  <a:schemeClr val="tx1"/>
                </a:solidFill>
                <a:effectLst/>
                <a:latin typeface="+mn-lt"/>
                <a:ea typeface="+mn-ea"/>
                <a:cs typeface="+mn-cs"/>
              </a:rPr>
              <a:t>Establishing expectations for staff performance </a:t>
            </a:r>
          </a:p>
          <a:p>
            <a:pPr lvl="0"/>
            <a:r>
              <a:rPr lang="en-US" sz="1200" kern="1200" dirty="0">
                <a:solidFill>
                  <a:schemeClr val="tx1"/>
                </a:solidFill>
                <a:effectLst/>
                <a:latin typeface="+mn-lt"/>
                <a:ea typeface="+mn-ea"/>
                <a:cs typeface="+mn-cs"/>
              </a:rPr>
              <a:t>Defining core skills to enable current success and plan for the future</a:t>
            </a:r>
          </a:p>
          <a:p>
            <a:pPr lvl="0"/>
            <a:r>
              <a:rPr lang="en-US" sz="1200" kern="1200" dirty="0">
                <a:solidFill>
                  <a:schemeClr val="tx1"/>
                </a:solidFill>
                <a:effectLst/>
                <a:latin typeface="+mn-lt"/>
                <a:ea typeface="+mn-ea"/>
                <a:cs typeface="+mn-cs"/>
              </a:rPr>
              <a:t>Adjusting pay scales to be more compatible with market standards </a:t>
            </a:r>
          </a:p>
          <a:p>
            <a:endParaRPr lang="en-US" dirty="0"/>
          </a:p>
          <a:p>
            <a:r>
              <a:rPr lang="en-US" sz="1200" kern="1200" dirty="0">
                <a:solidFill>
                  <a:schemeClr val="tx1"/>
                </a:solidFill>
                <a:effectLst/>
                <a:latin typeface="+mn-lt"/>
                <a:ea typeface="+mn-ea"/>
                <a:cs typeface="+mn-cs"/>
              </a:rPr>
              <a:t>During the job description update, a Human Resources compensation analyst conducts a study comparing pay scales in: </a:t>
            </a:r>
          </a:p>
          <a:p>
            <a:pPr lvl="0"/>
            <a:r>
              <a:rPr lang="en-US" sz="1200" kern="1200" dirty="0">
                <a:solidFill>
                  <a:schemeClr val="tx1"/>
                </a:solidFill>
                <a:effectLst/>
                <a:latin typeface="+mn-lt"/>
                <a:ea typeface="+mn-ea"/>
                <a:cs typeface="+mn-cs"/>
              </a:rPr>
              <a:t>Counties similar to Hennepin County </a:t>
            </a:r>
          </a:p>
          <a:p>
            <a:pPr lvl="0"/>
            <a:r>
              <a:rPr lang="en-US" sz="1200" kern="1200" dirty="0">
                <a:solidFill>
                  <a:schemeClr val="tx1"/>
                </a:solidFill>
                <a:effectLst/>
                <a:latin typeface="+mn-lt"/>
                <a:ea typeface="+mn-ea"/>
                <a:cs typeface="+mn-cs"/>
              </a:rPr>
              <a:t>The IT Industry </a:t>
            </a:r>
          </a:p>
          <a:p>
            <a:pPr lvl="0"/>
            <a:r>
              <a:rPr lang="en-US" sz="1200" kern="1200" dirty="0">
                <a:solidFill>
                  <a:schemeClr val="tx1"/>
                </a:solidFill>
                <a:effectLst/>
                <a:latin typeface="+mn-lt"/>
                <a:ea typeface="+mn-ea"/>
                <a:cs typeface="+mn-cs"/>
              </a:rPr>
              <a:t>Public sector guidelines </a:t>
            </a:r>
          </a:p>
          <a:p>
            <a:r>
              <a:rPr lang="en-US" sz="1200" kern="1200" dirty="0">
                <a:solidFill>
                  <a:schemeClr val="tx1"/>
                </a:solidFill>
                <a:effectLst/>
                <a:latin typeface="+mn-lt"/>
                <a:ea typeface="+mn-ea"/>
                <a:cs typeface="+mn-cs"/>
              </a:rPr>
              <a:t>The result is an updated pay scale for the updated job description. When the study is complete, you will receive information about your updated pay scale. The full report is owned by Human Resources and is not posted or shared. </a:t>
            </a:r>
          </a:p>
          <a:p>
            <a:endParaRPr lang="en-US" dirty="0"/>
          </a:p>
        </p:txBody>
      </p:sp>
      <p:sp>
        <p:nvSpPr>
          <p:cNvPr id="4" name="Slide Number Placeholder 3"/>
          <p:cNvSpPr>
            <a:spLocks noGrp="1"/>
          </p:cNvSpPr>
          <p:nvPr>
            <p:ph type="sldNum" sz="quarter" idx="10"/>
          </p:nvPr>
        </p:nvSpPr>
        <p:spPr/>
        <p:txBody>
          <a:bodyPr/>
          <a:lstStyle/>
          <a:p>
            <a:fld id="{D46D5A1F-1E19-AB4D-9F91-E209B821ADD1}" type="slidenum">
              <a:rPr lang="en-US" smtClean="0"/>
              <a:t>15</a:t>
            </a:fld>
            <a:endParaRPr lang="en-US"/>
          </a:p>
        </p:txBody>
      </p:sp>
    </p:spTree>
    <p:extLst>
      <p:ext uri="{BB962C8B-B14F-4D97-AF65-F5344CB8AC3E}">
        <p14:creationId xmlns:p14="http://schemas.microsoft.com/office/powerpoint/2010/main" val="2841488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the rest of 2017 and into Q1 of 2018, we will be focusing on the following job classes and job descriptions that align with the IT job class: </a:t>
            </a:r>
          </a:p>
          <a:p>
            <a:r>
              <a:rPr lang="en-US" baseline="0" dirty="0"/>
              <a:t>IT Management</a:t>
            </a:r>
          </a:p>
          <a:p>
            <a:r>
              <a:rPr lang="en-US" baseline="0" dirty="0"/>
              <a:t>IT Analysts</a:t>
            </a:r>
          </a:p>
          <a:p>
            <a:r>
              <a:rPr lang="en-US" baseline="0" dirty="0"/>
              <a:t>IT Operations </a:t>
            </a:r>
          </a:p>
          <a:p>
            <a:r>
              <a:rPr lang="en-US" baseline="0" dirty="0"/>
              <a:t>Digital Forensic Investigator </a:t>
            </a:r>
          </a:p>
          <a:p>
            <a:endParaRPr lang="en-US" baseline="0" dirty="0"/>
          </a:p>
          <a:p>
            <a:r>
              <a:rPr lang="en-US" sz="1200" kern="1200" dirty="0">
                <a:solidFill>
                  <a:schemeClr val="tx1"/>
                </a:solidFill>
                <a:effectLst/>
                <a:latin typeface="+mn-lt"/>
                <a:ea typeface="+mn-ea"/>
                <a:cs typeface="+mn-cs"/>
              </a:rPr>
              <a:t>By updating job descriptions, we’re re-evaluating minimum qualifications to break down barriers and expand hiring opportunities. Updating job descriptions allows current staff to meet existing and future technology trends by: </a:t>
            </a:r>
          </a:p>
          <a:p>
            <a:pPr lvl="0"/>
            <a:r>
              <a:rPr lang="en-US" sz="1200" kern="1200" dirty="0">
                <a:solidFill>
                  <a:schemeClr val="tx1"/>
                </a:solidFill>
                <a:effectLst/>
                <a:latin typeface="+mn-lt"/>
                <a:ea typeface="+mn-ea"/>
                <a:cs typeface="+mn-cs"/>
              </a:rPr>
              <a:t>Creating more defined sets of duties </a:t>
            </a:r>
          </a:p>
          <a:p>
            <a:pPr lvl="0"/>
            <a:r>
              <a:rPr lang="en-US" sz="1200" kern="1200" dirty="0">
                <a:solidFill>
                  <a:schemeClr val="tx1"/>
                </a:solidFill>
                <a:effectLst/>
                <a:latin typeface="+mn-lt"/>
                <a:ea typeface="+mn-ea"/>
                <a:cs typeface="+mn-cs"/>
              </a:rPr>
              <a:t>Establishing expectations for staff performance </a:t>
            </a:r>
          </a:p>
          <a:p>
            <a:pPr lvl="0"/>
            <a:r>
              <a:rPr lang="en-US" sz="1200" kern="1200" dirty="0">
                <a:solidFill>
                  <a:schemeClr val="tx1"/>
                </a:solidFill>
                <a:effectLst/>
                <a:latin typeface="+mn-lt"/>
                <a:ea typeface="+mn-ea"/>
                <a:cs typeface="+mn-cs"/>
              </a:rPr>
              <a:t>Defining core skills to enable current success and plan for the future</a:t>
            </a:r>
          </a:p>
          <a:p>
            <a:pPr lvl="0"/>
            <a:r>
              <a:rPr lang="en-US" sz="1200" kern="1200" dirty="0">
                <a:solidFill>
                  <a:schemeClr val="tx1"/>
                </a:solidFill>
                <a:effectLst/>
                <a:latin typeface="+mn-lt"/>
                <a:ea typeface="+mn-ea"/>
                <a:cs typeface="+mn-cs"/>
              </a:rPr>
              <a:t>Adjusting pay scales to be more compatible with market standards </a:t>
            </a:r>
          </a:p>
          <a:p>
            <a:endParaRPr lang="en-US" dirty="0"/>
          </a:p>
          <a:p>
            <a:r>
              <a:rPr lang="en-US" sz="1200" kern="1200" dirty="0">
                <a:solidFill>
                  <a:schemeClr val="tx1"/>
                </a:solidFill>
                <a:effectLst/>
                <a:latin typeface="+mn-lt"/>
                <a:ea typeface="+mn-ea"/>
                <a:cs typeface="+mn-cs"/>
              </a:rPr>
              <a:t>During the job description update, a Human Resources compensation analyst conducts a study comparing pay scales in: </a:t>
            </a:r>
          </a:p>
          <a:p>
            <a:pPr lvl="0"/>
            <a:r>
              <a:rPr lang="en-US" sz="1200" kern="1200" dirty="0">
                <a:solidFill>
                  <a:schemeClr val="tx1"/>
                </a:solidFill>
                <a:effectLst/>
                <a:latin typeface="+mn-lt"/>
                <a:ea typeface="+mn-ea"/>
                <a:cs typeface="+mn-cs"/>
              </a:rPr>
              <a:t>Counties similar to Hennepin County </a:t>
            </a:r>
          </a:p>
          <a:p>
            <a:pPr lvl="0"/>
            <a:r>
              <a:rPr lang="en-US" sz="1200" kern="1200" dirty="0">
                <a:solidFill>
                  <a:schemeClr val="tx1"/>
                </a:solidFill>
                <a:effectLst/>
                <a:latin typeface="+mn-lt"/>
                <a:ea typeface="+mn-ea"/>
                <a:cs typeface="+mn-cs"/>
              </a:rPr>
              <a:t>The IT Industry </a:t>
            </a:r>
          </a:p>
          <a:p>
            <a:pPr lvl="0"/>
            <a:r>
              <a:rPr lang="en-US" sz="1200" kern="1200" dirty="0">
                <a:solidFill>
                  <a:schemeClr val="tx1"/>
                </a:solidFill>
                <a:effectLst/>
                <a:latin typeface="+mn-lt"/>
                <a:ea typeface="+mn-ea"/>
                <a:cs typeface="+mn-cs"/>
              </a:rPr>
              <a:t>Public sector guidelines </a:t>
            </a:r>
          </a:p>
          <a:p>
            <a:r>
              <a:rPr lang="en-US" sz="1200" kern="1200" dirty="0">
                <a:solidFill>
                  <a:schemeClr val="tx1"/>
                </a:solidFill>
                <a:effectLst/>
                <a:latin typeface="+mn-lt"/>
                <a:ea typeface="+mn-ea"/>
                <a:cs typeface="+mn-cs"/>
              </a:rPr>
              <a:t>The result is an updated pay scale for the updated job description. When the study is complete, you will receive information about your updated pay scale. The full report is owned by Human Resources and is not posted or shared. </a:t>
            </a:r>
          </a:p>
          <a:p>
            <a:endParaRPr lang="en-US" dirty="0"/>
          </a:p>
        </p:txBody>
      </p:sp>
      <p:sp>
        <p:nvSpPr>
          <p:cNvPr id="4" name="Slide Number Placeholder 3"/>
          <p:cNvSpPr>
            <a:spLocks noGrp="1"/>
          </p:cNvSpPr>
          <p:nvPr>
            <p:ph type="sldNum" sz="quarter" idx="10"/>
          </p:nvPr>
        </p:nvSpPr>
        <p:spPr/>
        <p:txBody>
          <a:bodyPr/>
          <a:lstStyle/>
          <a:p>
            <a:fld id="{D46D5A1F-1E19-AB4D-9F91-E209B821ADD1}" type="slidenum">
              <a:rPr lang="en-US" smtClean="0"/>
              <a:t>16</a:t>
            </a:fld>
            <a:endParaRPr lang="en-US"/>
          </a:p>
        </p:txBody>
      </p:sp>
    </p:spTree>
    <p:extLst>
      <p:ext uri="{BB962C8B-B14F-4D97-AF65-F5344CB8AC3E}">
        <p14:creationId xmlns:p14="http://schemas.microsoft.com/office/powerpoint/2010/main" val="3804537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the rest of 2017 and into Q1 of 2018, we will be focusing on the following job classes and job descriptions that align with the IT job class: </a:t>
            </a:r>
          </a:p>
          <a:p>
            <a:r>
              <a:rPr lang="en-US" baseline="0" dirty="0"/>
              <a:t>IT Management</a:t>
            </a:r>
          </a:p>
          <a:p>
            <a:r>
              <a:rPr lang="en-US" baseline="0" dirty="0"/>
              <a:t>IT Analysts</a:t>
            </a:r>
          </a:p>
          <a:p>
            <a:r>
              <a:rPr lang="en-US" baseline="0" dirty="0"/>
              <a:t>IT Operations </a:t>
            </a:r>
          </a:p>
          <a:p>
            <a:r>
              <a:rPr lang="en-US" baseline="0" dirty="0"/>
              <a:t>Digital Forensic Investigator </a:t>
            </a:r>
          </a:p>
          <a:p>
            <a:endParaRPr lang="en-US" baseline="0" dirty="0"/>
          </a:p>
          <a:p>
            <a:r>
              <a:rPr lang="en-US" sz="1200" kern="1200" dirty="0">
                <a:solidFill>
                  <a:schemeClr val="tx1"/>
                </a:solidFill>
                <a:effectLst/>
                <a:latin typeface="+mn-lt"/>
                <a:ea typeface="+mn-ea"/>
                <a:cs typeface="+mn-cs"/>
              </a:rPr>
              <a:t>By updating job descriptions, we’re re-evaluating minimum qualifications to break down barriers and expand hiring opportunities. Updating job descriptions allows current staff to meet existing and future technology trends by: </a:t>
            </a:r>
          </a:p>
          <a:p>
            <a:pPr lvl="0"/>
            <a:r>
              <a:rPr lang="en-US" sz="1200" kern="1200" dirty="0">
                <a:solidFill>
                  <a:schemeClr val="tx1"/>
                </a:solidFill>
                <a:effectLst/>
                <a:latin typeface="+mn-lt"/>
                <a:ea typeface="+mn-ea"/>
                <a:cs typeface="+mn-cs"/>
              </a:rPr>
              <a:t>Creating more defined sets of duties </a:t>
            </a:r>
          </a:p>
          <a:p>
            <a:pPr lvl="0"/>
            <a:r>
              <a:rPr lang="en-US" sz="1200" kern="1200" dirty="0">
                <a:solidFill>
                  <a:schemeClr val="tx1"/>
                </a:solidFill>
                <a:effectLst/>
                <a:latin typeface="+mn-lt"/>
                <a:ea typeface="+mn-ea"/>
                <a:cs typeface="+mn-cs"/>
              </a:rPr>
              <a:t>Establishing expectations for staff performance </a:t>
            </a:r>
          </a:p>
          <a:p>
            <a:pPr lvl="0"/>
            <a:r>
              <a:rPr lang="en-US" sz="1200" kern="1200" dirty="0">
                <a:solidFill>
                  <a:schemeClr val="tx1"/>
                </a:solidFill>
                <a:effectLst/>
                <a:latin typeface="+mn-lt"/>
                <a:ea typeface="+mn-ea"/>
                <a:cs typeface="+mn-cs"/>
              </a:rPr>
              <a:t>Defining core skills to enable current success and plan for the future</a:t>
            </a:r>
          </a:p>
          <a:p>
            <a:pPr lvl="0"/>
            <a:r>
              <a:rPr lang="en-US" sz="1200" kern="1200" dirty="0">
                <a:solidFill>
                  <a:schemeClr val="tx1"/>
                </a:solidFill>
                <a:effectLst/>
                <a:latin typeface="+mn-lt"/>
                <a:ea typeface="+mn-ea"/>
                <a:cs typeface="+mn-cs"/>
              </a:rPr>
              <a:t>Adjusting pay scales to be more compatible with market standards </a:t>
            </a:r>
          </a:p>
          <a:p>
            <a:endParaRPr lang="en-US" dirty="0"/>
          </a:p>
          <a:p>
            <a:r>
              <a:rPr lang="en-US" sz="1200" kern="1200" dirty="0">
                <a:solidFill>
                  <a:schemeClr val="tx1"/>
                </a:solidFill>
                <a:effectLst/>
                <a:latin typeface="+mn-lt"/>
                <a:ea typeface="+mn-ea"/>
                <a:cs typeface="+mn-cs"/>
              </a:rPr>
              <a:t>During the job description update, a Human Resources compensation analyst conducts a study comparing pay scales in: </a:t>
            </a:r>
          </a:p>
          <a:p>
            <a:pPr lvl="0"/>
            <a:r>
              <a:rPr lang="en-US" sz="1200" kern="1200" dirty="0">
                <a:solidFill>
                  <a:schemeClr val="tx1"/>
                </a:solidFill>
                <a:effectLst/>
                <a:latin typeface="+mn-lt"/>
                <a:ea typeface="+mn-ea"/>
                <a:cs typeface="+mn-cs"/>
              </a:rPr>
              <a:t>Counties similar to Hennepin County </a:t>
            </a:r>
          </a:p>
          <a:p>
            <a:pPr lvl="0"/>
            <a:r>
              <a:rPr lang="en-US" sz="1200" kern="1200" dirty="0">
                <a:solidFill>
                  <a:schemeClr val="tx1"/>
                </a:solidFill>
                <a:effectLst/>
                <a:latin typeface="+mn-lt"/>
                <a:ea typeface="+mn-ea"/>
                <a:cs typeface="+mn-cs"/>
              </a:rPr>
              <a:t>The IT Industry </a:t>
            </a:r>
          </a:p>
          <a:p>
            <a:pPr lvl="0"/>
            <a:r>
              <a:rPr lang="en-US" sz="1200" kern="1200" dirty="0">
                <a:solidFill>
                  <a:schemeClr val="tx1"/>
                </a:solidFill>
                <a:effectLst/>
                <a:latin typeface="+mn-lt"/>
                <a:ea typeface="+mn-ea"/>
                <a:cs typeface="+mn-cs"/>
              </a:rPr>
              <a:t>Public sector guidelines </a:t>
            </a:r>
          </a:p>
          <a:p>
            <a:r>
              <a:rPr lang="en-US" sz="1200" kern="1200" dirty="0">
                <a:solidFill>
                  <a:schemeClr val="tx1"/>
                </a:solidFill>
                <a:effectLst/>
                <a:latin typeface="+mn-lt"/>
                <a:ea typeface="+mn-ea"/>
                <a:cs typeface="+mn-cs"/>
              </a:rPr>
              <a:t>The result is an updated pay scale for the updated job description. When the study is complete, you will receive information about your updated pay scale. The full report is owned by Human Resources and is not posted or shared. </a:t>
            </a:r>
          </a:p>
          <a:p>
            <a:endParaRPr lang="en-US" dirty="0"/>
          </a:p>
        </p:txBody>
      </p:sp>
      <p:sp>
        <p:nvSpPr>
          <p:cNvPr id="4" name="Slide Number Placeholder 3"/>
          <p:cNvSpPr>
            <a:spLocks noGrp="1"/>
          </p:cNvSpPr>
          <p:nvPr>
            <p:ph type="sldNum" sz="quarter" idx="10"/>
          </p:nvPr>
        </p:nvSpPr>
        <p:spPr/>
        <p:txBody>
          <a:bodyPr/>
          <a:lstStyle/>
          <a:p>
            <a:fld id="{D46D5A1F-1E19-AB4D-9F91-E209B821ADD1}" type="slidenum">
              <a:rPr lang="en-US" smtClean="0"/>
              <a:t>17</a:t>
            </a:fld>
            <a:endParaRPr lang="en-US"/>
          </a:p>
        </p:txBody>
      </p:sp>
    </p:spTree>
    <p:extLst>
      <p:ext uri="{BB962C8B-B14F-4D97-AF65-F5344CB8AC3E}">
        <p14:creationId xmlns:p14="http://schemas.microsoft.com/office/powerpoint/2010/main" val="1340622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the rest of 2017 and into Q1 of 2018, we will be focusing on the following job classes and job descriptions that align with the IT job class: </a:t>
            </a:r>
          </a:p>
          <a:p>
            <a:r>
              <a:rPr lang="en-US" baseline="0" dirty="0"/>
              <a:t>IT Management</a:t>
            </a:r>
          </a:p>
          <a:p>
            <a:r>
              <a:rPr lang="en-US" baseline="0" dirty="0"/>
              <a:t>IT Analysts</a:t>
            </a:r>
          </a:p>
          <a:p>
            <a:r>
              <a:rPr lang="en-US" baseline="0" dirty="0"/>
              <a:t>IT Operations </a:t>
            </a:r>
          </a:p>
          <a:p>
            <a:r>
              <a:rPr lang="en-US" baseline="0" dirty="0"/>
              <a:t>Digital Forensic Investigator </a:t>
            </a:r>
          </a:p>
          <a:p>
            <a:endParaRPr lang="en-US" baseline="0" dirty="0"/>
          </a:p>
          <a:p>
            <a:r>
              <a:rPr lang="en-US" sz="1200" kern="1200" dirty="0">
                <a:solidFill>
                  <a:schemeClr val="tx1"/>
                </a:solidFill>
                <a:effectLst/>
                <a:latin typeface="+mn-lt"/>
                <a:ea typeface="+mn-ea"/>
                <a:cs typeface="+mn-cs"/>
              </a:rPr>
              <a:t>By updating job descriptions, we’re re-evaluating minimum qualifications to break down barriers and expand hiring opportunities. Updating job descriptions allows current staff to meet existing and future technology trends by: </a:t>
            </a:r>
          </a:p>
          <a:p>
            <a:pPr lvl="0"/>
            <a:r>
              <a:rPr lang="en-US" sz="1200" kern="1200" dirty="0">
                <a:solidFill>
                  <a:schemeClr val="tx1"/>
                </a:solidFill>
                <a:effectLst/>
                <a:latin typeface="+mn-lt"/>
                <a:ea typeface="+mn-ea"/>
                <a:cs typeface="+mn-cs"/>
              </a:rPr>
              <a:t>Creating more defined sets of duties </a:t>
            </a:r>
          </a:p>
          <a:p>
            <a:pPr lvl="0"/>
            <a:r>
              <a:rPr lang="en-US" sz="1200" kern="1200" dirty="0">
                <a:solidFill>
                  <a:schemeClr val="tx1"/>
                </a:solidFill>
                <a:effectLst/>
                <a:latin typeface="+mn-lt"/>
                <a:ea typeface="+mn-ea"/>
                <a:cs typeface="+mn-cs"/>
              </a:rPr>
              <a:t>Establishing expectations for staff performance </a:t>
            </a:r>
          </a:p>
          <a:p>
            <a:pPr lvl="0"/>
            <a:r>
              <a:rPr lang="en-US" sz="1200" kern="1200" dirty="0">
                <a:solidFill>
                  <a:schemeClr val="tx1"/>
                </a:solidFill>
                <a:effectLst/>
                <a:latin typeface="+mn-lt"/>
                <a:ea typeface="+mn-ea"/>
                <a:cs typeface="+mn-cs"/>
              </a:rPr>
              <a:t>Defining core skills to enable current success and plan for the future</a:t>
            </a:r>
          </a:p>
          <a:p>
            <a:pPr lvl="0"/>
            <a:r>
              <a:rPr lang="en-US" sz="1200" kern="1200" dirty="0">
                <a:solidFill>
                  <a:schemeClr val="tx1"/>
                </a:solidFill>
                <a:effectLst/>
                <a:latin typeface="+mn-lt"/>
                <a:ea typeface="+mn-ea"/>
                <a:cs typeface="+mn-cs"/>
              </a:rPr>
              <a:t>Adjusting pay scales to be more compatible with market standards </a:t>
            </a:r>
          </a:p>
          <a:p>
            <a:endParaRPr lang="en-US" dirty="0"/>
          </a:p>
          <a:p>
            <a:r>
              <a:rPr lang="en-US" sz="1200" kern="1200" dirty="0">
                <a:solidFill>
                  <a:schemeClr val="tx1"/>
                </a:solidFill>
                <a:effectLst/>
                <a:latin typeface="+mn-lt"/>
                <a:ea typeface="+mn-ea"/>
                <a:cs typeface="+mn-cs"/>
              </a:rPr>
              <a:t>During the job description update, a Human Resources compensation analyst conducts a study comparing pay scales in: </a:t>
            </a:r>
          </a:p>
          <a:p>
            <a:pPr lvl="0"/>
            <a:r>
              <a:rPr lang="en-US" sz="1200" kern="1200" dirty="0">
                <a:solidFill>
                  <a:schemeClr val="tx1"/>
                </a:solidFill>
                <a:effectLst/>
                <a:latin typeface="+mn-lt"/>
                <a:ea typeface="+mn-ea"/>
                <a:cs typeface="+mn-cs"/>
              </a:rPr>
              <a:t>Counties similar to Hennepin County </a:t>
            </a:r>
          </a:p>
          <a:p>
            <a:pPr lvl="0"/>
            <a:r>
              <a:rPr lang="en-US" sz="1200" kern="1200" dirty="0">
                <a:solidFill>
                  <a:schemeClr val="tx1"/>
                </a:solidFill>
                <a:effectLst/>
                <a:latin typeface="+mn-lt"/>
                <a:ea typeface="+mn-ea"/>
                <a:cs typeface="+mn-cs"/>
              </a:rPr>
              <a:t>The IT Industry </a:t>
            </a:r>
          </a:p>
          <a:p>
            <a:pPr lvl="0"/>
            <a:r>
              <a:rPr lang="en-US" sz="1200" kern="1200" dirty="0">
                <a:solidFill>
                  <a:schemeClr val="tx1"/>
                </a:solidFill>
                <a:effectLst/>
                <a:latin typeface="+mn-lt"/>
                <a:ea typeface="+mn-ea"/>
                <a:cs typeface="+mn-cs"/>
              </a:rPr>
              <a:t>Public sector guidelines </a:t>
            </a:r>
          </a:p>
          <a:p>
            <a:r>
              <a:rPr lang="en-US" sz="1200" kern="1200" dirty="0">
                <a:solidFill>
                  <a:schemeClr val="tx1"/>
                </a:solidFill>
                <a:effectLst/>
                <a:latin typeface="+mn-lt"/>
                <a:ea typeface="+mn-ea"/>
                <a:cs typeface="+mn-cs"/>
              </a:rPr>
              <a:t>The result is an updated pay scale for the updated job description. When the study is complete, you will receive information about your updated pay scale. The full report is owned by Human Resources and is not posted or shared. </a:t>
            </a:r>
          </a:p>
          <a:p>
            <a:endParaRPr lang="en-US" dirty="0"/>
          </a:p>
        </p:txBody>
      </p:sp>
      <p:sp>
        <p:nvSpPr>
          <p:cNvPr id="4" name="Slide Number Placeholder 3"/>
          <p:cNvSpPr>
            <a:spLocks noGrp="1"/>
          </p:cNvSpPr>
          <p:nvPr>
            <p:ph type="sldNum" sz="quarter" idx="10"/>
          </p:nvPr>
        </p:nvSpPr>
        <p:spPr/>
        <p:txBody>
          <a:bodyPr/>
          <a:lstStyle/>
          <a:p>
            <a:fld id="{D46D5A1F-1E19-AB4D-9F91-E209B821ADD1}" type="slidenum">
              <a:rPr lang="en-US" smtClean="0"/>
              <a:t>18</a:t>
            </a:fld>
            <a:endParaRPr lang="en-US"/>
          </a:p>
        </p:txBody>
      </p:sp>
    </p:spTree>
    <p:extLst>
      <p:ext uri="{BB962C8B-B14F-4D97-AF65-F5344CB8AC3E}">
        <p14:creationId xmlns:p14="http://schemas.microsoft.com/office/powerpoint/2010/main" val="2136660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the rest of 2017 and into Q1 of 2018, we will be focusing on the following job classes and job descriptions that align with the IT job class: </a:t>
            </a:r>
          </a:p>
          <a:p>
            <a:r>
              <a:rPr lang="en-US" baseline="0" dirty="0"/>
              <a:t>IT Management</a:t>
            </a:r>
          </a:p>
          <a:p>
            <a:r>
              <a:rPr lang="en-US" baseline="0" dirty="0"/>
              <a:t>IT Analysts</a:t>
            </a:r>
          </a:p>
          <a:p>
            <a:r>
              <a:rPr lang="en-US" baseline="0" dirty="0"/>
              <a:t>IT Operations </a:t>
            </a:r>
          </a:p>
          <a:p>
            <a:r>
              <a:rPr lang="en-US" baseline="0" dirty="0"/>
              <a:t>Digital Forensic Investigator </a:t>
            </a:r>
          </a:p>
          <a:p>
            <a:endParaRPr lang="en-US" baseline="0" dirty="0"/>
          </a:p>
          <a:p>
            <a:r>
              <a:rPr lang="en-US" sz="1200" kern="1200" dirty="0">
                <a:solidFill>
                  <a:schemeClr val="tx1"/>
                </a:solidFill>
                <a:effectLst/>
                <a:latin typeface="+mn-lt"/>
                <a:ea typeface="+mn-ea"/>
                <a:cs typeface="+mn-cs"/>
              </a:rPr>
              <a:t>By updating job descriptions, we’re re-evaluating minimum qualifications to break down barriers and expand hiring opportunities. Updating job descriptions allows current staff to meet existing and future technology trends by: </a:t>
            </a:r>
          </a:p>
          <a:p>
            <a:pPr lvl="0"/>
            <a:r>
              <a:rPr lang="en-US" sz="1200" kern="1200" dirty="0">
                <a:solidFill>
                  <a:schemeClr val="tx1"/>
                </a:solidFill>
                <a:effectLst/>
                <a:latin typeface="+mn-lt"/>
                <a:ea typeface="+mn-ea"/>
                <a:cs typeface="+mn-cs"/>
              </a:rPr>
              <a:t>Creating more defined sets of duties </a:t>
            </a:r>
          </a:p>
          <a:p>
            <a:pPr lvl="0"/>
            <a:r>
              <a:rPr lang="en-US" sz="1200" kern="1200" dirty="0">
                <a:solidFill>
                  <a:schemeClr val="tx1"/>
                </a:solidFill>
                <a:effectLst/>
                <a:latin typeface="+mn-lt"/>
                <a:ea typeface="+mn-ea"/>
                <a:cs typeface="+mn-cs"/>
              </a:rPr>
              <a:t>Establishing expectations for staff performance </a:t>
            </a:r>
          </a:p>
          <a:p>
            <a:pPr lvl="0"/>
            <a:r>
              <a:rPr lang="en-US" sz="1200" kern="1200" dirty="0">
                <a:solidFill>
                  <a:schemeClr val="tx1"/>
                </a:solidFill>
                <a:effectLst/>
                <a:latin typeface="+mn-lt"/>
                <a:ea typeface="+mn-ea"/>
                <a:cs typeface="+mn-cs"/>
              </a:rPr>
              <a:t>Defining core skills to enable current success and plan for the future</a:t>
            </a:r>
          </a:p>
          <a:p>
            <a:pPr lvl="0"/>
            <a:r>
              <a:rPr lang="en-US" sz="1200" kern="1200" dirty="0">
                <a:solidFill>
                  <a:schemeClr val="tx1"/>
                </a:solidFill>
                <a:effectLst/>
                <a:latin typeface="+mn-lt"/>
                <a:ea typeface="+mn-ea"/>
                <a:cs typeface="+mn-cs"/>
              </a:rPr>
              <a:t>Adjusting pay scales to be more compatible with market standards </a:t>
            </a:r>
          </a:p>
          <a:p>
            <a:endParaRPr lang="en-US" dirty="0"/>
          </a:p>
          <a:p>
            <a:r>
              <a:rPr lang="en-US" sz="1200" kern="1200" dirty="0">
                <a:solidFill>
                  <a:schemeClr val="tx1"/>
                </a:solidFill>
                <a:effectLst/>
                <a:latin typeface="+mn-lt"/>
                <a:ea typeface="+mn-ea"/>
                <a:cs typeface="+mn-cs"/>
              </a:rPr>
              <a:t>During the job description update, a Human Resources compensation analyst conducts a study comparing pay scales in: </a:t>
            </a:r>
          </a:p>
          <a:p>
            <a:pPr lvl="0"/>
            <a:r>
              <a:rPr lang="en-US" sz="1200" kern="1200" dirty="0">
                <a:solidFill>
                  <a:schemeClr val="tx1"/>
                </a:solidFill>
                <a:effectLst/>
                <a:latin typeface="+mn-lt"/>
                <a:ea typeface="+mn-ea"/>
                <a:cs typeface="+mn-cs"/>
              </a:rPr>
              <a:t>Counties similar to Hennepin County </a:t>
            </a:r>
          </a:p>
          <a:p>
            <a:pPr lvl="0"/>
            <a:r>
              <a:rPr lang="en-US" sz="1200" kern="1200" dirty="0">
                <a:solidFill>
                  <a:schemeClr val="tx1"/>
                </a:solidFill>
                <a:effectLst/>
                <a:latin typeface="+mn-lt"/>
                <a:ea typeface="+mn-ea"/>
                <a:cs typeface="+mn-cs"/>
              </a:rPr>
              <a:t>The IT Industry </a:t>
            </a:r>
          </a:p>
          <a:p>
            <a:pPr lvl="0"/>
            <a:r>
              <a:rPr lang="en-US" sz="1200" kern="1200" dirty="0">
                <a:solidFill>
                  <a:schemeClr val="tx1"/>
                </a:solidFill>
                <a:effectLst/>
                <a:latin typeface="+mn-lt"/>
                <a:ea typeface="+mn-ea"/>
                <a:cs typeface="+mn-cs"/>
              </a:rPr>
              <a:t>Public sector guidelines </a:t>
            </a:r>
          </a:p>
          <a:p>
            <a:r>
              <a:rPr lang="en-US" sz="1200" kern="1200" dirty="0">
                <a:solidFill>
                  <a:schemeClr val="tx1"/>
                </a:solidFill>
                <a:effectLst/>
                <a:latin typeface="+mn-lt"/>
                <a:ea typeface="+mn-ea"/>
                <a:cs typeface="+mn-cs"/>
              </a:rPr>
              <a:t>The result is an updated pay scale for the updated job description. When the study is complete, you will receive information about your updated pay scale. The full report is owned by Human Resources and is not posted or shared. </a:t>
            </a:r>
          </a:p>
          <a:p>
            <a:endParaRPr lang="en-US" dirty="0"/>
          </a:p>
        </p:txBody>
      </p:sp>
      <p:sp>
        <p:nvSpPr>
          <p:cNvPr id="4" name="Slide Number Placeholder 3"/>
          <p:cNvSpPr>
            <a:spLocks noGrp="1"/>
          </p:cNvSpPr>
          <p:nvPr>
            <p:ph type="sldNum" sz="quarter" idx="10"/>
          </p:nvPr>
        </p:nvSpPr>
        <p:spPr/>
        <p:txBody>
          <a:bodyPr/>
          <a:lstStyle/>
          <a:p>
            <a:fld id="{D46D5A1F-1E19-AB4D-9F91-E209B821ADD1}" type="slidenum">
              <a:rPr lang="en-US" smtClean="0"/>
              <a:t>19</a:t>
            </a:fld>
            <a:endParaRPr lang="en-US"/>
          </a:p>
        </p:txBody>
      </p:sp>
    </p:spTree>
    <p:extLst>
      <p:ext uri="{BB962C8B-B14F-4D97-AF65-F5344CB8AC3E}">
        <p14:creationId xmlns:p14="http://schemas.microsoft.com/office/powerpoint/2010/main" val="945346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Incentive pay is a way to reward staff who are focused on developing their skills. Managers/supervisors have the option to give out an performance incentive pay in addition to the annual performance review increase applied to an employee’s base salary. Incentive Pay is determined by IT Job class.  Incentive pay is considered at each performance review period and does not become part of base salary. </a:t>
            </a:r>
          </a:p>
          <a:p>
            <a:r>
              <a:rPr lang="en-US" sz="1200" kern="1200" dirty="0">
                <a:solidFill>
                  <a:schemeClr val="tx1"/>
                </a:solidFill>
                <a:effectLst/>
                <a:latin typeface="+mn-lt"/>
                <a:ea typeface="+mn-ea"/>
                <a:cs typeface="+mn-cs"/>
              </a:rPr>
              <a:t>All information regarding eligibility requirements and the incentive pay process is located </a:t>
            </a:r>
            <a:r>
              <a:rPr lang="en-US" sz="1200" u="sng" kern="1200" dirty="0">
                <a:solidFill>
                  <a:schemeClr val="tx1"/>
                </a:solidFill>
                <a:effectLst/>
                <a:latin typeface="+mn-lt"/>
                <a:ea typeface="+mn-ea"/>
                <a:cs typeface="+mn-cs"/>
                <a:hlinkClick r:id="rId3"/>
              </a:rPr>
              <a:t>here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46D5A1F-1E19-AB4D-9F91-E209B821ADD1}" type="slidenum">
              <a:rPr lang="en-US" smtClean="0"/>
              <a:t>21</a:t>
            </a:fld>
            <a:endParaRPr lang="en-US"/>
          </a:p>
        </p:txBody>
      </p:sp>
    </p:spTree>
    <p:extLst>
      <p:ext uri="{BB962C8B-B14F-4D97-AF65-F5344CB8AC3E}">
        <p14:creationId xmlns:p14="http://schemas.microsoft.com/office/powerpoint/2010/main" val="3362277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staff in IT job classes are required to have an up to date IDP. Use your IDP to guide conversations with your manager or supervisor about your professional development. You must have an up to date IDP in order to be considered for incentive pay.</a:t>
            </a:r>
          </a:p>
        </p:txBody>
      </p:sp>
      <p:sp>
        <p:nvSpPr>
          <p:cNvPr id="4" name="Slide Number Placeholder 3"/>
          <p:cNvSpPr>
            <a:spLocks noGrp="1"/>
          </p:cNvSpPr>
          <p:nvPr>
            <p:ph type="sldNum" sz="quarter" idx="10"/>
          </p:nvPr>
        </p:nvSpPr>
        <p:spPr/>
        <p:txBody>
          <a:bodyPr/>
          <a:lstStyle/>
          <a:p>
            <a:fld id="{D46D5A1F-1E19-AB4D-9F91-E209B821ADD1}" type="slidenum">
              <a:rPr lang="en-US" smtClean="0"/>
              <a:t>22</a:t>
            </a:fld>
            <a:endParaRPr lang="en-US"/>
          </a:p>
        </p:txBody>
      </p:sp>
    </p:spTree>
    <p:extLst>
      <p:ext uri="{BB962C8B-B14F-4D97-AF65-F5344CB8AC3E}">
        <p14:creationId xmlns:p14="http://schemas.microsoft.com/office/powerpoint/2010/main" val="3769804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6D5A1F-1E19-AB4D-9F91-E209B821ADD1}" type="slidenum">
              <a:rPr lang="en-US" smtClean="0"/>
              <a:t>28</a:t>
            </a:fld>
            <a:endParaRPr lang="en-US"/>
          </a:p>
        </p:txBody>
      </p:sp>
    </p:spTree>
    <p:extLst>
      <p:ext uri="{BB962C8B-B14F-4D97-AF65-F5344CB8AC3E}">
        <p14:creationId xmlns:p14="http://schemas.microsoft.com/office/powerpoint/2010/main" val="402014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 am Nicole West and</a:t>
            </a:r>
            <a:r>
              <a:rPr lang="en-US" baseline="0" dirty="0"/>
              <a:t> I am leading the Workforce Strategy and Planning project. </a:t>
            </a:r>
            <a:endParaRPr lang="en-US" dirty="0"/>
          </a:p>
        </p:txBody>
      </p:sp>
      <p:sp>
        <p:nvSpPr>
          <p:cNvPr id="4" name="Slide Number Placeholder 3"/>
          <p:cNvSpPr>
            <a:spLocks noGrp="1"/>
          </p:cNvSpPr>
          <p:nvPr>
            <p:ph type="sldNum" sz="quarter" idx="10"/>
          </p:nvPr>
        </p:nvSpPr>
        <p:spPr/>
        <p:txBody>
          <a:bodyPr/>
          <a:lstStyle/>
          <a:p>
            <a:fld id="{D46D5A1F-1E19-AB4D-9F91-E209B821ADD1}" type="slidenum">
              <a:rPr lang="en-US" smtClean="0"/>
              <a:t>2</a:t>
            </a:fld>
            <a:endParaRPr lang="en-US"/>
          </a:p>
        </p:txBody>
      </p:sp>
    </p:spTree>
    <p:extLst>
      <p:ext uri="{BB962C8B-B14F-4D97-AF65-F5344CB8AC3E}">
        <p14:creationId xmlns:p14="http://schemas.microsoft.com/office/powerpoint/2010/main" val="49934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6D5A1F-1E19-AB4D-9F91-E209B821ADD1}" type="slidenum">
              <a:rPr lang="en-US" smtClean="0"/>
              <a:t>3</a:t>
            </a:fld>
            <a:endParaRPr lang="en-US"/>
          </a:p>
        </p:txBody>
      </p:sp>
    </p:spTree>
    <p:extLst>
      <p:ext uri="{BB962C8B-B14F-4D97-AF65-F5344CB8AC3E}">
        <p14:creationId xmlns:p14="http://schemas.microsoft.com/office/powerpoint/2010/main" val="361472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Workforce Strategy and Planning is an initiative partnering with HR to reach our mutual goals to: </a:t>
            </a:r>
          </a:p>
          <a:p>
            <a:pPr lvl="0"/>
            <a:r>
              <a:rPr lang="en-US" sz="1200" kern="1200" dirty="0">
                <a:solidFill>
                  <a:schemeClr val="tx1"/>
                </a:solidFill>
                <a:effectLst/>
                <a:latin typeface="+mn-lt"/>
                <a:ea typeface="+mn-ea"/>
                <a:cs typeface="+mn-cs"/>
              </a:rPr>
              <a:t>Adjust minimum qualifications for IT job classes to open up hiring opportunities </a:t>
            </a:r>
          </a:p>
          <a:p>
            <a:pPr lvl="0"/>
            <a:r>
              <a:rPr lang="en-US" sz="1200" kern="1200" dirty="0">
                <a:solidFill>
                  <a:schemeClr val="tx1"/>
                </a:solidFill>
                <a:effectLst/>
                <a:latin typeface="+mn-lt"/>
                <a:ea typeface="+mn-ea"/>
                <a:cs typeface="+mn-cs"/>
              </a:rPr>
              <a:t>Customize recruitment efforts for IT professionals to make us an attractive employer</a:t>
            </a:r>
          </a:p>
          <a:p>
            <a:pPr lvl="0"/>
            <a:r>
              <a:rPr lang="en-US" sz="1200" kern="1200" dirty="0">
                <a:solidFill>
                  <a:schemeClr val="tx1"/>
                </a:solidFill>
                <a:effectLst/>
                <a:latin typeface="+mn-lt"/>
                <a:ea typeface="+mn-ea"/>
                <a:cs typeface="+mn-cs"/>
              </a:rPr>
              <a:t>Clarify the IT promotional process </a:t>
            </a:r>
          </a:p>
          <a:p>
            <a:endParaRPr lang="en-US" dirty="0"/>
          </a:p>
        </p:txBody>
      </p:sp>
      <p:sp>
        <p:nvSpPr>
          <p:cNvPr id="4" name="Slide Number Placeholder 3"/>
          <p:cNvSpPr>
            <a:spLocks noGrp="1"/>
          </p:cNvSpPr>
          <p:nvPr>
            <p:ph type="sldNum" sz="quarter" idx="10"/>
          </p:nvPr>
        </p:nvSpPr>
        <p:spPr/>
        <p:txBody>
          <a:bodyPr/>
          <a:lstStyle/>
          <a:p>
            <a:fld id="{D46D5A1F-1E19-AB4D-9F91-E209B821ADD1}" type="slidenum">
              <a:rPr lang="en-US" smtClean="0"/>
              <a:t>4</a:t>
            </a:fld>
            <a:endParaRPr lang="en-US"/>
          </a:p>
        </p:txBody>
      </p:sp>
    </p:spTree>
    <p:extLst>
      <p:ext uri="{BB962C8B-B14F-4D97-AF65-F5344CB8AC3E}">
        <p14:creationId xmlns:p14="http://schemas.microsoft.com/office/powerpoint/2010/main" val="61241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today, we have completed 4 job classes. They are IT Business Analyst, IT</a:t>
            </a:r>
            <a:r>
              <a:rPr lang="en-US" baseline="0" dirty="0"/>
              <a:t> Project Manager, IT Enterprise Architecture and IT Developer. </a:t>
            </a:r>
          </a:p>
        </p:txBody>
      </p:sp>
      <p:sp>
        <p:nvSpPr>
          <p:cNvPr id="4" name="Slide Number Placeholder 3"/>
          <p:cNvSpPr>
            <a:spLocks noGrp="1"/>
          </p:cNvSpPr>
          <p:nvPr>
            <p:ph type="sldNum" sz="quarter" idx="10"/>
          </p:nvPr>
        </p:nvSpPr>
        <p:spPr/>
        <p:txBody>
          <a:bodyPr/>
          <a:lstStyle/>
          <a:p>
            <a:fld id="{D46D5A1F-1E19-AB4D-9F91-E209B821ADD1}" type="slidenum">
              <a:rPr lang="en-US" smtClean="0"/>
              <a:t>9</a:t>
            </a:fld>
            <a:endParaRPr lang="en-US"/>
          </a:p>
        </p:txBody>
      </p:sp>
    </p:spTree>
    <p:extLst>
      <p:ext uri="{BB962C8B-B14F-4D97-AF65-F5344CB8AC3E}">
        <p14:creationId xmlns:p14="http://schemas.microsoft.com/office/powerpoint/2010/main" val="363392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today, we have completed 4 job classes. They are IT Business Analyst, IT</a:t>
            </a:r>
            <a:r>
              <a:rPr lang="en-US" baseline="0" dirty="0"/>
              <a:t> Project Manager, IT Enterprise Architecture and IT Developer. </a:t>
            </a:r>
          </a:p>
        </p:txBody>
      </p:sp>
      <p:sp>
        <p:nvSpPr>
          <p:cNvPr id="4" name="Slide Number Placeholder 3"/>
          <p:cNvSpPr>
            <a:spLocks noGrp="1"/>
          </p:cNvSpPr>
          <p:nvPr>
            <p:ph type="sldNum" sz="quarter" idx="10"/>
          </p:nvPr>
        </p:nvSpPr>
        <p:spPr/>
        <p:txBody>
          <a:bodyPr/>
          <a:lstStyle/>
          <a:p>
            <a:fld id="{D46D5A1F-1E19-AB4D-9F91-E209B821ADD1}" type="slidenum">
              <a:rPr lang="en-US" smtClean="0"/>
              <a:t>10</a:t>
            </a:fld>
            <a:endParaRPr lang="en-US"/>
          </a:p>
        </p:txBody>
      </p:sp>
    </p:spTree>
    <p:extLst>
      <p:ext uri="{BB962C8B-B14F-4D97-AF65-F5344CB8AC3E}">
        <p14:creationId xmlns:p14="http://schemas.microsoft.com/office/powerpoint/2010/main" val="3001421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today, we have completed 4 job classes. They are IT Business Analyst, IT</a:t>
            </a:r>
            <a:r>
              <a:rPr lang="en-US" baseline="0" dirty="0"/>
              <a:t> Project Manager, IT Enterprise Architecture and IT Developer. </a:t>
            </a:r>
          </a:p>
        </p:txBody>
      </p:sp>
      <p:sp>
        <p:nvSpPr>
          <p:cNvPr id="4" name="Slide Number Placeholder 3"/>
          <p:cNvSpPr>
            <a:spLocks noGrp="1"/>
          </p:cNvSpPr>
          <p:nvPr>
            <p:ph type="sldNum" sz="quarter" idx="10"/>
          </p:nvPr>
        </p:nvSpPr>
        <p:spPr/>
        <p:txBody>
          <a:bodyPr/>
          <a:lstStyle/>
          <a:p>
            <a:fld id="{D46D5A1F-1E19-AB4D-9F91-E209B821ADD1}" type="slidenum">
              <a:rPr lang="en-US" smtClean="0"/>
              <a:t>11</a:t>
            </a:fld>
            <a:endParaRPr lang="en-US"/>
          </a:p>
        </p:txBody>
      </p:sp>
    </p:spTree>
    <p:extLst>
      <p:ext uri="{BB962C8B-B14F-4D97-AF65-F5344CB8AC3E}">
        <p14:creationId xmlns:p14="http://schemas.microsoft.com/office/powerpoint/2010/main" val="372126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today, we have completed 4 job classes. They are IT Business Analyst, IT</a:t>
            </a:r>
            <a:r>
              <a:rPr lang="en-US" baseline="0" dirty="0"/>
              <a:t> Project Manager, IT Enterprise Architecture and IT Developer. </a:t>
            </a:r>
          </a:p>
        </p:txBody>
      </p:sp>
      <p:sp>
        <p:nvSpPr>
          <p:cNvPr id="4" name="Slide Number Placeholder 3"/>
          <p:cNvSpPr>
            <a:spLocks noGrp="1"/>
          </p:cNvSpPr>
          <p:nvPr>
            <p:ph type="sldNum" sz="quarter" idx="10"/>
          </p:nvPr>
        </p:nvSpPr>
        <p:spPr/>
        <p:txBody>
          <a:bodyPr/>
          <a:lstStyle/>
          <a:p>
            <a:fld id="{D46D5A1F-1E19-AB4D-9F91-E209B821ADD1}" type="slidenum">
              <a:rPr lang="en-US" smtClean="0"/>
              <a:t>12</a:t>
            </a:fld>
            <a:endParaRPr lang="en-US"/>
          </a:p>
        </p:txBody>
      </p:sp>
    </p:spTree>
    <p:extLst>
      <p:ext uri="{BB962C8B-B14F-4D97-AF65-F5344CB8AC3E}">
        <p14:creationId xmlns:p14="http://schemas.microsoft.com/office/powerpoint/2010/main" val="271159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the rest of 2017 and into Q1 of 2018, we will be focusing on the following job classes and job descriptions that align with the IT job class: </a:t>
            </a:r>
          </a:p>
          <a:p>
            <a:r>
              <a:rPr lang="en-US" baseline="0" dirty="0"/>
              <a:t>IT Management</a:t>
            </a:r>
          </a:p>
          <a:p>
            <a:r>
              <a:rPr lang="en-US" baseline="0" dirty="0"/>
              <a:t>IT Analysts</a:t>
            </a:r>
          </a:p>
          <a:p>
            <a:r>
              <a:rPr lang="en-US" baseline="0" dirty="0"/>
              <a:t>IT Operations </a:t>
            </a:r>
          </a:p>
          <a:p>
            <a:r>
              <a:rPr lang="en-US" baseline="0" dirty="0"/>
              <a:t>Digital Forensic Investigator </a:t>
            </a:r>
          </a:p>
          <a:p>
            <a:endParaRPr lang="en-US" baseline="0" dirty="0"/>
          </a:p>
          <a:p>
            <a:r>
              <a:rPr lang="en-US" sz="1200" kern="1200" dirty="0">
                <a:solidFill>
                  <a:schemeClr val="tx1"/>
                </a:solidFill>
                <a:effectLst/>
                <a:latin typeface="+mn-lt"/>
                <a:ea typeface="+mn-ea"/>
                <a:cs typeface="+mn-cs"/>
              </a:rPr>
              <a:t>By updating job descriptions, we’re re-evaluating minimum qualifications to break down barriers and expand hiring opportunities. Updating job descriptions allows current staff to meet existing and future technology trends by: </a:t>
            </a:r>
          </a:p>
          <a:p>
            <a:pPr lvl="0"/>
            <a:r>
              <a:rPr lang="en-US" sz="1200" kern="1200" dirty="0">
                <a:solidFill>
                  <a:schemeClr val="tx1"/>
                </a:solidFill>
                <a:effectLst/>
                <a:latin typeface="+mn-lt"/>
                <a:ea typeface="+mn-ea"/>
                <a:cs typeface="+mn-cs"/>
              </a:rPr>
              <a:t>Creating more defined sets of duties </a:t>
            </a:r>
          </a:p>
          <a:p>
            <a:pPr lvl="0"/>
            <a:r>
              <a:rPr lang="en-US" sz="1200" kern="1200" dirty="0">
                <a:solidFill>
                  <a:schemeClr val="tx1"/>
                </a:solidFill>
                <a:effectLst/>
                <a:latin typeface="+mn-lt"/>
                <a:ea typeface="+mn-ea"/>
                <a:cs typeface="+mn-cs"/>
              </a:rPr>
              <a:t>Establishing expectations for staff performance </a:t>
            </a:r>
          </a:p>
          <a:p>
            <a:pPr lvl="0"/>
            <a:r>
              <a:rPr lang="en-US" sz="1200" kern="1200" dirty="0">
                <a:solidFill>
                  <a:schemeClr val="tx1"/>
                </a:solidFill>
                <a:effectLst/>
                <a:latin typeface="+mn-lt"/>
                <a:ea typeface="+mn-ea"/>
                <a:cs typeface="+mn-cs"/>
              </a:rPr>
              <a:t>Defining core skills to enable current success and plan for the future</a:t>
            </a:r>
          </a:p>
          <a:p>
            <a:pPr lvl="0"/>
            <a:r>
              <a:rPr lang="en-US" sz="1200" kern="1200" dirty="0">
                <a:solidFill>
                  <a:schemeClr val="tx1"/>
                </a:solidFill>
                <a:effectLst/>
                <a:latin typeface="+mn-lt"/>
                <a:ea typeface="+mn-ea"/>
                <a:cs typeface="+mn-cs"/>
              </a:rPr>
              <a:t>Adjusting pay scales to be more compatible with market standards </a:t>
            </a:r>
          </a:p>
          <a:p>
            <a:endParaRPr lang="en-US" dirty="0"/>
          </a:p>
          <a:p>
            <a:r>
              <a:rPr lang="en-US" sz="1200" kern="1200" dirty="0">
                <a:solidFill>
                  <a:schemeClr val="tx1"/>
                </a:solidFill>
                <a:effectLst/>
                <a:latin typeface="+mn-lt"/>
                <a:ea typeface="+mn-ea"/>
                <a:cs typeface="+mn-cs"/>
              </a:rPr>
              <a:t>During the job description update, a Human Resources compensation analyst conducts a study comparing pay scales in: </a:t>
            </a:r>
          </a:p>
          <a:p>
            <a:pPr lvl="0"/>
            <a:r>
              <a:rPr lang="en-US" sz="1200" kern="1200" dirty="0">
                <a:solidFill>
                  <a:schemeClr val="tx1"/>
                </a:solidFill>
                <a:effectLst/>
                <a:latin typeface="+mn-lt"/>
                <a:ea typeface="+mn-ea"/>
                <a:cs typeface="+mn-cs"/>
              </a:rPr>
              <a:t>Counties similar to Hennepin County </a:t>
            </a:r>
          </a:p>
          <a:p>
            <a:pPr lvl="0"/>
            <a:r>
              <a:rPr lang="en-US" sz="1200" kern="1200" dirty="0">
                <a:solidFill>
                  <a:schemeClr val="tx1"/>
                </a:solidFill>
                <a:effectLst/>
                <a:latin typeface="+mn-lt"/>
                <a:ea typeface="+mn-ea"/>
                <a:cs typeface="+mn-cs"/>
              </a:rPr>
              <a:t>The IT Industry </a:t>
            </a:r>
          </a:p>
          <a:p>
            <a:pPr lvl="0"/>
            <a:r>
              <a:rPr lang="en-US" sz="1200" kern="1200" dirty="0">
                <a:solidFill>
                  <a:schemeClr val="tx1"/>
                </a:solidFill>
                <a:effectLst/>
                <a:latin typeface="+mn-lt"/>
                <a:ea typeface="+mn-ea"/>
                <a:cs typeface="+mn-cs"/>
              </a:rPr>
              <a:t>Public sector guidelines </a:t>
            </a:r>
          </a:p>
          <a:p>
            <a:r>
              <a:rPr lang="en-US" sz="1200" kern="1200" dirty="0">
                <a:solidFill>
                  <a:schemeClr val="tx1"/>
                </a:solidFill>
                <a:effectLst/>
                <a:latin typeface="+mn-lt"/>
                <a:ea typeface="+mn-ea"/>
                <a:cs typeface="+mn-cs"/>
              </a:rPr>
              <a:t>The result is an updated pay scale for the updated job description. When the study is complete, you will receive information about your updated pay scale. The full report is owned by Human Resources and is not posted or shared. </a:t>
            </a:r>
          </a:p>
          <a:p>
            <a:endParaRPr lang="en-US" dirty="0"/>
          </a:p>
        </p:txBody>
      </p:sp>
      <p:sp>
        <p:nvSpPr>
          <p:cNvPr id="4" name="Slide Number Placeholder 3"/>
          <p:cNvSpPr>
            <a:spLocks noGrp="1"/>
          </p:cNvSpPr>
          <p:nvPr>
            <p:ph type="sldNum" sz="quarter" idx="10"/>
          </p:nvPr>
        </p:nvSpPr>
        <p:spPr/>
        <p:txBody>
          <a:bodyPr/>
          <a:lstStyle/>
          <a:p>
            <a:fld id="{D46D5A1F-1E19-AB4D-9F91-E209B821ADD1}" type="slidenum">
              <a:rPr lang="en-US" smtClean="0"/>
              <a:t>13</a:t>
            </a:fld>
            <a:endParaRPr lang="en-US"/>
          </a:p>
        </p:txBody>
      </p:sp>
    </p:spTree>
    <p:extLst>
      <p:ext uri="{BB962C8B-B14F-4D97-AF65-F5344CB8AC3E}">
        <p14:creationId xmlns:p14="http://schemas.microsoft.com/office/powerpoint/2010/main" val="2235653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nnepin Count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38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p>
            <a:r>
              <a:rPr lang="en-US"/>
              <a:t>Click to edit Master title style</a:t>
            </a:r>
            <a:endParaRPr lang="en-US" dirty="0"/>
          </a:p>
        </p:txBody>
      </p:sp>
      <p:sp>
        <p:nvSpPr>
          <p:cNvPr id="4" name="Content Placeholder 6"/>
          <p:cNvSpPr>
            <a:spLocks noGrp="1"/>
          </p:cNvSpPr>
          <p:nvPr>
            <p:ph sz="quarter" idx="13"/>
          </p:nvPr>
        </p:nvSpPr>
        <p:spPr>
          <a:xfrm>
            <a:off x="838199" y="1828800"/>
            <a:ext cx="4954997" cy="37974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4"/>
          </p:nvPr>
        </p:nvSpPr>
        <p:spPr>
          <a:xfrm>
            <a:off x="6261100" y="0"/>
            <a:ext cx="5930900" cy="6858000"/>
          </a:xfrm>
        </p:spPr>
        <p:txBody>
          <a:bodyPr/>
          <a:lstStyle>
            <a:lvl1pPr marL="0" indent="0">
              <a:buNone/>
              <a:defRPr b="0" i="0">
                <a:latin typeface="Segoe UI" panose="020B0502040204020203" pitchFamily="34" charset="0"/>
                <a:ea typeface="Segoe UI" panose="020B0502040204020203" pitchFamily="34" charset="0"/>
                <a:cs typeface="Segoe UI" panose="020B0502040204020203" pitchFamily="34" charset="0"/>
              </a:defRPr>
            </a:lvl1pPr>
          </a:lstStyle>
          <a:p>
            <a:r>
              <a:rPr lang="en-US"/>
              <a:t>Click icon to add picture</a:t>
            </a:r>
            <a:endParaRPr lang="en-US" dirty="0"/>
          </a:p>
        </p:txBody>
      </p:sp>
      <p:sp>
        <p:nvSpPr>
          <p:cNvPr id="1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2CF2B1C-D339-4B39-99A3-9C9269834B47}" type="datetime1">
              <a:rPr lang="en-US" smtClean="0"/>
              <a:t>11/25/2019</a:t>
            </a:fld>
            <a:endParaRPr lang="en-US" dirty="0"/>
          </a:p>
        </p:txBody>
      </p:sp>
      <p:sp>
        <p:nvSpPr>
          <p:cNvPr id="15"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u="none">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90879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ontent B">
    <p:bg>
      <p:bgPr>
        <a:solidFill>
          <a:schemeClr val="accent1"/>
        </a:solidFill>
        <a:effectLst/>
      </p:bgPr>
    </p:bg>
    <p:spTree>
      <p:nvGrpSpPr>
        <p:cNvPr id="1" name=""/>
        <p:cNvGrpSpPr/>
        <p:nvPr/>
      </p:nvGrpSpPr>
      <p:grpSpPr>
        <a:xfrm>
          <a:off x="0" y="0"/>
          <a:ext cx="0" cy="0"/>
          <a:chOff x="0" y="0"/>
          <a:chExt cx="0" cy="0"/>
        </a:xfrm>
      </p:grpSpPr>
      <p:sp>
        <p:nvSpPr>
          <p:cNvPr id="5" name="Content Placeholder 6"/>
          <p:cNvSpPr>
            <a:spLocks noGrp="1"/>
          </p:cNvSpPr>
          <p:nvPr>
            <p:ph sz="quarter" idx="13"/>
          </p:nvPr>
        </p:nvSpPr>
        <p:spPr>
          <a:xfrm>
            <a:off x="838199" y="1828800"/>
            <a:ext cx="4954997" cy="37974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4"/>
          </p:nvPr>
        </p:nvSpPr>
        <p:spPr>
          <a:xfrm>
            <a:off x="6261100" y="0"/>
            <a:ext cx="5930900" cy="6858000"/>
          </a:xfrm>
        </p:spPr>
        <p:txBody>
          <a:bodyPr/>
          <a:lstStyle>
            <a:lvl1pPr marL="0" indent="0">
              <a:buNone/>
              <a:defRPr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icon to add picture</a:t>
            </a:r>
            <a:endParaRPr lang="en-US" dirty="0"/>
          </a:p>
        </p:txBody>
      </p:sp>
      <p:sp>
        <p:nvSpPr>
          <p:cNvPr id="8" name="Title 1"/>
          <p:cNvSpPr>
            <a:spLocks noGrp="1"/>
          </p:cNvSpPr>
          <p:nvPr>
            <p:ph type="title"/>
          </p:nvPr>
        </p:nvSpPr>
        <p:spPr>
          <a:xfrm>
            <a:off x="838200" y="365125"/>
            <a:ext cx="4954996" cy="1325563"/>
          </a:xfrm>
        </p:spPr>
        <p:txBody>
          <a:bodyPr/>
          <a:lstStyle>
            <a:lvl1pPr>
              <a:defRPr>
                <a:solidFill>
                  <a:schemeClr val="bg2"/>
                </a:solidFill>
              </a:defRPr>
            </a:lvl1pPr>
          </a:lstStyle>
          <a:p>
            <a:r>
              <a:rPr lang="en-US"/>
              <a:t>Click to edit Master title style</a:t>
            </a:r>
            <a:endParaRPr lang="en-US" dirty="0"/>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C7A03E8-5071-426F-BBFC-806F39D27713}" type="datetime1">
              <a:rPr lang="en-US" smtClean="0"/>
              <a:t>11/25/2019</a:t>
            </a:fld>
            <a:endParaRPr lang="en-US" dirty="0"/>
          </a:p>
        </p:txBody>
      </p:sp>
      <p:sp>
        <p:nvSpPr>
          <p:cNvPr id="10"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ption with Content">
    <p:spTree>
      <p:nvGrpSpPr>
        <p:cNvPr id="1" name=""/>
        <p:cNvGrpSpPr/>
        <p:nvPr/>
      </p:nvGrpSpPr>
      <p:grpSpPr>
        <a:xfrm>
          <a:off x="0" y="0"/>
          <a:ext cx="0" cy="0"/>
          <a:chOff x="0" y="0"/>
          <a:chExt cx="0" cy="0"/>
        </a:xfrm>
      </p:grpSpPr>
      <p:sp>
        <p:nvSpPr>
          <p:cNvPr id="7" name="Text Placeholder 6"/>
          <p:cNvSpPr>
            <a:spLocks noGrp="1"/>
          </p:cNvSpPr>
          <p:nvPr>
            <p:ph type="body" sz="quarter" idx="15" hasCustomPrompt="1"/>
          </p:nvPr>
        </p:nvSpPr>
        <p:spPr>
          <a:xfrm>
            <a:off x="838198" y="1212760"/>
            <a:ext cx="4954589" cy="3313684"/>
          </a:xfrm>
        </p:spPr>
        <p:txBody>
          <a:bodyPr anchor="ctr"/>
          <a:lstStyle>
            <a:lvl1pPr marL="0" indent="0">
              <a:spcBef>
                <a:spcPts val="600"/>
              </a:spcBef>
              <a:spcAft>
                <a:spcPts val="600"/>
              </a:spcAft>
              <a:buNone/>
              <a:defRPr b="0" i="0" baseline="0">
                <a:latin typeface="Segoe UI Light" panose="020B0502040204020203" pitchFamily="34" charset="0"/>
                <a:ea typeface="Segoe UI Light" panose="020B0502040204020203" pitchFamily="34" charset="0"/>
                <a:cs typeface="Segoe UI Light" panose="020B0502040204020203" pitchFamily="34" charset="0"/>
              </a:defRPr>
            </a:lvl1pPr>
          </a:lstStyle>
          <a:p>
            <a:pPr lvl="0"/>
            <a:r>
              <a:rPr lang="en-US" dirty="0"/>
              <a:t>Click to insert text</a:t>
            </a:r>
          </a:p>
        </p:txBody>
      </p:sp>
      <p:sp>
        <p:nvSpPr>
          <p:cNvPr id="3" name="Content Placeholder 2"/>
          <p:cNvSpPr>
            <a:spLocks noGrp="1"/>
          </p:cNvSpPr>
          <p:nvPr>
            <p:ph sz="quarter" idx="16"/>
          </p:nvPr>
        </p:nvSpPr>
        <p:spPr>
          <a:xfrm>
            <a:off x="6431280" y="0"/>
            <a:ext cx="5760720" cy="6858000"/>
          </a:xfrm>
        </p:spPr>
        <p:txBody>
          <a:bodyPr/>
          <a:lstStyle/>
          <a:p>
            <a:pPr marL="228600" marR="0" lvl="0" indent="-228600" algn="l" defTabSz="914400" rtl="0" eaLnBrk="1" fontAlgn="auto" latinLnBrk="0" hangingPunct="1">
              <a:lnSpc>
                <a:spcPct val="100000"/>
              </a:lnSpc>
              <a:spcBef>
                <a:spcPts val="1000"/>
              </a:spcBef>
              <a:spcAft>
                <a:spcPts val="1200"/>
              </a:spcAft>
              <a:buClrTx/>
              <a:buSzTx/>
              <a:buFont typeface="Arial"/>
              <a:buNone/>
              <a:tabLst/>
              <a:defRPr/>
            </a:pPr>
            <a:r>
              <a:rPr lang="en-US"/>
              <a:t>Edit Master text styles</a:t>
            </a:r>
          </a:p>
        </p:txBody>
      </p:sp>
      <p:sp>
        <p:nvSpPr>
          <p:cNvPr id="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D8C7E71-36C2-4ABA-AF3A-C398CA75BC22}" type="datetime1">
              <a:rPr lang="en-US" smtClean="0"/>
              <a:t>11/25/2019</a:t>
            </a:fld>
            <a:endParaRPr lang="en-US" dirty="0"/>
          </a:p>
        </p:txBody>
      </p:sp>
      <p:sp>
        <p:nvSpPr>
          <p:cNvPr id="8"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035342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s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p>
            <a:r>
              <a:rPr lang="en-US"/>
              <a:t>Click to edit Master title style</a:t>
            </a:r>
            <a:endParaRPr lang="en-US" dirty="0"/>
          </a:p>
        </p:txBody>
      </p:sp>
      <p:sp>
        <p:nvSpPr>
          <p:cNvPr id="4" name="Content Placeholder 6"/>
          <p:cNvSpPr>
            <a:spLocks noGrp="1"/>
          </p:cNvSpPr>
          <p:nvPr>
            <p:ph sz="quarter" idx="13"/>
          </p:nvPr>
        </p:nvSpPr>
        <p:spPr>
          <a:xfrm>
            <a:off x="838199" y="1828800"/>
            <a:ext cx="4954997" cy="37974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4"/>
          </p:nvPr>
        </p:nvSpPr>
        <p:spPr>
          <a:xfrm>
            <a:off x="6488201" y="2237591"/>
            <a:ext cx="2085297" cy="1807677"/>
          </a:xfrm>
        </p:spPr>
        <p:txBody>
          <a:bodyPr>
            <a:normAutofit/>
          </a:bodyPr>
          <a:lstStyle>
            <a:lvl1pPr marL="0" indent="0" algn="ctr">
              <a:buNone/>
              <a:defRPr sz="1600"/>
            </a:lvl1pPr>
          </a:lstStyle>
          <a:p>
            <a:r>
              <a:rPr lang="en-US"/>
              <a:t>Click icon to add picture</a:t>
            </a:r>
            <a:endParaRPr lang="en-US" dirty="0"/>
          </a:p>
        </p:txBody>
      </p:sp>
      <p:sp>
        <p:nvSpPr>
          <p:cNvPr id="7" name="Picture Placeholder 5"/>
          <p:cNvSpPr>
            <a:spLocks noGrp="1"/>
          </p:cNvSpPr>
          <p:nvPr>
            <p:ph type="pic" sz="quarter" idx="15"/>
          </p:nvPr>
        </p:nvSpPr>
        <p:spPr>
          <a:xfrm>
            <a:off x="9268503" y="2237591"/>
            <a:ext cx="2085297" cy="1807677"/>
          </a:xfrm>
        </p:spPr>
        <p:txBody>
          <a:bodyPr>
            <a:normAutofit/>
          </a:bodyPr>
          <a:lstStyle>
            <a:lvl1pPr marL="0" indent="0" algn="ctr">
              <a:buNone/>
              <a:defRPr sz="1600"/>
            </a:lvl1pPr>
          </a:lstStyle>
          <a:p>
            <a:r>
              <a:rPr lang="en-US"/>
              <a:t>Click icon to add picture</a:t>
            </a:r>
            <a:endParaRPr lang="en-US" dirty="0"/>
          </a:p>
        </p:txBody>
      </p:sp>
      <p:sp>
        <p:nvSpPr>
          <p:cNvPr id="8"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B54623B-B854-44BC-AF39-99FAFB9CA30B}" type="datetime1">
              <a:rPr lang="en-US" smtClean="0"/>
              <a:t>11/25/2019</a:t>
            </a:fld>
            <a:endParaRPr lang="en-US" dirty="0"/>
          </a:p>
        </p:txBody>
      </p:sp>
      <p:sp>
        <p:nvSpPr>
          <p:cNvPr id="10"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795381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s with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54996" cy="1325563"/>
          </a:xfrm>
        </p:spPr>
        <p:txBody>
          <a:bodyPr/>
          <a:lstStyle>
            <a:lvl1pPr>
              <a:defRPr>
                <a:solidFill>
                  <a:schemeClr val="bg1"/>
                </a:solidFill>
              </a:defRPr>
            </a:lvl1pPr>
          </a:lstStyle>
          <a:p>
            <a:r>
              <a:rPr lang="en-US"/>
              <a:t>Click to edit Master title style</a:t>
            </a:r>
            <a:endParaRPr lang="en-US" dirty="0"/>
          </a:p>
        </p:txBody>
      </p:sp>
      <p:sp>
        <p:nvSpPr>
          <p:cNvPr id="4" name="Content Placeholder 6"/>
          <p:cNvSpPr>
            <a:spLocks noGrp="1"/>
          </p:cNvSpPr>
          <p:nvPr>
            <p:ph sz="quarter" idx="13"/>
          </p:nvPr>
        </p:nvSpPr>
        <p:spPr>
          <a:xfrm>
            <a:off x="838199" y="1828800"/>
            <a:ext cx="4954997" cy="379744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4"/>
          </p:nvPr>
        </p:nvSpPr>
        <p:spPr>
          <a:xfrm>
            <a:off x="6488201" y="2237591"/>
            <a:ext cx="2085297" cy="1807677"/>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7" name="Picture Placeholder 5"/>
          <p:cNvSpPr>
            <a:spLocks noGrp="1"/>
          </p:cNvSpPr>
          <p:nvPr>
            <p:ph type="pic" sz="quarter" idx="15"/>
          </p:nvPr>
        </p:nvSpPr>
        <p:spPr>
          <a:xfrm>
            <a:off x="9268503" y="2237591"/>
            <a:ext cx="2085297" cy="1807677"/>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86A9006-0F59-4A55-8631-B1034FE8F419}" type="datetime1">
              <a:rPr lang="en-US" smtClean="0"/>
              <a:t>11/25/2019</a:t>
            </a:fld>
            <a:endParaRPr lang="en-US" dirty="0"/>
          </a:p>
        </p:txBody>
      </p:sp>
      <p:sp>
        <p:nvSpPr>
          <p:cNvPr id="10"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38143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ontent(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4"/>
          <p:cNvSpPr>
            <a:spLocks noGrp="1"/>
          </p:cNvSpPr>
          <p:nvPr>
            <p:ph type="pic" sz="quarter" idx="11"/>
          </p:nvPr>
        </p:nvSpPr>
        <p:spPr>
          <a:xfrm>
            <a:off x="2107672" y="2319867"/>
            <a:ext cx="1736725" cy="1735138"/>
          </a:xfrm>
        </p:spPr>
        <p:txBody>
          <a:bodyPr>
            <a:normAutofit/>
          </a:bodyPr>
          <a:lstStyle>
            <a:lvl1pPr marL="0" indent="0" algn="ctr">
              <a:buNone/>
              <a:defRPr sz="1600"/>
            </a:lvl1pPr>
          </a:lstStyle>
          <a:p>
            <a:r>
              <a:rPr lang="en-US"/>
              <a:t>Click icon to add picture</a:t>
            </a:r>
            <a:endParaRPr lang="en-US" dirty="0"/>
          </a:p>
        </p:txBody>
      </p:sp>
      <p:sp>
        <p:nvSpPr>
          <p:cNvPr id="5" name="Picture Placeholder 4"/>
          <p:cNvSpPr>
            <a:spLocks noGrp="1"/>
          </p:cNvSpPr>
          <p:nvPr>
            <p:ph type="pic" sz="quarter" idx="12"/>
          </p:nvPr>
        </p:nvSpPr>
        <p:spPr>
          <a:xfrm>
            <a:off x="5231872" y="2319867"/>
            <a:ext cx="1736725" cy="1735138"/>
          </a:xfrm>
        </p:spPr>
        <p:txBody>
          <a:bodyPr>
            <a:normAutofit/>
          </a:bodyPr>
          <a:lstStyle>
            <a:lvl1pPr marL="0" indent="0" algn="ctr">
              <a:buNone/>
              <a:defRPr sz="1600"/>
            </a:lvl1pPr>
          </a:lstStyle>
          <a:p>
            <a:r>
              <a:rPr lang="en-US"/>
              <a:t>Click icon to add picture</a:t>
            </a:r>
            <a:endParaRPr lang="en-US" dirty="0"/>
          </a:p>
        </p:txBody>
      </p:sp>
      <p:sp>
        <p:nvSpPr>
          <p:cNvPr id="6" name="Picture Placeholder 4"/>
          <p:cNvSpPr>
            <a:spLocks noGrp="1"/>
          </p:cNvSpPr>
          <p:nvPr>
            <p:ph type="pic" sz="quarter" idx="13"/>
          </p:nvPr>
        </p:nvSpPr>
        <p:spPr>
          <a:xfrm>
            <a:off x="8356072" y="2319867"/>
            <a:ext cx="1736725" cy="1735138"/>
          </a:xfrm>
        </p:spPr>
        <p:txBody>
          <a:bodyPr>
            <a:normAutofit/>
          </a:bodyPr>
          <a:lstStyle>
            <a:lvl1pPr marL="0" indent="0" algn="ctr">
              <a:buNone/>
              <a:defRPr sz="1600"/>
            </a:lvl1pPr>
          </a:lstStyle>
          <a:p>
            <a:r>
              <a:rPr lang="en-US"/>
              <a:t>Click icon to add picture</a:t>
            </a:r>
            <a:endParaRPr lang="en-US" dirty="0"/>
          </a:p>
        </p:txBody>
      </p:sp>
      <p:sp>
        <p:nvSpPr>
          <p:cNvPr id="7" name="Text Placeholder 6"/>
          <p:cNvSpPr>
            <a:spLocks noGrp="1"/>
          </p:cNvSpPr>
          <p:nvPr>
            <p:ph type="body" sz="quarter" idx="20" hasCustomPrompt="1"/>
          </p:nvPr>
        </p:nvSpPr>
        <p:spPr>
          <a:xfrm>
            <a:off x="2107671" y="4243346"/>
            <a:ext cx="1736725" cy="1307600"/>
          </a:xfrm>
        </p:spPr>
        <p:txBody>
          <a:bodyPr>
            <a:normAutofit/>
          </a:bodyPr>
          <a:lstStyle>
            <a:lvl1pPr marL="0" indent="0" algn="ctr">
              <a:spcBef>
                <a:spcPts val="0"/>
              </a:spcBef>
              <a:spcAft>
                <a:spcPts val="600"/>
              </a:spcAft>
              <a:buNone/>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Text here</a:t>
            </a:r>
          </a:p>
        </p:txBody>
      </p:sp>
      <p:sp>
        <p:nvSpPr>
          <p:cNvPr id="8" name="Text Placeholder 6"/>
          <p:cNvSpPr>
            <a:spLocks noGrp="1"/>
          </p:cNvSpPr>
          <p:nvPr>
            <p:ph type="body" sz="quarter" idx="21" hasCustomPrompt="1"/>
          </p:nvPr>
        </p:nvSpPr>
        <p:spPr>
          <a:xfrm>
            <a:off x="5227637" y="4243346"/>
            <a:ext cx="1736725" cy="1307600"/>
          </a:xfrm>
        </p:spPr>
        <p:txBody>
          <a:bodyPr>
            <a:normAutofit/>
          </a:bodyPr>
          <a:lstStyle>
            <a:lvl1pPr marL="0" marR="0" indent="0" algn="ctr" defTabSz="914400" rtl="0" eaLnBrk="1" fontAlgn="auto" latinLnBrk="0" hangingPunct="1">
              <a:lnSpc>
                <a:spcPct val="100000"/>
              </a:lnSpc>
              <a:spcBef>
                <a:spcPts val="1000"/>
              </a:spcBef>
              <a:spcAft>
                <a:spcPts val="1200"/>
              </a:spcAft>
              <a:buClrTx/>
              <a:buSzTx/>
              <a:buFont typeface="Arial"/>
              <a:buNone/>
              <a:tabLst/>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dirty="0"/>
              <a:t>Text here</a:t>
            </a:r>
          </a:p>
        </p:txBody>
      </p:sp>
      <p:sp>
        <p:nvSpPr>
          <p:cNvPr id="9" name="Text Placeholder 6"/>
          <p:cNvSpPr>
            <a:spLocks noGrp="1"/>
          </p:cNvSpPr>
          <p:nvPr>
            <p:ph type="body" sz="quarter" idx="22" hasCustomPrompt="1"/>
          </p:nvPr>
        </p:nvSpPr>
        <p:spPr>
          <a:xfrm>
            <a:off x="8356072"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dirty="0"/>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FD1F568-8353-4B90-9947-9AC553062B79}" type="datetime1">
              <a:rPr lang="en-US" smtClean="0"/>
              <a:t>11/25/2019</a:t>
            </a:fld>
            <a:endParaRPr lang="en-US" dirty="0"/>
          </a:p>
        </p:txBody>
      </p:sp>
      <p:sp>
        <p:nvSpPr>
          <p:cNvPr id="12"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083443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ontent(3)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Picture Placeholder 4"/>
          <p:cNvSpPr>
            <a:spLocks noGrp="1"/>
          </p:cNvSpPr>
          <p:nvPr>
            <p:ph type="pic" sz="quarter" idx="11"/>
          </p:nvPr>
        </p:nvSpPr>
        <p:spPr>
          <a:xfrm>
            <a:off x="2107672" y="2319867"/>
            <a:ext cx="1736725" cy="1735138"/>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 name="Picture Placeholder 4"/>
          <p:cNvSpPr>
            <a:spLocks noGrp="1"/>
          </p:cNvSpPr>
          <p:nvPr>
            <p:ph type="pic" sz="quarter" idx="12"/>
          </p:nvPr>
        </p:nvSpPr>
        <p:spPr>
          <a:xfrm>
            <a:off x="5231872" y="2319867"/>
            <a:ext cx="1736725" cy="1735138"/>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6" name="Picture Placeholder 4"/>
          <p:cNvSpPr>
            <a:spLocks noGrp="1"/>
          </p:cNvSpPr>
          <p:nvPr>
            <p:ph type="pic" sz="quarter" idx="13"/>
          </p:nvPr>
        </p:nvSpPr>
        <p:spPr>
          <a:xfrm>
            <a:off x="8356072" y="2319867"/>
            <a:ext cx="1736725" cy="1735138"/>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7" name="Text Placeholder 6"/>
          <p:cNvSpPr>
            <a:spLocks noGrp="1"/>
          </p:cNvSpPr>
          <p:nvPr>
            <p:ph type="body" sz="quarter" idx="20" hasCustomPrompt="1"/>
          </p:nvPr>
        </p:nvSpPr>
        <p:spPr>
          <a:xfrm>
            <a:off x="2107671" y="4243346"/>
            <a:ext cx="1736725" cy="1307600"/>
          </a:xfrm>
        </p:spPr>
        <p:txBody>
          <a:bodyPr>
            <a:normAutofit/>
          </a:bodyPr>
          <a:lstStyle>
            <a:lvl1pPr marL="0" indent="0" algn="ctr">
              <a:spcBef>
                <a:spcPts val="0"/>
              </a:spcBef>
              <a:spcAft>
                <a:spcPts val="600"/>
              </a:spcAft>
              <a:buNone/>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Text here</a:t>
            </a:r>
          </a:p>
        </p:txBody>
      </p:sp>
      <p:sp>
        <p:nvSpPr>
          <p:cNvPr id="8" name="Text Placeholder 6"/>
          <p:cNvSpPr>
            <a:spLocks noGrp="1"/>
          </p:cNvSpPr>
          <p:nvPr>
            <p:ph type="body" sz="quarter" idx="21" hasCustomPrompt="1"/>
          </p:nvPr>
        </p:nvSpPr>
        <p:spPr>
          <a:xfrm>
            <a:off x="5227637"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dirty="0"/>
              <a:t>Text here</a:t>
            </a:r>
          </a:p>
        </p:txBody>
      </p:sp>
      <p:sp>
        <p:nvSpPr>
          <p:cNvPr id="9" name="Text Placeholder 6"/>
          <p:cNvSpPr>
            <a:spLocks noGrp="1"/>
          </p:cNvSpPr>
          <p:nvPr>
            <p:ph type="body" sz="quarter" idx="22" hasCustomPrompt="1"/>
          </p:nvPr>
        </p:nvSpPr>
        <p:spPr>
          <a:xfrm>
            <a:off x="8356072" y="4243346"/>
            <a:ext cx="1736725" cy="1307600"/>
          </a:xfrm>
        </p:spPr>
        <p:txBody>
          <a:bodyPr>
            <a:normAutofit/>
          </a:bodyPr>
          <a:lstStyle>
            <a:lvl1pPr marL="0" marR="0" indent="0" algn="ctr" defTabSz="914400" rtl="0" eaLnBrk="1" fontAlgn="auto" latinLnBrk="0" hangingPunct="1">
              <a:lnSpc>
                <a:spcPct val="100000"/>
              </a:lnSpc>
              <a:spcBef>
                <a:spcPts val="0"/>
              </a:spcBef>
              <a:spcAft>
                <a:spcPts val="600"/>
              </a:spcAft>
              <a:buClrTx/>
              <a:buSzTx/>
              <a:buFont typeface="Arial"/>
              <a:buNone/>
              <a:tabLst/>
              <a:defRPr sz="18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1000"/>
              </a:spcBef>
              <a:spcAft>
                <a:spcPts val="1200"/>
              </a:spcAft>
              <a:buClrTx/>
              <a:buSzTx/>
              <a:buFont typeface="Arial"/>
              <a:buNone/>
              <a:tabLst/>
              <a:defRPr/>
            </a:pPr>
            <a:r>
              <a:rPr lang="en-US" dirty="0"/>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D85D91-1EBF-4DEB-BFAD-CC476E1CAD36}" type="datetime1">
              <a:rPr lang="en-US" smtClean="0"/>
              <a:t>11/25/2019</a:t>
            </a:fld>
            <a:endParaRPr lang="en-US" dirty="0"/>
          </a:p>
        </p:txBody>
      </p:sp>
      <p:sp>
        <p:nvSpPr>
          <p:cNvPr id="12"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499986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C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196781" y="365125"/>
            <a:ext cx="4954996" cy="1325563"/>
          </a:xfrm>
        </p:spPr>
        <p:txBody>
          <a:bodyPr/>
          <a:lstStyle/>
          <a:p>
            <a:r>
              <a:rPr lang="en-US"/>
              <a:t>Click to edit Master title style</a:t>
            </a:r>
            <a:endParaRPr lang="en-US" dirty="0"/>
          </a:p>
        </p:txBody>
      </p:sp>
      <p:sp>
        <p:nvSpPr>
          <p:cNvPr id="5" name="Content Placeholder 6"/>
          <p:cNvSpPr>
            <a:spLocks noGrp="1"/>
          </p:cNvSpPr>
          <p:nvPr>
            <p:ph sz="quarter" idx="13"/>
          </p:nvPr>
        </p:nvSpPr>
        <p:spPr>
          <a:xfrm>
            <a:off x="6196780" y="1828800"/>
            <a:ext cx="4954997" cy="37974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2"/>
          </p:nvPr>
        </p:nvSpPr>
        <p:spPr>
          <a:xfrm>
            <a:off x="6197456" y="6291608"/>
            <a:ext cx="1095411" cy="365125"/>
          </a:xfrm>
          <a:prstGeom prst="rect">
            <a:avLst/>
          </a:prstGeom>
        </p:spPr>
        <p:txBody>
          <a:bodyPr vert="horz" lIns="91440" tIns="45720" rIns="91440" bIns="45720" rtlCol="0" anchor="ctr"/>
          <a:lstStyle>
            <a:lvl1pPr algn="l">
              <a:defRPr sz="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8C73B70-75CD-4A1E-8BB0-439AE3CA22C7}" type="datetime1">
              <a:rPr lang="en-US" smtClean="0"/>
              <a:t>11/25/2019</a:t>
            </a:fld>
            <a:endParaRPr lang="en-US" dirty="0"/>
          </a:p>
        </p:txBody>
      </p:sp>
      <p:sp>
        <p:nvSpPr>
          <p:cNvPr id="8"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9" name="Slide Number Placeholder 5"/>
          <p:cNvSpPr>
            <a:spLocks noGrp="1"/>
          </p:cNvSpPr>
          <p:nvPr>
            <p:ph type="sldNum" sz="quarter" idx="4"/>
          </p:nvPr>
        </p:nvSpPr>
        <p:spPr>
          <a:xfrm>
            <a:off x="7372152" y="6291608"/>
            <a:ext cx="425594" cy="365125"/>
          </a:xfrm>
          <a:prstGeom prst="rect">
            <a:avLst/>
          </a:prstGeom>
        </p:spPr>
        <p:txBody>
          <a:bodyPr vert="horz" lIns="91440" tIns="45720" rIns="91440" bIns="45720" rtlCol="0" anchor="ctr"/>
          <a:lstStyle>
            <a:lvl1pPr algn="l">
              <a:defRPr sz="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458316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Cap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20" hasCustomPrompt="1"/>
          </p:nvPr>
        </p:nvSpPr>
        <p:spPr>
          <a:xfrm>
            <a:off x="1606226" y="2555766"/>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Text here</a:t>
            </a:r>
          </a:p>
        </p:txBody>
      </p:sp>
      <p:sp>
        <p:nvSpPr>
          <p:cNvPr id="8" name="Text Placeholder 6"/>
          <p:cNvSpPr>
            <a:spLocks noGrp="1"/>
          </p:cNvSpPr>
          <p:nvPr>
            <p:ph type="body" sz="quarter" idx="21" hasCustomPrompt="1"/>
          </p:nvPr>
        </p:nvSpPr>
        <p:spPr>
          <a:xfrm>
            <a:off x="5141859" y="2555765"/>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Text here</a:t>
            </a:r>
          </a:p>
        </p:txBody>
      </p:sp>
      <p:sp>
        <p:nvSpPr>
          <p:cNvPr id="9" name="Text Placeholder 6"/>
          <p:cNvSpPr>
            <a:spLocks noGrp="1"/>
          </p:cNvSpPr>
          <p:nvPr>
            <p:ph type="body" sz="quarter" idx="22" hasCustomPrompt="1"/>
          </p:nvPr>
        </p:nvSpPr>
        <p:spPr>
          <a:xfrm>
            <a:off x="8677492" y="2555764"/>
            <a:ext cx="2169361" cy="2389859"/>
          </a:xfrm>
        </p:spPr>
        <p:txBody>
          <a:bodyPr>
            <a:normAutofit/>
          </a:bodyPr>
          <a:lstStyle>
            <a:lvl1pPr marL="0" indent="0" algn="ctr">
              <a:spcBef>
                <a:spcPts val="0"/>
              </a:spcBef>
              <a:spcAft>
                <a:spcPts val="600"/>
              </a:spcAft>
              <a:buNone/>
              <a:defRPr sz="20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Text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5807C767-903A-414C-ACF4-866DEBBEE1E1}" type="datetime1">
              <a:rPr lang="en-US" smtClean="0"/>
              <a:t>11/25/2019</a:t>
            </a:fld>
            <a:endParaRPr lang="en-US" dirty="0"/>
          </a:p>
        </p:txBody>
      </p:sp>
      <p:sp>
        <p:nvSpPr>
          <p:cNvPr id="12"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783373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2" name="Text Placeholder 6"/>
          <p:cNvSpPr>
            <a:spLocks noGrp="1"/>
          </p:cNvSpPr>
          <p:nvPr>
            <p:ph type="body" sz="quarter" idx="17" hasCustomPrompt="1"/>
          </p:nvPr>
        </p:nvSpPr>
        <p:spPr>
          <a:xfrm>
            <a:off x="838200" y="2270805"/>
            <a:ext cx="2668588" cy="547574"/>
          </a:xfrm>
        </p:spPr>
        <p:txBody>
          <a:bodyPr anchor="ctr">
            <a:normAutofit/>
          </a:bodyPr>
          <a:lstStyle>
            <a:lvl1pPr marL="0" indent="0">
              <a:buNone/>
              <a:defRPr sz="240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Title here</a:t>
            </a:r>
          </a:p>
        </p:txBody>
      </p:sp>
      <p:sp>
        <p:nvSpPr>
          <p:cNvPr id="23" name="Text Placeholder 6"/>
          <p:cNvSpPr>
            <a:spLocks noGrp="1"/>
          </p:cNvSpPr>
          <p:nvPr>
            <p:ph type="body" sz="quarter" idx="18" hasCustomPrompt="1"/>
          </p:nvPr>
        </p:nvSpPr>
        <p:spPr>
          <a:xfrm>
            <a:off x="838200" y="3387863"/>
            <a:ext cx="2668588" cy="547574"/>
          </a:xfrm>
        </p:spPr>
        <p:txBody>
          <a:bodyPr anchor="ctr">
            <a:normAutofit/>
          </a:bodyPr>
          <a:lstStyle>
            <a:lvl1pPr marL="0" indent="0">
              <a:buNone/>
              <a:defRPr sz="2400" baseline="0">
                <a:solidFill>
                  <a:schemeClr val="bg1"/>
                </a:solidFill>
              </a:defRPr>
            </a:lvl1pPr>
          </a:lstStyle>
          <a:p>
            <a:pPr lvl="0"/>
            <a:r>
              <a:rPr lang="en-US" dirty="0"/>
              <a:t>Title here</a:t>
            </a:r>
          </a:p>
        </p:txBody>
      </p:sp>
      <p:sp>
        <p:nvSpPr>
          <p:cNvPr id="24" name="Text Placeholder 6"/>
          <p:cNvSpPr>
            <a:spLocks noGrp="1"/>
          </p:cNvSpPr>
          <p:nvPr>
            <p:ph type="body" sz="quarter" idx="19" hasCustomPrompt="1"/>
          </p:nvPr>
        </p:nvSpPr>
        <p:spPr>
          <a:xfrm>
            <a:off x="838199" y="4504921"/>
            <a:ext cx="2668588" cy="547574"/>
          </a:xfrm>
        </p:spPr>
        <p:txBody>
          <a:bodyPr anchor="ctr">
            <a:normAutofit/>
          </a:bodyPr>
          <a:lstStyle>
            <a:lvl1pPr marL="0" indent="0">
              <a:buNone/>
              <a:defRPr sz="2400" baseline="0">
                <a:solidFill>
                  <a:schemeClr val="bg1"/>
                </a:solidFill>
              </a:defRPr>
            </a:lvl1pPr>
          </a:lstStyle>
          <a:p>
            <a:pPr lvl="0"/>
            <a:r>
              <a:rPr lang="en-US" dirty="0"/>
              <a:t>Title here</a:t>
            </a:r>
          </a:p>
        </p:txBody>
      </p:sp>
      <p:sp>
        <p:nvSpPr>
          <p:cNvPr id="25" name="Text Placeholder 6"/>
          <p:cNvSpPr>
            <a:spLocks noGrp="1"/>
          </p:cNvSpPr>
          <p:nvPr>
            <p:ph type="body" sz="quarter" idx="20" hasCustomPrompt="1"/>
          </p:nvPr>
        </p:nvSpPr>
        <p:spPr>
          <a:xfrm>
            <a:off x="4393018" y="2360689"/>
            <a:ext cx="6960782" cy="547574"/>
          </a:xfrm>
        </p:spPr>
        <p:txBody>
          <a:bodyPr anchor="ctr">
            <a:normAutofit/>
          </a:bodyPr>
          <a:lstStyle>
            <a:lvl1pPr marL="0" indent="0">
              <a:buNone/>
              <a:defRPr sz="2400" baseline="0">
                <a:solidFill>
                  <a:schemeClr val="bg1"/>
                </a:solidFill>
              </a:defRPr>
            </a:lvl1pPr>
          </a:lstStyle>
          <a:p>
            <a:pPr lvl="0"/>
            <a:r>
              <a:rPr lang="en-US" dirty="0"/>
              <a:t>Explain here</a:t>
            </a:r>
          </a:p>
        </p:txBody>
      </p:sp>
      <p:sp>
        <p:nvSpPr>
          <p:cNvPr id="26" name="Text Placeholder 6"/>
          <p:cNvSpPr>
            <a:spLocks noGrp="1"/>
          </p:cNvSpPr>
          <p:nvPr>
            <p:ph type="body" sz="quarter" idx="21" hasCustomPrompt="1"/>
          </p:nvPr>
        </p:nvSpPr>
        <p:spPr>
          <a:xfrm>
            <a:off x="4393018" y="3487382"/>
            <a:ext cx="6960782" cy="547574"/>
          </a:xfrm>
        </p:spPr>
        <p:txBody>
          <a:bodyPr anchor="ctr">
            <a:normAutofit/>
          </a:bodyPr>
          <a:lstStyle>
            <a:lvl1pPr marL="0" indent="0">
              <a:buNone/>
              <a:defRPr sz="2400" baseline="0">
                <a:solidFill>
                  <a:schemeClr val="bg1"/>
                </a:solidFill>
              </a:defRPr>
            </a:lvl1pPr>
          </a:lstStyle>
          <a:p>
            <a:pPr lvl="0"/>
            <a:r>
              <a:rPr lang="en-US" dirty="0"/>
              <a:t>Explain here</a:t>
            </a:r>
          </a:p>
        </p:txBody>
      </p:sp>
      <p:sp>
        <p:nvSpPr>
          <p:cNvPr id="27" name="Text Placeholder 6"/>
          <p:cNvSpPr>
            <a:spLocks noGrp="1"/>
          </p:cNvSpPr>
          <p:nvPr>
            <p:ph type="body" sz="quarter" idx="22" hasCustomPrompt="1"/>
          </p:nvPr>
        </p:nvSpPr>
        <p:spPr>
          <a:xfrm>
            <a:off x="4393018" y="4603767"/>
            <a:ext cx="6960782" cy="547574"/>
          </a:xfrm>
        </p:spPr>
        <p:txBody>
          <a:bodyPr anchor="ctr">
            <a:normAutofit/>
          </a:bodyPr>
          <a:lstStyle>
            <a:lvl1pPr marL="0" indent="0">
              <a:buNone/>
              <a:defRPr sz="2400" baseline="0">
                <a:solidFill>
                  <a:schemeClr val="bg1"/>
                </a:solidFill>
              </a:defRPr>
            </a:lvl1pPr>
          </a:lstStyle>
          <a:p>
            <a:pPr lvl="0"/>
            <a:r>
              <a:rPr lang="en-US" dirty="0"/>
              <a:t>Explain here</a:t>
            </a:r>
          </a:p>
        </p:txBody>
      </p:sp>
      <p:sp>
        <p:nvSpPr>
          <p:cNvPr id="11"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2E6CB594-587B-408F-8498-0FDC16E47627}" type="datetime1">
              <a:rPr lang="en-US" smtClean="0"/>
              <a:t>11/25/2019</a:t>
            </a:fld>
            <a:endParaRPr lang="en-US" dirty="0"/>
          </a:p>
        </p:txBody>
      </p:sp>
      <p:sp>
        <p:nvSpPr>
          <p:cNvPr id="12"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3"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00458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4572001"/>
            <a:ext cx="12192000" cy="1108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4726540"/>
            <a:ext cx="10515600" cy="533949"/>
          </a:xfrm>
        </p:spPr>
        <p:txBody>
          <a:bodyPr anchor="ctr"/>
          <a:lstStyle>
            <a:lvl1pPr>
              <a:defRPr b="0" i="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1pPr>
          </a:lstStyle>
          <a:p>
            <a:r>
              <a:rPr lang="en-US"/>
              <a:t>Click to edit Master title style</a:t>
            </a:r>
            <a:endParaRPr lang="en-US" dirty="0"/>
          </a:p>
        </p:txBody>
      </p:sp>
      <p:sp>
        <p:nvSpPr>
          <p:cNvPr id="5" name="Picture Placeholder 4"/>
          <p:cNvSpPr>
            <a:spLocks noGrp="1"/>
          </p:cNvSpPr>
          <p:nvPr>
            <p:ph type="pic" sz="quarter" idx="11"/>
          </p:nvPr>
        </p:nvSpPr>
        <p:spPr>
          <a:xfrm>
            <a:off x="0" y="0"/>
            <a:ext cx="12192000" cy="4572000"/>
          </a:xfrm>
        </p:spPr>
        <p:txBody>
          <a:bodyPr/>
          <a:lstStyle>
            <a:lvl1pPr marL="0" indent="0" algn="ctr">
              <a:buNone/>
              <a:defRPr/>
            </a:lvl1pPr>
          </a:lstStyle>
          <a:p>
            <a:r>
              <a:rPr lang="en-US"/>
              <a:t>Click icon to add picture</a:t>
            </a:r>
            <a:endParaRPr lang="en-US" dirty="0"/>
          </a:p>
        </p:txBody>
      </p:sp>
      <p:sp>
        <p:nvSpPr>
          <p:cNvPr id="8" name="Title 1"/>
          <p:cNvSpPr txBox="1">
            <a:spLocks/>
          </p:cNvSpPr>
          <p:nvPr userDrawn="1"/>
        </p:nvSpPr>
        <p:spPr>
          <a:xfrm>
            <a:off x="838199" y="1030143"/>
            <a:ext cx="105156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
        <p:nvSpPr>
          <p:cNvPr id="10" name="Text Placeholder 9"/>
          <p:cNvSpPr>
            <a:spLocks noGrp="1"/>
          </p:cNvSpPr>
          <p:nvPr>
            <p:ph type="body" sz="quarter" idx="12" hasCustomPrompt="1"/>
          </p:nvPr>
        </p:nvSpPr>
        <p:spPr>
          <a:xfrm>
            <a:off x="838200" y="5357813"/>
            <a:ext cx="10515600" cy="236537"/>
          </a:xfrm>
        </p:spPr>
        <p:txBody>
          <a:bodyPr anchor="ctr">
            <a:noAutofit/>
          </a:bodyPr>
          <a:lstStyle>
            <a:lvl1pPr marL="0" indent="0">
              <a:buNone/>
              <a:defRPr sz="16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marL="228600" marR="0" lvl="0" indent="-228600" algn="l" defTabSz="914400" rtl="0" eaLnBrk="1" fontAlgn="auto" latinLnBrk="0" hangingPunct="1">
              <a:lnSpc>
                <a:spcPct val="100000"/>
              </a:lnSpc>
              <a:spcBef>
                <a:spcPts val="1000"/>
              </a:spcBef>
              <a:spcAft>
                <a:spcPts val="1200"/>
              </a:spcAft>
              <a:buClrTx/>
              <a:buSzTx/>
              <a:tabLst/>
              <a:defRPr/>
            </a:pPr>
            <a:r>
              <a:rPr lang="en-US" dirty="0"/>
              <a:t>Department and presenter name here</a:t>
            </a:r>
          </a:p>
        </p:txBody>
      </p:sp>
      <p:sp>
        <p:nvSpPr>
          <p:cNvPr id="2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77B96408-6EC6-478F-89C8-C6B5E041F00D}" type="datetime1">
              <a:rPr lang="en-US" smtClean="0"/>
              <a:t>11/25/2019</a:t>
            </a:fld>
            <a:endParaRPr lang="en-US" dirty="0"/>
          </a:p>
        </p:txBody>
      </p:sp>
      <p:sp>
        <p:nvSpPr>
          <p:cNvPr id="27"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2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387360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03475"/>
            <a:ext cx="10515600" cy="1325563"/>
          </a:xfrm>
        </p:spPr>
        <p:txBody>
          <a:bodyPr/>
          <a:lstStyle>
            <a:lvl1pPr>
              <a:defRPr/>
            </a:lvl1pPr>
          </a:lstStyle>
          <a:p>
            <a:r>
              <a:rPr lang="en-US"/>
              <a:t>Click to edit Master title style</a:t>
            </a:r>
            <a:endParaRPr lang="en-US" dirty="0"/>
          </a:p>
        </p:txBody>
      </p:sp>
      <p:sp>
        <p:nvSpPr>
          <p:cNvPr id="6"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0FEBFCF-ECE9-46D3-861C-CBFE9D5673DA}" type="datetime1">
              <a:rPr lang="en-US" smtClean="0"/>
              <a:t>11/25/2019</a:t>
            </a:fld>
            <a:endParaRPr lang="en-US" dirty="0"/>
          </a:p>
        </p:txBody>
      </p:sp>
      <p:sp>
        <p:nvSpPr>
          <p:cNvPr id="7"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732619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me C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8"/>
          <p:cNvSpPr>
            <a:spLocks noGrp="1"/>
          </p:cNvSpPr>
          <p:nvPr>
            <p:ph type="body" sz="quarter" idx="13" hasCustomPrompt="1"/>
          </p:nvPr>
        </p:nvSpPr>
        <p:spPr>
          <a:xfrm>
            <a:off x="838198" y="3873714"/>
            <a:ext cx="6053140" cy="1518417"/>
          </a:xfrm>
        </p:spPr>
        <p:txBody>
          <a:bodyP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a:t>Address here (optional)</a:t>
            </a:r>
          </a:p>
        </p:txBody>
      </p:sp>
      <p:sp>
        <p:nvSpPr>
          <p:cNvPr id="7" name="Text Placeholder 8"/>
          <p:cNvSpPr>
            <a:spLocks noGrp="1"/>
          </p:cNvSpPr>
          <p:nvPr>
            <p:ph type="body" sz="quarter" idx="14" hasCustomPrompt="1"/>
          </p:nvPr>
        </p:nvSpPr>
        <p:spPr>
          <a:xfrm>
            <a:off x="838198" y="3221665"/>
            <a:ext cx="6053140" cy="504698"/>
          </a:xfrm>
        </p:spPr>
        <p:txBody>
          <a:bodyPr anchor="ct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err="1"/>
              <a:t>Name.name@email.email</a:t>
            </a:r>
            <a:r>
              <a:rPr lang="en-US" dirty="0"/>
              <a:t>, 555-333-0000</a:t>
            </a:r>
          </a:p>
        </p:txBody>
      </p:sp>
      <p:sp>
        <p:nvSpPr>
          <p:cNvPr id="8" name="Text Placeholder 8"/>
          <p:cNvSpPr>
            <a:spLocks noGrp="1"/>
          </p:cNvSpPr>
          <p:nvPr>
            <p:ph type="body" sz="quarter" idx="15" hasCustomPrompt="1"/>
          </p:nvPr>
        </p:nvSpPr>
        <p:spPr>
          <a:xfrm>
            <a:off x="838198" y="2567784"/>
            <a:ext cx="6053140" cy="504698"/>
          </a:xfrm>
        </p:spPr>
        <p:txBody>
          <a:bodyPr anchor="ctr">
            <a:no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3600" b="0" i="0" baseline="0">
                <a:latin typeface="Segoe UI Light" panose="020B0502040204020203" pitchFamily="34" charset="0"/>
                <a:ea typeface="Segoe UI Light" panose="020B0502040204020203" pitchFamily="34" charset="0"/>
                <a:cs typeface="Segoe UI Light" panose="020B0502040204020203" pitchFamily="34" charset="0"/>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a:t>Name here</a:t>
            </a:r>
          </a:p>
        </p:txBody>
      </p:sp>
      <p:sp>
        <p:nvSpPr>
          <p:cNvPr id="10"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0FEBFCF-ECE9-46D3-861C-CBFE9D5673DA}" type="datetime1">
              <a:rPr lang="en-US" smtClean="0"/>
              <a:t>11/25/2019</a:t>
            </a:fld>
            <a:endParaRPr lang="en-US" dirty="0"/>
          </a:p>
        </p:txBody>
      </p:sp>
      <p:sp>
        <p:nvSpPr>
          <p:cNvPr id="11"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838146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me Card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8"/>
          <p:cNvSpPr>
            <a:spLocks noGrp="1"/>
          </p:cNvSpPr>
          <p:nvPr>
            <p:ph type="body" sz="quarter" idx="13" hasCustomPrompt="1"/>
          </p:nvPr>
        </p:nvSpPr>
        <p:spPr>
          <a:xfrm>
            <a:off x="838198" y="3873714"/>
            <a:ext cx="6053140" cy="1518417"/>
          </a:xfrm>
        </p:spPr>
        <p:txBody>
          <a:bodyP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a:t>Address here (optional)</a:t>
            </a:r>
          </a:p>
        </p:txBody>
      </p:sp>
      <p:sp>
        <p:nvSpPr>
          <p:cNvPr id="7" name="Text Placeholder 8"/>
          <p:cNvSpPr>
            <a:spLocks noGrp="1"/>
          </p:cNvSpPr>
          <p:nvPr>
            <p:ph type="body" sz="quarter" idx="14" hasCustomPrompt="1"/>
          </p:nvPr>
        </p:nvSpPr>
        <p:spPr>
          <a:xfrm>
            <a:off x="838198" y="3221665"/>
            <a:ext cx="6053140" cy="504698"/>
          </a:xfrm>
        </p:spPr>
        <p:txBody>
          <a:bodyPr anchor="ctr">
            <a:norm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2400" baseline="0">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err="1"/>
              <a:t>Name.name@email.email</a:t>
            </a:r>
            <a:r>
              <a:rPr lang="en-US" dirty="0"/>
              <a:t>, 555-333-0000</a:t>
            </a:r>
          </a:p>
        </p:txBody>
      </p:sp>
      <p:sp>
        <p:nvSpPr>
          <p:cNvPr id="8" name="Text Placeholder 8"/>
          <p:cNvSpPr>
            <a:spLocks noGrp="1"/>
          </p:cNvSpPr>
          <p:nvPr>
            <p:ph type="body" sz="quarter" idx="15" hasCustomPrompt="1"/>
          </p:nvPr>
        </p:nvSpPr>
        <p:spPr>
          <a:xfrm>
            <a:off x="838198" y="2567784"/>
            <a:ext cx="6053140" cy="504698"/>
          </a:xfrm>
        </p:spPr>
        <p:txBody>
          <a:bodyPr anchor="ctr">
            <a:noAutofit/>
          </a:bodyPr>
          <a:lstStyle>
            <a:lvl1pPr marL="228600" marR="0" indent="-228600" algn="l" defTabSz="914400" rtl="0" eaLnBrk="1" fontAlgn="auto" latinLnBrk="0" hangingPunct="1">
              <a:lnSpc>
                <a:spcPct val="100000"/>
              </a:lnSpc>
              <a:spcBef>
                <a:spcPts val="600"/>
              </a:spcBef>
              <a:spcAft>
                <a:spcPts val="0"/>
              </a:spcAft>
              <a:buClrTx/>
              <a:buSzTx/>
              <a:buFont typeface="Arial"/>
              <a:buNone/>
              <a:tabLst/>
              <a:defRPr sz="3600" baseline="0">
                <a:solidFill>
                  <a:schemeClr val="bg1"/>
                </a:solidFill>
                <a:latin typeface="Segoe UI Light" panose="020B0502040204020203" pitchFamily="34" charset="0"/>
              </a:defRPr>
            </a:lvl1pPr>
          </a:lstStyle>
          <a:p>
            <a:pPr marL="228600" marR="0" lvl="0" indent="-228600" algn="l" defTabSz="914400" rtl="0" eaLnBrk="1" fontAlgn="auto" latinLnBrk="0" hangingPunct="1">
              <a:lnSpc>
                <a:spcPct val="100000"/>
              </a:lnSpc>
              <a:spcBef>
                <a:spcPts val="1000"/>
              </a:spcBef>
              <a:spcAft>
                <a:spcPts val="0"/>
              </a:spcAft>
              <a:buClrTx/>
              <a:buSzTx/>
              <a:buFont typeface="Arial"/>
              <a:buNone/>
              <a:tabLst/>
              <a:defRPr/>
            </a:pPr>
            <a:r>
              <a:rPr lang="en-US" dirty="0"/>
              <a:t>Name here</a:t>
            </a:r>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49424132-0D87-4B5A-8206-DC4B07EFCF8E}" type="datetime1">
              <a:rPr lang="en-US" smtClean="0"/>
              <a:t>11/25/2019</a:t>
            </a:fld>
            <a:endParaRPr lang="en-US" dirty="0"/>
          </a:p>
        </p:txBody>
      </p:sp>
      <p:sp>
        <p:nvSpPr>
          <p:cNvPr id="11"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007384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with Log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179B642-FB32-464E-84E0-8E962A8B9AE8}" type="datetime1">
              <a:rPr lang="en-US" smtClean="0"/>
              <a:t>11/25/2019</a:t>
            </a:fld>
            <a:endParaRPr lang="en-US" dirty="0"/>
          </a:p>
        </p:txBody>
      </p:sp>
      <p:sp>
        <p:nvSpPr>
          <p:cNvPr id="5"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625464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0E2CEB8-D2BA-4C32-903D-15433C36A806}" type="datetime1">
              <a:rPr lang="en-US" smtClean="0"/>
              <a:t>11/25/2019</a:t>
            </a:fld>
            <a:endParaRPr lang="en-US" dirty="0"/>
          </a:p>
        </p:txBody>
      </p:sp>
      <p:sp>
        <p:nvSpPr>
          <p:cNvPr id="5"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6"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776665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0" y="3667217"/>
            <a:ext cx="12192000" cy="88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1742485"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3798008"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8080954"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10136477" y="3557269"/>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5939481"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5" hasCustomPrompt="1"/>
          </p:nvPr>
        </p:nvSpPr>
        <p:spPr>
          <a:xfrm>
            <a:off x="1089213"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7" name="Text Placeholder 6"/>
          <p:cNvSpPr>
            <a:spLocks noGrp="1"/>
          </p:cNvSpPr>
          <p:nvPr>
            <p:ph type="body" sz="quarter" idx="16" hasCustomPrompt="1"/>
          </p:nvPr>
        </p:nvSpPr>
        <p:spPr>
          <a:xfrm>
            <a:off x="3154743" y="4153460"/>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8" name="Text Placeholder 6"/>
          <p:cNvSpPr>
            <a:spLocks noGrp="1"/>
          </p:cNvSpPr>
          <p:nvPr>
            <p:ph type="body" sz="quarter" idx="17" hasCustomPrompt="1"/>
          </p:nvPr>
        </p:nvSpPr>
        <p:spPr>
          <a:xfrm>
            <a:off x="5289177"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9" name="Text Placeholder 6"/>
          <p:cNvSpPr>
            <a:spLocks noGrp="1"/>
          </p:cNvSpPr>
          <p:nvPr>
            <p:ph type="body" sz="quarter" idx="18" hasCustomPrompt="1"/>
          </p:nvPr>
        </p:nvSpPr>
        <p:spPr>
          <a:xfrm>
            <a:off x="7430650" y="4157502"/>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20" name="Text Placeholder 6"/>
          <p:cNvSpPr>
            <a:spLocks noGrp="1"/>
          </p:cNvSpPr>
          <p:nvPr>
            <p:ph type="body" sz="quarter" idx="19" hasCustomPrompt="1"/>
          </p:nvPr>
        </p:nvSpPr>
        <p:spPr>
          <a:xfrm>
            <a:off x="9486173" y="2918768"/>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21" name="Text Placeholder 6"/>
          <p:cNvSpPr>
            <a:spLocks noGrp="1"/>
          </p:cNvSpPr>
          <p:nvPr>
            <p:ph type="body" sz="quarter" idx="20" hasCustomPrompt="1"/>
          </p:nvPr>
        </p:nvSpPr>
        <p:spPr>
          <a:xfrm>
            <a:off x="1089213" y="4158505"/>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Brief explanation of event.</a:t>
            </a:r>
          </a:p>
        </p:txBody>
      </p:sp>
      <p:sp>
        <p:nvSpPr>
          <p:cNvPr id="22" name="Text Placeholder 6"/>
          <p:cNvSpPr>
            <a:spLocks noGrp="1"/>
          </p:cNvSpPr>
          <p:nvPr>
            <p:ph type="body" sz="quarter" idx="21" hasCustomPrompt="1"/>
          </p:nvPr>
        </p:nvSpPr>
        <p:spPr>
          <a:xfrm>
            <a:off x="3147704" y="2088205"/>
            <a:ext cx="1613646" cy="127986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Brief explanation of event.</a:t>
            </a:r>
          </a:p>
        </p:txBody>
      </p:sp>
      <p:sp>
        <p:nvSpPr>
          <p:cNvPr id="23" name="Text Placeholder 6"/>
          <p:cNvSpPr>
            <a:spLocks noGrp="1"/>
          </p:cNvSpPr>
          <p:nvPr>
            <p:ph type="body" sz="quarter" idx="22" hasCustomPrompt="1"/>
          </p:nvPr>
        </p:nvSpPr>
        <p:spPr>
          <a:xfrm>
            <a:off x="5289177" y="4158505"/>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Brief explanation of event.</a:t>
            </a:r>
          </a:p>
        </p:txBody>
      </p:sp>
      <p:sp>
        <p:nvSpPr>
          <p:cNvPr id="24" name="Text Placeholder 6"/>
          <p:cNvSpPr>
            <a:spLocks noGrp="1"/>
          </p:cNvSpPr>
          <p:nvPr>
            <p:ph type="body" sz="quarter" idx="23" hasCustomPrompt="1"/>
          </p:nvPr>
        </p:nvSpPr>
        <p:spPr>
          <a:xfrm>
            <a:off x="7430650" y="2088205"/>
            <a:ext cx="1613646" cy="127986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Brief explanation of event.</a:t>
            </a:r>
          </a:p>
        </p:txBody>
      </p:sp>
      <p:sp>
        <p:nvSpPr>
          <p:cNvPr id="25" name="Text Placeholder 6"/>
          <p:cNvSpPr>
            <a:spLocks noGrp="1"/>
          </p:cNvSpPr>
          <p:nvPr>
            <p:ph type="body" sz="quarter" idx="24" hasCustomPrompt="1"/>
          </p:nvPr>
        </p:nvSpPr>
        <p:spPr>
          <a:xfrm>
            <a:off x="9486173" y="4187542"/>
            <a:ext cx="1613646" cy="1341388"/>
          </a:xfrm>
        </p:spPr>
        <p:txBody>
          <a:bodyPr>
            <a:normAutofit/>
          </a:bodyPr>
          <a:lstStyle>
            <a:lvl1pPr marL="0" indent="0" algn="ctr">
              <a:buNone/>
              <a:defRPr sz="1400" b="0" i="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Brief explanation of event.</a:t>
            </a:r>
          </a:p>
        </p:txBody>
      </p:sp>
      <p:sp>
        <p:nvSpPr>
          <p:cNvPr id="2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A6E13299-6D33-4D12-8497-96A5ACDC5113}" type="datetime1">
              <a:rPr lang="en-US" smtClean="0"/>
              <a:t>11/25/2019</a:t>
            </a:fld>
            <a:endParaRPr lang="en-US" dirty="0"/>
          </a:p>
        </p:txBody>
      </p:sp>
      <p:sp>
        <p:nvSpPr>
          <p:cNvPr id="28"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2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40839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userDrawn="1"/>
        </p:nvSpPr>
        <p:spPr>
          <a:xfrm>
            <a:off x="0" y="3667217"/>
            <a:ext cx="12192000" cy="88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Oval 3"/>
          <p:cNvSpPr/>
          <p:nvPr userDrawn="1"/>
        </p:nvSpPr>
        <p:spPr>
          <a:xfrm>
            <a:off x="1742485"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3798008"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8080954"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10136477" y="3557269"/>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5939481" y="3571103"/>
            <a:ext cx="313038" cy="313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5" hasCustomPrompt="1"/>
          </p:nvPr>
        </p:nvSpPr>
        <p:spPr>
          <a:xfrm>
            <a:off x="1089213"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0" name="Text Placeholder 6"/>
          <p:cNvSpPr>
            <a:spLocks noGrp="1"/>
          </p:cNvSpPr>
          <p:nvPr>
            <p:ph type="body" sz="quarter" idx="16" hasCustomPrompt="1"/>
          </p:nvPr>
        </p:nvSpPr>
        <p:spPr>
          <a:xfrm>
            <a:off x="3154743" y="4153460"/>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1" name="Text Placeholder 6"/>
          <p:cNvSpPr>
            <a:spLocks noGrp="1"/>
          </p:cNvSpPr>
          <p:nvPr>
            <p:ph type="body" sz="quarter" idx="17" hasCustomPrompt="1"/>
          </p:nvPr>
        </p:nvSpPr>
        <p:spPr>
          <a:xfrm>
            <a:off x="5289177" y="2954144"/>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2" name="Text Placeholder 6"/>
          <p:cNvSpPr>
            <a:spLocks noGrp="1"/>
          </p:cNvSpPr>
          <p:nvPr>
            <p:ph type="body" sz="quarter" idx="18" hasCustomPrompt="1"/>
          </p:nvPr>
        </p:nvSpPr>
        <p:spPr>
          <a:xfrm>
            <a:off x="7430650" y="4157502"/>
            <a:ext cx="1613646" cy="413929"/>
          </a:xfrm>
        </p:spPr>
        <p:txBody>
          <a:bodyPr anchor="t">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13" name="Text Placeholder 6"/>
          <p:cNvSpPr>
            <a:spLocks noGrp="1"/>
          </p:cNvSpPr>
          <p:nvPr>
            <p:ph type="body" sz="quarter" idx="19" hasCustomPrompt="1"/>
          </p:nvPr>
        </p:nvSpPr>
        <p:spPr>
          <a:xfrm>
            <a:off x="9486173" y="2918768"/>
            <a:ext cx="1613646" cy="413929"/>
          </a:xfrm>
        </p:spPr>
        <p:txBody>
          <a:bodyPr anchor="b">
            <a:normAutofit/>
          </a:bodyPr>
          <a:lstStyle>
            <a:lvl1pPr marL="0" indent="0" algn="ctr">
              <a:buNone/>
              <a:defRPr sz="2000" b="0" i="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Year</a:t>
            </a:r>
          </a:p>
        </p:txBody>
      </p:sp>
      <p:sp>
        <p:nvSpPr>
          <p:cNvPr id="21" name="Picture Placeholder 20"/>
          <p:cNvSpPr>
            <a:spLocks noGrp="1"/>
          </p:cNvSpPr>
          <p:nvPr>
            <p:ph type="pic" sz="quarter" idx="25"/>
          </p:nvPr>
        </p:nvSpPr>
        <p:spPr>
          <a:xfrm>
            <a:off x="1089025" y="4153459"/>
            <a:ext cx="1614488" cy="1346433"/>
          </a:xfrm>
        </p:spPr>
        <p:txBody>
          <a:bodyPr>
            <a:normAutofit/>
          </a:bodyPr>
          <a:lstStyle>
            <a:lvl1pPr marL="0" indent="0" algn="ctr">
              <a:buNone/>
              <a:defRPr sz="1400"/>
            </a:lvl1pPr>
          </a:lstStyle>
          <a:p>
            <a:r>
              <a:rPr lang="en-US"/>
              <a:t>Click icon to add picture</a:t>
            </a:r>
            <a:endParaRPr lang="en-US" dirty="0"/>
          </a:p>
        </p:txBody>
      </p:sp>
      <p:sp>
        <p:nvSpPr>
          <p:cNvPr id="22" name="Picture Placeholder 20"/>
          <p:cNvSpPr>
            <a:spLocks noGrp="1"/>
          </p:cNvSpPr>
          <p:nvPr>
            <p:ph type="pic" sz="quarter" idx="26"/>
          </p:nvPr>
        </p:nvSpPr>
        <p:spPr>
          <a:xfrm>
            <a:off x="3144736" y="2021640"/>
            <a:ext cx="1614488" cy="1346433"/>
          </a:xfrm>
        </p:spPr>
        <p:txBody>
          <a:bodyPr>
            <a:normAutofit/>
          </a:bodyPr>
          <a:lstStyle>
            <a:lvl1pPr marL="0" indent="0" algn="ctr">
              <a:buNone/>
              <a:defRPr sz="1400"/>
            </a:lvl1pPr>
          </a:lstStyle>
          <a:p>
            <a:r>
              <a:rPr lang="en-US"/>
              <a:t>Click icon to add picture</a:t>
            </a:r>
            <a:endParaRPr lang="en-US" dirty="0"/>
          </a:p>
        </p:txBody>
      </p:sp>
      <p:sp>
        <p:nvSpPr>
          <p:cNvPr id="23" name="Picture Placeholder 20"/>
          <p:cNvSpPr>
            <a:spLocks noGrp="1"/>
          </p:cNvSpPr>
          <p:nvPr>
            <p:ph type="pic" sz="quarter" idx="27"/>
          </p:nvPr>
        </p:nvSpPr>
        <p:spPr>
          <a:xfrm>
            <a:off x="5289177" y="4183285"/>
            <a:ext cx="1614488" cy="1346433"/>
          </a:xfrm>
        </p:spPr>
        <p:txBody>
          <a:bodyPr>
            <a:normAutofit/>
          </a:bodyPr>
          <a:lstStyle>
            <a:lvl1pPr marL="0" indent="0" algn="ctr">
              <a:buNone/>
              <a:defRPr sz="1400"/>
            </a:lvl1pPr>
          </a:lstStyle>
          <a:p>
            <a:r>
              <a:rPr lang="en-US"/>
              <a:t>Click icon to add picture</a:t>
            </a:r>
            <a:endParaRPr lang="en-US" dirty="0"/>
          </a:p>
        </p:txBody>
      </p:sp>
      <p:sp>
        <p:nvSpPr>
          <p:cNvPr id="24" name="Picture Placeholder 20"/>
          <p:cNvSpPr>
            <a:spLocks noGrp="1"/>
          </p:cNvSpPr>
          <p:nvPr>
            <p:ph type="pic" sz="quarter" idx="28"/>
          </p:nvPr>
        </p:nvSpPr>
        <p:spPr>
          <a:xfrm>
            <a:off x="7342574" y="2021640"/>
            <a:ext cx="1614488" cy="1346433"/>
          </a:xfrm>
        </p:spPr>
        <p:txBody>
          <a:bodyPr>
            <a:normAutofit/>
          </a:bodyPr>
          <a:lstStyle>
            <a:lvl1pPr marL="0" indent="0" algn="ctr">
              <a:buNone/>
              <a:defRPr sz="1400"/>
            </a:lvl1pPr>
          </a:lstStyle>
          <a:p>
            <a:r>
              <a:rPr lang="en-US"/>
              <a:t>Click icon to add picture</a:t>
            </a:r>
            <a:endParaRPr lang="en-US" dirty="0"/>
          </a:p>
        </p:txBody>
      </p:sp>
      <p:sp>
        <p:nvSpPr>
          <p:cNvPr id="26" name="Picture Placeholder 20"/>
          <p:cNvSpPr>
            <a:spLocks noGrp="1"/>
          </p:cNvSpPr>
          <p:nvPr>
            <p:ph type="pic" sz="quarter" idx="29"/>
          </p:nvPr>
        </p:nvSpPr>
        <p:spPr>
          <a:xfrm>
            <a:off x="9486173" y="4153458"/>
            <a:ext cx="1614488" cy="1346433"/>
          </a:xfrm>
        </p:spPr>
        <p:txBody>
          <a:bodyPr>
            <a:normAutofit/>
          </a:bodyPr>
          <a:lstStyle>
            <a:lvl1pPr marL="0" indent="0" algn="ctr">
              <a:buNone/>
              <a:defRPr sz="1400"/>
            </a:lvl1pPr>
          </a:lstStyle>
          <a:p>
            <a:r>
              <a:rPr lang="en-US"/>
              <a:t>Click icon to add picture</a:t>
            </a:r>
            <a:endParaRPr lang="en-US" dirty="0"/>
          </a:p>
        </p:txBody>
      </p:sp>
      <p:sp>
        <p:nvSpPr>
          <p:cNvPr id="25"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609618E-8EB9-4784-B49E-CD9F36CA76B6}" type="datetime1">
              <a:rPr lang="en-US" smtClean="0"/>
              <a:t>11/25/2019</a:t>
            </a:fld>
            <a:endParaRPr lang="en-US" dirty="0"/>
          </a:p>
        </p:txBody>
      </p:sp>
      <p:sp>
        <p:nvSpPr>
          <p:cNvPr id="27"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28"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73826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1"/>
          </p:nvPr>
        </p:nvSpPr>
        <p:spPr>
          <a:xfrm>
            <a:off x="838200" y="1838325"/>
            <a:ext cx="10515600" cy="37771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A1D971C-21EA-4BE4-B643-12FB5ADB6F32}" type="datetime1">
              <a:rPr lang="en-US" smtClean="0"/>
              <a:t>11/25/2019</a:t>
            </a:fld>
            <a:endParaRPr lang="en-US" dirty="0"/>
          </a:p>
        </p:txBody>
      </p:sp>
      <p:sp>
        <p:nvSpPr>
          <p:cNvPr id="13"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4"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AA317055-FCA8-4C35-BD82-DDB9B8FBEC17}" type="datetime1">
              <a:rPr lang="en-US" smtClean="0"/>
              <a:t>11/25/2019</a:t>
            </a:fld>
            <a:endParaRPr lang="en-US" dirty="0"/>
          </a:p>
        </p:txBody>
      </p:sp>
      <p:sp>
        <p:nvSpPr>
          <p:cNvPr id="8"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9"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414813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Content Placeholder 4"/>
          <p:cNvSpPr>
            <a:spLocks noGrp="1"/>
          </p:cNvSpPr>
          <p:nvPr>
            <p:ph sz="quarter" idx="11"/>
          </p:nvPr>
        </p:nvSpPr>
        <p:spPr>
          <a:xfrm>
            <a:off x="838200" y="1838325"/>
            <a:ext cx="10515600" cy="37771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CF992B3D-C2B2-450A-A96E-5261C91CE8A4}" type="datetime1">
              <a:rPr lang="en-US" smtClean="0"/>
              <a:t>11/25/2019</a:t>
            </a:fld>
            <a:endParaRPr lang="en-US" dirty="0"/>
          </a:p>
        </p:txBody>
      </p:sp>
      <p:sp>
        <p:nvSpPr>
          <p:cNvPr id="11"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2"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bg1">
                    <a:lumMod val="90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03681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 Cur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Content Placeholder 4"/>
          <p:cNvSpPr>
            <a:spLocks noGrp="1"/>
          </p:cNvSpPr>
          <p:nvPr>
            <p:ph sz="quarter" idx="11"/>
          </p:nvPr>
        </p:nvSpPr>
        <p:spPr>
          <a:xfrm>
            <a:off x="838200" y="1838325"/>
            <a:ext cx="10515600" cy="32576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0A08F7D9-D59E-4240-AA11-4AEC9F384084}" type="datetime1">
              <a:rPr lang="en-US" smtClean="0"/>
              <a:t>11/25/2019</a:t>
            </a:fld>
            <a:endParaRPr lang="en-US" dirty="0"/>
          </a:p>
        </p:txBody>
      </p:sp>
      <p:sp>
        <p:nvSpPr>
          <p:cNvPr id="10"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1"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50314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6398803" y="1828800"/>
            <a:ext cx="4954997" cy="3797449"/>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9" name="Content Placeholder 6"/>
          <p:cNvSpPr>
            <a:spLocks noGrp="1"/>
          </p:cNvSpPr>
          <p:nvPr>
            <p:ph sz="quarter" idx="13"/>
          </p:nvPr>
        </p:nvSpPr>
        <p:spPr>
          <a:xfrm>
            <a:off x="838199" y="1828800"/>
            <a:ext cx="4954997" cy="37974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3908" y="5970521"/>
            <a:ext cx="427476" cy="543402"/>
          </a:xfrm>
          <a:prstGeom prst="rect">
            <a:avLst/>
          </a:prstGeom>
        </p:spPr>
      </p:pic>
      <p:sp>
        <p:nvSpPr>
          <p:cNvPr id="15"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FFB0F0C3-DBBF-41BB-9C0F-8C0E86DF377B}" type="datetime1">
              <a:rPr lang="en-US" smtClean="0"/>
              <a:t>11/25/2019</a:t>
            </a:fld>
            <a:endParaRPr lang="en-US" dirty="0"/>
          </a:p>
        </p:txBody>
      </p:sp>
      <p:sp>
        <p:nvSpPr>
          <p:cNvPr id="16"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7"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212446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6"/>
          <p:cNvSpPr>
            <a:spLocks noGrp="1"/>
          </p:cNvSpPr>
          <p:nvPr>
            <p:ph sz="quarter" idx="12"/>
          </p:nvPr>
        </p:nvSpPr>
        <p:spPr>
          <a:xfrm>
            <a:off x="6398803" y="2654132"/>
            <a:ext cx="4954997" cy="2972117"/>
          </a:xfrm>
          <a:noFill/>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838199" y="2654132"/>
            <a:ext cx="4954997" cy="2972117"/>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quarter" idx="14" hasCustomPrompt="1"/>
          </p:nvPr>
        </p:nvSpPr>
        <p:spPr>
          <a:xfrm>
            <a:off x="6398802" y="1828800"/>
            <a:ext cx="4974047" cy="677863"/>
          </a:xfrm>
        </p:spPr>
        <p:txBody>
          <a:bodyPr>
            <a:noAutofit/>
          </a:bodyPr>
          <a:lstStyle>
            <a:lvl1pPr marL="0" indent="0">
              <a:buNone/>
              <a:defRPr sz="3000" baseline="0">
                <a:latin typeface="Segoe UI Light" panose="020B0502040204020203" pitchFamily="34" charset="0"/>
              </a:defRPr>
            </a:lvl1pPr>
          </a:lstStyle>
          <a:p>
            <a:pPr lvl="0"/>
            <a:r>
              <a:rPr lang="en-US" dirty="0"/>
              <a:t>Click to edit Master title style</a:t>
            </a:r>
          </a:p>
        </p:txBody>
      </p:sp>
      <p:sp>
        <p:nvSpPr>
          <p:cNvPr id="8" name="Text Placeholder 3"/>
          <p:cNvSpPr>
            <a:spLocks noGrp="1"/>
          </p:cNvSpPr>
          <p:nvPr>
            <p:ph type="body" sz="quarter" idx="15" hasCustomPrompt="1"/>
          </p:nvPr>
        </p:nvSpPr>
        <p:spPr>
          <a:xfrm>
            <a:off x="855038" y="1828800"/>
            <a:ext cx="4974047" cy="677863"/>
          </a:xfrm>
        </p:spPr>
        <p:txBody>
          <a:bodyPr>
            <a:noAutofit/>
          </a:bodyPr>
          <a:lstStyle>
            <a:lvl1pPr marL="0" indent="0">
              <a:buNone/>
              <a:defRPr sz="3000" baseline="0">
                <a:latin typeface="Segoe UI Light" panose="020B0502040204020203" pitchFamily="34" charset="0"/>
              </a:defRPr>
            </a:lvl1pPr>
          </a:lstStyle>
          <a:p>
            <a:pPr lvl="0"/>
            <a:r>
              <a:rPr lang="en-US" dirty="0"/>
              <a:t>Click to edit Master title style</a:t>
            </a:r>
          </a:p>
        </p:txBody>
      </p:sp>
      <p:sp>
        <p:nvSpPr>
          <p:cNvPr id="13"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10DC1E3E-E3CD-4299-B00C-3DDCEDBC040A}" type="datetime1">
              <a:rPr lang="en-US" smtClean="0"/>
              <a:t>11/25/2019</a:t>
            </a:fld>
            <a:endParaRPr lang="en-US" dirty="0"/>
          </a:p>
        </p:txBody>
      </p:sp>
      <p:sp>
        <p:nvSpPr>
          <p:cNvPr id="14"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5"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332948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030143"/>
            <a:ext cx="10515601" cy="1325563"/>
          </a:xfrm>
        </p:spPr>
        <p:txBody>
          <a:bodyPr/>
          <a:lstStyle>
            <a:lvl1pPr>
              <a:defRPr>
                <a:solidFill>
                  <a:schemeClr val="bg1"/>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BEC5EDF3-A189-4AB1-8907-5616A1677EFE}" type="datetime1">
              <a:rPr lang="en-US" smtClean="0"/>
              <a:t>11/25/2019</a:t>
            </a:fld>
            <a:endParaRPr lang="en-US" dirty="0"/>
          </a:p>
        </p:txBody>
      </p:sp>
      <p:sp>
        <p:nvSpPr>
          <p:cNvPr id="9"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0"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158824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2674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4660810" y="6291608"/>
            <a:ext cx="1095411"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77B96408-6EC6-478F-89C8-C6B5E041F00D}" type="datetime1">
              <a:rPr lang="en-US" smtClean="0"/>
              <a:t>11/25/2019</a:t>
            </a:fld>
            <a:endParaRPr lang="en-US" dirty="0"/>
          </a:p>
        </p:txBody>
      </p:sp>
      <p:sp>
        <p:nvSpPr>
          <p:cNvPr id="9" name="Footer Placeholder 4"/>
          <p:cNvSpPr>
            <a:spLocks noGrp="1"/>
          </p:cNvSpPr>
          <p:nvPr>
            <p:ph type="ftr" sz="quarter" idx="3"/>
          </p:nvPr>
        </p:nvSpPr>
        <p:spPr>
          <a:xfrm>
            <a:off x="838200" y="6291608"/>
            <a:ext cx="3743325"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Hennepin County</a:t>
            </a:r>
          </a:p>
        </p:txBody>
      </p:sp>
      <p:sp>
        <p:nvSpPr>
          <p:cNvPr id="10" name="Slide Number Placeholder 5"/>
          <p:cNvSpPr>
            <a:spLocks noGrp="1"/>
          </p:cNvSpPr>
          <p:nvPr>
            <p:ph type="sldNum" sz="quarter" idx="4"/>
          </p:nvPr>
        </p:nvSpPr>
        <p:spPr>
          <a:xfrm>
            <a:off x="5835506" y="6291608"/>
            <a:ext cx="425594"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86EE7409-6A40-4D5F-9523-C70A03FE5356}" type="slidenum">
              <a:rPr lang="en-US" smtClean="0"/>
              <a:pPr/>
              <a:t>‹#›</a:t>
            </a:fld>
            <a:endParaRPr lang="en-US" dirty="0"/>
          </a:p>
        </p:txBody>
      </p:sp>
    </p:spTree>
    <p:extLst>
      <p:ext uri="{BB962C8B-B14F-4D97-AF65-F5344CB8AC3E}">
        <p14:creationId xmlns:p14="http://schemas.microsoft.com/office/powerpoint/2010/main" val="764034938"/>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8" r:id="rId3"/>
    <p:sldLayoutId id="2147483680" r:id="rId4"/>
    <p:sldLayoutId id="2147483670" r:id="rId5"/>
    <p:sldLayoutId id="2147483673" r:id="rId6"/>
    <p:sldLayoutId id="2147483659" r:id="rId7"/>
    <p:sldLayoutId id="2147483677" r:id="rId8"/>
    <p:sldLayoutId id="2147483655" r:id="rId9"/>
    <p:sldLayoutId id="2147483661" r:id="rId10"/>
    <p:sldLayoutId id="2147483669" r:id="rId11"/>
    <p:sldLayoutId id="2147483666" r:id="rId12"/>
    <p:sldLayoutId id="2147483664" r:id="rId13"/>
    <p:sldLayoutId id="2147483671" r:id="rId14"/>
    <p:sldLayoutId id="2147483662" r:id="rId15"/>
    <p:sldLayoutId id="2147483672" r:id="rId16"/>
    <p:sldLayoutId id="2147483674" r:id="rId17"/>
    <p:sldLayoutId id="2147483675" r:id="rId18"/>
    <p:sldLayoutId id="2147483663" r:id="rId19"/>
    <p:sldLayoutId id="2147483681" r:id="rId20"/>
    <p:sldLayoutId id="2147483665" r:id="rId21"/>
    <p:sldLayoutId id="2147483676" r:id="rId22"/>
    <p:sldLayoutId id="2147483679" r:id="rId23"/>
    <p:sldLayoutId id="2147483678" r:id="rId24"/>
    <p:sldLayoutId id="2147483667" r:id="rId25"/>
    <p:sldLayoutId id="2147483668" r:id="rId26"/>
  </p:sldLayoutIdLst>
  <p:hf sldNum="0" hdr="0" dt="0"/>
  <p:txStyles>
    <p:titleStyle>
      <a:lvl1pPr algn="l" defTabSz="914400" rtl="0" eaLnBrk="1" latinLnBrk="0" hangingPunct="1">
        <a:lnSpc>
          <a:spcPct val="90000"/>
        </a:lnSpc>
        <a:spcBef>
          <a:spcPct val="0"/>
        </a:spcBef>
        <a:buNone/>
        <a:defRPr sz="4400" b="0" i="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p:titleStyle>
    <p:bodyStyle>
      <a:lvl1pPr marL="228600" indent="-228600" algn="l" defTabSz="914400" rtl="0" eaLnBrk="1" latinLnBrk="0" hangingPunct="1">
        <a:lnSpc>
          <a:spcPct val="100000"/>
        </a:lnSpc>
        <a:spcBef>
          <a:spcPts val="1000"/>
        </a:spcBef>
        <a:spcAft>
          <a:spcPts val="1200"/>
        </a:spcAft>
        <a:buFont typeface="Arial"/>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100000"/>
        </a:lnSpc>
        <a:spcBef>
          <a:spcPts val="500"/>
        </a:spcBef>
        <a:spcAft>
          <a:spcPts val="1200"/>
        </a:spcAft>
        <a:buFont typeface="Arial"/>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100000"/>
        </a:lnSpc>
        <a:spcBef>
          <a:spcPts val="500"/>
        </a:spcBef>
        <a:spcAft>
          <a:spcPts val="12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100000"/>
        </a:lnSpc>
        <a:spcBef>
          <a:spcPts val="500"/>
        </a:spcBef>
        <a:spcAft>
          <a:spcPts val="1200"/>
        </a:spcAft>
        <a:buFont typeface="Arial"/>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hcconnect.hennepin.us/HR/Pages/corevalues.aspx"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hyperlink" Target="https://hcconnect.hennepin.us/HR/Intranet_Dept_Docs/HC%20Employee%20Competencies%20Draft%2012-8-16.pdf" TargetMode="Externa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mailto:Nicole.West@hennepin.us"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hyperlink" Target="https://hcconnect.hennepin.us/HR/Intranet_Dept_Docs/HR%20Rules%20and%20Law.pdf"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11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3" y="365125"/>
            <a:ext cx="8648237" cy="1325563"/>
          </a:xfrm>
        </p:spPr>
        <p:txBody>
          <a:bodyPr/>
          <a:lstStyle/>
          <a:p>
            <a:r>
              <a:rPr lang="en-US" dirty="0"/>
              <a:t>Job Classification Example: </a:t>
            </a:r>
          </a:p>
        </p:txBody>
      </p:sp>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6" name="TextBox 5"/>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pic>
        <p:nvPicPr>
          <p:cNvPr id="9" name="Picture 8"/>
          <p:cNvPicPr>
            <a:picLocks noChangeAspect="1"/>
          </p:cNvPicPr>
          <p:nvPr/>
        </p:nvPicPr>
        <p:blipFill>
          <a:blip r:embed="rId3"/>
          <a:stretch>
            <a:fillRect/>
          </a:stretch>
        </p:blipFill>
        <p:spPr>
          <a:xfrm>
            <a:off x="838200" y="1430104"/>
            <a:ext cx="5562600" cy="4728012"/>
          </a:xfrm>
          <a:prstGeom prst="rect">
            <a:avLst/>
          </a:prstGeom>
        </p:spPr>
      </p:pic>
      <p:pic>
        <p:nvPicPr>
          <p:cNvPr id="10" name="Picture 9"/>
          <p:cNvPicPr>
            <a:picLocks noChangeAspect="1"/>
          </p:cNvPicPr>
          <p:nvPr/>
        </p:nvPicPr>
        <p:blipFill>
          <a:blip r:embed="rId4"/>
          <a:stretch>
            <a:fillRect/>
          </a:stretch>
        </p:blipFill>
        <p:spPr>
          <a:xfrm>
            <a:off x="6890505" y="1391101"/>
            <a:ext cx="4411655" cy="4767014"/>
          </a:xfrm>
          <a:prstGeom prst="rect">
            <a:avLst/>
          </a:prstGeom>
        </p:spPr>
      </p:pic>
    </p:spTree>
    <p:extLst>
      <p:ext uri="{BB962C8B-B14F-4D97-AF65-F5344CB8AC3E}">
        <p14:creationId xmlns:p14="http://schemas.microsoft.com/office/powerpoint/2010/main" val="3045918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4" y="365125"/>
            <a:ext cx="6025356" cy="1325563"/>
          </a:xfrm>
        </p:spPr>
        <p:txBody>
          <a:bodyPr/>
          <a:lstStyle/>
          <a:p>
            <a:r>
              <a:rPr lang="en-US" dirty="0"/>
              <a:t>Job Description Example: </a:t>
            </a:r>
          </a:p>
        </p:txBody>
      </p:sp>
      <p:pic>
        <p:nvPicPr>
          <p:cNvPr id="4" name="Content Placeholder 3"/>
          <p:cNvPicPr>
            <a:picLocks noGrp="1" noChangeAspect="1"/>
          </p:cNvPicPr>
          <p:nvPr>
            <p:ph sz="quarter" idx="13"/>
          </p:nvPr>
        </p:nvPicPr>
        <p:blipFill>
          <a:blip r:embed="rId3"/>
          <a:stretch>
            <a:fillRect/>
          </a:stretch>
        </p:blipFill>
        <p:spPr>
          <a:xfrm>
            <a:off x="589714" y="1828800"/>
            <a:ext cx="3458156" cy="3797300"/>
          </a:xfrm>
          <a:prstGeom prst="rect">
            <a:avLst/>
          </a:prstGeom>
        </p:spPr>
      </p:pic>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6" name="TextBox 5"/>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pic>
        <p:nvPicPr>
          <p:cNvPr id="7" name="Picture 6"/>
          <p:cNvPicPr>
            <a:picLocks noChangeAspect="1"/>
          </p:cNvPicPr>
          <p:nvPr/>
        </p:nvPicPr>
        <p:blipFill>
          <a:blip r:embed="rId4"/>
          <a:stretch>
            <a:fillRect/>
          </a:stretch>
        </p:blipFill>
        <p:spPr>
          <a:xfrm>
            <a:off x="4181251" y="1854789"/>
            <a:ext cx="3614986" cy="3771311"/>
          </a:xfrm>
          <a:prstGeom prst="rect">
            <a:avLst/>
          </a:prstGeom>
        </p:spPr>
      </p:pic>
      <p:pic>
        <p:nvPicPr>
          <p:cNvPr id="8" name="Picture 7"/>
          <p:cNvPicPr>
            <a:picLocks noChangeAspect="1"/>
          </p:cNvPicPr>
          <p:nvPr/>
        </p:nvPicPr>
        <p:blipFill>
          <a:blip r:embed="rId5"/>
          <a:stretch>
            <a:fillRect/>
          </a:stretch>
        </p:blipFill>
        <p:spPr>
          <a:xfrm>
            <a:off x="8018109" y="1846136"/>
            <a:ext cx="3825756" cy="2790825"/>
          </a:xfrm>
          <a:prstGeom prst="rect">
            <a:avLst/>
          </a:prstGeom>
        </p:spPr>
      </p:pic>
    </p:spTree>
    <p:extLst>
      <p:ext uri="{BB962C8B-B14F-4D97-AF65-F5344CB8AC3E}">
        <p14:creationId xmlns:p14="http://schemas.microsoft.com/office/powerpoint/2010/main" val="369257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4" y="365125"/>
            <a:ext cx="6025356" cy="1325563"/>
          </a:xfrm>
        </p:spPr>
        <p:txBody>
          <a:bodyPr/>
          <a:lstStyle/>
          <a:p>
            <a:r>
              <a:rPr lang="en-US" dirty="0"/>
              <a:t>Completed Job Classes: </a:t>
            </a:r>
          </a:p>
        </p:txBody>
      </p:sp>
      <p:sp>
        <p:nvSpPr>
          <p:cNvPr id="3" name="Content Placeholder 2"/>
          <p:cNvSpPr>
            <a:spLocks noGrp="1"/>
          </p:cNvSpPr>
          <p:nvPr>
            <p:ph sz="quarter" idx="13"/>
          </p:nvPr>
        </p:nvSpPr>
        <p:spPr>
          <a:xfrm>
            <a:off x="838199" y="1828800"/>
            <a:ext cx="7650481" cy="3797449"/>
          </a:xfrm>
        </p:spPr>
        <p:txBody>
          <a:bodyPr/>
          <a:lstStyle/>
          <a:p>
            <a:r>
              <a:rPr lang="en-US" dirty="0"/>
              <a:t>IT Business Analyst (April 15, 2017)</a:t>
            </a:r>
          </a:p>
          <a:p>
            <a:r>
              <a:rPr lang="en-US" dirty="0"/>
              <a:t>IT Project Manager (August 22, 2017)</a:t>
            </a:r>
          </a:p>
          <a:p>
            <a:r>
              <a:rPr lang="en-US" dirty="0"/>
              <a:t>IT Enterprise Architect (August 22, 2017)</a:t>
            </a:r>
          </a:p>
          <a:p>
            <a:r>
              <a:rPr lang="en-US" dirty="0"/>
              <a:t>IT Developer (December 10, 2017)</a:t>
            </a:r>
          </a:p>
        </p:txBody>
      </p:sp>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6" name="TextBox 5"/>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spTree>
    <p:extLst>
      <p:ext uri="{BB962C8B-B14F-4D97-AF65-F5344CB8AC3E}">
        <p14:creationId xmlns:p14="http://schemas.microsoft.com/office/powerpoint/2010/main" val="2014626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4" y="365125"/>
            <a:ext cx="9799796" cy="1325563"/>
          </a:xfrm>
        </p:spPr>
        <p:txBody>
          <a:bodyPr/>
          <a:lstStyle/>
          <a:p>
            <a:r>
              <a:rPr lang="en-US" dirty="0"/>
              <a:t>Future Job Classes &amp; Descriptions: </a:t>
            </a:r>
          </a:p>
        </p:txBody>
      </p:sp>
      <p:sp>
        <p:nvSpPr>
          <p:cNvPr id="3" name="Content Placeholder 2"/>
          <p:cNvSpPr>
            <a:spLocks noGrp="1"/>
          </p:cNvSpPr>
          <p:nvPr>
            <p:ph sz="quarter" idx="13"/>
          </p:nvPr>
        </p:nvSpPr>
        <p:spPr>
          <a:xfrm>
            <a:off x="838199" y="1825639"/>
            <a:ext cx="8153401" cy="3797449"/>
          </a:xfrm>
        </p:spPr>
        <p:txBody>
          <a:bodyPr>
            <a:normAutofit fontScale="92500" lnSpcReduction="10000"/>
          </a:bodyPr>
          <a:lstStyle/>
          <a:p>
            <a:r>
              <a:rPr lang="en-US" dirty="0"/>
              <a:t>IT Management</a:t>
            </a:r>
          </a:p>
          <a:p>
            <a:r>
              <a:rPr lang="en-US" dirty="0"/>
              <a:t>IT Analysts </a:t>
            </a:r>
          </a:p>
          <a:p>
            <a:r>
              <a:rPr lang="en-US" dirty="0"/>
              <a:t>IT Engineering</a:t>
            </a:r>
          </a:p>
          <a:p>
            <a:r>
              <a:rPr lang="en-US" dirty="0"/>
              <a:t>IT Administrator </a:t>
            </a:r>
          </a:p>
          <a:p>
            <a:r>
              <a:rPr lang="en-US" dirty="0"/>
              <a:t>IT Business Relationship Managers</a:t>
            </a:r>
          </a:p>
          <a:p>
            <a:r>
              <a:rPr lang="en-US" dirty="0"/>
              <a:t>Digital Forensic Investigator</a:t>
            </a:r>
          </a:p>
          <a:p>
            <a:pPr marL="0" indent="0">
              <a:buNone/>
            </a:pPr>
            <a:endParaRPr lang="en-US" dirty="0"/>
          </a:p>
        </p:txBody>
      </p:sp>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6" name="TextBox 5"/>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spTree>
    <p:extLst>
      <p:ext uri="{BB962C8B-B14F-4D97-AF65-F5344CB8AC3E}">
        <p14:creationId xmlns:p14="http://schemas.microsoft.com/office/powerpoint/2010/main" val="127266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4" y="365125"/>
            <a:ext cx="9799796" cy="1325563"/>
          </a:xfrm>
        </p:spPr>
        <p:txBody>
          <a:bodyPr/>
          <a:lstStyle/>
          <a:p>
            <a:r>
              <a:rPr lang="en-US" dirty="0"/>
              <a:t>IT Analyst: </a:t>
            </a:r>
          </a:p>
        </p:txBody>
      </p:sp>
      <p:sp>
        <p:nvSpPr>
          <p:cNvPr id="3" name="Content Placeholder 2"/>
          <p:cNvSpPr>
            <a:spLocks noGrp="1"/>
          </p:cNvSpPr>
          <p:nvPr>
            <p:ph sz="quarter" idx="13"/>
          </p:nvPr>
        </p:nvSpPr>
        <p:spPr>
          <a:xfrm>
            <a:off x="838199" y="1825639"/>
            <a:ext cx="8153401" cy="3797449"/>
          </a:xfrm>
        </p:spPr>
        <p:txBody>
          <a:bodyPr>
            <a:normAutofit fontScale="92500" lnSpcReduction="10000"/>
          </a:bodyPr>
          <a:lstStyle/>
          <a:p>
            <a:r>
              <a:rPr lang="en-US" dirty="0"/>
              <a:t>Roles: </a:t>
            </a:r>
          </a:p>
          <a:p>
            <a:pPr lvl="1"/>
            <a:r>
              <a:rPr lang="en-US" dirty="0"/>
              <a:t>IT Quality Assurance Analyst </a:t>
            </a:r>
          </a:p>
          <a:p>
            <a:pPr lvl="1"/>
            <a:r>
              <a:rPr lang="en-US" dirty="0"/>
              <a:t>IT Technical Analyst </a:t>
            </a:r>
          </a:p>
          <a:p>
            <a:pPr lvl="1"/>
            <a:r>
              <a:rPr lang="en-US" dirty="0"/>
              <a:t>IT Support Analyst</a:t>
            </a:r>
          </a:p>
          <a:p>
            <a:pPr lvl="1"/>
            <a:r>
              <a:rPr lang="en-US" dirty="0"/>
              <a:t>IT Vendor Analyst </a:t>
            </a:r>
          </a:p>
          <a:p>
            <a:pPr lvl="1"/>
            <a:r>
              <a:rPr lang="en-US" dirty="0"/>
              <a:t>IT Strategic Analyst</a:t>
            </a:r>
          </a:p>
          <a:p>
            <a:pPr lvl="1"/>
            <a:r>
              <a:rPr lang="en-US" dirty="0"/>
              <a:t>IT Technical Process Analyst (focuses on ITSM)</a:t>
            </a:r>
          </a:p>
          <a:p>
            <a:pPr marL="457200" lvl="1" indent="0">
              <a:buNone/>
            </a:pPr>
            <a:endParaRPr lang="en-US" dirty="0"/>
          </a:p>
          <a:p>
            <a:pPr marL="457200" lvl="1" indent="0">
              <a:buNone/>
            </a:pPr>
            <a:endParaRPr lang="en-US" dirty="0"/>
          </a:p>
          <a:p>
            <a:pPr marL="0" indent="0">
              <a:buNone/>
            </a:pPr>
            <a:endParaRPr lang="en-US" dirty="0"/>
          </a:p>
        </p:txBody>
      </p:sp>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6" name="TextBox 5"/>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spTree>
    <p:extLst>
      <p:ext uri="{BB962C8B-B14F-4D97-AF65-F5344CB8AC3E}">
        <p14:creationId xmlns:p14="http://schemas.microsoft.com/office/powerpoint/2010/main" val="148093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4" y="365125"/>
            <a:ext cx="9799796" cy="1325563"/>
          </a:xfrm>
        </p:spPr>
        <p:txBody>
          <a:bodyPr/>
          <a:lstStyle/>
          <a:p>
            <a:r>
              <a:rPr lang="en-US" dirty="0"/>
              <a:t>IT Administrator: </a:t>
            </a:r>
          </a:p>
        </p:txBody>
      </p:sp>
      <p:sp>
        <p:nvSpPr>
          <p:cNvPr id="3" name="Content Placeholder 2"/>
          <p:cNvSpPr>
            <a:spLocks noGrp="1"/>
          </p:cNvSpPr>
          <p:nvPr>
            <p:ph sz="quarter" idx="13"/>
          </p:nvPr>
        </p:nvSpPr>
        <p:spPr>
          <a:xfrm>
            <a:off x="838199" y="1825639"/>
            <a:ext cx="8153401" cy="3797449"/>
          </a:xfrm>
        </p:spPr>
        <p:txBody>
          <a:bodyPr>
            <a:normAutofit/>
          </a:bodyPr>
          <a:lstStyle/>
          <a:p>
            <a:r>
              <a:rPr lang="en-US" dirty="0"/>
              <a:t>Roles: </a:t>
            </a:r>
          </a:p>
          <a:p>
            <a:pPr lvl="1"/>
            <a:r>
              <a:rPr lang="en-US" dirty="0"/>
              <a:t>IT Administrator </a:t>
            </a:r>
          </a:p>
          <a:p>
            <a:pPr lvl="1"/>
            <a:r>
              <a:rPr lang="en-US" dirty="0"/>
              <a:t>IT Data Administrator </a:t>
            </a:r>
          </a:p>
          <a:p>
            <a:pPr lvl="1"/>
            <a:r>
              <a:rPr lang="en-US" dirty="0"/>
              <a:t>IT Network Administrator </a:t>
            </a:r>
          </a:p>
          <a:p>
            <a:pPr marL="457200" lvl="1" indent="0">
              <a:buNone/>
            </a:pPr>
            <a:endParaRPr lang="en-US" dirty="0"/>
          </a:p>
          <a:p>
            <a:pPr lvl="1"/>
            <a:endParaRPr lang="en-US" dirty="0"/>
          </a:p>
          <a:p>
            <a:pPr lvl="1"/>
            <a:endParaRPr lang="en-US" dirty="0"/>
          </a:p>
          <a:p>
            <a:pPr marL="457200" lvl="1" indent="0">
              <a:buNone/>
            </a:pPr>
            <a:endParaRPr lang="en-US" dirty="0"/>
          </a:p>
          <a:p>
            <a:pPr marL="457200" lvl="1" indent="0">
              <a:buNone/>
            </a:pPr>
            <a:endParaRPr lang="en-US" dirty="0"/>
          </a:p>
          <a:p>
            <a:pPr marL="0" indent="0">
              <a:buNone/>
            </a:pPr>
            <a:endParaRPr lang="en-US" dirty="0"/>
          </a:p>
        </p:txBody>
      </p:sp>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6" name="TextBox 5"/>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spTree>
    <p:extLst>
      <p:ext uri="{BB962C8B-B14F-4D97-AF65-F5344CB8AC3E}">
        <p14:creationId xmlns:p14="http://schemas.microsoft.com/office/powerpoint/2010/main" val="100504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4" y="365125"/>
            <a:ext cx="9799796" cy="1325563"/>
          </a:xfrm>
        </p:spPr>
        <p:txBody>
          <a:bodyPr/>
          <a:lstStyle/>
          <a:p>
            <a:r>
              <a:rPr lang="en-US" dirty="0"/>
              <a:t>IT Engineering: </a:t>
            </a:r>
          </a:p>
        </p:txBody>
      </p:sp>
      <p:sp>
        <p:nvSpPr>
          <p:cNvPr id="3" name="Content Placeholder 2"/>
          <p:cNvSpPr>
            <a:spLocks noGrp="1"/>
          </p:cNvSpPr>
          <p:nvPr>
            <p:ph sz="quarter" idx="13"/>
          </p:nvPr>
        </p:nvSpPr>
        <p:spPr>
          <a:xfrm>
            <a:off x="838199" y="1825639"/>
            <a:ext cx="8153401" cy="3797449"/>
          </a:xfrm>
        </p:spPr>
        <p:txBody>
          <a:bodyPr>
            <a:normAutofit/>
          </a:bodyPr>
          <a:lstStyle/>
          <a:p>
            <a:r>
              <a:rPr lang="en-US" dirty="0"/>
              <a:t>Roles: </a:t>
            </a:r>
          </a:p>
          <a:p>
            <a:pPr lvl="1"/>
            <a:r>
              <a:rPr lang="en-US" dirty="0"/>
              <a:t>IT Data Engineer</a:t>
            </a:r>
          </a:p>
          <a:p>
            <a:pPr lvl="1"/>
            <a:r>
              <a:rPr lang="en-US" dirty="0"/>
              <a:t>IT Infrastructure Engineer </a:t>
            </a:r>
          </a:p>
          <a:p>
            <a:pPr lvl="1"/>
            <a:r>
              <a:rPr lang="en-US" dirty="0"/>
              <a:t>IT Software Engineer </a:t>
            </a:r>
          </a:p>
          <a:p>
            <a:pPr lvl="1"/>
            <a:r>
              <a:rPr lang="en-US" dirty="0"/>
              <a:t>IT Network Engineer</a:t>
            </a:r>
          </a:p>
          <a:p>
            <a:pPr marL="457200" lvl="1" indent="0">
              <a:buNone/>
            </a:pPr>
            <a:endParaRPr lang="en-US" dirty="0"/>
          </a:p>
          <a:p>
            <a:pPr marL="0" indent="0">
              <a:buNone/>
            </a:pPr>
            <a:endParaRPr lang="en-US" dirty="0"/>
          </a:p>
        </p:txBody>
      </p:sp>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6" name="TextBox 5"/>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spTree>
    <p:extLst>
      <p:ext uri="{BB962C8B-B14F-4D97-AF65-F5344CB8AC3E}">
        <p14:creationId xmlns:p14="http://schemas.microsoft.com/office/powerpoint/2010/main" val="27040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4" y="365125"/>
            <a:ext cx="9799796" cy="1325563"/>
          </a:xfrm>
        </p:spPr>
        <p:txBody>
          <a:bodyPr/>
          <a:lstStyle/>
          <a:p>
            <a:r>
              <a:rPr lang="en-US" dirty="0"/>
              <a:t>IT Business Relationship Manager: </a:t>
            </a:r>
          </a:p>
        </p:txBody>
      </p:sp>
      <p:sp>
        <p:nvSpPr>
          <p:cNvPr id="3" name="Content Placeholder 2"/>
          <p:cNvSpPr>
            <a:spLocks noGrp="1"/>
          </p:cNvSpPr>
          <p:nvPr>
            <p:ph sz="quarter" idx="13"/>
          </p:nvPr>
        </p:nvSpPr>
        <p:spPr>
          <a:xfrm>
            <a:off x="838199" y="1825639"/>
            <a:ext cx="8153401" cy="3797449"/>
          </a:xfrm>
        </p:spPr>
        <p:txBody>
          <a:bodyPr>
            <a:normAutofit/>
          </a:bodyPr>
          <a:lstStyle/>
          <a:p>
            <a:r>
              <a:rPr lang="en-US" dirty="0"/>
              <a:t>Roles: </a:t>
            </a:r>
          </a:p>
          <a:p>
            <a:pPr lvl="1"/>
            <a:r>
              <a:rPr lang="en-US" dirty="0"/>
              <a:t>IT Business Relationship Manager </a:t>
            </a:r>
          </a:p>
          <a:p>
            <a:pPr lvl="2"/>
            <a:r>
              <a:rPr lang="en-US" dirty="0"/>
              <a:t>Three Levels </a:t>
            </a:r>
          </a:p>
          <a:p>
            <a:pPr lvl="3"/>
            <a:r>
              <a:rPr lang="en-US" dirty="0"/>
              <a:t>Entry </a:t>
            </a:r>
          </a:p>
          <a:p>
            <a:pPr lvl="3"/>
            <a:r>
              <a:rPr lang="en-US" dirty="0"/>
              <a:t>Experienced </a:t>
            </a:r>
          </a:p>
          <a:p>
            <a:pPr lvl="3"/>
            <a:r>
              <a:rPr lang="en-US" dirty="0"/>
              <a:t>Strategic/Expert</a:t>
            </a:r>
          </a:p>
          <a:p>
            <a:pPr marL="457200" lvl="1" indent="0">
              <a:buNone/>
            </a:pPr>
            <a:endParaRPr lang="en-US" dirty="0"/>
          </a:p>
          <a:p>
            <a:pPr marL="0" indent="0">
              <a:buNone/>
            </a:pPr>
            <a:endParaRPr lang="en-US" dirty="0"/>
          </a:p>
        </p:txBody>
      </p:sp>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6" name="TextBox 5"/>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spTree>
    <p:extLst>
      <p:ext uri="{BB962C8B-B14F-4D97-AF65-F5344CB8AC3E}">
        <p14:creationId xmlns:p14="http://schemas.microsoft.com/office/powerpoint/2010/main" val="2748226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4" y="365125"/>
            <a:ext cx="9799796" cy="1325563"/>
          </a:xfrm>
        </p:spPr>
        <p:txBody>
          <a:bodyPr/>
          <a:lstStyle/>
          <a:p>
            <a:r>
              <a:rPr lang="en-US" dirty="0"/>
              <a:t>IT Digital Forensics: </a:t>
            </a:r>
          </a:p>
        </p:txBody>
      </p:sp>
      <p:sp>
        <p:nvSpPr>
          <p:cNvPr id="3" name="Content Placeholder 2"/>
          <p:cNvSpPr>
            <a:spLocks noGrp="1"/>
          </p:cNvSpPr>
          <p:nvPr>
            <p:ph sz="quarter" idx="13"/>
          </p:nvPr>
        </p:nvSpPr>
        <p:spPr>
          <a:xfrm>
            <a:off x="838199" y="1825639"/>
            <a:ext cx="8153401" cy="3797449"/>
          </a:xfrm>
        </p:spPr>
        <p:txBody>
          <a:bodyPr>
            <a:normAutofit/>
          </a:bodyPr>
          <a:lstStyle/>
          <a:p>
            <a:r>
              <a:rPr lang="en-US" dirty="0"/>
              <a:t>Roles: </a:t>
            </a:r>
          </a:p>
          <a:p>
            <a:pPr lvl="1"/>
            <a:r>
              <a:rPr lang="en-US" dirty="0"/>
              <a:t>IT Digital Forensics Investigator </a:t>
            </a:r>
          </a:p>
          <a:p>
            <a:pPr lvl="2"/>
            <a:r>
              <a:rPr lang="en-US" dirty="0"/>
              <a:t>Two Levels	</a:t>
            </a:r>
          </a:p>
          <a:p>
            <a:pPr lvl="3"/>
            <a:r>
              <a:rPr lang="en-US" dirty="0"/>
              <a:t>Experienced </a:t>
            </a:r>
          </a:p>
          <a:p>
            <a:pPr lvl="3"/>
            <a:r>
              <a:rPr lang="en-US" dirty="0"/>
              <a:t>Expert </a:t>
            </a:r>
          </a:p>
          <a:p>
            <a:pPr marL="457200" lvl="1" indent="0">
              <a:buNone/>
            </a:pPr>
            <a:endParaRPr lang="en-US" dirty="0"/>
          </a:p>
          <a:p>
            <a:pPr marL="0" indent="0">
              <a:buNone/>
            </a:pPr>
            <a:endParaRPr lang="en-US" dirty="0"/>
          </a:p>
        </p:txBody>
      </p:sp>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6" name="TextBox 5"/>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spTree>
    <p:extLst>
      <p:ext uri="{BB962C8B-B14F-4D97-AF65-F5344CB8AC3E}">
        <p14:creationId xmlns:p14="http://schemas.microsoft.com/office/powerpoint/2010/main" val="1796377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4" y="365125"/>
            <a:ext cx="9799796" cy="1325563"/>
          </a:xfrm>
        </p:spPr>
        <p:txBody>
          <a:bodyPr/>
          <a:lstStyle/>
          <a:p>
            <a:r>
              <a:rPr lang="en-US" dirty="0"/>
              <a:t>IT Management: </a:t>
            </a:r>
          </a:p>
        </p:txBody>
      </p:sp>
      <p:sp>
        <p:nvSpPr>
          <p:cNvPr id="3" name="Content Placeholder 2"/>
          <p:cNvSpPr>
            <a:spLocks noGrp="1"/>
          </p:cNvSpPr>
          <p:nvPr>
            <p:ph sz="quarter" idx="13"/>
          </p:nvPr>
        </p:nvSpPr>
        <p:spPr>
          <a:xfrm>
            <a:off x="838199" y="1825639"/>
            <a:ext cx="8153401" cy="3797449"/>
          </a:xfrm>
        </p:spPr>
        <p:txBody>
          <a:bodyPr>
            <a:normAutofit/>
          </a:bodyPr>
          <a:lstStyle/>
          <a:p>
            <a:r>
              <a:rPr lang="en-US" dirty="0"/>
              <a:t>Roles: </a:t>
            </a:r>
          </a:p>
          <a:p>
            <a:pPr lvl="1"/>
            <a:r>
              <a:rPr lang="en-US" dirty="0"/>
              <a:t>IT Supervisor </a:t>
            </a:r>
          </a:p>
          <a:p>
            <a:pPr lvl="1"/>
            <a:r>
              <a:rPr lang="en-US" dirty="0"/>
              <a:t>IT Manager </a:t>
            </a:r>
          </a:p>
          <a:p>
            <a:pPr lvl="1"/>
            <a:r>
              <a:rPr lang="en-US" dirty="0"/>
              <a:t>IT Division Manager </a:t>
            </a:r>
          </a:p>
          <a:p>
            <a:pPr marL="457200" lvl="1" indent="0">
              <a:buNone/>
            </a:pPr>
            <a:endParaRPr lang="en-US" dirty="0"/>
          </a:p>
          <a:p>
            <a:pPr marL="0" indent="0">
              <a:buNone/>
            </a:pPr>
            <a:endParaRPr lang="en-US" dirty="0"/>
          </a:p>
        </p:txBody>
      </p:sp>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6" name="TextBox 5"/>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spTree>
    <p:extLst>
      <p:ext uri="{BB962C8B-B14F-4D97-AF65-F5344CB8AC3E}">
        <p14:creationId xmlns:p14="http://schemas.microsoft.com/office/powerpoint/2010/main" val="142449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Workforce Strategy and Planning Update </a:t>
            </a:r>
          </a:p>
        </p:txBody>
      </p:sp>
      <p:sp>
        <p:nvSpPr>
          <p:cNvPr id="4" name="Text Placeholder 3"/>
          <p:cNvSpPr>
            <a:spLocks noGrp="1"/>
          </p:cNvSpPr>
          <p:nvPr>
            <p:ph type="body" sz="quarter" idx="12"/>
          </p:nvPr>
        </p:nvSpPr>
        <p:spPr/>
        <p:txBody>
          <a:bodyPr/>
          <a:lstStyle/>
          <a:p>
            <a:r>
              <a:rPr lang="en-US" dirty="0"/>
              <a:t>Presented by: Nicole West, Workforce Strategy and Planning </a:t>
            </a:r>
          </a:p>
        </p:txBody>
      </p:sp>
      <p:sp>
        <p:nvSpPr>
          <p:cNvPr id="5" name="Footer Placeholder 4"/>
          <p:cNvSpPr>
            <a:spLocks noGrp="1"/>
          </p:cNvSpPr>
          <p:nvPr>
            <p:ph type="ftr" sz="quarter" idx="3"/>
          </p:nvPr>
        </p:nvSpPr>
        <p:spPr/>
        <p:txBody>
          <a:bodyPr/>
          <a:lstStyle/>
          <a:p>
            <a:r>
              <a:rPr lang="en-US" dirty="0"/>
              <a:t>Hennepin County</a:t>
            </a:r>
          </a:p>
        </p:txBody>
      </p:sp>
      <p:sp>
        <p:nvSpPr>
          <p:cNvPr id="7" name="TextBox 6"/>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pic>
        <p:nvPicPr>
          <p:cNvPr id="8" name="Picture Placeholder 7"/>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1875" b="21875"/>
          <a:stretch>
            <a:fillRect/>
          </a:stretch>
        </p:blipFill>
        <p:spPr/>
      </p:pic>
    </p:spTree>
    <p:extLst>
      <p:ext uri="{BB962C8B-B14F-4D97-AF65-F5344CB8AC3E}">
        <p14:creationId xmlns:p14="http://schemas.microsoft.com/office/powerpoint/2010/main" val="2108210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HR Market Study</a:t>
            </a:r>
          </a:p>
        </p:txBody>
      </p:sp>
      <p:sp>
        <p:nvSpPr>
          <p:cNvPr id="3" name="Footer Placeholder 2"/>
          <p:cNvSpPr>
            <a:spLocks noGrp="1"/>
          </p:cNvSpPr>
          <p:nvPr>
            <p:ph type="ftr" sz="quarter" idx="3"/>
          </p:nvPr>
        </p:nvSpPr>
        <p:spPr/>
        <p:txBody>
          <a:bodyPr/>
          <a:lstStyle/>
          <a:p>
            <a:r>
              <a:rPr lang="en-US"/>
              <a:t>Hennepin County</a:t>
            </a:r>
            <a:endParaRPr lang="en-US" dirty="0"/>
          </a:p>
        </p:txBody>
      </p:sp>
    </p:spTree>
    <p:extLst>
      <p:ext uri="{BB962C8B-B14F-4D97-AF65-F5344CB8AC3E}">
        <p14:creationId xmlns:p14="http://schemas.microsoft.com/office/powerpoint/2010/main" val="3302466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4" y="365125"/>
            <a:ext cx="6025356" cy="1325563"/>
          </a:xfrm>
        </p:spPr>
        <p:txBody>
          <a:bodyPr/>
          <a:lstStyle/>
          <a:p>
            <a:r>
              <a:rPr lang="en-US" dirty="0"/>
              <a:t>Incentive Pay: </a:t>
            </a:r>
          </a:p>
        </p:txBody>
      </p:sp>
      <p:sp>
        <p:nvSpPr>
          <p:cNvPr id="3" name="Content Placeholder 2"/>
          <p:cNvSpPr>
            <a:spLocks noGrp="1"/>
          </p:cNvSpPr>
          <p:nvPr>
            <p:ph sz="quarter" idx="13"/>
          </p:nvPr>
        </p:nvSpPr>
        <p:spPr>
          <a:xfrm>
            <a:off x="475129" y="1828800"/>
            <a:ext cx="11716871" cy="3797449"/>
          </a:xfrm>
        </p:spPr>
        <p:txBody>
          <a:bodyPr>
            <a:normAutofit/>
          </a:bodyPr>
          <a:lstStyle/>
          <a:p>
            <a:r>
              <a:rPr lang="en-US" dirty="0"/>
              <a:t>Requires a justification form</a:t>
            </a:r>
          </a:p>
          <a:p>
            <a:r>
              <a:rPr lang="en-US" dirty="0"/>
              <a:t>Approval process (supervisor approval, manager approval, BIO or CIO approval)</a:t>
            </a:r>
          </a:p>
          <a:p>
            <a:r>
              <a:rPr lang="en-US" dirty="0"/>
              <a:t>Part of the employee’s annual performance review </a:t>
            </a:r>
          </a:p>
          <a:p>
            <a:r>
              <a:rPr lang="en-US" dirty="0"/>
              <a:t>Employee has to be meeting all criteria to be eligible </a:t>
            </a:r>
          </a:p>
          <a:p>
            <a:pPr lvl="1"/>
            <a:endParaRPr lang="en-US" dirty="0"/>
          </a:p>
        </p:txBody>
      </p:sp>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6" name="TextBox 5"/>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spTree>
    <p:extLst>
      <p:ext uri="{BB962C8B-B14F-4D97-AF65-F5344CB8AC3E}">
        <p14:creationId xmlns:p14="http://schemas.microsoft.com/office/powerpoint/2010/main" val="11692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4" y="365125"/>
            <a:ext cx="6025356" cy="1325563"/>
          </a:xfrm>
        </p:spPr>
        <p:txBody>
          <a:bodyPr/>
          <a:lstStyle/>
          <a:p>
            <a:r>
              <a:rPr lang="en-US" dirty="0"/>
              <a:t>Incentive Pay: </a:t>
            </a:r>
          </a:p>
        </p:txBody>
      </p:sp>
      <p:sp>
        <p:nvSpPr>
          <p:cNvPr id="3" name="Content Placeholder 2"/>
          <p:cNvSpPr>
            <a:spLocks noGrp="1"/>
          </p:cNvSpPr>
          <p:nvPr>
            <p:ph sz="quarter" idx="13"/>
          </p:nvPr>
        </p:nvSpPr>
        <p:spPr>
          <a:xfrm>
            <a:off x="838199" y="1828800"/>
            <a:ext cx="10287001" cy="4610100"/>
          </a:xfrm>
        </p:spPr>
        <p:txBody>
          <a:bodyPr>
            <a:normAutofit/>
          </a:bodyPr>
          <a:lstStyle/>
          <a:p>
            <a:pPr>
              <a:buFont typeface="Arial" panose="020B0604020202020204" pitchFamily="34" charset="0"/>
              <a:buChar char="•"/>
            </a:pPr>
            <a:r>
              <a:rPr lang="en-US" sz="2600" dirty="0"/>
              <a:t>Employee has to meet these requirements: </a:t>
            </a:r>
          </a:p>
          <a:p>
            <a:pPr lvl="1"/>
            <a:r>
              <a:rPr lang="en-US" sz="2200" dirty="0"/>
              <a:t>An active IDP</a:t>
            </a:r>
          </a:p>
          <a:p>
            <a:pPr lvl="1"/>
            <a:r>
              <a:rPr lang="en-US" sz="2200" dirty="0"/>
              <a:t>Is rated as a 'Strategic Performer' in Apex as part of their annual review process/rating</a:t>
            </a:r>
          </a:p>
          <a:p>
            <a:pPr lvl="1"/>
            <a:r>
              <a:rPr lang="en-US" sz="2200" dirty="0"/>
              <a:t>Employee is demonstrating excellence in </a:t>
            </a:r>
            <a:r>
              <a:rPr lang="en-US" sz="2200" u="sng" dirty="0">
                <a:hlinkClick r:id="rId3"/>
              </a:rPr>
              <a:t>Hennepin County's Core Values</a:t>
            </a:r>
            <a:endParaRPr lang="en-US" sz="2200" dirty="0"/>
          </a:p>
          <a:p>
            <a:pPr lvl="1"/>
            <a:r>
              <a:rPr lang="en-US" sz="2200" dirty="0"/>
              <a:t>Employee is demonstrating excellence in </a:t>
            </a:r>
            <a:r>
              <a:rPr lang="en-US" sz="2200" u="sng" dirty="0">
                <a:hlinkClick r:id="rId4"/>
              </a:rPr>
              <a:t>Employee Competencies</a:t>
            </a:r>
            <a:endParaRPr lang="en-US" sz="2200" dirty="0"/>
          </a:p>
        </p:txBody>
      </p:sp>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6" name="TextBox 5"/>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spTree>
    <p:extLst>
      <p:ext uri="{BB962C8B-B14F-4D97-AF65-F5344CB8AC3E}">
        <p14:creationId xmlns:p14="http://schemas.microsoft.com/office/powerpoint/2010/main" val="3634228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4" y="365125"/>
            <a:ext cx="6025356" cy="1325563"/>
          </a:xfrm>
        </p:spPr>
        <p:txBody>
          <a:bodyPr/>
          <a:lstStyle/>
          <a:p>
            <a:r>
              <a:rPr lang="en-US" dirty="0"/>
              <a:t>Employee Mapping:</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718632876"/>
              </p:ext>
            </p:extLst>
          </p:nvPr>
        </p:nvGraphicFramePr>
        <p:xfrm>
          <a:off x="838200" y="537373"/>
          <a:ext cx="10313988" cy="3840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6" name="TextBox 5"/>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graphicFrame>
        <p:nvGraphicFramePr>
          <p:cNvPr id="10" name="Content Placeholder 3"/>
          <p:cNvGraphicFramePr>
            <a:graphicFrameLocks/>
          </p:cNvGraphicFramePr>
          <p:nvPr>
            <p:extLst>
              <p:ext uri="{D42A27DB-BD31-4B8C-83A1-F6EECF244321}">
                <p14:modId xmlns:p14="http://schemas.microsoft.com/office/powerpoint/2010/main" val="1894228833"/>
              </p:ext>
            </p:extLst>
          </p:nvPr>
        </p:nvGraphicFramePr>
        <p:xfrm>
          <a:off x="860591" y="3826612"/>
          <a:ext cx="10313988" cy="2549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84057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4" y="365125"/>
            <a:ext cx="6025356" cy="1325563"/>
          </a:xfrm>
        </p:spPr>
        <p:txBody>
          <a:bodyPr/>
          <a:lstStyle/>
          <a:p>
            <a:r>
              <a:rPr lang="en-US" dirty="0"/>
              <a:t>Implementation: </a:t>
            </a:r>
          </a:p>
        </p:txBody>
      </p:sp>
      <p:sp>
        <p:nvSpPr>
          <p:cNvPr id="3" name="Content Placeholder 2"/>
          <p:cNvSpPr>
            <a:spLocks noGrp="1"/>
          </p:cNvSpPr>
          <p:nvPr>
            <p:ph sz="quarter" idx="13"/>
          </p:nvPr>
        </p:nvSpPr>
        <p:spPr>
          <a:xfrm>
            <a:off x="838199" y="1439502"/>
            <a:ext cx="10313895" cy="4753068"/>
          </a:xfrm>
        </p:spPr>
        <p:txBody>
          <a:bodyPr>
            <a:normAutofit fontScale="40000" lnSpcReduction="20000"/>
          </a:bodyPr>
          <a:lstStyle/>
          <a:p>
            <a:r>
              <a:rPr lang="en-US" sz="4200" dirty="0"/>
              <a:t>Strong partnership with HR and Leadership</a:t>
            </a:r>
          </a:p>
          <a:p>
            <a:r>
              <a:rPr lang="en-US" sz="4200" dirty="0"/>
              <a:t>SharePoint site for employees to go to for resources </a:t>
            </a:r>
          </a:p>
          <a:p>
            <a:pPr lvl="1"/>
            <a:r>
              <a:rPr lang="en-US" sz="3800" dirty="0"/>
              <a:t>Job descriptions </a:t>
            </a:r>
          </a:p>
          <a:p>
            <a:pPr lvl="1"/>
            <a:r>
              <a:rPr lang="en-US" sz="3800" dirty="0"/>
              <a:t>Incentive pay information</a:t>
            </a:r>
          </a:p>
          <a:p>
            <a:pPr lvl="1"/>
            <a:r>
              <a:rPr lang="en-US" sz="4200" dirty="0"/>
              <a:t>Q &amp; A </a:t>
            </a:r>
          </a:p>
          <a:p>
            <a:r>
              <a:rPr lang="en-US" sz="4200" dirty="0"/>
              <a:t>Q &amp; A document to hand out to employees</a:t>
            </a:r>
          </a:p>
          <a:p>
            <a:r>
              <a:rPr lang="en-US" sz="4200" dirty="0"/>
              <a:t>Employees letters </a:t>
            </a:r>
          </a:p>
          <a:p>
            <a:r>
              <a:rPr lang="en-US" sz="4200" dirty="0"/>
              <a:t>Grouped employees by job class</a:t>
            </a:r>
          </a:p>
          <a:p>
            <a:r>
              <a:rPr lang="en-US" sz="4200" dirty="0"/>
              <a:t>Supervisors/Managers 1:1’s with employees</a:t>
            </a:r>
          </a:p>
          <a:p>
            <a:r>
              <a:rPr lang="en-US" sz="4200" dirty="0"/>
              <a:t>One Day </a:t>
            </a:r>
          </a:p>
          <a:p>
            <a:pPr marL="0" indent="0">
              <a:buNone/>
            </a:pPr>
            <a:endParaRPr lang="en-US" dirty="0"/>
          </a:p>
        </p:txBody>
      </p:sp>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6" name="TextBox 5"/>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spTree>
    <p:extLst>
      <p:ext uri="{BB962C8B-B14F-4D97-AF65-F5344CB8AC3E}">
        <p14:creationId xmlns:p14="http://schemas.microsoft.com/office/powerpoint/2010/main" val="3258623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4" y="365125"/>
            <a:ext cx="6025356" cy="1325563"/>
          </a:xfrm>
        </p:spPr>
        <p:txBody>
          <a:bodyPr/>
          <a:lstStyle/>
          <a:p>
            <a:r>
              <a:rPr lang="en-US" dirty="0"/>
              <a:t>Lessons Learned: </a:t>
            </a:r>
          </a:p>
        </p:txBody>
      </p:sp>
      <p:sp>
        <p:nvSpPr>
          <p:cNvPr id="3" name="Content Placeholder 2"/>
          <p:cNvSpPr>
            <a:spLocks noGrp="1"/>
          </p:cNvSpPr>
          <p:nvPr>
            <p:ph sz="quarter" idx="13"/>
          </p:nvPr>
        </p:nvSpPr>
        <p:spPr>
          <a:xfrm>
            <a:off x="838199" y="1439502"/>
            <a:ext cx="10313895" cy="4753068"/>
          </a:xfrm>
        </p:spPr>
        <p:txBody>
          <a:bodyPr>
            <a:normAutofit fontScale="47500" lnSpcReduction="20000"/>
          </a:bodyPr>
          <a:lstStyle/>
          <a:p>
            <a:r>
              <a:rPr lang="en-US" sz="4200" dirty="0"/>
              <a:t>Prepare your managers and supervisors for difficult conversations</a:t>
            </a:r>
          </a:p>
          <a:p>
            <a:r>
              <a:rPr lang="en-US" sz="4200" dirty="0"/>
              <a:t>Talking points are required for all levels explain the why, resources and key dates</a:t>
            </a:r>
          </a:p>
          <a:p>
            <a:r>
              <a:rPr lang="en-US" sz="4200" dirty="0"/>
              <a:t>Consistent language and messaging</a:t>
            </a:r>
          </a:p>
          <a:p>
            <a:r>
              <a:rPr lang="en-US" sz="4200" dirty="0"/>
              <a:t>Employees letters (highly recommended)</a:t>
            </a:r>
          </a:p>
          <a:p>
            <a:r>
              <a:rPr lang="en-US" sz="4200" dirty="0"/>
              <a:t>Grouped employees by job class </a:t>
            </a:r>
          </a:p>
          <a:p>
            <a:r>
              <a:rPr lang="en-US" sz="4200" dirty="0"/>
              <a:t>Shorter timeframe from start to finish</a:t>
            </a:r>
          </a:p>
          <a:p>
            <a:r>
              <a:rPr lang="en-US" sz="4200" dirty="0"/>
              <a:t>Understand how the salary will impact things like PERA, Incentive Pay, Retention Pay, vacation/sick time payout, etc. </a:t>
            </a:r>
          </a:p>
          <a:p>
            <a:r>
              <a:rPr lang="en-US" sz="4200" dirty="0"/>
              <a:t>HR Union Director needs to be aware </a:t>
            </a:r>
          </a:p>
          <a:p>
            <a:pPr marL="0" indent="0">
              <a:buNone/>
            </a:pPr>
            <a:endParaRPr lang="en-US" dirty="0"/>
          </a:p>
        </p:txBody>
      </p:sp>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6" name="TextBox 5"/>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spTree>
    <p:extLst>
      <p:ext uri="{BB962C8B-B14F-4D97-AF65-F5344CB8AC3E}">
        <p14:creationId xmlns:p14="http://schemas.microsoft.com/office/powerpoint/2010/main" val="2338214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4" y="365125"/>
            <a:ext cx="6025356" cy="1325563"/>
          </a:xfrm>
        </p:spPr>
        <p:txBody>
          <a:bodyPr/>
          <a:lstStyle/>
          <a:p>
            <a:r>
              <a:rPr lang="en-US" dirty="0"/>
              <a:t>Future:</a:t>
            </a:r>
          </a:p>
        </p:txBody>
      </p:sp>
      <p:sp>
        <p:nvSpPr>
          <p:cNvPr id="3" name="Content Placeholder 2"/>
          <p:cNvSpPr>
            <a:spLocks noGrp="1"/>
          </p:cNvSpPr>
          <p:nvPr>
            <p:ph sz="quarter" idx="13"/>
          </p:nvPr>
        </p:nvSpPr>
        <p:spPr>
          <a:xfrm>
            <a:off x="838199" y="1828800"/>
            <a:ext cx="10313895" cy="3797449"/>
          </a:xfrm>
        </p:spPr>
        <p:txBody>
          <a:bodyPr>
            <a:normAutofit fontScale="62500" lnSpcReduction="20000"/>
          </a:bodyPr>
          <a:lstStyle/>
          <a:p>
            <a:r>
              <a:rPr lang="en-US" sz="4200" dirty="0"/>
              <a:t>Alignment with Workforce Development and Organizational Change Management to implement out the job classes </a:t>
            </a:r>
          </a:p>
          <a:p>
            <a:r>
              <a:rPr lang="en-US" sz="4200" dirty="0"/>
              <a:t>Revised PDQ process</a:t>
            </a:r>
          </a:p>
          <a:p>
            <a:r>
              <a:rPr lang="en-US" sz="4200" dirty="0"/>
              <a:t>Create performance indicators to enhance our performance management process </a:t>
            </a:r>
          </a:p>
          <a:p>
            <a:r>
              <a:rPr lang="en-US" sz="4200" dirty="0"/>
              <a:t>Develop career paths and training programs </a:t>
            </a:r>
          </a:p>
          <a:p>
            <a:r>
              <a:rPr lang="en-US" sz="4200" dirty="0"/>
              <a:t>Completed Job Descriptions and Job Classes by Q4 of 2018</a:t>
            </a:r>
          </a:p>
          <a:p>
            <a:pPr marL="0" indent="0">
              <a:buNone/>
            </a:pPr>
            <a:endParaRPr lang="en-US" dirty="0"/>
          </a:p>
        </p:txBody>
      </p:sp>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6" name="TextBox 5"/>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spTree>
    <p:extLst>
      <p:ext uri="{BB962C8B-B14F-4D97-AF65-F5344CB8AC3E}">
        <p14:creationId xmlns:p14="http://schemas.microsoft.com/office/powerpoint/2010/main" val="2269140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Footer Placeholder 2"/>
          <p:cNvSpPr>
            <a:spLocks noGrp="1"/>
          </p:cNvSpPr>
          <p:nvPr>
            <p:ph type="ftr" sz="quarter" idx="3"/>
          </p:nvPr>
        </p:nvSpPr>
        <p:spPr>
          <a:xfrm>
            <a:off x="838200" y="6291608"/>
            <a:ext cx="4114800" cy="365125"/>
          </a:xfrm>
        </p:spPr>
        <p:txBody>
          <a:bodyPr/>
          <a:lstStyle/>
          <a:p>
            <a:r>
              <a:rPr lang="en-US"/>
              <a:t>Hennepin County</a:t>
            </a:r>
            <a:endParaRPr lang="en-US" dirty="0"/>
          </a:p>
        </p:txBody>
      </p:sp>
    </p:spTree>
    <p:extLst>
      <p:ext uri="{BB962C8B-B14F-4D97-AF65-F5344CB8AC3E}">
        <p14:creationId xmlns:p14="http://schemas.microsoft.com/office/powerpoint/2010/main" val="1006804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38198" y="3221665"/>
            <a:ext cx="6053140" cy="1696564"/>
          </a:xfrm>
        </p:spPr>
        <p:txBody>
          <a:bodyPr>
            <a:normAutofit/>
          </a:bodyPr>
          <a:lstStyle/>
          <a:p>
            <a:r>
              <a:rPr lang="en-US" dirty="0"/>
              <a:t>Nicole West</a:t>
            </a:r>
            <a:endParaRPr lang="en-US" dirty="0">
              <a:hlinkClick r:id="rId3"/>
            </a:endParaRPr>
          </a:p>
          <a:p>
            <a:r>
              <a:rPr lang="en-US" dirty="0">
                <a:hlinkClick r:id="rId3"/>
              </a:rPr>
              <a:t>Nicole.West@hennepin.us</a:t>
            </a:r>
            <a:endParaRPr lang="en-US" dirty="0"/>
          </a:p>
          <a:p>
            <a:r>
              <a:rPr lang="en-US" dirty="0"/>
              <a:t>612-543-2975</a:t>
            </a:r>
          </a:p>
        </p:txBody>
      </p:sp>
      <p:sp>
        <p:nvSpPr>
          <p:cNvPr id="4" name="Text Placeholder 3"/>
          <p:cNvSpPr>
            <a:spLocks noGrp="1"/>
          </p:cNvSpPr>
          <p:nvPr>
            <p:ph type="body" sz="quarter" idx="15"/>
          </p:nvPr>
        </p:nvSpPr>
        <p:spPr/>
        <p:txBody>
          <a:bodyPr/>
          <a:lstStyle/>
          <a:p>
            <a:r>
              <a:rPr lang="en-US" dirty="0"/>
              <a:t>Contact Information: </a:t>
            </a:r>
          </a:p>
        </p:txBody>
      </p:sp>
      <p:sp>
        <p:nvSpPr>
          <p:cNvPr id="5" name="Footer Placeholder 4"/>
          <p:cNvSpPr>
            <a:spLocks noGrp="1"/>
          </p:cNvSpPr>
          <p:nvPr>
            <p:ph type="ftr" sz="quarter" idx="3"/>
          </p:nvPr>
        </p:nvSpPr>
        <p:spPr>
          <a:xfrm>
            <a:off x="838199" y="6278136"/>
            <a:ext cx="8509001" cy="365125"/>
          </a:xfrm>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Tree>
    <p:extLst>
      <p:ext uri="{BB962C8B-B14F-4D97-AF65-F5344CB8AC3E}">
        <p14:creationId xmlns:p14="http://schemas.microsoft.com/office/powerpoint/2010/main" val="427950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p>
        </p:txBody>
      </p:sp>
      <p:sp>
        <p:nvSpPr>
          <p:cNvPr id="3" name="Content Placeholder 2"/>
          <p:cNvSpPr>
            <a:spLocks noGrp="1"/>
          </p:cNvSpPr>
          <p:nvPr>
            <p:ph sz="quarter" idx="11"/>
          </p:nvPr>
        </p:nvSpPr>
        <p:spPr>
          <a:xfrm>
            <a:off x="838200" y="1608807"/>
            <a:ext cx="10515600" cy="4796227"/>
          </a:xfrm>
        </p:spPr>
        <p:txBody>
          <a:bodyPr vert="horz" lIns="91440" tIns="45720" rIns="91440" bIns="45720" rtlCol="0" anchor="t">
            <a:normAutofit fontScale="77500" lnSpcReduction="20000"/>
          </a:bodyPr>
          <a:lstStyle/>
          <a:p>
            <a:r>
              <a:rPr lang="en-US" dirty="0">
                <a:latin typeface="Segoe UI"/>
                <a:cs typeface="Segoe UI"/>
              </a:rPr>
              <a:t>Problem Statement</a:t>
            </a:r>
            <a:endParaRPr lang="en-US" dirty="0"/>
          </a:p>
          <a:p>
            <a:r>
              <a:rPr lang="en-US" dirty="0"/>
              <a:t>Future Direction </a:t>
            </a:r>
          </a:p>
          <a:p>
            <a:r>
              <a:rPr lang="en-US" dirty="0"/>
              <a:t>Goals</a:t>
            </a:r>
          </a:p>
          <a:p>
            <a:r>
              <a:rPr lang="en-US" dirty="0"/>
              <a:t>Process of selecting job descriptions </a:t>
            </a:r>
          </a:p>
          <a:p>
            <a:r>
              <a:rPr lang="en-US" dirty="0"/>
              <a:t>IT Job Classes &amp; IT Job Descriptions Overview </a:t>
            </a:r>
          </a:p>
          <a:p>
            <a:r>
              <a:rPr lang="en-US" dirty="0"/>
              <a:t>Employee Mapping </a:t>
            </a:r>
          </a:p>
          <a:p>
            <a:r>
              <a:rPr lang="en-US" dirty="0"/>
              <a:t>Compensation Overview </a:t>
            </a:r>
          </a:p>
          <a:p>
            <a:r>
              <a:rPr lang="en-US" dirty="0">
                <a:latin typeface="Segoe UI"/>
                <a:cs typeface="Segoe UI"/>
              </a:rPr>
              <a:t>Implementation </a:t>
            </a:r>
          </a:p>
          <a:p>
            <a:r>
              <a:rPr lang="en-US" dirty="0">
                <a:latin typeface="Segoe UI"/>
                <a:cs typeface="Segoe UI"/>
              </a:rPr>
              <a:t>Lessons Learned</a:t>
            </a:r>
            <a:endParaRPr lang="en-US" dirty="0"/>
          </a:p>
        </p:txBody>
      </p:sp>
      <p:sp>
        <p:nvSpPr>
          <p:cNvPr id="4" name="Footer Placeholder 3"/>
          <p:cNvSpPr>
            <a:spLocks noGrp="1"/>
          </p:cNvSpPr>
          <p:nvPr>
            <p:ph type="ftr" sz="quarter" idx="3"/>
          </p:nvPr>
        </p:nvSpPr>
        <p:spPr/>
        <p:txBody>
          <a:bodyPr/>
          <a:lstStyle/>
          <a:p>
            <a:r>
              <a:rPr lang="en-US" dirty="0"/>
              <a:t>Hennepin County</a:t>
            </a:r>
          </a:p>
        </p:txBody>
      </p:sp>
    </p:spTree>
    <p:extLst>
      <p:ext uri="{BB962C8B-B14F-4D97-AF65-F5344CB8AC3E}">
        <p14:creationId xmlns:p14="http://schemas.microsoft.com/office/powerpoint/2010/main" val="237939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Light"/>
                <a:cs typeface="Segoe UI Light"/>
              </a:rPr>
              <a:t>Problem Statement:  </a:t>
            </a:r>
            <a:endParaRPr lang="en-US" dirty="0"/>
          </a:p>
        </p:txBody>
      </p:sp>
      <p:sp>
        <p:nvSpPr>
          <p:cNvPr id="3" name="Content Placeholder 2"/>
          <p:cNvSpPr>
            <a:spLocks noGrp="1"/>
          </p:cNvSpPr>
          <p:nvPr>
            <p:ph sz="quarter" idx="11"/>
          </p:nvPr>
        </p:nvSpPr>
        <p:spPr>
          <a:xfrm>
            <a:off x="838200" y="1838325"/>
            <a:ext cx="10515600" cy="4654550"/>
          </a:xfrm>
        </p:spPr>
        <p:txBody>
          <a:bodyPr vert="horz" lIns="91440" tIns="45720" rIns="91440" bIns="45720" rtlCol="0" anchor="t">
            <a:normAutofit fontScale="92500" lnSpcReduction="10000"/>
          </a:bodyPr>
          <a:lstStyle/>
          <a:p>
            <a:r>
              <a:rPr lang="en-US" dirty="0"/>
              <a:t>Old job classes that are 30+ years old </a:t>
            </a:r>
          </a:p>
          <a:p>
            <a:r>
              <a:rPr lang="en-US" dirty="0"/>
              <a:t>Generic job classes that are not specialized towards IT functions </a:t>
            </a:r>
          </a:p>
          <a:p>
            <a:pPr lvl="1"/>
            <a:r>
              <a:rPr lang="en-US" dirty="0">
                <a:latin typeface="Segoe UI"/>
                <a:cs typeface="Segoe UI"/>
              </a:rPr>
              <a:t>Examples: </a:t>
            </a:r>
            <a:endParaRPr lang="en-US" dirty="0"/>
          </a:p>
          <a:p>
            <a:pPr lvl="2"/>
            <a:r>
              <a:rPr lang="en-US" dirty="0">
                <a:latin typeface="Segoe UI"/>
                <a:cs typeface="Segoe UI"/>
              </a:rPr>
              <a:t>IT Specialist (4 levels) </a:t>
            </a:r>
            <a:endParaRPr lang="en-US" dirty="0"/>
          </a:p>
          <a:p>
            <a:pPr lvl="2"/>
            <a:r>
              <a:rPr lang="en-US" dirty="0">
                <a:latin typeface="Segoe UI"/>
                <a:cs typeface="Segoe UI"/>
              </a:rPr>
              <a:t>IT System Software Programmer (2 levels)</a:t>
            </a:r>
          </a:p>
          <a:p>
            <a:r>
              <a:rPr lang="en-US" dirty="0">
                <a:latin typeface="Segoe UI"/>
                <a:cs typeface="Segoe UI"/>
              </a:rPr>
              <a:t>Inconsistent use of job classes throughout IT community </a:t>
            </a:r>
            <a:endParaRPr lang="en-US" sz="1800" dirty="0"/>
          </a:p>
          <a:p>
            <a:pPr lvl="1"/>
            <a:r>
              <a:rPr lang="en-US" sz="1400" dirty="0">
                <a:latin typeface="Segoe UI"/>
                <a:cs typeface="Segoe UI"/>
              </a:rPr>
              <a:t>IT Community is IT Department and LOB IT)</a:t>
            </a:r>
          </a:p>
          <a:p>
            <a:pPr marL="457200" lvl="1" indent="0">
              <a:buNone/>
            </a:pPr>
            <a:endParaRPr lang="en-US" sz="1400" dirty="0">
              <a:solidFill>
                <a:srgbClr val="00B050"/>
              </a:solidFill>
              <a:latin typeface="Segoe UI"/>
              <a:cs typeface="Segoe UI"/>
            </a:endParaRPr>
          </a:p>
          <a:p>
            <a:pPr marL="457200" lvl="1" indent="0">
              <a:buNone/>
            </a:pPr>
            <a:r>
              <a:rPr lang="en-US" sz="1400" dirty="0">
                <a:solidFill>
                  <a:srgbClr val="00B050"/>
                </a:solidFill>
                <a:latin typeface="Segoe UI"/>
                <a:cs typeface="Segoe UI"/>
              </a:rPr>
              <a:t>Note: IT Department is NON-UNION </a:t>
            </a:r>
          </a:p>
          <a:p>
            <a:pPr lvl="1"/>
            <a:endParaRPr lang="en-US" sz="1400" dirty="0">
              <a:latin typeface="Segoe UI"/>
              <a:cs typeface="Segoe UI"/>
            </a:endParaRPr>
          </a:p>
          <a:p>
            <a:pPr lvl="1"/>
            <a:endParaRPr lang="en-US" sz="1400" dirty="0"/>
          </a:p>
          <a:p>
            <a:pPr lvl="1"/>
            <a:endParaRPr lang="en-US" dirty="0"/>
          </a:p>
        </p:txBody>
      </p:sp>
      <p:sp>
        <p:nvSpPr>
          <p:cNvPr id="4" name="Footer Placeholder 3"/>
          <p:cNvSpPr>
            <a:spLocks noGrp="1"/>
          </p:cNvSpPr>
          <p:nvPr>
            <p:ph type="ftr" sz="quarter" idx="3"/>
          </p:nvPr>
        </p:nvSpPr>
        <p:spPr/>
        <p:txBody>
          <a:bodyPr/>
          <a:lstStyle/>
          <a:p>
            <a:r>
              <a:rPr lang="en-US" dirty="0"/>
              <a:t>Hennepin County</a:t>
            </a:r>
          </a:p>
        </p:txBody>
      </p:sp>
    </p:spTree>
    <p:extLst>
      <p:ext uri="{BB962C8B-B14F-4D97-AF65-F5344CB8AC3E}">
        <p14:creationId xmlns:p14="http://schemas.microsoft.com/office/powerpoint/2010/main" val="2050426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 </a:t>
            </a:r>
          </a:p>
        </p:txBody>
      </p:sp>
      <p:sp>
        <p:nvSpPr>
          <p:cNvPr id="3" name="Content Placeholder 2"/>
          <p:cNvSpPr>
            <a:spLocks noGrp="1"/>
          </p:cNvSpPr>
          <p:nvPr>
            <p:ph sz="quarter" idx="11"/>
          </p:nvPr>
        </p:nvSpPr>
        <p:spPr/>
        <p:txBody>
          <a:bodyPr/>
          <a:lstStyle/>
          <a:p>
            <a:r>
              <a:rPr lang="en-US" dirty="0"/>
              <a:t>Job classes that align with IT industry and job market </a:t>
            </a:r>
          </a:p>
          <a:p>
            <a:r>
              <a:rPr lang="en-US" dirty="0"/>
              <a:t>Job classes focus on job function, skills and abilities and minimum qualifications </a:t>
            </a:r>
          </a:p>
          <a:p>
            <a:r>
              <a:rPr lang="en-US" dirty="0"/>
              <a:t>Tiered levels for growth within job classes and movement between job classes </a:t>
            </a:r>
          </a:p>
          <a:p>
            <a:r>
              <a:rPr lang="en-US" dirty="0"/>
              <a:t>Employees are mapped based on function </a:t>
            </a:r>
          </a:p>
        </p:txBody>
      </p:sp>
      <p:sp>
        <p:nvSpPr>
          <p:cNvPr id="4" name="Footer Placeholder 3"/>
          <p:cNvSpPr>
            <a:spLocks noGrp="1"/>
          </p:cNvSpPr>
          <p:nvPr>
            <p:ph type="ftr" sz="quarter" idx="3"/>
          </p:nvPr>
        </p:nvSpPr>
        <p:spPr/>
        <p:txBody>
          <a:bodyPr/>
          <a:lstStyle/>
          <a:p>
            <a:r>
              <a:rPr lang="en-US"/>
              <a:t>Hennepin County</a:t>
            </a:r>
            <a:endParaRPr lang="en-US" dirty="0"/>
          </a:p>
        </p:txBody>
      </p:sp>
    </p:spTree>
    <p:extLst>
      <p:ext uri="{BB962C8B-B14F-4D97-AF65-F5344CB8AC3E}">
        <p14:creationId xmlns:p14="http://schemas.microsoft.com/office/powerpoint/2010/main" val="199688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Strategy and Planning Goals: </a:t>
            </a:r>
          </a:p>
        </p:txBody>
      </p:sp>
      <p:sp>
        <p:nvSpPr>
          <p:cNvPr id="3" name="Content Placeholder 2"/>
          <p:cNvSpPr>
            <a:spLocks noGrp="1"/>
          </p:cNvSpPr>
          <p:nvPr>
            <p:ph sz="quarter" idx="11"/>
          </p:nvPr>
        </p:nvSpPr>
        <p:spPr/>
        <p:txBody>
          <a:bodyPr/>
          <a:lstStyle/>
          <a:p>
            <a:r>
              <a:rPr lang="en-US" dirty="0"/>
              <a:t>Partnering with HR to reach our mutual goals to: </a:t>
            </a:r>
          </a:p>
          <a:p>
            <a:pPr lvl="1"/>
            <a:r>
              <a:rPr lang="en-US" dirty="0"/>
              <a:t>Adjust minimum qualifications for IT job classes to open up hiring opportunities </a:t>
            </a:r>
          </a:p>
          <a:p>
            <a:pPr lvl="1"/>
            <a:r>
              <a:rPr lang="en-US" dirty="0"/>
              <a:t>Customize recruitment efforts for IT professionals to make us an attractive employer</a:t>
            </a:r>
          </a:p>
          <a:p>
            <a:pPr lvl="1"/>
            <a:r>
              <a:rPr lang="en-US" dirty="0"/>
              <a:t>Clarify the IT job class promotional process and levels </a:t>
            </a:r>
          </a:p>
          <a:p>
            <a:pPr lvl="1"/>
            <a:r>
              <a:rPr lang="en-US" dirty="0"/>
              <a:t>Develop IT Classes &amp; Descriptions that are in alignment with IT industry</a:t>
            </a:r>
          </a:p>
        </p:txBody>
      </p:sp>
      <p:sp>
        <p:nvSpPr>
          <p:cNvPr id="4" name="Footer Placeholder 3"/>
          <p:cNvSpPr>
            <a:spLocks noGrp="1"/>
          </p:cNvSpPr>
          <p:nvPr>
            <p:ph type="ftr" sz="quarter" idx="3"/>
          </p:nvPr>
        </p:nvSpPr>
        <p:spPr/>
        <p:txBody>
          <a:bodyPr/>
          <a:lstStyle/>
          <a:p>
            <a:r>
              <a:rPr lang="en-US"/>
              <a:t>Hennepin County</a:t>
            </a:r>
            <a:endParaRPr lang="en-US" dirty="0"/>
          </a:p>
        </p:txBody>
      </p:sp>
    </p:spTree>
    <p:extLst>
      <p:ext uri="{BB962C8B-B14F-4D97-AF65-F5344CB8AC3E}">
        <p14:creationId xmlns:p14="http://schemas.microsoft.com/office/powerpoint/2010/main" val="3832789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Used: </a:t>
            </a:r>
          </a:p>
        </p:txBody>
      </p:sp>
      <p:sp>
        <p:nvSpPr>
          <p:cNvPr id="3" name="Content Placeholder 2"/>
          <p:cNvSpPr>
            <a:spLocks noGrp="1"/>
          </p:cNvSpPr>
          <p:nvPr>
            <p:ph sz="quarter" idx="11"/>
          </p:nvPr>
        </p:nvSpPr>
        <p:spPr/>
        <p:txBody>
          <a:bodyPr>
            <a:normAutofit fontScale="85000" lnSpcReduction="20000"/>
          </a:bodyPr>
          <a:lstStyle/>
          <a:p>
            <a:r>
              <a:rPr lang="en-US" dirty="0"/>
              <a:t>Current job descriptions </a:t>
            </a:r>
          </a:p>
          <a:p>
            <a:r>
              <a:rPr lang="en-US" dirty="0"/>
              <a:t>Interviews with supervisors and managers to understand functions/minimum qualifications/Knowledge, Skills, Abilities (KSA’s)</a:t>
            </a:r>
          </a:p>
          <a:p>
            <a:r>
              <a:rPr lang="en-US" dirty="0"/>
              <a:t>Industry Research (Gartner, Indeed.com, LinkedIn, etc.)</a:t>
            </a:r>
          </a:p>
          <a:p>
            <a:r>
              <a:rPr lang="en-US" dirty="0"/>
              <a:t>Mercer Database</a:t>
            </a:r>
          </a:p>
          <a:p>
            <a:pPr marL="457200" lvl="1" indent="0">
              <a:buNone/>
            </a:pPr>
            <a:r>
              <a:rPr lang="en-US" sz="1600" dirty="0"/>
              <a:t>220.879.340 Business Analyst - Senior Under general direction, responsible for performing complex research and analysis to support business operations and presenting findings to manager or project leader. Determines best practices and suggests how to improve current practices. Develops recommendations to solve problems and issues related to business operations and communicates with other departments as necessary. May perform special projects upon request and oversee the work of less experienced Business Analysts. Typically requires a Bachelor's degree and more than 5 years of experience. </a:t>
            </a:r>
          </a:p>
          <a:p>
            <a:pPr marL="457200" lvl="1" indent="0">
              <a:buNone/>
            </a:pPr>
            <a:endParaRPr lang="en-US" sz="1600" dirty="0"/>
          </a:p>
        </p:txBody>
      </p:sp>
      <p:sp>
        <p:nvSpPr>
          <p:cNvPr id="4" name="Footer Placeholder 3"/>
          <p:cNvSpPr>
            <a:spLocks noGrp="1"/>
          </p:cNvSpPr>
          <p:nvPr>
            <p:ph type="ftr" sz="quarter" idx="3"/>
          </p:nvPr>
        </p:nvSpPr>
        <p:spPr/>
        <p:txBody>
          <a:bodyPr/>
          <a:lstStyle/>
          <a:p>
            <a:r>
              <a:rPr lang="en-US"/>
              <a:t>Hennepin County</a:t>
            </a:r>
            <a:endParaRPr lang="en-US" dirty="0"/>
          </a:p>
        </p:txBody>
      </p:sp>
    </p:spTree>
    <p:extLst>
      <p:ext uri="{BB962C8B-B14F-4D97-AF65-F5344CB8AC3E}">
        <p14:creationId xmlns:p14="http://schemas.microsoft.com/office/powerpoint/2010/main" val="2139815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selecting job description </a:t>
            </a:r>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674252663"/>
              </p:ext>
            </p:extLst>
          </p:nvPr>
        </p:nvGraphicFramePr>
        <p:xfrm>
          <a:off x="838200" y="1838325"/>
          <a:ext cx="10515600" cy="2070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3"/>
          </p:nvPr>
        </p:nvSpPr>
        <p:spPr/>
        <p:txBody>
          <a:bodyPr/>
          <a:lstStyle/>
          <a:p>
            <a:r>
              <a:rPr lang="en-US"/>
              <a:t>Hennepin County</a:t>
            </a: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3001103"/>
              </p:ext>
            </p:extLst>
          </p:nvPr>
        </p:nvGraphicFramePr>
        <p:xfrm>
          <a:off x="820480" y="3849286"/>
          <a:ext cx="10515600" cy="20702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80148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4" y="365125"/>
            <a:ext cx="11597668" cy="1325563"/>
          </a:xfrm>
        </p:spPr>
        <p:txBody>
          <a:bodyPr/>
          <a:lstStyle/>
          <a:p>
            <a:r>
              <a:rPr lang="en-US" dirty="0"/>
              <a:t>Job Class Specifications vs. Job Description </a:t>
            </a:r>
          </a:p>
        </p:txBody>
      </p:sp>
      <p:sp>
        <p:nvSpPr>
          <p:cNvPr id="5" name="Footer Placeholder 4"/>
          <p:cNvSpPr>
            <a:spLocks noGrp="1"/>
          </p:cNvSpPr>
          <p:nvPr>
            <p:ph type="ftr" sz="quarter" idx="3"/>
          </p:nvPr>
        </p:nvSpPr>
        <p:spPr/>
        <p:txBody>
          <a:bodyPr/>
          <a:lstStyle/>
          <a:p>
            <a:r>
              <a:rPr lang="en-US">
                <a:latin typeface="Segoe UI" panose="020B0502040204020203" pitchFamily="34" charset="0"/>
                <a:ea typeface="Segoe UI" panose="020B0502040204020203" pitchFamily="34" charset="0"/>
                <a:cs typeface="Segoe UI" panose="020B0502040204020203" pitchFamily="34" charset="0"/>
              </a:rPr>
              <a:t>Hennepin County</a:t>
            </a:r>
            <a:endParaRPr lang="en-US" sz="1100" dirty="0">
              <a:latin typeface="Segoe UI Light" panose="020B0502040204020203" pitchFamily="34" charset="0"/>
              <a:ea typeface="Myriad Pro Light" charset="0"/>
              <a:cs typeface="Myriad Pro Light" charset="0"/>
            </a:endParaRPr>
          </a:p>
        </p:txBody>
      </p:sp>
      <p:sp>
        <p:nvSpPr>
          <p:cNvPr id="6" name="TextBox 5"/>
          <p:cNvSpPr txBox="1"/>
          <p:nvPr/>
        </p:nvSpPr>
        <p:spPr>
          <a:xfrm>
            <a:off x="12469090" y="139407"/>
            <a:ext cx="4028209" cy="3139321"/>
          </a:xfrm>
          <a:prstGeom prst="rect">
            <a:avLst/>
          </a:prstGeom>
          <a:noFill/>
        </p:spPr>
        <p:txBody>
          <a:bodyPr wrap="square" rtlCol="0">
            <a:spAutoFit/>
          </a:bodyPr>
          <a:lstStyle/>
          <a:p>
            <a:r>
              <a:rPr lang="en-US" b="1" dirty="0">
                <a:latin typeface="Myriad Pro" charset="0"/>
                <a:ea typeface="Myriad Pro" charset="0"/>
                <a:cs typeface="Myriad Pro" charset="0"/>
              </a:rPr>
              <a:t>How to set your image in the placeholder</a:t>
            </a:r>
          </a:p>
          <a:p>
            <a:pPr marL="285750" indent="-285750">
              <a:buFontTx/>
              <a:buChar char="-"/>
            </a:pPr>
            <a:r>
              <a:rPr lang="en-US" dirty="0">
                <a:latin typeface="Myriad Pro" charset="0"/>
                <a:ea typeface="Myriad Pro" charset="0"/>
                <a:cs typeface="Myriad Pro" charset="0"/>
              </a:rPr>
              <a:t>Right click image and select “format picture”</a:t>
            </a:r>
          </a:p>
          <a:p>
            <a:pPr marL="285750" indent="-285750">
              <a:buFontTx/>
              <a:buChar char="-"/>
            </a:pPr>
            <a:r>
              <a:rPr lang="en-US" dirty="0">
                <a:latin typeface="Myriad Pro" charset="0"/>
                <a:ea typeface="Myriad Pro" charset="0"/>
                <a:cs typeface="Myriad Pro" charset="0"/>
              </a:rPr>
              <a:t>Select “Picture” tab</a:t>
            </a:r>
          </a:p>
          <a:p>
            <a:pPr marL="285750" indent="-285750">
              <a:buFontTx/>
              <a:buChar char="-"/>
            </a:pPr>
            <a:r>
              <a:rPr lang="en-US" dirty="0">
                <a:latin typeface="Myriad Pro" charset="0"/>
                <a:ea typeface="Myriad Pro" charset="0"/>
                <a:cs typeface="Myriad Pro" charset="0"/>
              </a:rPr>
              <a:t>Select Crop from the drop down menu</a:t>
            </a:r>
          </a:p>
          <a:p>
            <a:pPr marL="285750" indent="-285750">
              <a:buFontTx/>
              <a:buChar char="-"/>
            </a:pPr>
            <a:r>
              <a:rPr lang="en-US" dirty="0">
                <a:latin typeface="Myriad Pro" charset="0"/>
                <a:ea typeface="Myriad Pro" charset="0"/>
                <a:cs typeface="Myriad Pro" charset="0"/>
              </a:rPr>
              <a:t>Under Picture Position, use the Offset X and Offset Y to position your image within the frame</a:t>
            </a:r>
          </a:p>
          <a:p>
            <a:pPr marL="285750" indent="-285750">
              <a:buFontTx/>
              <a:buChar char="-"/>
            </a:pPr>
            <a:r>
              <a:rPr lang="en-US" dirty="0">
                <a:latin typeface="Myriad Pro" charset="0"/>
                <a:ea typeface="Myriad Pro" charset="0"/>
                <a:cs typeface="Myriad Pro" charset="0"/>
              </a:rPr>
              <a:t>delete this when no longer needed</a:t>
            </a:r>
          </a:p>
        </p:txBody>
      </p:sp>
      <p:sp>
        <p:nvSpPr>
          <p:cNvPr id="8" name="Rectangle 2"/>
          <p:cNvSpPr>
            <a:spLocks noGrp="1" noChangeArrowheads="1"/>
          </p:cNvSpPr>
          <p:nvPr>
            <p:ph sz="quarter" idx="13"/>
          </p:nvPr>
        </p:nvSpPr>
        <p:spPr bwMode="auto">
          <a:xfrm>
            <a:off x="1" y="1152466"/>
            <a:ext cx="13149116" cy="515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25392"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ea typeface="Calibri" panose="020F0502020204030204" pitchFamily="34" charset="0"/>
              </a:rPr>
              <a:t>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Job class specifications provide a broader definition of a role and general qualifications of someone in the role including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 education, experience, knowledge, skills and abilities.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latin typeface="Segoe UI" panose="020B0502040204020203"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A job description provides a narrower explanation of the primary duties for a specific position in the county.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Though there is some overlap, both job class specifications and job descriptions assist an organization in developing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a skilled and qualified workforce.</a:t>
            </a:r>
            <a:endParaRPr kumimoji="0" lang="en-US" altLang="en-US" sz="1600" b="0" i="0" u="none" strike="noStrike" cap="none" normalizeH="0" baseline="0" dirty="0">
              <a:ln>
                <a:noFill/>
              </a:ln>
              <a:solidFill>
                <a:schemeClr val="tx1"/>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 </a:t>
            </a:r>
            <a:endParaRPr kumimoji="0" lang="en-US" altLang="en-US" sz="1600" b="0" i="0" u="none" strike="noStrike" cap="none" normalizeH="0" baseline="0" dirty="0">
              <a:ln>
                <a:noFill/>
              </a:ln>
              <a:solidFill>
                <a:schemeClr val="tx1"/>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A job class specification includes</a:t>
            </a: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 (This is referenced in our </a:t>
            </a: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hlinkClick r:id="rId3"/>
              </a:rPr>
              <a:t>HR Rules</a:t>
            </a: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a:t>
            </a:r>
            <a:endParaRPr kumimoji="0" lang="en-US" altLang="en-US" sz="1600" b="0" i="0" u="none" strike="noStrike" cap="none" normalizeH="0" baseline="0" dirty="0">
              <a:ln>
                <a:noFill/>
              </a:ln>
              <a:solidFill>
                <a:schemeClr val="tx1"/>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class title</a:t>
            </a:r>
            <a:endParaRPr kumimoji="0" lang="en-US" altLang="en-US" sz="1600" b="0" i="0" u="none" strike="noStrike" cap="none" normalizeH="0" baseline="0" dirty="0">
              <a:ln>
                <a:noFill/>
              </a:ln>
              <a:solidFill>
                <a:schemeClr val="tx1"/>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general outline of the duties and responsibilities of the work</a:t>
            </a:r>
            <a:endParaRPr kumimoji="0" lang="en-US" altLang="en-US" sz="1600" b="0" i="0" u="none" strike="noStrike" cap="none" normalizeH="0" baseline="0" dirty="0">
              <a:ln>
                <a:noFill/>
              </a:ln>
              <a:solidFill>
                <a:schemeClr val="tx1"/>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statement of minimum qualifications a person requires to fulfill the position</a:t>
            </a:r>
            <a:endParaRPr kumimoji="0" lang="en-US" altLang="en-US" sz="1600" b="0" i="0" u="none" strike="noStrike" cap="none" normalizeH="0" baseline="0" dirty="0">
              <a:ln>
                <a:noFill/>
              </a:ln>
              <a:solidFill>
                <a:schemeClr val="tx1"/>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basic knowledge, skills and abilities </a:t>
            </a:r>
            <a:endParaRPr kumimoji="0" lang="en-US" altLang="en-US" sz="1600" b="0" i="0" u="none" strike="noStrike" cap="none" normalizeH="0" baseline="0" dirty="0">
              <a:ln>
                <a:noFill/>
              </a:ln>
              <a:solidFill>
                <a:schemeClr val="tx1"/>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 </a:t>
            </a:r>
            <a:endParaRPr kumimoji="0" lang="en-US" altLang="en-US" sz="1600" b="0" i="0" u="none" strike="noStrike" cap="none" normalizeH="0" baseline="0" dirty="0">
              <a:ln>
                <a:noFill/>
              </a:ln>
              <a:solidFill>
                <a:schemeClr val="tx1"/>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A job description includes</a:t>
            </a: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a:t>
            </a:r>
            <a:endParaRPr kumimoji="0" lang="en-US" altLang="en-US" sz="1600" b="0" i="0" u="none" strike="noStrike" cap="none" normalizeH="0" baseline="0" dirty="0">
              <a:ln>
                <a:noFill/>
              </a:ln>
              <a:solidFill>
                <a:schemeClr val="tx1"/>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general tasks, functions and responsibilities</a:t>
            </a:r>
            <a:endParaRPr kumimoji="0" lang="en-US" altLang="en-US" sz="1600" b="0" i="0" u="none" strike="noStrike" cap="none" normalizeH="0" baseline="0" dirty="0">
              <a:ln>
                <a:noFill/>
              </a:ln>
              <a:solidFill>
                <a:schemeClr val="tx1"/>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possible supervisory status </a:t>
            </a:r>
            <a:endParaRPr kumimoji="0" lang="en-US" altLang="en-US" sz="1600" b="0" i="0" u="none" strike="noStrike" cap="none" normalizeH="0" baseline="0" dirty="0">
              <a:ln>
                <a:noFill/>
              </a:ln>
              <a:solidFill>
                <a:schemeClr val="tx1"/>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specific qualifications or skills needed</a:t>
            </a:r>
            <a:endParaRPr kumimoji="0" lang="en-US" altLang="en-US" sz="1600" b="0" i="0" u="none" strike="noStrike" cap="none" normalizeH="0" baseline="0" dirty="0">
              <a:ln>
                <a:noFill/>
              </a:ln>
              <a:solidFill>
                <a:schemeClr val="tx1"/>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Segoe UI" panose="020B0502040204020203" pitchFamily="34" charset="0"/>
                <a:ea typeface="Calibri" panose="020F0502020204030204" pitchFamily="34" charset="0"/>
              </a:rPr>
              <a:t>a simple list of competencies</a:t>
            </a:r>
            <a:endParaRPr kumimoji="0" lang="en-US" altLang="en-US" sz="1600" b="0" i="0" u="none" strike="noStrike" cap="none" normalizeH="0" baseline="0" dirty="0">
              <a:ln>
                <a:noFill/>
              </a:ln>
              <a:solidFill>
                <a:srgbClr val="1F4D78"/>
              </a:solidFill>
              <a:effectLst/>
              <a:latin typeface="Segoe UI" panose="020B0502040204020203"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1F4D78"/>
                </a:solidFill>
                <a:effectLst/>
                <a:latin typeface="Calibri Light" panose="020F0302020204030204" pitchFamily="34" charset="0"/>
                <a:ea typeface="Times New Roman" panose="02020603050405020304" pitchFamily="18" charset="0"/>
                <a:cs typeface="Calibri Light" panose="020F0302020204030204" pitchFamily="34" charset="0"/>
              </a:rPr>
              <a:t> </a:t>
            </a:r>
            <a:endParaRPr kumimoji="0" lang="en-US" altLang="en-US" sz="1600" b="0" i="0" u="none" strike="noStrike" cap="none" normalizeH="0" baseline="0" dirty="0">
              <a:ln>
                <a:noFill/>
              </a:ln>
              <a:solidFill>
                <a:srgbClr val="1F4D78"/>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97419849"/>
      </p:ext>
    </p:extLst>
  </p:cSld>
  <p:clrMapOvr>
    <a:masterClrMapping/>
  </p:clrMapOvr>
</p:sld>
</file>

<file path=ppt/theme/theme1.xml><?xml version="1.0" encoding="utf-8"?>
<a:theme xmlns:a="http://schemas.openxmlformats.org/drawingml/2006/main" name="Office Theme">
  <a:themeElements>
    <a:clrScheme name="Hennepin County Palette 2016">
      <a:dk1>
        <a:srgbClr val="113C66"/>
      </a:dk1>
      <a:lt1>
        <a:srgbClr val="FAFAFA"/>
      </a:lt1>
      <a:dk2>
        <a:srgbClr val="113C66"/>
      </a:dk2>
      <a:lt2>
        <a:srgbClr val="FAFAFA"/>
      </a:lt2>
      <a:accent1>
        <a:srgbClr val="0058A3"/>
      </a:accent1>
      <a:accent2>
        <a:srgbClr val="44C8F5"/>
      </a:accent2>
      <a:accent3>
        <a:srgbClr val="9FCC3B"/>
      </a:accent3>
      <a:accent4>
        <a:srgbClr val="F7931E"/>
      </a:accent4>
      <a:accent5>
        <a:srgbClr val="EF413C"/>
      </a:accent5>
      <a:accent6>
        <a:srgbClr val="3E1151"/>
      </a:accent6>
      <a:hlink>
        <a:srgbClr val="00AEEF"/>
      </a:hlink>
      <a:folHlink>
        <a:srgbClr val="44C8F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 Template November 2016" id="{7305A6EE-1A77-4FF8-AE84-8B38D37E2C3C}" vid="{69EA2A9D-4C5A-4AE2-A084-1E1C853FD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64a22d93-6c96-41bf-85bc-5a81ccb82714"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EA697E461C62FF4D82962FB35B43E83C" ma:contentTypeVersion="12" ma:contentTypeDescription="Create a new document." ma:contentTypeScope="" ma:versionID="6f1963d01162b28015a2f6ae646d975a">
  <xsd:schema xmlns:xsd="http://www.w3.org/2001/XMLSchema" xmlns:xs="http://www.w3.org/2001/XMLSchema" xmlns:p="http://schemas.microsoft.com/office/2006/metadata/properties" xmlns:ns2="8d75e26a-b92e-46f6-b911-e856d113e4b0" xmlns:ns3="75823fe4-b437-4abc-876e-294de40460de" targetNamespace="http://schemas.microsoft.com/office/2006/metadata/properties" ma:root="true" ma:fieldsID="643122ae76a6b8e587e43dabf034961a" ns2:_="" ns3:_="">
    <xsd:import namespace="8d75e26a-b92e-46f6-b911-e856d113e4b0"/>
    <xsd:import namespace="75823fe4-b437-4abc-876e-294de40460de"/>
    <xsd:element name="properties">
      <xsd:complexType>
        <xsd:sequence>
          <xsd:element name="documentManagement">
            <xsd:complexType>
              <xsd:all>
                <xsd:element ref="ns2:ldf3ee9c76ca468290dfb9b2583f5ead" minOccurs="0"/>
                <xsd:element ref="ns3:TaxCatchAll" minOccurs="0"/>
                <xsd:element ref="ns2:l0e25c3f3976410f9f08406f6153caaa" minOccurs="0"/>
                <xsd:element ref="ns2:c065f43dede547f9ab781c95f52d760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5e26a-b92e-46f6-b911-e856d113e4b0" elementFormDefault="qualified">
    <xsd:import namespace="http://schemas.microsoft.com/office/2006/documentManagement/types"/>
    <xsd:import namespace="http://schemas.microsoft.com/office/infopath/2007/PartnerControls"/>
    <xsd:element name="ldf3ee9c76ca468290dfb9b2583f5ead" ma:index="9" nillable="true" ma:taxonomy="true" ma:internalName="ldf3ee9c76ca468290dfb9b2583f5ead" ma:taxonomyFieldName="Ent_x002d_Department" ma:displayName="Ent-Department" ma:readOnly="false" ma:default="" ma:fieldId="{5df3ee9c-76ca-4682-90df-b9b2583f5ead}" ma:sspId="ee377e35-b692-4161-b726-420b2cd5df97" ma:termSetId="98260e82-53de-46ae-b1eb-4c30f480f625" ma:anchorId="00000000-0000-0000-0000-000000000000" ma:open="false" ma:isKeyword="false">
      <xsd:complexType>
        <xsd:sequence>
          <xsd:element ref="pc:Terms" minOccurs="0" maxOccurs="1"/>
        </xsd:sequence>
      </xsd:complexType>
    </xsd:element>
    <xsd:element name="l0e25c3f3976410f9f08406f6153caaa" ma:index="12" nillable="true" ma:taxonomy="true" ma:internalName="l0e25c3f3976410f9f08406f6153caaa" ma:taxonomyFieldName="Com_x0020__x002d__x0020_Communications" ma:displayName="Com-AllCommunications" ma:readOnly="false" ma:default="" ma:fieldId="{50e25c3f-3976-410f-9f08-406f6153caaa}" ma:taxonomyMulti="true" ma:sspId="ee377e35-b692-4161-b726-420b2cd5df97" ma:termSetId="3d4b54e1-b950-4721-a6d4-1f820712939f" ma:anchorId="00000000-0000-0000-0000-000000000000" ma:open="false" ma:isKeyword="false">
      <xsd:complexType>
        <xsd:sequence>
          <xsd:element ref="pc:Terms" minOccurs="0" maxOccurs="1"/>
        </xsd:sequence>
      </xsd:complexType>
    </xsd:element>
    <xsd:element name="c065f43dede547f9ab781c95f52d7601" ma:index="14" nillable="true" ma:taxonomy="true" ma:internalName="c065f43dede547f9ab781c95f52d7601" ma:taxonomyFieldName="Com_x002d_AllTags" ma:displayName="Com-AllTags" ma:readOnly="false" ma:default="" ma:fieldId="{c065f43d-ede5-47f9-ab78-1c95f52d7601}" ma:taxonomyMulti="true" ma:sspId="ee377e35-b692-4161-b726-420b2cd5df97" ma:termSetId="3d4b54e1-b950-4721-a6d4-1f820712939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5823fe4-b437-4abc-876e-294de40460d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45d1e82-5ee6-40fc-80b0-10d5f3df785c}" ma:internalName="TaxCatchAll" ma:showField="CatchAllData" ma:web="8d75e26a-b92e-46f6-b911-e856d113e4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5823fe4-b437-4abc-876e-294de40460de">
      <Value>387</Value>
      <Value>368</Value>
      <Value>383</Value>
      <Value>382</Value>
      <Value>478</Value>
    </TaxCatchAll>
    <l0e25c3f3976410f9f08406f6153caaa xmlns="8d75e26a-b92e-46f6-b911-e856d113e4b0">
      <Terms xmlns="http://schemas.microsoft.com/office/infopath/2007/PartnerControls">
        <TermInfo xmlns="http://schemas.microsoft.com/office/infopath/2007/PartnerControls">
          <TermName xmlns="http://schemas.microsoft.com/office/infopath/2007/PartnerControls">Brand</TermName>
          <TermId xmlns="http://schemas.microsoft.com/office/infopath/2007/PartnerControls">09a3bbe6-7e26-4256-a32f-395f05f3ad50</TermId>
        </TermInfo>
        <TermInfo xmlns="http://schemas.microsoft.com/office/infopath/2007/PartnerControls">
          <TermName xmlns="http://schemas.microsoft.com/office/infopath/2007/PartnerControls">Graphic Design</TermName>
          <TermId xmlns="http://schemas.microsoft.com/office/infopath/2007/PartnerControls">86fe64f1-b69a-40a1-b8ab-84fcc1930669</TermId>
        </TermInfo>
        <TermInfo xmlns="http://schemas.microsoft.com/office/infopath/2007/PartnerControls">
          <TermName xmlns="http://schemas.microsoft.com/office/infopath/2007/PartnerControls">PowerPoint</TermName>
          <TermId xmlns="http://schemas.microsoft.com/office/infopath/2007/PartnerControls">f14ede72-ac71-4e78-b802-a6703af07abc</TermId>
        </TermInfo>
        <TermInfo xmlns="http://schemas.microsoft.com/office/infopath/2007/PartnerControls">
          <TermName xmlns="http://schemas.microsoft.com/office/infopath/2007/PartnerControls">Templates</TermName>
          <TermId xmlns="http://schemas.microsoft.com/office/infopath/2007/PartnerControls">f6d765a0-12d4-48c2-ae53-a903487aaee3</TermId>
        </TermInfo>
      </Terms>
    </l0e25c3f3976410f9f08406f6153caaa>
    <ldf3ee9c76ca468290dfb9b2583f5ead xmlns="8d75e26a-b92e-46f6-b911-e856d113e4b0">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a2f9b082-d70d-4b24-8a2a-cfcc7883a969</TermId>
        </TermInfo>
      </Terms>
    </ldf3ee9c76ca468290dfb9b2583f5ead>
    <c065f43dede547f9ab781c95f52d7601 xmlns="8d75e26a-b92e-46f6-b911-e856d113e4b0">
      <Terms xmlns="http://schemas.microsoft.com/office/infopath/2007/PartnerControls">
        <TermInfo xmlns="http://schemas.microsoft.com/office/infopath/2007/PartnerControls">
          <TermName xmlns="http://schemas.microsoft.com/office/infopath/2007/PartnerControls">Brand</TermName>
          <TermId xmlns="http://schemas.microsoft.com/office/infopath/2007/PartnerControls">09a3bbe6-7e26-4256-a32f-395f05f3ad50</TermId>
        </TermInfo>
        <TermInfo xmlns="http://schemas.microsoft.com/office/infopath/2007/PartnerControls">
          <TermName xmlns="http://schemas.microsoft.com/office/infopath/2007/PartnerControls"> Graphic Design</TermName>
          <TermId xmlns="http://schemas.microsoft.com/office/infopath/2007/PartnerControls">86fe64f1-b69a-40a1-b8ab-84fcc1930669</TermId>
        </TermInfo>
        <TermInfo xmlns="http://schemas.microsoft.com/office/infopath/2007/PartnerControls">
          <TermName xmlns="http://schemas.microsoft.com/office/infopath/2007/PartnerControls"> PowerPoint</TermName>
          <TermId xmlns="http://schemas.microsoft.com/office/infopath/2007/PartnerControls">f14ede72-ac71-4e78-b802-a6703af07abc</TermId>
        </TermInfo>
        <TermInfo xmlns="http://schemas.microsoft.com/office/infopath/2007/PartnerControls">
          <TermName xmlns="http://schemas.microsoft.com/office/infopath/2007/PartnerControls"> Templates</TermName>
          <TermId xmlns="http://schemas.microsoft.com/office/infopath/2007/PartnerControls">f6d765a0-12d4-48c2-ae53-a903487aaee3</TermId>
        </TermInfo>
      </Terms>
    </c065f43dede547f9ab781c95f52d7601>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752FBC-74A7-463B-89A5-305704762453}">
  <ds:schemaRefs>
    <ds:schemaRef ds:uri="Microsoft.SharePoint.Taxonomy.ContentTypeSync"/>
  </ds:schemaRefs>
</ds:datastoreItem>
</file>

<file path=customXml/itemProps2.xml><?xml version="1.0" encoding="utf-8"?>
<ds:datastoreItem xmlns:ds="http://schemas.openxmlformats.org/officeDocument/2006/customXml" ds:itemID="{AE11EE22-B9CA-4A27-826E-61E80B3717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5e26a-b92e-46f6-b911-e856d113e4b0"/>
    <ds:schemaRef ds:uri="75823fe4-b437-4abc-876e-294de4046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6B8610-BF58-4CC2-830E-ED1BD8CBA338}">
  <ds:schemaRefs>
    <ds:schemaRef ds:uri="http://schemas.microsoft.com/office/2006/metadata/properties"/>
    <ds:schemaRef ds:uri="http://purl.org/dc/terms/"/>
    <ds:schemaRef ds:uri="75823fe4-b437-4abc-876e-294de40460d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8d75e26a-b92e-46f6-b911-e856d113e4b0"/>
    <ds:schemaRef ds:uri="http://www.w3.org/XML/1998/namespace"/>
    <ds:schemaRef ds:uri="http://purl.org/dc/dcmitype/"/>
  </ds:schemaRefs>
</ds:datastoreItem>
</file>

<file path=customXml/itemProps4.xml><?xml version="1.0" encoding="utf-8"?>
<ds:datastoreItem xmlns:ds="http://schemas.openxmlformats.org/officeDocument/2006/customXml" ds:itemID="{D34E3CF0-6C40-49DE-9514-492701D7BA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280</TotalTime>
  <Words>3442</Words>
  <Application>Microsoft Office PowerPoint</Application>
  <PresentationFormat>Widescreen</PresentationFormat>
  <Paragraphs>458</Paragraphs>
  <Slides>28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Myriad Pro</vt:lpstr>
      <vt:lpstr>Segoe UI</vt:lpstr>
      <vt:lpstr>Segoe UI Light</vt:lpstr>
      <vt:lpstr>Office Theme</vt:lpstr>
      <vt:lpstr>PowerPoint Presentation</vt:lpstr>
      <vt:lpstr>Workforce Strategy and Planning Update </vt:lpstr>
      <vt:lpstr>Agenda: </vt:lpstr>
      <vt:lpstr>Problem Statement:  </vt:lpstr>
      <vt:lpstr>Future Direction: </vt:lpstr>
      <vt:lpstr>Workforce Strategy and Planning Goals: </vt:lpstr>
      <vt:lpstr>Tools Used: </vt:lpstr>
      <vt:lpstr>Process of selecting job description </vt:lpstr>
      <vt:lpstr>Job Class Specifications vs. Job Description </vt:lpstr>
      <vt:lpstr>Job Classification Example: </vt:lpstr>
      <vt:lpstr>Job Description Example: </vt:lpstr>
      <vt:lpstr>Completed Job Classes: </vt:lpstr>
      <vt:lpstr>Future Job Classes &amp; Descriptions: </vt:lpstr>
      <vt:lpstr>IT Analyst: </vt:lpstr>
      <vt:lpstr>IT Administrator: </vt:lpstr>
      <vt:lpstr>IT Engineering: </vt:lpstr>
      <vt:lpstr>IT Business Relationship Manager: </vt:lpstr>
      <vt:lpstr>IT Digital Forensics: </vt:lpstr>
      <vt:lpstr>IT Management: </vt:lpstr>
      <vt:lpstr>HR Market Study</vt:lpstr>
      <vt:lpstr>Incentive Pay: </vt:lpstr>
      <vt:lpstr>Incentive Pay: </vt:lpstr>
      <vt:lpstr>Employee Mapping:</vt:lpstr>
      <vt:lpstr>Implementation: </vt:lpstr>
      <vt:lpstr>Lessons Learned: </vt:lpstr>
      <vt:lpstr>Future:</vt:lpstr>
      <vt:lpstr>Questions</vt:lpstr>
      <vt:lpstr>PowerPoint Presentation</vt:lpstr>
    </vt:vector>
  </TitlesOfParts>
  <Manager/>
  <Company>Hennepin County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Nicole A West</dc:creator>
  <cp:keywords/>
  <dc:description/>
  <cp:lastModifiedBy>Nicole A West</cp:lastModifiedBy>
  <cp:revision>33</cp:revision>
  <cp:lastPrinted>2016-11-03T22:49:44Z</cp:lastPrinted>
  <dcterms:created xsi:type="dcterms:W3CDTF">2017-12-07T23:37:06Z</dcterms:created>
  <dcterms:modified xsi:type="dcterms:W3CDTF">2019-11-25T20:32:04Z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0x010100EA697E461C62FF4D82962FB35B43E83C</vt:lpwstr>
  </property>
  <property fmtid="{D5CDD505-2E9C-101B-9397-08002B2CF9AE}" pid="3" name="Hennepin County Content Status">
    <vt:lpwstr/>
  </property>
  <property fmtid="{D5CDD505-2E9C-101B-9397-08002B2CF9AE}" pid="4" name="Ent-Department">
    <vt:lpwstr>368;#Communications|a2f9b082-d70d-4b24-8a2a-cfcc7883a969</vt:lpwstr>
  </property>
  <property fmtid="{D5CDD505-2E9C-101B-9397-08002B2CF9AE}" pid="5" name="Com - Communications">
    <vt:lpwstr>382;#Brand|09a3bbe6-7e26-4256-a32f-395f05f3ad50;#383;#Graphic Design|86fe64f1-b69a-40a1-b8ab-84fcc1930669;#478;#PowerPoint|f14ede72-ac71-4e78-b802-a6703af07abc;#387;#Templates|f6d765a0-12d4-48c2-ae53-a903487aaee3</vt:lpwstr>
  </property>
  <property fmtid="{D5CDD505-2E9C-101B-9397-08002B2CF9AE}" pid="6" name="Com-AllTags">
    <vt:lpwstr>382;#Brand|09a3bbe6-7e26-4256-a32f-395f05f3ad50;#383;# Graphic Design|86fe64f1-b69a-40a1-b8ab-84fcc1930669;#478;# PowerPoint|f14ede72-ac71-4e78-b802-a6703af07abc;#387;# Templates|f6d765a0-12d4-48c2-ae53-a903487aaee3</vt:lpwstr>
  </property>
</Properties>
</file>