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2.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3.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handoutMasterIdLst>
    <p:handoutMasterId r:id="rId80"/>
  </p:handoutMasterIdLst>
  <p:sldIdLst>
    <p:sldId id="274" r:id="rId2"/>
    <p:sldId id="388" r:id="rId3"/>
    <p:sldId id="272" r:id="rId4"/>
    <p:sldId id="389" r:id="rId5"/>
    <p:sldId id="391" r:id="rId6"/>
    <p:sldId id="394" r:id="rId7"/>
    <p:sldId id="395" r:id="rId8"/>
    <p:sldId id="396" r:id="rId9"/>
    <p:sldId id="390" r:id="rId10"/>
    <p:sldId id="285" r:id="rId11"/>
    <p:sldId id="286" r:id="rId12"/>
    <p:sldId id="287" r:id="rId13"/>
    <p:sldId id="288" r:id="rId14"/>
    <p:sldId id="289" r:id="rId15"/>
    <p:sldId id="291" r:id="rId16"/>
    <p:sldId id="292" r:id="rId17"/>
    <p:sldId id="293" r:id="rId18"/>
    <p:sldId id="295" r:id="rId19"/>
    <p:sldId id="298" r:id="rId20"/>
    <p:sldId id="299" r:id="rId21"/>
    <p:sldId id="300" r:id="rId22"/>
    <p:sldId id="301" r:id="rId23"/>
    <p:sldId id="387" r:id="rId24"/>
    <p:sldId id="366" r:id="rId25"/>
    <p:sldId id="397" r:id="rId26"/>
    <p:sldId id="398" r:id="rId27"/>
    <p:sldId id="400" r:id="rId28"/>
    <p:sldId id="401" r:id="rId29"/>
    <p:sldId id="402" r:id="rId30"/>
    <p:sldId id="403" r:id="rId31"/>
    <p:sldId id="404" r:id="rId32"/>
    <p:sldId id="407" r:id="rId33"/>
    <p:sldId id="405" r:id="rId34"/>
    <p:sldId id="406" r:id="rId35"/>
    <p:sldId id="412" r:id="rId36"/>
    <p:sldId id="408" r:id="rId37"/>
    <p:sldId id="409" r:id="rId38"/>
    <p:sldId id="413" r:id="rId39"/>
    <p:sldId id="410" r:id="rId40"/>
    <p:sldId id="384" r:id="rId41"/>
    <p:sldId id="385" r:id="rId42"/>
    <p:sldId id="386" r:id="rId43"/>
    <p:sldId id="321" r:id="rId44"/>
    <p:sldId id="322" r:id="rId45"/>
    <p:sldId id="323" r:id="rId46"/>
    <p:sldId id="324" r:id="rId47"/>
    <p:sldId id="325" r:id="rId48"/>
    <p:sldId id="326" r:id="rId49"/>
    <p:sldId id="327" r:id="rId50"/>
    <p:sldId id="328" r:id="rId51"/>
    <p:sldId id="329" r:id="rId52"/>
    <p:sldId id="330" r:id="rId53"/>
    <p:sldId id="331" r:id="rId54"/>
    <p:sldId id="332" r:id="rId55"/>
    <p:sldId id="333" r:id="rId56"/>
    <p:sldId id="334" r:id="rId57"/>
    <p:sldId id="335" r:id="rId58"/>
    <p:sldId id="336" r:id="rId59"/>
    <p:sldId id="337" r:id="rId60"/>
    <p:sldId id="338" r:id="rId61"/>
    <p:sldId id="339" r:id="rId62"/>
    <p:sldId id="340" r:id="rId63"/>
    <p:sldId id="341" r:id="rId64"/>
    <p:sldId id="342" r:id="rId65"/>
    <p:sldId id="344" r:id="rId66"/>
    <p:sldId id="345" r:id="rId67"/>
    <p:sldId id="361" r:id="rId68"/>
    <p:sldId id="362" r:id="rId69"/>
    <p:sldId id="348" r:id="rId70"/>
    <p:sldId id="356" r:id="rId71"/>
    <p:sldId id="349" r:id="rId72"/>
    <p:sldId id="350" r:id="rId73"/>
    <p:sldId id="351" r:id="rId74"/>
    <p:sldId id="352" r:id="rId75"/>
    <p:sldId id="353" r:id="rId76"/>
    <p:sldId id="355" r:id="rId77"/>
    <p:sldId id="354" r:id="rId78"/>
  </p:sldIdLst>
  <p:sldSz cx="12192000" cy="6858000"/>
  <p:notesSz cx="7010400" cy="9296400"/>
  <p:custDataLst>
    <p:tags r:id="rId8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orient="horz" pos="1152" userDrawn="1">
          <p15:clr>
            <a:srgbClr val="A4A3A4"/>
          </p15:clr>
        </p15:guide>
        <p15:guide id="3" pos="512" userDrawn="1">
          <p15:clr>
            <a:srgbClr val="A4A3A4"/>
          </p15:clr>
        </p15:guide>
        <p15:guide id="4" pos="71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lyn Conrad" initials="MC"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C8C6"/>
    <a:srgbClr val="F4DBC8"/>
    <a:srgbClr val="CBD3BA"/>
    <a:srgbClr val="E4E8D2"/>
    <a:srgbClr val="D5D2D9"/>
    <a:srgbClr val="FFFFFF"/>
    <a:srgbClr val="FFCF84"/>
    <a:srgbClr val="E66453"/>
    <a:srgbClr val="4C721D"/>
    <a:srgbClr val="FFE7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1" autoAdjust="0"/>
    <p:restoredTop sz="82777" autoAdjust="0"/>
  </p:normalViewPr>
  <p:slideViewPr>
    <p:cSldViewPr snapToGrid="0">
      <p:cViewPr varScale="1">
        <p:scale>
          <a:sx n="72" d="100"/>
          <a:sy n="72" d="100"/>
        </p:scale>
        <p:origin x="546" y="54"/>
      </p:cViewPr>
      <p:guideLst>
        <p:guide orient="horz" pos="3168"/>
        <p:guide orient="horz" pos="1152"/>
        <p:guide pos="512"/>
        <p:guide pos="7168"/>
      </p:guideLst>
    </p:cSldViewPr>
  </p:slideViewPr>
  <p:notesTextViewPr>
    <p:cViewPr>
      <p:scale>
        <a:sx n="100" d="100"/>
        <a:sy n="100" d="100"/>
      </p:scale>
      <p:origin x="0" y="0"/>
    </p:cViewPr>
  </p:notesTextViewPr>
  <p:sorterViewPr>
    <p:cViewPr>
      <p:scale>
        <a:sx n="130" d="100"/>
        <a:sy n="130" d="100"/>
      </p:scale>
      <p:origin x="0" y="-1722"/>
    </p:cViewPr>
  </p:sorterViewPr>
  <p:notesViewPr>
    <p:cSldViewPr snapToGrid="0">
      <p:cViewPr varScale="1">
        <p:scale>
          <a:sx n="79" d="100"/>
          <a:sy n="79" d="100"/>
        </p:scale>
        <p:origin x="-196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wildcntrsanb\wr_docs\USERS\CONSULT\Allison_Churilla\AnnualMtg2019\Data\Demographics_CompPopChgByState_2010-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wildcntrsanb\wr_docs\USERS\CONSULT\Allison_Churilla\AnnualMtg2019\Data\Demographics_PopGrowthByRaceEth_2010-1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wildcntrsanb\wr_docs\USERS\CONSULT\Allison_Churilla\AnnualMtg2019\Data\Demographics_CompPopChgByState_2010-201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llison.churilla\AppData\Local\Temp\b10779-1.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wildcntrsanb\wr_docs\USERS\CONSULT\Allison_Churilla\AnnualMtg2019\Data\Demographics_CompPopChgByState_2010-2018.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wildcntrsanb\wr_docs\USERS\CONSULT\Allison_Churilla\AnnualMtg2019\Data\Demographics_CompPopChgByState_2010-2018.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6DD6-4D42-81BE-21B3F4787B9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2-6DD6-4D42-81BE-21B3F4787B96}"/>
              </c:ext>
            </c:extLst>
          </c:dPt>
          <c:dLbls>
            <c:dLbl>
              <c:idx val="1"/>
              <c:numFmt formatCode="#,##0" sourceLinked="0"/>
              <c:spPr>
                <a:noFill/>
                <a:ln>
                  <a:noFill/>
                </a:ln>
                <a:effectLst/>
              </c:spPr>
              <c:txPr>
                <a:bodyPr rot="0" spcFirstLastPara="1" vertOverflow="ellipsis" vert="horz" wrap="square" anchor="ctr" anchorCtr="1"/>
                <a:lstStyle/>
                <a:p>
                  <a:pPr>
                    <a:defRPr sz="3200" b="1" i="0" u="none" strike="noStrike" kern="1200" baseline="0">
                      <a:solidFill>
                        <a:schemeClr val="accent4"/>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DD6-4D42-81BE-21B3F4787B96}"/>
                </c:ext>
              </c:extLst>
            </c:dLbl>
            <c:dLbl>
              <c:idx val="2"/>
              <c:numFmt formatCode="#,##0" sourceLinked="0"/>
              <c:spPr>
                <a:noFill/>
                <a:ln>
                  <a:noFill/>
                </a:ln>
                <a:effectLst/>
              </c:spPr>
              <c:txPr>
                <a:bodyPr rot="0" spcFirstLastPara="1" vertOverflow="ellipsis" vert="horz" wrap="square" anchor="ctr" anchorCtr="1"/>
                <a:lstStyle/>
                <a:p>
                  <a:pPr>
                    <a:defRPr sz="3200" b="1" i="0" u="none" strike="noStrike" kern="1200" baseline="0">
                      <a:solidFill>
                        <a:schemeClr val="accent2"/>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6DD6-4D42-81BE-21B3F4787B96}"/>
                </c:ext>
              </c:extLst>
            </c:dLbl>
            <c:numFmt formatCode="#,##0" sourceLinked="0"/>
            <c:spPr>
              <a:noFill/>
              <a:ln>
                <a:noFill/>
              </a:ln>
              <a:effectLst/>
            </c:spPr>
            <c:txPr>
              <a:bodyPr rot="0" spcFirstLastPara="1" vertOverflow="ellipsis" vert="horz" wrap="square" anchor="ctr" anchorCtr="1"/>
              <a:lstStyle/>
              <a:p>
                <a:pPr>
                  <a:defRPr sz="3200" b="1" i="0" u="none" strike="noStrike" kern="1200" baseline="0">
                    <a:solidFill>
                      <a:schemeClr val="accent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'DATA-Summary'!$A$5:$A$7</c:f>
              <c:strCache>
                <c:ptCount val="3"/>
                <c:pt idx="0">
                  <c:v>Natural increase</c:v>
                </c:pt>
                <c:pt idx="1">
                  <c:v>Domestic migration</c:v>
                </c:pt>
                <c:pt idx="2">
                  <c:v>Immigration</c:v>
                </c:pt>
              </c:strCache>
            </c:strRef>
          </c:cat>
          <c:val>
            <c:numRef>
              <c:f>'DATA-Summary'!$C$5:$C$7</c:f>
              <c:numCache>
                <c:formatCode>General</c:formatCode>
                <c:ptCount val="3"/>
                <c:pt idx="0">
                  <c:v>228000</c:v>
                </c:pt>
                <c:pt idx="1">
                  <c:v>-26000</c:v>
                </c:pt>
                <c:pt idx="2">
                  <c:v>108000</c:v>
                </c:pt>
              </c:numCache>
            </c:numRef>
          </c:val>
          <c:extLst>
            <c:ext xmlns:c16="http://schemas.microsoft.com/office/drawing/2014/chart" uri="{C3380CC4-5D6E-409C-BE32-E72D297353CC}">
              <c16:uniqueId val="{00000000-6DD6-4D42-81BE-21B3F4787B96}"/>
            </c:ext>
          </c:extLst>
        </c:ser>
        <c:dLbls>
          <c:showLegendKey val="0"/>
          <c:showVal val="0"/>
          <c:showCatName val="0"/>
          <c:showSerName val="0"/>
          <c:showPercent val="0"/>
          <c:showBubbleSize val="0"/>
        </c:dLbls>
        <c:gapWidth val="100"/>
        <c:overlap val="-27"/>
        <c:axId val="492459400"/>
        <c:axId val="492459792"/>
      </c:barChart>
      <c:catAx>
        <c:axId val="492459400"/>
        <c:scaling>
          <c:orientation val="minMax"/>
        </c:scaling>
        <c:delete val="0"/>
        <c:axPos val="b"/>
        <c:numFmt formatCode="General" sourceLinked="1"/>
        <c:majorTickMark val="none"/>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3200" b="1" i="0" u="none" strike="noStrike" kern="1200" baseline="0">
                <a:solidFill>
                  <a:schemeClr val="tx1"/>
                </a:solidFill>
                <a:latin typeface="Arial Narrow" panose="020B0606020202030204" pitchFamily="34" charset="0"/>
                <a:ea typeface="+mn-ea"/>
                <a:cs typeface="+mn-cs"/>
              </a:defRPr>
            </a:pPr>
            <a:endParaRPr lang="en-US"/>
          </a:p>
        </c:txPr>
        <c:crossAx val="492459792"/>
        <c:crosses val="autoZero"/>
        <c:auto val="1"/>
        <c:lblAlgn val="ctr"/>
        <c:lblOffset val="100"/>
        <c:noMultiLvlLbl val="0"/>
      </c:catAx>
      <c:valAx>
        <c:axId val="492459792"/>
        <c:scaling>
          <c:orientation val="minMax"/>
          <c:max val="275000"/>
          <c:min val="-50000"/>
        </c:scaling>
        <c:delete val="1"/>
        <c:axPos val="l"/>
        <c:numFmt formatCode="General" sourceLinked="1"/>
        <c:majorTickMark val="out"/>
        <c:minorTickMark val="none"/>
        <c:tickLblPos val="nextTo"/>
        <c:crossAx val="4924594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3200">
          <a:latin typeface="Arial Narrow" panose="020B0606020202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273557227992973"/>
          <c:y val="2.416802817262027E-2"/>
          <c:w val="0.52481707042282444"/>
          <c:h val="0.95166394365475948"/>
        </c:manualLayout>
      </c:layout>
      <c:barChart>
        <c:barDir val="bar"/>
        <c:grouping val="clustered"/>
        <c:varyColors val="0"/>
        <c:ser>
          <c:idx val="0"/>
          <c:order val="0"/>
          <c:spPr>
            <a:solidFill>
              <a:schemeClr val="accent1">
                <a:lumMod val="75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3200" b="1" i="0" u="none" strike="noStrike" kern="1200" baseline="0">
                    <a:solidFill>
                      <a:schemeClr val="accent1">
                        <a:lumMod val="7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American Indian</c:v>
                </c:pt>
                <c:pt idx="1">
                  <c:v>Asian</c:v>
                </c:pt>
                <c:pt idx="2">
                  <c:v>Black</c:v>
                </c:pt>
                <c:pt idx="3">
                  <c:v>Hispanic</c:v>
                </c:pt>
                <c:pt idx="4">
                  <c:v>Two or more races</c:v>
                </c:pt>
                <c:pt idx="5">
                  <c:v>White</c:v>
                </c:pt>
              </c:strCache>
            </c:strRef>
          </c:cat>
          <c:val>
            <c:numRef>
              <c:f>Sheet1!$B$4:$B$9</c:f>
              <c:numCache>
                <c:formatCode>General</c:formatCode>
                <c:ptCount val="6"/>
                <c:pt idx="0">
                  <c:v>3800</c:v>
                </c:pt>
                <c:pt idx="1">
                  <c:v>65700</c:v>
                </c:pt>
                <c:pt idx="2">
                  <c:v>81700</c:v>
                </c:pt>
                <c:pt idx="3">
                  <c:v>51100</c:v>
                </c:pt>
                <c:pt idx="4">
                  <c:v>24600</c:v>
                </c:pt>
                <c:pt idx="5">
                  <c:v>44900</c:v>
                </c:pt>
              </c:numCache>
            </c:numRef>
          </c:val>
          <c:extLst>
            <c:ext xmlns:c16="http://schemas.microsoft.com/office/drawing/2014/chart" uri="{C3380CC4-5D6E-409C-BE32-E72D297353CC}">
              <c16:uniqueId val="{00000000-4825-44F9-B440-84FE02C45680}"/>
            </c:ext>
          </c:extLst>
        </c:ser>
        <c:dLbls>
          <c:showLegendKey val="0"/>
          <c:showVal val="0"/>
          <c:showCatName val="0"/>
          <c:showSerName val="0"/>
          <c:showPercent val="0"/>
          <c:showBubbleSize val="0"/>
        </c:dLbls>
        <c:gapWidth val="125"/>
        <c:axId val="172121568"/>
        <c:axId val="172121960"/>
      </c:barChart>
      <c:catAx>
        <c:axId val="17212156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800" b="0" i="0" u="none" strike="noStrike" kern="1200" baseline="0">
                <a:solidFill>
                  <a:schemeClr val="tx1"/>
                </a:solidFill>
                <a:latin typeface="Arial Narrow" panose="020B0606020202030204" pitchFamily="34" charset="0"/>
                <a:ea typeface="+mn-ea"/>
                <a:cs typeface="+mn-cs"/>
              </a:defRPr>
            </a:pPr>
            <a:endParaRPr lang="en-US"/>
          </a:p>
        </c:txPr>
        <c:crossAx val="172121960"/>
        <c:crosses val="autoZero"/>
        <c:auto val="1"/>
        <c:lblAlgn val="ctr"/>
        <c:lblOffset val="100"/>
        <c:noMultiLvlLbl val="0"/>
      </c:catAx>
      <c:valAx>
        <c:axId val="172121960"/>
        <c:scaling>
          <c:orientation val="minMax"/>
        </c:scaling>
        <c:delete val="1"/>
        <c:axPos val="t"/>
        <c:numFmt formatCode="General" sourceLinked="1"/>
        <c:majorTickMark val="none"/>
        <c:minorTickMark val="none"/>
        <c:tickLblPos val="nextTo"/>
        <c:crossAx val="172121568"/>
        <c:crosses val="autoZero"/>
        <c:crossBetween val="between"/>
      </c:valAx>
      <c:spPr>
        <a:noFill/>
        <a:ln>
          <a:noFill/>
        </a:ln>
        <a:effectLst/>
      </c:spPr>
    </c:plotArea>
    <c:plotVisOnly val="1"/>
    <c:dispBlanksAs val="gap"/>
    <c:showDLblsOverMax val="0"/>
  </c:chart>
  <c:spPr>
    <a:noFill/>
    <a:ln>
      <a:noFill/>
    </a:ln>
    <a:effectLst/>
  </c:spPr>
  <c:txPr>
    <a:bodyPr/>
    <a:lstStyle/>
    <a:p>
      <a:pPr>
        <a:defRPr sz="2800">
          <a:latin typeface="Arial Narrow" panose="020B0606020202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6DD6-4D42-81BE-21B3F4787B9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2-6DD6-4D42-81BE-21B3F4787B96}"/>
              </c:ext>
            </c:extLst>
          </c:dPt>
          <c:dLbls>
            <c:dLbl>
              <c:idx val="1"/>
              <c:numFmt formatCode="#,##0" sourceLinked="0"/>
              <c:spPr>
                <a:noFill/>
                <a:ln>
                  <a:noFill/>
                </a:ln>
                <a:effectLst/>
              </c:spPr>
              <c:txPr>
                <a:bodyPr rot="0" spcFirstLastPara="1" vertOverflow="ellipsis" vert="horz" wrap="square" anchor="ctr" anchorCtr="1"/>
                <a:lstStyle/>
                <a:p>
                  <a:pPr>
                    <a:defRPr sz="3200" b="1" i="0" u="none" strike="noStrike" kern="1200" baseline="0">
                      <a:solidFill>
                        <a:schemeClr val="accent4"/>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DD6-4D42-81BE-21B3F4787B96}"/>
                </c:ext>
              </c:extLst>
            </c:dLbl>
            <c:dLbl>
              <c:idx val="2"/>
              <c:numFmt formatCode="#,##0" sourceLinked="0"/>
              <c:spPr>
                <a:noFill/>
                <a:ln>
                  <a:noFill/>
                </a:ln>
                <a:effectLst/>
              </c:spPr>
              <c:txPr>
                <a:bodyPr rot="0" spcFirstLastPara="1" vertOverflow="ellipsis" vert="horz" wrap="square" anchor="ctr" anchorCtr="1"/>
                <a:lstStyle/>
                <a:p>
                  <a:pPr>
                    <a:defRPr sz="3200" b="1" i="0" u="none" strike="noStrike" kern="1200" baseline="0">
                      <a:solidFill>
                        <a:schemeClr val="accent2"/>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6DD6-4D42-81BE-21B3F4787B96}"/>
                </c:ext>
              </c:extLst>
            </c:dLbl>
            <c:numFmt formatCode="#,##0" sourceLinked="0"/>
            <c:spPr>
              <a:noFill/>
              <a:ln>
                <a:noFill/>
              </a:ln>
              <a:effectLst/>
            </c:spPr>
            <c:txPr>
              <a:bodyPr rot="0" spcFirstLastPara="1" vertOverflow="ellipsis" vert="horz" wrap="square" anchor="ctr" anchorCtr="1"/>
              <a:lstStyle/>
              <a:p>
                <a:pPr>
                  <a:defRPr sz="3200" b="1" i="0" u="none" strike="noStrike" kern="1200" baseline="0">
                    <a:solidFill>
                      <a:schemeClr val="accent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'DATA-Summary'!$A$5:$A$7</c:f>
              <c:strCache>
                <c:ptCount val="3"/>
                <c:pt idx="0">
                  <c:v>Natural increase</c:v>
                </c:pt>
                <c:pt idx="1">
                  <c:v>Domestic migration</c:v>
                </c:pt>
                <c:pt idx="2">
                  <c:v>Immigration</c:v>
                </c:pt>
              </c:strCache>
            </c:strRef>
          </c:cat>
          <c:val>
            <c:numRef>
              <c:f>'DATA-Summary'!$C$5:$C$7</c:f>
              <c:numCache>
                <c:formatCode>General</c:formatCode>
                <c:ptCount val="3"/>
                <c:pt idx="0">
                  <c:v>228000</c:v>
                </c:pt>
                <c:pt idx="1">
                  <c:v>-26000</c:v>
                </c:pt>
                <c:pt idx="2">
                  <c:v>108000</c:v>
                </c:pt>
              </c:numCache>
            </c:numRef>
          </c:val>
          <c:extLst>
            <c:ext xmlns:c16="http://schemas.microsoft.com/office/drawing/2014/chart" uri="{C3380CC4-5D6E-409C-BE32-E72D297353CC}">
              <c16:uniqueId val="{00000000-6DD6-4D42-81BE-21B3F4787B96}"/>
            </c:ext>
          </c:extLst>
        </c:ser>
        <c:dLbls>
          <c:showLegendKey val="0"/>
          <c:showVal val="0"/>
          <c:showCatName val="0"/>
          <c:showSerName val="0"/>
          <c:showPercent val="0"/>
          <c:showBubbleSize val="0"/>
        </c:dLbls>
        <c:gapWidth val="100"/>
        <c:overlap val="-27"/>
        <c:axId val="172122744"/>
        <c:axId val="313256616"/>
      </c:barChart>
      <c:catAx>
        <c:axId val="172122744"/>
        <c:scaling>
          <c:orientation val="minMax"/>
        </c:scaling>
        <c:delete val="0"/>
        <c:axPos val="b"/>
        <c:numFmt formatCode="General" sourceLinked="1"/>
        <c:majorTickMark val="none"/>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3200" b="1" i="0" u="none" strike="noStrike" kern="1200" baseline="0">
                <a:solidFill>
                  <a:schemeClr val="tx1"/>
                </a:solidFill>
                <a:latin typeface="Arial Narrow" panose="020B0606020202030204" pitchFamily="34" charset="0"/>
                <a:ea typeface="+mn-ea"/>
                <a:cs typeface="+mn-cs"/>
              </a:defRPr>
            </a:pPr>
            <a:endParaRPr lang="en-US"/>
          </a:p>
        </c:txPr>
        <c:crossAx val="313256616"/>
        <c:crosses val="autoZero"/>
        <c:auto val="1"/>
        <c:lblAlgn val="ctr"/>
        <c:lblOffset val="100"/>
        <c:noMultiLvlLbl val="0"/>
      </c:catAx>
      <c:valAx>
        <c:axId val="313256616"/>
        <c:scaling>
          <c:orientation val="minMax"/>
          <c:max val="275000"/>
          <c:min val="-50000"/>
        </c:scaling>
        <c:delete val="1"/>
        <c:axPos val="l"/>
        <c:numFmt formatCode="General" sourceLinked="1"/>
        <c:majorTickMark val="out"/>
        <c:minorTickMark val="none"/>
        <c:tickLblPos val="nextTo"/>
        <c:crossAx val="17212274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3200">
          <a:latin typeface="Arial Narrow" panose="020B0606020202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Sheet1!$A$4</c:f>
              <c:strCache>
                <c:ptCount val="1"/>
                <c:pt idx="0">
                  <c:v>Minnesota</c:v>
                </c:pt>
              </c:strCache>
            </c:strRef>
          </c:tx>
          <c:spPr>
            <a:ln w="57150" cap="rnd">
              <a:solidFill>
                <a:schemeClr val="accent2"/>
              </a:solidFill>
              <a:round/>
            </a:ln>
            <a:effectLst/>
          </c:spPr>
          <c:marker>
            <c:symbol val="none"/>
          </c:marker>
          <c:cat>
            <c:numRef>
              <c:f>Sheet1!$B$3:$AI$3</c:f>
              <c:numCache>
                <c:formatCode>General</c:formatCode>
                <c:ptCount val="34"/>
                <c:pt idx="0">
                  <c:v>1850</c:v>
                </c:pt>
                <c:pt idx="2">
                  <c:v>1860</c:v>
                </c:pt>
                <c:pt idx="4">
                  <c:v>1870</c:v>
                </c:pt>
                <c:pt idx="6">
                  <c:v>1880</c:v>
                </c:pt>
                <c:pt idx="8">
                  <c:v>1890</c:v>
                </c:pt>
                <c:pt idx="10">
                  <c:v>1900</c:v>
                </c:pt>
                <c:pt idx="12">
                  <c:v>1910</c:v>
                </c:pt>
                <c:pt idx="14">
                  <c:v>1920</c:v>
                </c:pt>
                <c:pt idx="16">
                  <c:v>1930</c:v>
                </c:pt>
                <c:pt idx="18">
                  <c:v>1940</c:v>
                </c:pt>
                <c:pt idx="20">
                  <c:v>1950</c:v>
                </c:pt>
                <c:pt idx="22">
                  <c:v>1960</c:v>
                </c:pt>
                <c:pt idx="24">
                  <c:v>1970</c:v>
                </c:pt>
                <c:pt idx="26">
                  <c:v>1980</c:v>
                </c:pt>
                <c:pt idx="28">
                  <c:v>1990</c:v>
                </c:pt>
                <c:pt idx="30">
                  <c:v>2000</c:v>
                </c:pt>
                <c:pt idx="33">
                  <c:v>2017</c:v>
                </c:pt>
              </c:numCache>
            </c:numRef>
          </c:cat>
          <c:val>
            <c:numRef>
              <c:f>Sheet1!$B$4:$AI$4</c:f>
              <c:numCache>
                <c:formatCode>0%</c:formatCode>
                <c:ptCount val="34"/>
                <c:pt idx="0">
                  <c:v>0.32500000000000001</c:v>
                </c:pt>
                <c:pt idx="1">
                  <c:v>0.33300000000000002</c:v>
                </c:pt>
                <c:pt idx="2">
                  <c:v>0.34100000000000003</c:v>
                </c:pt>
                <c:pt idx="3">
                  <c:v>0.35299999999999998</c:v>
                </c:pt>
                <c:pt idx="4">
                  <c:v>0.36499999999999999</c:v>
                </c:pt>
                <c:pt idx="5">
                  <c:v>0.35399999999999998</c:v>
                </c:pt>
                <c:pt idx="6">
                  <c:v>0.34300000000000003</c:v>
                </c:pt>
                <c:pt idx="7">
                  <c:v>0.35099999999999998</c:v>
                </c:pt>
                <c:pt idx="8">
                  <c:v>0.35899999999999999</c:v>
                </c:pt>
                <c:pt idx="9">
                  <c:v>0.32399999999999995</c:v>
                </c:pt>
                <c:pt idx="10">
                  <c:v>0.28899999999999998</c:v>
                </c:pt>
                <c:pt idx="11">
                  <c:v>0.27549999999999997</c:v>
                </c:pt>
                <c:pt idx="12">
                  <c:v>0.26200000000000001</c:v>
                </c:pt>
                <c:pt idx="13">
                  <c:v>0.23299999999999998</c:v>
                </c:pt>
                <c:pt idx="14">
                  <c:v>0.20399999999999999</c:v>
                </c:pt>
                <c:pt idx="15">
                  <c:v>0.17799999999999999</c:v>
                </c:pt>
                <c:pt idx="16">
                  <c:v>0.152</c:v>
                </c:pt>
                <c:pt idx="17">
                  <c:v>0.129</c:v>
                </c:pt>
                <c:pt idx="18">
                  <c:v>0.106</c:v>
                </c:pt>
                <c:pt idx="19">
                  <c:v>8.8499999999999995E-2</c:v>
                </c:pt>
                <c:pt idx="20">
                  <c:v>7.0999999999999994E-2</c:v>
                </c:pt>
                <c:pt idx="21">
                  <c:v>5.6499999999999995E-2</c:v>
                </c:pt>
                <c:pt idx="22">
                  <c:v>4.2000000000000003E-2</c:v>
                </c:pt>
                <c:pt idx="23">
                  <c:v>3.4000000000000002E-2</c:v>
                </c:pt>
                <c:pt idx="24">
                  <c:v>2.5999999999999999E-2</c:v>
                </c:pt>
                <c:pt idx="25">
                  <c:v>2.5999999999999999E-2</c:v>
                </c:pt>
                <c:pt idx="26">
                  <c:v>2.5999999999999999E-2</c:v>
                </c:pt>
                <c:pt idx="27">
                  <c:v>2.5999999999999999E-2</c:v>
                </c:pt>
                <c:pt idx="28">
                  <c:v>2.5999999999999999E-2</c:v>
                </c:pt>
                <c:pt idx="29">
                  <c:v>3.95E-2</c:v>
                </c:pt>
                <c:pt idx="30">
                  <c:v>5.2999999999999999E-2</c:v>
                </c:pt>
                <c:pt idx="31">
                  <c:v>6.0999999999999999E-2</c:v>
                </c:pt>
                <c:pt idx="32">
                  <c:v>6.9000000000000006E-2</c:v>
                </c:pt>
                <c:pt idx="33">
                  <c:v>8.6999999999999994E-2</c:v>
                </c:pt>
              </c:numCache>
            </c:numRef>
          </c:val>
          <c:smooth val="0"/>
          <c:extLst>
            <c:ext xmlns:c16="http://schemas.microsoft.com/office/drawing/2014/chart" uri="{C3380CC4-5D6E-409C-BE32-E72D297353CC}">
              <c16:uniqueId val="{00000000-D4C1-45EF-8B98-E54155851418}"/>
            </c:ext>
          </c:extLst>
        </c:ser>
        <c:ser>
          <c:idx val="1"/>
          <c:order val="1"/>
          <c:tx>
            <c:strRef>
              <c:f>Sheet1!$A$5</c:f>
              <c:strCache>
                <c:ptCount val="1"/>
                <c:pt idx="0">
                  <c:v>U.S.</c:v>
                </c:pt>
              </c:strCache>
            </c:strRef>
          </c:tx>
          <c:spPr>
            <a:ln w="57150" cap="rnd">
              <a:solidFill>
                <a:schemeClr val="accent1"/>
              </a:solidFill>
              <a:round/>
            </a:ln>
            <a:effectLst/>
          </c:spPr>
          <c:marker>
            <c:symbol val="none"/>
          </c:marker>
          <c:cat>
            <c:numRef>
              <c:f>Sheet1!$B$3:$AI$3</c:f>
              <c:numCache>
                <c:formatCode>General</c:formatCode>
                <c:ptCount val="34"/>
                <c:pt idx="0">
                  <c:v>1850</c:v>
                </c:pt>
                <c:pt idx="2">
                  <c:v>1860</c:v>
                </c:pt>
                <c:pt idx="4">
                  <c:v>1870</c:v>
                </c:pt>
                <c:pt idx="6">
                  <c:v>1880</c:v>
                </c:pt>
                <c:pt idx="8">
                  <c:v>1890</c:v>
                </c:pt>
                <c:pt idx="10">
                  <c:v>1900</c:v>
                </c:pt>
                <c:pt idx="12">
                  <c:v>1910</c:v>
                </c:pt>
                <c:pt idx="14">
                  <c:v>1920</c:v>
                </c:pt>
                <c:pt idx="16">
                  <c:v>1930</c:v>
                </c:pt>
                <c:pt idx="18">
                  <c:v>1940</c:v>
                </c:pt>
                <c:pt idx="20">
                  <c:v>1950</c:v>
                </c:pt>
                <c:pt idx="22">
                  <c:v>1960</c:v>
                </c:pt>
                <c:pt idx="24">
                  <c:v>1970</c:v>
                </c:pt>
                <c:pt idx="26">
                  <c:v>1980</c:v>
                </c:pt>
                <c:pt idx="28">
                  <c:v>1990</c:v>
                </c:pt>
                <c:pt idx="30">
                  <c:v>2000</c:v>
                </c:pt>
                <c:pt idx="33">
                  <c:v>2017</c:v>
                </c:pt>
              </c:numCache>
            </c:numRef>
          </c:cat>
          <c:val>
            <c:numRef>
              <c:f>Sheet1!$B$5:$AI$5</c:f>
              <c:numCache>
                <c:formatCode>0%</c:formatCode>
                <c:ptCount val="34"/>
                <c:pt idx="0">
                  <c:v>9.7000000000000003E-2</c:v>
                </c:pt>
                <c:pt idx="1">
                  <c:v>0.1145</c:v>
                </c:pt>
                <c:pt idx="2">
                  <c:v>0.13200000000000001</c:v>
                </c:pt>
                <c:pt idx="3">
                  <c:v>0.13800000000000001</c:v>
                </c:pt>
                <c:pt idx="4">
                  <c:v>0.14399999999999999</c:v>
                </c:pt>
                <c:pt idx="5">
                  <c:v>0.13850000000000001</c:v>
                </c:pt>
                <c:pt idx="6">
                  <c:v>0.13300000000000001</c:v>
                </c:pt>
                <c:pt idx="7">
                  <c:v>0.14050000000000001</c:v>
                </c:pt>
                <c:pt idx="8">
                  <c:v>0.14799999999999999</c:v>
                </c:pt>
                <c:pt idx="9">
                  <c:v>0.14200000000000002</c:v>
                </c:pt>
                <c:pt idx="10">
                  <c:v>0.13600000000000001</c:v>
                </c:pt>
                <c:pt idx="11">
                  <c:v>0.14150000000000001</c:v>
                </c:pt>
                <c:pt idx="12">
                  <c:v>0.14699999999999999</c:v>
                </c:pt>
                <c:pt idx="13">
                  <c:v>0.13950000000000001</c:v>
                </c:pt>
                <c:pt idx="14">
                  <c:v>0.13200000000000001</c:v>
                </c:pt>
                <c:pt idx="15">
                  <c:v>0.124</c:v>
                </c:pt>
                <c:pt idx="16">
                  <c:v>0.11600000000000001</c:v>
                </c:pt>
                <c:pt idx="17">
                  <c:v>0.10200000000000001</c:v>
                </c:pt>
                <c:pt idx="18">
                  <c:v>8.7999999999999995E-2</c:v>
                </c:pt>
                <c:pt idx="19">
                  <c:v>7.85E-2</c:v>
                </c:pt>
                <c:pt idx="20">
                  <c:v>6.9000000000000006E-2</c:v>
                </c:pt>
                <c:pt idx="21">
                  <c:v>6.1499999999999999E-2</c:v>
                </c:pt>
                <c:pt idx="22">
                  <c:v>5.3999999999999999E-2</c:v>
                </c:pt>
                <c:pt idx="23">
                  <c:v>5.0500000000000003E-2</c:v>
                </c:pt>
                <c:pt idx="24">
                  <c:v>4.7E-2</c:v>
                </c:pt>
                <c:pt idx="25">
                  <c:v>5.45E-2</c:v>
                </c:pt>
                <c:pt idx="26">
                  <c:v>6.2E-2</c:v>
                </c:pt>
                <c:pt idx="27">
                  <c:v>7.0500000000000007E-2</c:v>
                </c:pt>
                <c:pt idx="28">
                  <c:v>7.9000000000000001E-2</c:v>
                </c:pt>
                <c:pt idx="29">
                  <c:v>9.5000000000000001E-2</c:v>
                </c:pt>
                <c:pt idx="30">
                  <c:v>0.111</c:v>
                </c:pt>
                <c:pt idx="31">
                  <c:v>0.12</c:v>
                </c:pt>
                <c:pt idx="32">
                  <c:v>0.129</c:v>
                </c:pt>
                <c:pt idx="33">
                  <c:v>0.13700000000000001</c:v>
                </c:pt>
              </c:numCache>
            </c:numRef>
          </c:val>
          <c:smooth val="0"/>
          <c:extLst>
            <c:ext xmlns:c16="http://schemas.microsoft.com/office/drawing/2014/chart" uri="{C3380CC4-5D6E-409C-BE32-E72D297353CC}">
              <c16:uniqueId val="{00000001-D4C1-45EF-8B98-E54155851418}"/>
            </c:ext>
          </c:extLst>
        </c:ser>
        <c:dLbls>
          <c:showLegendKey val="0"/>
          <c:showVal val="0"/>
          <c:showCatName val="0"/>
          <c:showSerName val="0"/>
          <c:showPercent val="0"/>
          <c:showBubbleSize val="0"/>
        </c:dLbls>
        <c:smooth val="0"/>
        <c:axId val="313257400"/>
        <c:axId val="313257792"/>
      </c:lineChart>
      <c:catAx>
        <c:axId val="313257400"/>
        <c:scaling>
          <c:orientation val="minMax"/>
        </c:scaling>
        <c:delete val="0"/>
        <c:axPos val="b"/>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lumMod val="50000"/>
                  </a:schemeClr>
                </a:solidFill>
                <a:latin typeface="Arial Narrow" panose="020B0606020202030204" pitchFamily="34" charset="0"/>
                <a:ea typeface="+mn-ea"/>
                <a:cs typeface="+mn-cs"/>
              </a:defRPr>
            </a:pPr>
            <a:endParaRPr lang="en-US"/>
          </a:p>
        </c:txPr>
        <c:crossAx val="313257792"/>
        <c:crosses val="autoZero"/>
        <c:auto val="1"/>
        <c:lblAlgn val="ctr"/>
        <c:lblOffset val="100"/>
        <c:noMultiLvlLbl val="0"/>
      </c:catAx>
      <c:valAx>
        <c:axId val="313257792"/>
        <c:scaling>
          <c:orientation val="minMax"/>
        </c:scaling>
        <c:delete val="1"/>
        <c:axPos val="l"/>
        <c:numFmt formatCode="0%" sourceLinked="1"/>
        <c:majorTickMark val="none"/>
        <c:minorTickMark val="none"/>
        <c:tickLblPos val="nextTo"/>
        <c:crossAx val="313257400"/>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000">
          <a:latin typeface="Arial Narrow" panose="020B0606020202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6DD6-4D42-81BE-21B3F4787B9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2-6DD6-4D42-81BE-21B3F4787B96}"/>
              </c:ext>
            </c:extLst>
          </c:dPt>
          <c:dLbls>
            <c:dLbl>
              <c:idx val="1"/>
              <c:numFmt formatCode="#,##0" sourceLinked="0"/>
              <c:spPr>
                <a:noFill/>
                <a:ln>
                  <a:noFill/>
                </a:ln>
                <a:effectLst/>
              </c:spPr>
              <c:txPr>
                <a:bodyPr rot="0" spcFirstLastPara="1" vertOverflow="ellipsis" vert="horz" wrap="square" anchor="ctr" anchorCtr="1"/>
                <a:lstStyle/>
                <a:p>
                  <a:pPr>
                    <a:defRPr sz="3200" b="1" i="0" u="none" strike="noStrike" kern="1200" baseline="0">
                      <a:solidFill>
                        <a:schemeClr val="accent4"/>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DD6-4D42-81BE-21B3F4787B96}"/>
                </c:ext>
              </c:extLst>
            </c:dLbl>
            <c:dLbl>
              <c:idx val="2"/>
              <c:numFmt formatCode="#,##0" sourceLinked="0"/>
              <c:spPr>
                <a:noFill/>
                <a:ln>
                  <a:noFill/>
                </a:ln>
                <a:effectLst/>
              </c:spPr>
              <c:txPr>
                <a:bodyPr rot="0" spcFirstLastPara="1" vertOverflow="ellipsis" vert="horz" wrap="square" anchor="ctr" anchorCtr="1"/>
                <a:lstStyle/>
                <a:p>
                  <a:pPr>
                    <a:defRPr sz="3200" b="1" i="0" u="none" strike="noStrike" kern="1200" baseline="0">
                      <a:solidFill>
                        <a:schemeClr val="accent2"/>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6DD6-4D42-81BE-21B3F4787B96}"/>
                </c:ext>
              </c:extLst>
            </c:dLbl>
            <c:numFmt formatCode="#,##0" sourceLinked="0"/>
            <c:spPr>
              <a:noFill/>
              <a:ln>
                <a:noFill/>
              </a:ln>
              <a:effectLst/>
            </c:spPr>
            <c:txPr>
              <a:bodyPr rot="0" spcFirstLastPara="1" vertOverflow="ellipsis" vert="horz" wrap="square" anchor="ctr" anchorCtr="1"/>
              <a:lstStyle/>
              <a:p>
                <a:pPr>
                  <a:defRPr sz="3200" b="1" i="0" u="none" strike="noStrike" kern="1200" baseline="0">
                    <a:solidFill>
                      <a:schemeClr val="accent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'DATA-Summary'!$A$5:$A$7</c:f>
              <c:strCache>
                <c:ptCount val="3"/>
                <c:pt idx="0">
                  <c:v>Natural increase</c:v>
                </c:pt>
                <c:pt idx="1">
                  <c:v>Domestic migration</c:v>
                </c:pt>
                <c:pt idx="2">
                  <c:v>Immigration</c:v>
                </c:pt>
              </c:strCache>
            </c:strRef>
          </c:cat>
          <c:val>
            <c:numRef>
              <c:f>'DATA-Summary'!$C$5:$C$7</c:f>
              <c:numCache>
                <c:formatCode>General</c:formatCode>
                <c:ptCount val="3"/>
                <c:pt idx="0">
                  <c:v>228000</c:v>
                </c:pt>
                <c:pt idx="1">
                  <c:v>-26000</c:v>
                </c:pt>
                <c:pt idx="2">
                  <c:v>108000</c:v>
                </c:pt>
              </c:numCache>
            </c:numRef>
          </c:val>
          <c:extLst>
            <c:ext xmlns:c16="http://schemas.microsoft.com/office/drawing/2014/chart" uri="{C3380CC4-5D6E-409C-BE32-E72D297353CC}">
              <c16:uniqueId val="{00000000-6DD6-4D42-81BE-21B3F4787B96}"/>
            </c:ext>
          </c:extLst>
        </c:ser>
        <c:dLbls>
          <c:showLegendKey val="0"/>
          <c:showVal val="0"/>
          <c:showCatName val="0"/>
          <c:showSerName val="0"/>
          <c:showPercent val="0"/>
          <c:showBubbleSize val="0"/>
        </c:dLbls>
        <c:gapWidth val="100"/>
        <c:overlap val="-27"/>
        <c:axId val="368208504"/>
        <c:axId val="368208896"/>
      </c:barChart>
      <c:catAx>
        <c:axId val="368208504"/>
        <c:scaling>
          <c:orientation val="minMax"/>
        </c:scaling>
        <c:delete val="0"/>
        <c:axPos val="b"/>
        <c:numFmt formatCode="General" sourceLinked="1"/>
        <c:majorTickMark val="none"/>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3200" b="1" i="0" u="none" strike="noStrike" kern="1200" baseline="0">
                <a:solidFill>
                  <a:schemeClr val="tx1"/>
                </a:solidFill>
                <a:latin typeface="Arial Narrow" panose="020B0606020202030204" pitchFamily="34" charset="0"/>
                <a:ea typeface="+mn-ea"/>
                <a:cs typeface="+mn-cs"/>
              </a:defRPr>
            </a:pPr>
            <a:endParaRPr lang="en-US"/>
          </a:p>
        </c:txPr>
        <c:crossAx val="368208896"/>
        <c:crosses val="autoZero"/>
        <c:auto val="1"/>
        <c:lblAlgn val="ctr"/>
        <c:lblOffset val="100"/>
        <c:noMultiLvlLbl val="0"/>
      </c:catAx>
      <c:valAx>
        <c:axId val="368208896"/>
        <c:scaling>
          <c:orientation val="minMax"/>
          <c:max val="275000"/>
          <c:min val="-50000"/>
        </c:scaling>
        <c:delete val="1"/>
        <c:axPos val="l"/>
        <c:numFmt formatCode="General" sourceLinked="1"/>
        <c:majorTickMark val="out"/>
        <c:minorTickMark val="none"/>
        <c:tickLblPos val="nextTo"/>
        <c:crossAx val="36820850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3200">
          <a:latin typeface="Arial Narrow" panose="020B0606020202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4">
                <a:lumMod val="60000"/>
                <a:lumOff val="40000"/>
              </a:schemeClr>
            </a:solidFill>
            <a:ln>
              <a:noFill/>
            </a:ln>
            <a:effectLst/>
          </c:spPr>
          <c:invertIfNegative val="0"/>
          <c:dPt>
            <c:idx val="6"/>
            <c:invertIfNegative val="0"/>
            <c:bubble3D val="0"/>
            <c:spPr>
              <a:solidFill>
                <a:schemeClr val="accent4">
                  <a:lumMod val="75000"/>
                </a:schemeClr>
              </a:solidFill>
              <a:ln>
                <a:noFill/>
              </a:ln>
              <a:effectLst/>
            </c:spPr>
            <c:extLst>
              <c:ext xmlns:c16="http://schemas.microsoft.com/office/drawing/2014/chart" uri="{C3380CC4-5D6E-409C-BE32-E72D297353CC}">
                <c16:uniqueId val="{00000001-01CB-4503-8AB8-6AF2F3A1A794}"/>
              </c:ext>
            </c:extLst>
          </c:dPt>
          <c:dPt>
            <c:idx val="7"/>
            <c:invertIfNegative val="0"/>
            <c:bubble3D val="0"/>
            <c:spPr>
              <a:solidFill>
                <a:schemeClr val="accent4">
                  <a:lumMod val="75000"/>
                </a:schemeClr>
              </a:solidFill>
              <a:ln>
                <a:noFill/>
              </a:ln>
              <a:effectLst/>
            </c:spPr>
            <c:extLst>
              <c:ext xmlns:c16="http://schemas.microsoft.com/office/drawing/2014/chart" uri="{C3380CC4-5D6E-409C-BE32-E72D297353CC}">
                <c16:uniqueId val="{00000002-01CB-4503-8AB8-6AF2F3A1A794}"/>
              </c:ext>
            </c:extLst>
          </c:dPt>
          <c:dLbls>
            <c:dLbl>
              <c:idx val="6"/>
              <c:numFmt formatCode="#,##0" sourceLinked="0"/>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accent4">
                          <a:lumMod val="7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1CB-4503-8AB8-6AF2F3A1A794}"/>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accent4">
                          <a:lumMod val="7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01CB-4503-8AB8-6AF2F3A1A79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accent4">
                        <a:lumMod val="60000"/>
                        <a:lumOff val="40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'DATA-Summary'!$A$13:$A$20</c:f>
              <c:numCache>
                <c:formatCode>General</c:formatCode>
                <c:ptCount val="8"/>
                <c:pt idx="0">
                  <c:v>2011</c:v>
                </c:pt>
                <c:pt idx="1">
                  <c:v>2012</c:v>
                </c:pt>
                <c:pt idx="2">
                  <c:v>2013</c:v>
                </c:pt>
                <c:pt idx="3">
                  <c:v>2014</c:v>
                </c:pt>
                <c:pt idx="4">
                  <c:v>2015</c:v>
                </c:pt>
                <c:pt idx="5">
                  <c:v>2016</c:v>
                </c:pt>
                <c:pt idx="6">
                  <c:v>2017</c:v>
                </c:pt>
                <c:pt idx="7">
                  <c:v>2018</c:v>
                </c:pt>
              </c:numCache>
            </c:numRef>
          </c:cat>
          <c:val>
            <c:numRef>
              <c:f>'DATA-Summary'!$F$13:$F$20</c:f>
              <c:numCache>
                <c:formatCode>General</c:formatCode>
                <c:ptCount val="8"/>
                <c:pt idx="0">
                  <c:v>-5300</c:v>
                </c:pt>
                <c:pt idx="1">
                  <c:v>-8900</c:v>
                </c:pt>
                <c:pt idx="2">
                  <c:v>-1300</c:v>
                </c:pt>
                <c:pt idx="3">
                  <c:v>-6600</c:v>
                </c:pt>
                <c:pt idx="4">
                  <c:v>-11900</c:v>
                </c:pt>
                <c:pt idx="5">
                  <c:v>-2400</c:v>
                </c:pt>
                <c:pt idx="6">
                  <c:v>7600</c:v>
                </c:pt>
                <c:pt idx="7">
                  <c:v>6800</c:v>
                </c:pt>
              </c:numCache>
            </c:numRef>
          </c:val>
          <c:extLst>
            <c:ext xmlns:c16="http://schemas.microsoft.com/office/drawing/2014/chart" uri="{C3380CC4-5D6E-409C-BE32-E72D297353CC}">
              <c16:uniqueId val="{00000000-01CB-4503-8AB8-6AF2F3A1A794}"/>
            </c:ext>
          </c:extLst>
        </c:ser>
        <c:dLbls>
          <c:showLegendKey val="0"/>
          <c:showVal val="0"/>
          <c:showCatName val="0"/>
          <c:showSerName val="0"/>
          <c:showPercent val="0"/>
          <c:showBubbleSize val="0"/>
        </c:dLbls>
        <c:gapWidth val="100"/>
        <c:overlap val="-27"/>
        <c:axId val="362737216"/>
        <c:axId val="362737608"/>
      </c:barChart>
      <c:catAx>
        <c:axId val="3627372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lumMod val="50000"/>
                  </a:schemeClr>
                </a:solidFill>
                <a:latin typeface="Arial Narrow" panose="020B0606020202030204" pitchFamily="34" charset="0"/>
                <a:ea typeface="+mn-ea"/>
                <a:cs typeface="+mn-cs"/>
              </a:defRPr>
            </a:pPr>
            <a:endParaRPr lang="en-US"/>
          </a:p>
        </c:txPr>
        <c:crossAx val="362737608"/>
        <c:crosses val="autoZero"/>
        <c:auto val="1"/>
        <c:lblAlgn val="ctr"/>
        <c:lblOffset val="100"/>
        <c:noMultiLvlLbl val="0"/>
      </c:catAx>
      <c:valAx>
        <c:axId val="362737608"/>
        <c:scaling>
          <c:orientation val="minMax"/>
        </c:scaling>
        <c:delete val="1"/>
        <c:axPos val="l"/>
        <c:numFmt formatCode="General" sourceLinked="1"/>
        <c:majorTickMark val="none"/>
        <c:minorTickMark val="none"/>
        <c:tickLblPos val="nextTo"/>
        <c:crossAx val="36273721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000">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40" tIns="45720" rIns="91440" bIns="45720" rtlCol="0"/>
          <a:lstStyle>
            <a:lvl1pPr algn="r">
              <a:defRPr sz="1200"/>
            </a:lvl1pPr>
          </a:lstStyle>
          <a:p>
            <a:pPr>
              <a:defRPr/>
            </a:pPr>
            <a:fld id="{6FA69270-FD71-407B-B6A5-A8C98F529F1D}" type="datetimeFigureOut">
              <a:rPr lang="en-US"/>
              <a:pPr>
                <a:defRPr/>
              </a:pPr>
              <a:t>12/2/2019</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40" tIns="45720" rIns="91440" bIns="45720" rtlCol="0" anchor="b"/>
          <a:lstStyle>
            <a:lvl1pPr algn="r">
              <a:defRPr sz="1200"/>
            </a:lvl1pPr>
          </a:lstStyle>
          <a:p>
            <a:pPr>
              <a:defRPr/>
            </a:pPr>
            <a:fld id="{D6EA3B6A-66BF-489F-B5CE-5873B629D2AF}" type="slidenum">
              <a:rPr lang="en-US"/>
              <a:pPr>
                <a:defRPr/>
              </a:pPr>
              <a:t>‹#›</a:t>
            </a:fld>
            <a:endParaRPr lang="en-US"/>
          </a:p>
        </p:txBody>
      </p:sp>
    </p:spTree>
    <p:extLst>
      <p:ext uri="{BB962C8B-B14F-4D97-AF65-F5344CB8AC3E}">
        <p14:creationId xmlns:p14="http://schemas.microsoft.com/office/powerpoint/2010/main" val="3628667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970339" y="0"/>
            <a:ext cx="3038475" cy="465138"/>
          </a:xfrm>
          <a:prstGeom prst="rect">
            <a:avLst/>
          </a:prstGeom>
        </p:spPr>
        <p:txBody>
          <a:bodyPr vert="horz" lIns="91440" tIns="45720" rIns="91440" bIns="45720" rtlCol="0"/>
          <a:lstStyle>
            <a:lvl1pPr algn="r">
              <a:defRPr sz="1200"/>
            </a:lvl1pPr>
          </a:lstStyle>
          <a:p>
            <a:pPr>
              <a:defRPr/>
            </a:pPr>
            <a:fld id="{08B9A3BF-F842-4F1E-B5CF-31F9087F4A17}" type="datetimeFigureOut">
              <a:rPr lang="en-US"/>
              <a:pPr>
                <a:defRPr/>
              </a:pPr>
              <a:t>12/2/2019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416427"/>
            <a:ext cx="560705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675"/>
            <a:ext cx="3038475"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1440" tIns="45720" rIns="91440" bIns="45720" rtlCol="0" anchor="b"/>
          <a:lstStyle>
            <a:lvl1pPr algn="r">
              <a:defRPr sz="1200"/>
            </a:lvl1pPr>
          </a:lstStyle>
          <a:p>
            <a:pPr>
              <a:defRPr/>
            </a:pPr>
            <a:fld id="{141C332B-D3F7-4E53-BFFF-194DF1202683}" type="slidenum">
              <a:rPr lang="en-US"/>
              <a:pPr>
                <a:defRPr/>
              </a:pPr>
              <a:t>‹#›</a:t>
            </a:fld>
            <a:endParaRPr lang="en-US"/>
          </a:p>
        </p:txBody>
      </p:sp>
    </p:spTree>
    <p:extLst>
      <p:ext uri="{BB962C8B-B14F-4D97-AF65-F5344CB8AC3E}">
        <p14:creationId xmlns:p14="http://schemas.microsoft.com/office/powerpoint/2010/main" val="367794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8855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https://www.mncompass.org/early-childhood/low-birth-weight#1-5876-d</a:t>
            </a:r>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14</a:t>
            </a:fld>
            <a:endParaRPr lang="en-US"/>
          </a:p>
        </p:txBody>
      </p:sp>
    </p:spTree>
    <p:extLst>
      <p:ext uri="{BB962C8B-B14F-4D97-AF65-F5344CB8AC3E}">
        <p14:creationId xmlns:p14="http://schemas.microsoft.com/office/powerpoint/2010/main" val="474120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https://www.mncompass.org/demographics/race#1-5523-d</a:t>
            </a:r>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15</a:t>
            </a:fld>
            <a:endParaRPr lang="en-US"/>
          </a:p>
        </p:txBody>
      </p:sp>
    </p:spTree>
    <p:extLst>
      <p:ext uri="{BB962C8B-B14F-4D97-AF65-F5344CB8AC3E}">
        <p14:creationId xmlns:p14="http://schemas.microsoft.com/office/powerpoint/2010/main" val="736432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t>U.S. Census Bureau Population Estimates:</a:t>
            </a:r>
            <a:r>
              <a:rPr lang="en-US" baseline="0" dirty="0" smtClean="0"/>
              <a:t> https://www.census.gov/data/tables/time-series/demo/popest/2010s-state-total.html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5A5D-399F-4165-8477-4A1556B94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970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https://www.mncompass.org/immigration/population-trends#1-10779-g</a:t>
            </a:r>
            <a:endParaRPr lang="en-US" dirty="0"/>
          </a:p>
        </p:txBody>
      </p:sp>
      <p:sp>
        <p:nvSpPr>
          <p:cNvPr id="4" name="Slide Number Placeholder 3"/>
          <p:cNvSpPr>
            <a:spLocks noGrp="1"/>
          </p:cNvSpPr>
          <p:nvPr>
            <p:ph type="sldNum" sz="quarter" idx="10"/>
          </p:nvPr>
        </p:nvSpPr>
        <p:spPr/>
        <p:txBody>
          <a:bodyPr/>
          <a:lstStyle/>
          <a:p>
            <a:fld id="{6D435A5D-399F-4165-8477-4A1556B94376}" type="slidenum">
              <a:rPr lang="en-US" smtClean="0"/>
              <a:t>17</a:t>
            </a:fld>
            <a:endParaRPr lang="en-US"/>
          </a:p>
        </p:txBody>
      </p:sp>
    </p:spTree>
    <p:extLst>
      <p:ext uri="{BB962C8B-B14F-4D97-AF65-F5344CB8AC3E}">
        <p14:creationId xmlns:p14="http://schemas.microsoft.com/office/powerpoint/2010/main" val="3831563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https://www.mncompass.org/immigration/population-trends#1-5138-g</a:t>
            </a:r>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18</a:t>
            </a:fld>
            <a:endParaRPr lang="en-US"/>
          </a:p>
        </p:txBody>
      </p:sp>
    </p:spTree>
    <p:extLst>
      <p:ext uri="{BB962C8B-B14F-4D97-AF65-F5344CB8AC3E}">
        <p14:creationId xmlns:p14="http://schemas.microsoft.com/office/powerpoint/2010/main" val="1874645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t>U.S. Census Bureau Population Estimates:</a:t>
            </a:r>
            <a:r>
              <a:rPr lang="en-US" baseline="0" dirty="0" smtClean="0"/>
              <a:t> https://www.census.gov/data/tables/time-series/demo/popest/2010s-state-total.html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5A5D-399F-4165-8477-4A1556B94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074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t>U.S. Census Bureau Population Estimates:</a:t>
            </a:r>
            <a:r>
              <a:rPr lang="en-US" baseline="0" dirty="0" smtClean="0"/>
              <a:t> https://www.census.gov/data/tables/time-series/demo/popest/2010s-state-total.html</a:t>
            </a:r>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20</a:t>
            </a:fld>
            <a:endParaRPr lang="en-US"/>
          </a:p>
        </p:txBody>
      </p:sp>
    </p:spTree>
    <p:extLst>
      <p:ext uri="{BB962C8B-B14F-4D97-AF65-F5344CB8AC3E}">
        <p14:creationId xmlns:p14="http://schemas.microsoft.com/office/powerpoint/2010/main" val="3270257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t>U.S. Census Bureau, State-to-State Migration Flows:</a:t>
            </a:r>
            <a:r>
              <a:rPr lang="en-US" baseline="0" dirty="0" smtClean="0"/>
              <a:t> https://www.census.gov/data/tables/time-series/demo/geographic-mobility/state-to-state-migration.html</a:t>
            </a:r>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21</a:t>
            </a:fld>
            <a:endParaRPr lang="en-US"/>
          </a:p>
        </p:txBody>
      </p:sp>
    </p:spTree>
    <p:extLst>
      <p:ext uri="{BB962C8B-B14F-4D97-AF65-F5344CB8AC3E}">
        <p14:creationId xmlns:p14="http://schemas.microsoft.com/office/powerpoint/2010/main" val="3789908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t>U.S. Census Bureau, State-to-State Migration Flows:</a:t>
            </a:r>
            <a:r>
              <a:rPr lang="en-US" baseline="0" dirty="0" smtClean="0"/>
              <a:t> https://www.census.gov/data/tables/time-series/demo/geographic-mobility/state-to-state-migration.html</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22</a:t>
            </a:fld>
            <a:endParaRPr lang="en-US"/>
          </a:p>
        </p:txBody>
      </p:sp>
    </p:spTree>
    <p:extLst>
      <p:ext uri="{BB962C8B-B14F-4D97-AF65-F5344CB8AC3E}">
        <p14:creationId xmlns:p14="http://schemas.microsoft.com/office/powerpoint/2010/main" val="3001203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smtClean="0"/>
              <a:t>This </a:t>
            </a:r>
            <a:r>
              <a:rPr lang="en-US" baseline="0" dirty="0" smtClean="0"/>
              <a:t>is where users can browse already-created profiles of different geographies or create their own geography.</a:t>
            </a:r>
            <a:endParaRPr lang="en-US" dirty="0" smtClean="0"/>
          </a:p>
          <a:p>
            <a:endParaRPr lang="en-US" dirty="0" smtClean="0"/>
          </a:p>
          <a:p>
            <a:r>
              <a:rPr lang="en-US" baseline="0" dirty="0" smtClean="0"/>
              <a:t>I’ll get to that in a minute. I first want to show you some of these profiles we’ve already created. For many of you, this might be where you access most of the data you could need.</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354" i="0" kern="1200" dirty="0" smtClean="0">
                <a:solidFill>
                  <a:schemeClr val="tx1"/>
                </a:solidFill>
                <a:effectLst/>
                <a:latin typeface="+mn-lt"/>
                <a:ea typeface="+mn-ea"/>
                <a:cs typeface="+mn-cs"/>
              </a:rPr>
              <a:t>Census</a:t>
            </a:r>
            <a:r>
              <a:rPr lang="en-US" sz="1354" i="0" kern="1200" baseline="0" dirty="0" smtClean="0">
                <a:solidFill>
                  <a:schemeClr val="tx1"/>
                </a:solidFill>
                <a:effectLst/>
                <a:latin typeface="+mn-lt"/>
                <a:ea typeface="+mn-ea"/>
                <a:cs typeface="+mn-cs"/>
              </a:rPr>
              <a:t> data,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0" dirty="0" smtClean="0"/>
              <a:t>Minnesota</a:t>
            </a:r>
            <a:r>
              <a:rPr lang="en-US" dirty="0" smtClean="0"/>
              <a:t> Department of Employment and Economic Development (</a:t>
            </a:r>
            <a:r>
              <a:rPr lang="en-US" i="1" dirty="0" smtClean="0"/>
              <a:t>DEED</a:t>
            </a:r>
            <a:r>
              <a:rPr lang="en-US" dirty="0" smtClean="0"/>
              <a:t>),</a:t>
            </a:r>
            <a:endParaRPr lang="en-US" sz="1354" i="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354" i="0" kern="1200" baseline="0" dirty="0" smtClean="0">
                <a:solidFill>
                  <a:schemeClr val="tx1"/>
                </a:solidFill>
                <a:effectLst/>
                <a:latin typeface="+mn-lt"/>
                <a:ea typeface="+mn-ea"/>
                <a:cs typeface="+mn-cs"/>
              </a:rPr>
              <a:t>Longitudinal Employer-Household Dynamics (On the Map), which has information about workers, the cities where those workers are employed, and distance traveled.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4787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31774">
              <a:defRPr/>
            </a:pPr>
            <a:r>
              <a:rPr lang="en-US" dirty="0" smtClean="0"/>
              <a:t>Highlight</a:t>
            </a:r>
            <a:r>
              <a:rPr lang="en-US" baseline="0" dirty="0" smtClean="0"/>
              <a:t> the topics we track</a:t>
            </a:r>
          </a:p>
          <a:p>
            <a:pPr defTabSz="931774">
              <a:defRPr/>
            </a:pPr>
            <a:r>
              <a:rPr lang="en-US" baseline="0" dirty="0" smtClean="0"/>
              <a:t>Each topic has 2-3 key measures that we track overtime, getting as low in geography level as possible</a:t>
            </a:r>
          </a:p>
          <a:p>
            <a:pPr defTabSz="931774">
              <a:defRPr/>
            </a:pPr>
            <a:r>
              <a:rPr lang="en-US" baseline="0" dirty="0" smtClean="0"/>
              <a:t>Work with community advisory topics on all of the data that we track</a:t>
            </a:r>
          </a:p>
          <a:p>
            <a:pPr defTabSz="931774">
              <a:defRPr/>
            </a:pPr>
            <a:r>
              <a:rPr lang="en-US" baseline="0" dirty="0" smtClean="0"/>
              <a:t>Recently just added Arts and Culture as well; </a:t>
            </a:r>
            <a:r>
              <a:rPr lang="en-US" baseline="0" dirty="0" err="1" smtClean="0"/>
              <a:t>Gulgun</a:t>
            </a:r>
            <a:r>
              <a:rPr lang="en-US" baseline="0" dirty="0" smtClean="0"/>
              <a:t> was on our advisory committee</a:t>
            </a:r>
          </a:p>
          <a:p>
            <a:pPr defTabSz="931774">
              <a:defRPr/>
            </a:pPr>
            <a:r>
              <a:rPr lang="en-US" baseline="0" dirty="0" smtClean="0"/>
              <a:t>Let’s take a look</a:t>
            </a:r>
            <a:endParaRPr lang="en-US" dirty="0" smtClean="0"/>
          </a:p>
          <a:p>
            <a:pPr defTabSz="931774">
              <a:defRPr/>
            </a:pPr>
            <a:endParaRPr lang="en-US" dirty="0" smtClean="0"/>
          </a:p>
          <a:p>
            <a:pPr defTabSz="931774">
              <a:defRPr/>
            </a:pPr>
            <a:endParaRPr lang="en-US" dirty="0" smtClean="0"/>
          </a:p>
          <a:p>
            <a:pPr defTabSz="931774">
              <a:defRPr/>
            </a:pPr>
            <a:r>
              <a:rPr lang="en-US" dirty="0" smtClean="0"/>
              <a:t>RUTH</a:t>
            </a:r>
          </a:p>
          <a:p>
            <a:endParaRPr lang="en-US" dirty="0" smtClean="0"/>
          </a:p>
          <a:p>
            <a:r>
              <a:rPr lang="en-US" dirty="0" smtClean="0"/>
              <a:t>Y</a:t>
            </a:r>
            <a:r>
              <a:rPr lang="en-US" baseline="0" dirty="0" smtClean="0"/>
              <a:t>ou can find out more about your county, region, and state.</a:t>
            </a:r>
          </a:p>
          <a:p>
            <a:endParaRPr lang="en-US" baseline="0" dirty="0" smtClean="0"/>
          </a:p>
          <a:p>
            <a:pPr marL="664859" indent="-291179">
              <a:buFontTx/>
              <a:buChar char="-"/>
            </a:pPr>
            <a:r>
              <a:rPr lang="en-US" b="1" dirty="0"/>
              <a:t>Demographics: </a:t>
            </a:r>
            <a:r>
              <a:rPr lang="en-US" dirty="0"/>
              <a:t>Total population, race and age breakdowns,</a:t>
            </a:r>
          </a:p>
          <a:p>
            <a:pPr marL="664859" indent="-291179">
              <a:buFontTx/>
              <a:buChar char="-"/>
            </a:pPr>
            <a:r>
              <a:rPr lang="en-US" b="1" dirty="0"/>
              <a:t>Health: </a:t>
            </a:r>
            <a:r>
              <a:rPr lang="en-US" dirty="0"/>
              <a:t>Disability, insurance coverage</a:t>
            </a:r>
          </a:p>
          <a:p>
            <a:pPr marL="664859" indent="-291179">
              <a:buFontTx/>
              <a:buChar char="-"/>
            </a:pPr>
            <a:r>
              <a:rPr lang="en-US" b="1" dirty="0"/>
              <a:t>Economy: </a:t>
            </a:r>
            <a:r>
              <a:rPr lang="en-US" dirty="0"/>
              <a:t>Poverty, jobs, establishments, income</a:t>
            </a:r>
          </a:p>
          <a:p>
            <a:pPr marL="664859" indent="-291179">
              <a:buFontTx/>
              <a:buChar char="-"/>
            </a:pPr>
            <a:r>
              <a:rPr lang="en-US" b="1" dirty="0"/>
              <a:t>Housing: </a:t>
            </a:r>
            <a:r>
              <a:rPr lang="en-US" dirty="0"/>
              <a:t>Homeownership, cost-burden</a:t>
            </a:r>
          </a:p>
          <a:p>
            <a:pPr marL="664859" indent="-291179">
              <a:buFontTx/>
              <a:buChar char="-"/>
            </a:pPr>
            <a:r>
              <a:rPr lang="en-US" b="1" dirty="0"/>
              <a:t>Immigration:</a:t>
            </a:r>
            <a:r>
              <a:rPr lang="en-US" dirty="0"/>
              <a:t> Foreign born, language</a:t>
            </a:r>
          </a:p>
          <a:p>
            <a:pPr marL="664859" indent="-291179">
              <a:buFontTx/>
              <a:buChar char="-"/>
            </a:pPr>
            <a:r>
              <a:rPr lang="en-US" b="1" dirty="0"/>
              <a:t>Workforce:</a:t>
            </a:r>
            <a:r>
              <a:rPr lang="en-US" dirty="0"/>
              <a:t> Edu attainment, % working</a:t>
            </a:r>
          </a:p>
          <a:p>
            <a:pPr marL="664859" indent="-291179">
              <a:buFontTx/>
              <a:buChar char="-"/>
            </a:pPr>
            <a:r>
              <a:rPr lang="en-US" dirty="0"/>
              <a:t>And more!</a:t>
            </a:r>
          </a:p>
          <a:p>
            <a:endParaRPr lang="en-US" dirty="0"/>
          </a:p>
        </p:txBody>
      </p:sp>
      <p:sp>
        <p:nvSpPr>
          <p:cNvPr id="4" name="Slide Number Placeholder 3"/>
          <p:cNvSpPr>
            <a:spLocks noGrp="1"/>
          </p:cNvSpPr>
          <p:nvPr>
            <p:ph type="sldNum" sz="quarter" idx="10"/>
          </p:nvPr>
        </p:nvSpPr>
        <p:spPr/>
        <p:txBody>
          <a:bodyPr/>
          <a:lstStyle/>
          <a:p>
            <a:fld id="{6D73945E-038B-4B05-9854-98922A26491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42061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354" i="0" kern="1200" dirty="0" smtClean="0">
                <a:solidFill>
                  <a:schemeClr val="tx1"/>
                </a:solidFill>
                <a:effectLst/>
                <a:latin typeface="+mn-lt"/>
                <a:ea typeface="+mn-ea"/>
                <a:cs typeface="+mn-cs"/>
              </a:rPr>
              <a:t>Census</a:t>
            </a:r>
            <a:r>
              <a:rPr lang="en-US" sz="1354" i="0" kern="1200" baseline="0" dirty="0" smtClean="0">
                <a:solidFill>
                  <a:schemeClr val="tx1"/>
                </a:solidFill>
                <a:effectLst/>
                <a:latin typeface="+mn-lt"/>
                <a:ea typeface="+mn-ea"/>
                <a:cs typeface="+mn-cs"/>
              </a:rPr>
              <a:t> data, data from DEED, and data from Longitudinal Employer-Household Dynamics (On the Map). It has information about workers, the cities where those workers are employed, and distance traveled.</a:t>
            </a: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65106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354" i="0" kern="1200" dirty="0" smtClean="0">
                <a:solidFill>
                  <a:schemeClr val="tx1"/>
                </a:solidFill>
                <a:effectLst/>
                <a:latin typeface="+mn-lt"/>
                <a:ea typeface="+mn-ea"/>
                <a:cs typeface="+mn-cs"/>
              </a:rPr>
              <a:t>Census</a:t>
            </a:r>
            <a:r>
              <a:rPr lang="en-US" sz="1354" i="0" kern="1200" baseline="0" dirty="0" smtClean="0">
                <a:solidFill>
                  <a:schemeClr val="tx1"/>
                </a:solidFill>
                <a:effectLst/>
                <a:latin typeface="+mn-lt"/>
                <a:ea typeface="+mn-ea"/>
                <a:cs typeface="+mn-cs"/>
              </a:rPr>
              <a:t> data, data from DEED, and data from Longitudinal Employer-Household Dynamics (On the Map). It has information about workers, the cities where those workers are employed, and distance traveled.</a:t>
            </a: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88778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1C332B-D3F7-4E53-BFFF-194DF120268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32224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01196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84514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354" i="0" kern="1200" dirty="0" smtClean="0">
                <a:solidFill>
                  <a:schemeClr val="tx1"/>
                </a:solidFill>
                <a:effectLst/>
                <a:latin typeface="+mn-lt"/>
                <a:ea typeface="+mn-ea"/>
                <a:cs typeface="+mn-cs"/>
              </a:rPr>
              <a:t>Census</a:t>
            </a:r>
            <a:r>
              <a:rPr lang="en-US" sz="1354" i="0" kern="1200" baseline="0" dirty="0" smtClean="0">
                <a:solidFill>
                  <a:schemeClr val="tx1"/>
                </a:solidFill>
                <a:effectLst/>
                <a:latin typeface="+mn-lt"/>
                <a:ea typeface="+mn-ea"/>
                <a:cs typeface="+mn-cs"/>
              </a:rPr>
              <a:t> data, data from DEED, and data from Longitudinal Employer-Household Dynamics (On the Map). It has information about workers, the cities where those workers are employed, and distance traveled.</a:t>
            </a: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24948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354" i="0" kern="1200" dirty="0" smtClean="0">
                <a:solidFill>
                  <a:schemeClr val="tx1"/>
                </a:solidFill>
                <a:effectLst/>
                <a:latin typeface="+mn-lt"/>
                <a:ea typeface="+mn-ea"/>
                <a:cs typeface="+mn-cs"/>
              </a:rPr>
              <a:t>Census</a:t>
            </a:r>
            <a:r>
              <a:rPr lang="en-US" sz="1354" i="0" kern="1200" baseline="0" dirty="0" smtClean="0">
                <a:solidFill>
                  <a:schemeClr val="tx1"/>
                </a:solidFill>
                <a:effectLst/>
                <a:latin typeface="+mn-lt"/>
                <a:ea typeface="+mn-ea"/>
                <a:cs typeface="+mn-cs"/>
              </a:rPr>
              <a:t> data, data from DEED, and data from Longitudinal Employer-Household Dynamics (On the Map). It has information about workers, the cities where those workers are employed, and distance traveled.</a:t>
            </a: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36750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62526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354" i="0" kern="1200" dirty="0" smtClean="0">
                <a:solidFill>
                  <a:schemeClr val="tx1"/>
                </a:solidFill>
                <a:effectLst/>
                <a:latin typeface="+mn-lt"/>
                <a:ea typeface="+mn-ea"/>
                <a:cs typeface="+mn-cs"/>
              </a:rPr>
              <a:t>Census</a:t>
            </a:r>
            <a:r>
              <a:rPr lang="en-US" sz="1354" i="0" kern="1200" baseline="0" dirty="0" smtClean="0">
                <a:solidFill>
                  <a:schemeClr val="tx1"/>
                </a:solidFill>
                <a:effectLst/>
                <a:latin typeface="+mn-lt"/>
                <a:ea typeface="+mn-ea"/>
                <a:cs typeface="+mn-cs"/>
              </a:rPr>
              <a:t> data, data from DEED, and data from Longitudinal Employer-Household Dynamics (On the Map). It has information about workers, the cities where those workers are employed, and distance traveled.</a:t>
            </a: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91926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354" i="0" kern="1200" dirty="0" smtClean="0">
                <a:solidFill>
                  <a:schemeClr val="tx1"/>
                </a:solidFill>
                <a:effectLst/>
                <a:latin typeface="+mn-lt"/>
                <a:ea typeface="+mn-ea"/>
                <a:cs typeface="+mn-cs"/>
              </a:rPr>
              <a:t>Census</a:t>
            </a:r>
            <a:r>
              <a:rPr lang="en-US" sz="1354" i="0" kern="1200" baseline="0" dirty="0" smtClean="0">
                <a:solidFill>
                  <a:schemeClr val="tx1"/>
                </a:solidFill>
                <a:effectLst/>
                <a:latin typeface="+mn-lt"/>
                <a:ea typeface="+mn-ea"/>
                <a:cs typeface="+mn-cs"/>
              </a:rPr>
              <a:t> data, data from DEED, and data from Longitudinal Employer-Household Dynamics (On the Map). It has information about workers, the cities where those workers are employed, and distance traveled.</a:t>
            </a: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5460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5</a:t>
            </a:fld>
            <a:endParaRPr lang="en-US"/>
          </a:p>
        </p:txBody>
      </p:sp>
    </p:spTree>
    <p:extLst>
      <p:ext uri="{BB962C8B-B14F-4D97-AF65-F5344CB8AC3E}">
        <p14:creationId xmlns:p14="http://schemas.microsoft.com/office/powerpoint/2010/main" val="3240204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99745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354" i="0" kern="1200" dirty="0" smtClean="0">
                <a:solidFill>
                  <a:schemeClr val="tx1"/>
                </a:solidFill>
                <a:effectLst/>
                <a:latin typeface="+mn-lt"/>
                <a:ea typeface="+mn-ea"/>
                <a:cs typeface="+mn-cs"/>
              </a:rPr>
              <a:t>Census</a:t>
            </a:r>
            <a:r>
              <a:rPr lang="en-US" sz="1354" i="0" kern="1200" baseline="0" dirty="0" smtClean="0">
                <a:solidFill>
                  <a:schemeClr val="tx1"/>
                </a:solidFill>
                <a:effectLst/>
                <a:latin typeface="+mn-lt"/>
                <a:ea typeface="+mn-ea"/>
                <a:cs typeface="+mn-cs"/>
              </a:rPr>
              <a:t> data, data from DEED, and data from Longitudinal Employer-Household Dynamics (On the Map). It has information about workers, the cities where those workers are employed, and distance traveled.</a:t>
            </a: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90616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354" i="0" kern="1200" dirty="0" smtClean="0">
                <a:solidFill>
                  <a:schemeClr val="tx1"/>
                </a:solidFill>
                <a:effectLst/>
                <a:latin typeface="+mn-lt"/>
                <a:ea typeface="+mn-ea"/>
                <a:cs typeface="+mn-cs"/>
              </a:rPr>
              <a:t>Census</a:t>
            </a:r>
            <a:r>
              <a:rPr lang="en-US" sz="1354" i="0" kern="1200" baseline="0" dirty="0" smtClean="0">
                <a:solidFill>
                  <a:schemeClr val="tx1"/>
                </a:solidFill>
                <a:effectLst/>
                <a:latin typeface="+mn-lt"/>
                <a:ea typeface="+mn-ea"/>
                <a:cs typeface="+mn-cs"/>
              </a:rPr>
              <a:t> data, data from DEED, and data from Longitudinal Employer-Household Dynamics (On the Map). It has information about workers, the cities where those workers are employed, and distance traveled.</a:t>
            </a: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06269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354" i="0" kern="1200" dirty="0" smtClean="0">
                <a:solidFill>
                  <a:schemeClr val="tx1"/>
                </a:solidFill>
                <a:effectLst/>
                <a:latin typeface="+mn-lt"/>
                <a:ea typeface="+mn-ea"/>
                <a:cs typeface="+mn-cs"/>
              </a:rPr>
              <a:t>Census</a:t>
            </a:r>
            <a:r>
              <a:rPr lang="en-US" sz="1354" i="0" kern="1200" baseline="0" dirty="0" smtClean="0">
                <a:solidFill>
                  <a:schemeClr val="tx1"/>
                </a:solidFill>
                <a:effectLst/>
                <a:latin typeface="+mn-lt"/>
                <a:ea typeface="+mn-ea"/>
                <a:cs typeface="+mn-cs"/>
              </a:rPr>
              <a:t> data, data from DEED, and data from Longitudinal Employer-Household Dynamics (On the Map). It has information about workers, the cities where those workers are employed, and distance traveled.</a:t>
            </a:r>
          </a:p>
          <a:p>
            <a:endParaRPr lang="en-US" sz="1354" i="0" kern="1200" baseline="0" dirty="0" smtClean="0">
              <a:solidFill>
                <a:schemeClr val="tx1"/>
              </a:solidFill>
              <a:effectLst/>
              <a:latin typeface="+mn-lt"/>
              <a:ea typeface="+mn-ea"/>
              <a:cs typeface="+mn-cs"/>
            </a:endParaRPr>
          </a:p>
          <a:p>
            <a:r>
              <a:rPr lang="en-US" sz="1354" i="0" kern="1200" baseline="0" dirty="0" smtClean="0">
                <a:solidFill>
                  <a:schemeClr val="tx1"/>
                </a:solidFill>
                <a:effectLst/>
                <a:latin typeface="+mn-lt"/>
                <a:ea typeface="+mn-ea"/>
                <a:cs typeface="+mn-cs"/>
              </a:rPr>
              <a:t>https://leadership-dev.mncompass.org/leadership/overview</a:t>
            </a:r>
          </a:p>
          <a:p>
            <a:endParaRPr lang="en-US" sz="1354" i="0" kern="1200" baseline="0" dirty="0" smtClean="0">
              <a:solidFill>
                <a:schemeClr val="tx1"/>
              </a:solidFill>
              <a:effectLst/>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2896CE-650B-4CFE-82D5-5931F327B9D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64987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40</a:t>
            </a:fld>
            <a:endParaRPr lang="en-US"/>
          </a:p>
        </p:txBody>
      </p:sp>
    </p:spTree>
    <p:extLst>
      <p:ext uri="{BB962C8B-B14F-4D97-AF65-F5344CB8AC3E}">
        <p14:creationId xmlns:p14="http://schemas.microsoft.com/office/powerpoint/2010/main" val="2251774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758613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[TRANSITION TO PAUL]</a:t>
            </a:r>
          </a:p>
        </p:txBody>
      </p:sp>
    </p:spTree>
    <p:extLst>
      <p:ext uri="{BB962C8B-B14F-4D97-AF65-F5344CB8AC3E}">
        <p14:creationId xmlns:p14="http://schemas.microsoft.com/office/powerpoint/2010/main" val="2719285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EW NOTE: Change Picture</a:t>
            </a:r>
          </a:p>
          <a:p>
            <a:endParaRPr lang="en-US" dirty="0" smtClean="0"/>
          </a:p>
        </p:txBody>
      </p:sp>
      <p:sp>
        <p:nvSpPr>
          <p:cNvPr id="4" name="Slide Number Placeholder 3"/>
          <p:cNvSpPr>
            <a:spLocks noGrp="1"/>
          </p:cNvSpPr>
          <p:nvPr>
            <p:ph type="sldNum" sz="quarter" idx="10"/>
          </p:nvPr>
        </p:nvSpPr>
        <p:spPr/>
        <p:txBody>
          <a:bodyPr/>
          <a:lstStyle/>
          <a:p>
            <a:fld id="{7A2896CE-650B-4CFE-82D5-5931F327B9D0}" type="slidenum">
              <a:rPr lang="en-US" smtClean="0"/>
              <a:t>43</a:t>
            </a:fld>
            <a:endParaRPr lang="en-US"/>
          </a:p>
        </p:txBody>
      </p:sp>
    </p:spTree>
    <p:extLst>
      <p:ext uri="{BB962C8B-B14F-4D97-AF65-F5344CB8AC3E}">
        <p14:creationId xmlns:p14="http://schemas.microsoft.com/office/powerpoint/2010/main" val="1341916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44</a:t>
            </a:fld>
            <a:endParaRPr lang="en-US"/>
          </a:p>
        </p:txBody>
      </p:sp>
    </p:spTree>
    <p:extLst>
      <p:ext uri="{BB962C8B-B14F-4D97-AF65-F5344CB8AC3E}">
        <p14:creationId xmlns:p14="http://schemas.microsoft.com/office/powerpoint/2010/main" val="3881810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You might remember that this past year we’ve been working on listening to communities across the state to learn what they need from Minnesota Compass. </a:t>
            </a:r>
          </a:p>
          <a:p>
            <a:endParaRPr lang="en-US" dirty="0" smtClean="0"/>
          </a:p>
          <a:p>
            <a:r>
              <a:rPr lang="en-US" dirty="0" smtClean="0"/>
              <a:t>Change</a:t>
            </a:r>
            <a:r>
              <a:rPr lang="en-US" baseline="0" dirty="0" smtClean="0"/>
              <a:t> graphic since it is the same as last year? </a:t>
            </a:r>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45</a:t>
            </a:fld>
            <a:endParaRPr lang="en-US"/>
          </a:p>
        </p:txBody>
      </p:sp>
    </p:spTree>
    <p:extLst>
      <p:ext uri="{BB962C8B-B14F-4D97-AF65-F5344CB8AC3E}">
        <p14:creationId xmlns:p14="http://schemas.microsoft.com/office/powerpoint/2010/main" val="2869524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A00ED8C-F2CF-4671-A91F-84BF953249FA}" type="slidenum">
              <a:rPr lang="en-US" smtClean="0"/>
              <a:t>7</a:t>
            </a:fld>
            <a:endParaRPr lang="en-US"/>
          </a:p>
        </p:txBody>
      </p:sp>
    </p:spTree>
    <p:extLst>
      <p:ext uri="{BB962C8B-B14F-4D97-AF65-F5344CB8AC3E}">
        <p14:creationId xmlns:p14="http://schemas.microsoft.com/office/powerpoint/2010/main" val="18545281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46</a:t>
            </a:fld>
            <a:endParaRPr lang="en-US"/>
          </a:p>
        </p:txBody>
      </p:sp>
    </p:spTree>
    <p:extLst>
      <p:ext uri="{BB962C8B-B14F-4D97-AF65-F5344CB8AC3E}">
        <p14:creationId xmlns:p14="http://schemas.microsoft.com/office/powerpoint/2010/main" val="3907281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lnSpcReduction="10000"/>
          </a:bodyPr>
          <a:lstStyle/>
          <a:p>
            <a:r>
              <a:rPr lang="en-US" baseline="0" dirty="0" smtClean="0"/>
              <a:t>INCLUDE THESE? MAYBE CHANGE THESE SO ALIGN WITH ALLISON’s TRENDS: CHANGE GRAPHIC</a:t>
            </a:r>
          </a:p>
          <a:p>
            <a:endParaRPr lang="en-US" baseline="0" dirty="0" smtClean="0"/>
          </a:p>
          <a:p>
            <a:r>
              <a:rPr lang="en-US" baseline="0" dirty="0" smtClean="0"/>
              <a:t>Residents see strength in community, their high quality of life, and their work ethic. Other strengths that emerged focused on education, arts and culture, innovation, and a strong economy. </a:t>
            </a:r>
          </a:p>
          <a:p>
            <a:endParaRPr lang="en-US" baseline="0" dirty="0" smtClean="0"/>
          </a:p>
          <a:p>
            <a:r>
              <a:rPr lang="en-US" baseline="0" dirty="0" smtClean="0"/>
              <a:t>Residents are challenged by workforce issues related to an aging population, a potential leadership vacuum, and potential workforce shortages. Related to work and economy, residents noted issues around poverty, childcare, and housing affordability and availability. </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What you may note is that some things appear on both lists. This – in part – gets at the point that “There is more than one greater Minnesota.” For example, while broadband access may be a strength in communities that have affordable access, other regions of the state may lack access to high speed internet. </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We’ll be sharing more in the coming months about what we heard from listening session attendees and how we plan to implement their feedback in terms of data and tools on the site. But as a start…</a:t>
            </a:r>
          </a:p>
        </p:txBody>
      </p:sp>
      <p:sp>
        <p:nvSpPr>
          <p:cNvPr id="4" name="Slide Number Placeholder 3"/>
          <p:cNvSpPr>
            <a:spLocks noGrp="1"/>
          </p:cNvSpPr>
          <p:nvPr>
            <p:ph type="sldNum" sz="quarter" idx="10"/>
          </p:nvPr>
        </p:nvSpPr>
        <p:spPr/>
        <p:txBody>
          <a:bodyPr/>
          <a:lstStyle/>
          <a:p>
            <a:fld id="{6D435A5D-399F-4165-8477-4A1556B94376}"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577143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Easily benchmark to other areas</a:t>
            </a:r>
          </a:p>
          <a:p>
            <a:r>
              <a:rPr lang="en-US" dirty="0" smtClean="0"/>
              <a:t>Access smaller areas such as school districts</a:t>
            </a:r>
            <a:r>
              <a:rPr lang="en-US" baseline="0" dirty="0" smtClean="0"/>
              <a:t> and neighborhoods that better reflect communities</a:t>
            </a:r>
            <a:endParaRPr lang="en-US" dirty="0" smtClean="0"/>
          </a:p>
          <a:p>
            <a:r>
              <a:rPr lang="en-US" dirty="0" smtClean="0"/>
              <a:t>Easily</a:t>
            </a:r>
            <a:r>
              <a:rPr lang="en-US" baseline="0" dirty="0" smtClean="0"/>
              <a:t> combine geographies into one profile</a:t>
            </a:r>
            <a:endParaRPr lang="en-US" dirty="0" smtClean="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48</a:t>
            </a:fld>
            <a:endParaRPr lang="en-US"/>
          </a:p>
        </p:txBody>
      </p:sp>
    </p:spTree>
    <p:extLst>
      <p:ext uri="{BB962C8B-B14F-4D97-AF65-F5344CB8AC3E}">
        <p14:creationId xmlns:p14="http://schemas.microsoft.com/office/powerpoint/2010/main" val="1531645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Change</a:t>
            </a:r>
            <a:r>
              <a:rPr lang="en-US" baseline="0" dirty="0" smtClean="0"/>
              <a:t> graphic since it is the same as last year?</a:t>
            </a:r>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49</a:t>
            </a:fld>
            <a:endParaRPr lang="en-US"/>
          </a:p>
        </p:txBody>
      </p:sp>
    </p:spTree>
    <p:extLst>
      <p:ext uri="{BB962C8B-B14F-4D97-AF65-F5344CB8AC3E}">
        <p14:creationId xmlns:p14="http://schemas.microsoft.com/office/powerpoint/2010/main" val="1794317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50</a:t>
            </a:fld>
            <a:endParaRPr lang="en-US"/>
          </a:p>
        </p:txBody>
      </p:sp>
    </p:spTree>
    <p:extLst>
      <p:ext uri="{BB962C8B-B14F-4D97-AF65-F5344CB8AC3E}">
        <p14:creationId xmlns:p14="http://schemas.microsoft.com/office/powerpoint/2010/main" val="3737306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Helping to shed a light on communities in greater Minnesota</a:t>
            </a:r>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52</a:t>
            </a:fld>
            <a:endParaRPr lang="en-US"/>
          </a:p>
        </p:txBody>
      </p:sp>
    </p:spTree>
    <p:extLst>
      <p:ext uri="{BB962C8B-B14F-4D97-AF65-F5344CB8AC3E}">
        <p14:creationId xmlns:p14="http://schemas.microsoft.com/office/powerpoint/2010/main" val="3005162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Total Population</a:t>
            </a:r>
          </a:p>
          <a:p>
            <a:r>
              <a:rPr lang="en-US" sz="1200" dirty="0" smtClean="0"/>
              <a:t>Race/Ethnicity</a:t>
            </a:r>
          </a:p>
          <a:p>
            <a:r>
              <a:rPr lang="en-US" sz="1200" dirty="0" smtClean="0"/>
              <a:t>Age</a:t>
            </a:r>
          </a:p>
          <a:p>
            <a:r>
              <a:rPr lang="en-US" sz="1200" dirty="0" smtClean="0"/>
              <a:t>Housing</a:t>
            </a:r>
          </a:p>
          <a:p>
            <a:r>
              <a:rPr lang="en-US" sz="1200" dirty="0" smtClean="0"/>
              <a:t>Income and Poverty</a:t>
            </a:r>
          </a:p>
          <a:p>
            <a:r>
              <a:rPr lang="en-US" sz="1200" dirty="0" smtClean="0"/>
              <a:t>Employment</a:t>
            </a:r>
          </a:p>
          <a:p>
            <a:r>
              <a:rPr lang="en-US" sz="1200" dirty="0" smtClean="0"/>
              <a:t>Educational attainment</a:t>
            </a:r>
          </a:p>
          <a:p>
            <a:r>
              <a:rPr lang="en-US" sz="1200" dirty="0" smtClean="0"/>
              <a:t>Transportation</a:t>
            </a:r>
            <a:br>
              <a:rPr lang="en-US" sz="1200" dirty="0" smtClean="0"/>
            </a:br>
            <a:endParaRPr lang="en-US" dirty="0" smtClean="0"/>
          </a:p>
          <a:p>
            <a:endParaRPr lang="en-US" b="0" dirty="0"/>
          </a:p>
        </p:txBody>
      </p:sp>
      <p:sp>
        <p:nvSpPr>
          <p:cNvPr id="4" name="Slide Number Placeholder 3"/>
          <p:cNvSpPr>
            <a:spLocks noGrp="1"/>
          </p:cNvSpPr>
          <p:nvPr>
            <p:ph type="sldNum" sz="quarter" idx="10"/>
          </p:nvPr>
        </p:nvSpPr>
        <p:spPr/>
        <p:txBody>
          <a:bodyPr/>
          <a:lstStyle/>
          <a:p>
            <a:fld id="{0A00ED8C-F2CF-4671-A91F-84BF953249FA}" type="slidenum">
              <a:rPr lang="en-US" smtClean="0"/>
              <a:t>53</a:t>
            </a:fld>
            <a:endParaRPr lang="en-US"/>
          </a:p>
        </p:txBody>
      </p:sp>
    </p:spTree>
    <p:extLst>
      <p:ext uri="{BB962C8B-B14F-4D97-AF65-F5344CB8AC3E}">
        <p14:creationId xmlns:p14="http://schemas.microsoft.com/office/powerpoint/2010/main" val="2104938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700" b="0" i="0" kern="1200" dirty="0" smtClean="0">
                <a:solidFill>
                  <a:schemeClr val="tx1"/>
                </a:solidFill>
                <a:effectLst/>
                <a:latin typeface="+mn-lt"/>
                <a:ea typeface="+mn-ea"/>
                <a:cs typeface="+mn-cs"/>
              </a:rPr>
              <a:t>Minnesota Legislative Districts</a:t>
            </a:r>
          </a:p>
          <a:p>
            <a:r>
              <a:rPr lang="en-US" sz="700" b="0" i="0" kern="1200" dirty="0" smtClean="0">
                <a:solidFill>
                  <a:schemeClr val="tx1"/>
                </a:solidFill>
                <a:effectLst/>
                <a:latin typeface="+mn-lt"/>
                <a:ea typeface="+mn-ea"/>
                <a:cs typeface="+mn-cs"/>
              </a:rPr>
              <a:t>Minnesota Economic Development Regions</a:t>
            </a:r>
          </a:p>
          <a:p>
            <a:r>
              <a:rPr lang="en-US" sz="700" b="0" i="0" kern="1200" dirty="0" smtClean="0">
                <a:solidFill>
                  <a:schemeClr val="tx1"/>
                </a:solidFill>
                <a:effectLst/>
                <a:latin typeface="+mn-lt"/>
                <a:ea typeface="+mn-ea"/>
                <a:cs typeface="+mn-cs"/>
              </a:rPr>
              <a:t>Minnesota Workforce Service Areas</a:t>
            </a:r>
          </a:p>
          <a:p>
            <a:r>
              <a:rPr lang="en-US" sz="700" b="0" i="0" kern="1200" dirty="0" err="1" smtClean="0">
                <a:solidFill>
                  <a:schemeClr val="tx1"/>
                </a:solidFill>
                <a:effectLst/>
                <a:latin typeface="+mn-lt"/>
                <a:ea typeface="+mn-ea"/>
                <a:cs typeface="+mn-cs"/>
              </a:rPr>
              <a:t>Micropolitan</a:t>
            </a:r>
            <a:r>
              <a:rPr lang="en-US" sz="700" b="0" i="0" kern="1200" baseline="0" dirty="0" smtClean="0">
                <a:solidFill>
                  <a:schemeClr val="tx1"/>
                </a:solidFill>
                <a:effectLst/>
                <a:latin typeface="+mn-lt"/>
                <a:ea typeface="+mn-ea"/>
                <a:cs typeface="+mn-cs"/>
              </a:rPr>
              <a:t> areas</a:t>
            </a:r>
          </a:p>
          <a:p>
            <a:r>
              <a:rPr lang="en-US" sz="700" b="0" i="0" kern="1200" baseline="0" dirty="0" smtClean="0">
                <a:solidFill>
                  <a:schemeClr val="tx1"/>
                </a:solidFill>
                <a:effectLst/>
                <a:latin typeface="+mn-lt"/>
                <a:ea typeface="+mn-ea"/>
                <a:cs typeface="+mn-cs"/>
              </a:rPr>
              <a:t>Rural urban commuting codes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smtClean="0"/>
              <a:t>Assign census tracts based on population size, density,</a:t>
            </a:r>
            <a:r>
              <a:rPr lang="en-US" sz="800" baseline="0" dirty="0" smtClean="0"/>
              <a:t> and commuting  or proximity to large or small urban centers. Identifies areas that are remote and may not benefit from population centers where there are resources. </a:t>
            </a:r>
            <a:endParaRPr lang="en-US" sz="800" dirty="0" smtClean="0"/>
          </a:p>
          <a:p>
            <a:r>
              <a:rPr lang="en-US" sz="700" b="0" i="0" kern="1200" baseline="0" dirty="0" smtClean="0">
                <a:solidFill>
                  <a:schemeClr val="tx1"/>
                </a:solidFill>
                <a:effectLst/>
                <a:latin typeface="+mn-lt"/>
                <a:ea typeface="+mn-ea"/>
                <a:cs typeface="+mn-cs"/>
              </a:rPr>
              <a:t> </a:t>
            </a:r>
          </a:p>
          <a:p>
            <a:endParaRPr lang="en-US" sz="7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896CE-650B-4CFE-82D5-5931F327B9D0}" type="slidenum">
              <a:rPr lang="en-US" smtClean="0"/>
              <a:t>55</a:t>
            </a:fld>
            <a:endParaRPr lang="en-US" dirty="0"/>
          </a:p>
        </p:txBody>
      </p:sp>
    </p:spTree>
    <p:extLst>
      <p:ext uri="{BB962C8B-B14F-4D97-AF65-F5344CB8AC3E}">
        <p14:creationId xmlns:p14="http://schemas.microsoft.com/office/powerpoint/2010/main" val="2371313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700" b="0" i="0" kern="1200" dirty="0" smtClean="0">
                <a:solidFill>
                  <a:schemeClr val="tx1"/>
                </a:solidFill>
                <a:effectLst/>
                <a:latin typeface="+mn-lt"/>
                <a:ea typeface="+mn-ea"/>
                <a:cs typeface="+mn-cs"/>
              </a:rPr>
              <a:t>Minnesota Legislative Districts</a:t>
            </a:r>
          </a:p>
          <a:p>
            <a:r>
              <a:rPr lang="en-US" sz="700" b="0" i="0" kern="1200" dirty="0" smtClean="0">
                <a:solidFill>
                  <a:schemeClr val="tx1"/>
                </a:solidFill>
                <a:effectLst/>
                <a:latin typeface="+mn-lt"/>
                <a:ea typeface="+mn-ea"/>
                <a:cs typeface="+mn-cs"/>
              </a:rPr>
              <a:t>Minnesota Economic Development Regions</a:t>
            </a:r>
          </a:p>
          <a:p>
            <a:r>
              <a:rPr lang="en-US" sz="700" b="0" i="0" kern="1200" dirty="0" smtClean="0">
                <a:solidFill>
                  <a:schemeClr val="tx1"/>
                </a:solidFill>
                <a:effectLst/>
                <a:latin typeface="+mn-lt"/>
                <a:ea typeface="+mn-ea"/>
                <a:cs typeface="+mn-cs"/>
              </a:rPr>
              <a:t>Minnesota Workforce Service Areas</a:t>
            </a:r>
          </a:p>
          <a:p>
            <a:r>
              <a:rPr lang="en-US" sz="700" b="0" i="0" kern="1200" dirty="0" err="1" smtClean="0">
                <a:solidFill>
                  <a:schemeClr val="tx1"/>
                </a:solidFill>
                <a:effectLst/>
                <a:latin typeface="+mn-lt"/>
                <a:ea typeface="+mn-ea"/>
                <a:cs typeface="+mn-cs"/>
              </a:rPr>
              <a:t>Micropolitan</a:t>
            </a:r>
            <a:r>
              <a:rPr lang="en-US" sz="700" b="0" i="0" kern="1200" baseline="0" dirty="0" smtClean="0">
                <a:solidFill>
                  <a:schemeClr val="tx1"/>
                </a:solidFill>
                <a:effectLst/>
                <a:latin typeface="+mn-lt"/>
                <a:ea typeface="+mn-ea"/>
                <a:cs typeface="+mn-cs"/>
              </a:rPr>
              <a:t> areas</a:t>
            </a:r>
          </a:p>
          <a:p>
            <a:r>
              <a:rPr lang="en-US" sz="700" b="0" i="0" kern="1200" baseline="0" dirty="0" smtClean="0">
                <a:solidFill>
                  <a:schemeClr val="tx1"/>
                </a:solidFill>
                <a:effectLst/>
                <a:latin typeface="+mn-lt"/>
                <a:ea typeface="+mn-ea"/>
                <a:cs typeface="+mn-cs"/>
              </a:rPr>
              <a:t>Rural urban commuting codes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smtClean="0"/>
              <a:t>Assign census tracts based on population size, density,</a:t>
            </a:r>
            <a:r>
              <a:rPr lang="en-US" sz="800" baseline="0" dirty="0" smtClean="0"/>
              <a:t> and commuting  or proximity to large or small urban centers. Identifies areas that are remote and may not benefit from population centers where there are resources. </a:t>
            </a:r>
            <a:endParaRPr lang="en-US" sz="800" dirty="0" smtClean="0"/>
          </a:p>
          <a:p>
            <a:r>
              <a:rPr lang="en-US" sz="700" b="0" i="0" kern="1200" baseline="0" dirty="0" smtClean="0">
                <a:solidFill>
                  <a:schemeClr val="tx1"/>
                </a:solidFill>
                <a:effectLst/>
                <a:latin typeface="+mn-lt"/>
                <a:ea typeface="+mn-ea"/>
                <a:cs typeface="+mn-cs"/>
              </a:rPr>
              <a:t> </a:t>
            </a:r>
          </a:p>
          <a:p>
            <a:endParaRPr lang="en-US" sz="7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896CE-650B-4CFE-82D5-5931F327B9D0}" type="slidenum">
              <a:rPr lang="en-US" smtClean="0"/>
              <a:t>56</a:t>
            </a:fld>
            <a:endParaRPr lang="en-US" dirty="0"/>
          </a:p>
        </p:txBody>
      </p:sp>
    </p:spTree>
    <p:extLst>
      <p:ext uri="{BB962C8B-B14F-4D97-AF65-F5344CB8AC3E}">
        <p14:creationId xmlns:p14="http://schemas.microsoft.com/office/powerpoint/2010/main" val="2589993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700" b="0" i="0" kern="1200" dirty="0" smtClean="0">
                <a:solidFill>
                  <a:schemeClr val="tx1"/>
                </a:solidFill>
                <a:effectLst/>
                <a:latin typeface="+mn-lt"/>
                <a:ea typeface="+mn-ea"/>
                <a:cs typeface="+mn-cs"/>
              </a:rPr>
              <a:t>Minnesota Legislative Districts</a:t>
            </a:r>
          </a:p>
          <a:p>
            <a:r>
              <a:rPr lang="en-US" sz="700" b="0" i="0" kern="1200" dirty="0" smtClean="0">
                <a:solidFill>
                  <a:schemeClr val="tx1"/>
                </a:solidFill>
                <a:effectLst/>
                <a:latin typeface="+mn-lt"/>
                <a:ea typeface="+mn-ea"/>
                <a:cs typeface="+mn-cs"/>
              </a:rPr>
              <a:t>Minnesota Economic Development Regions</a:t>
            </a:r>
          </a:p>
          <a:p>
            <a:r>
              <a:rPr lang="en-US" sz="700" b="0" i="0" kern="1200" dirty="0" smtClean="0">
                <a:solidFill>
                  <a:schemeClr val="tx1"/>
                </a:solidFill>
                <a:effectLst/>
                <a:latin typeface="+mn-lt"/>
                <a:ea typeface="+mn-ea"/>
                <a:cs typeface="+mn-cs"/>
              </a:rPr>
              <a:t>Minnesota Workforce Service Areas</a:t>
            </a:r>
          </a:p>
          <a:p>
            <a:r>
              <a:rPr lang="en-US" sz="700" b="0" i="0" kern="1200" dirty="0" err="1" smtClean="0">
                <a:solidFill>
                  <a:schemeClr val="tx1"/>
                </a:solidFill>
                <a:effectLst/>
                <a:latin typeface="+mn-lt"/>
                <a:ea typeface="+mn-ea"/>
                <a:cs typeface="+mn-cs"/>
              </a:rPr>
              <a:t>Micropolitan</a:t>
            </a:r>
            <a:r>
              <a:rPr lang="en-US" sz="700" b="0" i="0" kern="1200" baseline="0" dirty="0" smtClean="0">
                <a:solidFill>
                  <a:schemeClr val="tx1"/>
                </a:solidFill>
                <a:effectLst/>
                <a:latin typeface="+mn-lt"/>
                <a:ea typeface="+mn-ea"/>
                <a:cs typeface="+mn-cs"/>
              </a:rPr>
              <a:t> areas</a:t>
            </a:r>
          </a:p>
          <a:p>
            <a:r>
              <a:rPr lang="en-US" sz="700" b="0" i="0" kern="1200" baseline="0" dirty="0" smtClean="0">
                <a:solidFill>
                  <a:schemeClr val="tx1"/>
                </a:solidFill>
                <a:effectLst/>
                <a:latin typeface="+mn-lt"/>
                <a:ea typeface="+mn-ea"/>
                <a:cs typeface="+mn-cs"/>
              </a:rPr>
              <a:t>Rural urban commuting codes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smtClean="0"/>
              <a:t>Assign census tracts based on population size, density,</a:t>
            </a:r>
            <a:r>
              <a:rPr lang="en-US" sz="800" baseline="0" dirty="0" smtClean="0"/>
              <a:t> and commuting  or proximity to large or small urban centers. Identifies areas that are remote and may not benefit from population centers where there are resources. </a:t>
            </a:r>
            <a:endParaRPr lang="en-US" sz="800" dirty="0" smtClean="0"/>
          </a:p>
          <a:p>
            <a:r>
              <a:rPr lang="en-US" sz="700" b="0" i="0" kern="1200" baseline="0" dirty="0" smtClean="0">
                <a:solidFill>
                  <a:schemeClr val="tx1"/>
                </a:solidFill>
                <a:effectLst/>
                <a:latin typeface="+mn-lt"/>
                <a:ea typeface="+mn-ea"/>
                <a:cs typeface="+mn-cs"/>
              </a:rPr>
              <a:t> </a:t>
            </a:r>
          </a:p>
          <a:p>
            <a:endParaRPr lang="en-US" sz="7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896CE-650B-4CFE-82D5-5931F327B9D0}" type="slidenum">
              <a:rPr lang="en-US" smtClean="0"/>
              <a:t>57</a:t>
            </a:fld>
            <a:endParaRPr lang="en-US" dirty="0"/>
          </a:p>
        </p:txBody>
      </p:sp>
    </p:spTree>
    <p:extLst>
      <p:ext uri="{BB962C8B-B14F-4D97-AF65-F5344CB8AC3E}">
        <p14:creationId xmlns:p14="http://schemas.microsoft.com/office/powerpoint/2010/main" val="3927993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8</a:t>
            </a:fld>
            <a:endParaRPr lang="en-US"/>
          </a:p>
        </p:txBody>
      </p:sp>
    </p:spTree>
    <p:extLst>
      <p:ext uri="{BB962C8B-B14F-4D97-AF65-F5344CB8AC3E}">
        <p14:creationId xmlns:p14="http://schemas.microsoft.com/office/powerpoint/2010/main" val="20743662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700" b="0" i="0" kern="1200" dirty="0" smtClean="0">
                <a:solidFill>
                  <a:schemeClr val="tx1"/>
                </a:solidFill>
                <a:effectLst/>
                <a:latin typeface="+mn-lt"/>
                <a:ea typeface="+mn-ea"/>
                <a:cs typeface="+mn-cs"/>
              </a:rPr>
              <a:t>Minnesota Legislative Districts</a:t>
            </a:r>
          </a:p>
          <a:p>
            <a:r>
              <a:rPr lang="en-US" sz="700" b="0" i="0" kern="1200" dirty="0" smtClean="0">
                <a:solidFill>
                  <a:schemeClr val="tx1"/>
                </a:solidFill>
                <a:effectLst/>
                <a:latin typeface="+mn-lt"/>
                <a:ea typeface="+mn-ea"/>
                <a:cs typeface="+mn-cs"/>
              </a:rPr>
              <a:t>Minnesota Economic Development Regions</a:t>
            </a:r>
          </a:p>
          <a:p>
            <a:r>
              <a:rPr lang="en-US" sz="700" b="0" i="0" kern="1200" dirty="0" smtClean="0">
                <a:solidFill>
                  <a:schemeClr val="tx1"/>
                </a:solidFill>
                <a:effectLst/>
                <a:latin typeface="+mn-lt"/>
                <a:ea typeface="+mn-ea"/>
                <a:cs typeface="+mn-cs"/>
              </a:rPr>
              <a:t>Minnesota Workforce Service Areas</a:t>
            </a:r>
          </a:p>
          <a:p>
            <a:r>
              <a:rPr lang="en-US" sz="700" b="0" i="0" kern="1200" dirty="0" err="1" smtClean="0">
                <a:solidFill>
                  <a:schemeClr val="tx1"/>
                </a:solidFill>
                <a:effectLst/>
                <a:latin typeface="+mn-lt"/>
                <a:ea typeface="+mn-ea"/>
                <a:cs typeface="+mn-cs"/>
              </a:rPr>
              <a:t>Micropolitan</a:t>
            </a:r>
            <a:r>
              <a:rPr lang="en-US" sz="700" b="0" i="0" kern="1200" baseline="0" dirty="0" smtClean="0">
                <a:solidFill>
                  <a:schemeClr val="tx1"/>
                </a:solidFill>
                <a:effectLst/>
                <a:latin typeface="+mn-lt"/>
                <a:ea typeface="+mn-ea"/>
                <a:cs typeface="+mn-cs"/>
              </a:rPr>
              <a:t> areas</a:t>
            </a:r>
          </a:p>
          <a:p>
            <a:r>
              <a:rPr lang="en-US" sz="700" b="0" i="0" kern="1200" baseline="0" dirty="0" smtClean="0">
                <a:solidFill>
                  <a:schemeClr val="tx1"/>
                </a:solidFill>
                <a:effectLst/>
                <a:latin typeface="+mn-lt"/>
                <a:ea typeface="+mn-ea"/>
                <a:cs typeface="+mn-cs"/>
              </a:rPr>
              <a:t>Rural urban commuting codes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smtClean="0"/>
              <a:t>Assign census tracts based on population size, density,</a:t>
            </a:r>
            <a:r>
              <a:rPr lang="en-US" sz="800" baseline="0" dirty="0" smtClean="0"/>
              <a:t> and commuting  or proximity to large or small urban centers. Identifies areas that are remote and may not benefit from population centers where there are resources. </a:t>
            </a:r>
            <a:endParaRPr lang="en-US" sz="800" dirty="0" smtClean="0"/>
          </a:p>
          <a:p>
            <a:r>
              <a:rPr lang="en-US" sz="700" b="0" i="0" kern="1200" baseline="0" dirty="0" smtClean="0">
                <a:solidFill>
                  <a:schemeClr val="tx1"/>
                </a:solidFill>
                <a:effectLst/>
                <a:latin typeface="+mn-lt"/>
                <a:ea typeface="+mn-ea"/>
                <a:cs typeface="+mn-cs"/>
              </a:rPr>
              <a:t> </a:t>
            </a:r>
          </a:p>
          <a:p>
            <a:endParaRPr lang="en-US" sz="7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896CE-650B-4CFE-82D5-5931F327B9D0}" type="slidenum">
              <a:rPr lang="en-US" smtClean="0"/>
              <a:t>58</a:t>
            </a:fld>
            <a:endParaRPr lang="en-US" dirty="0"/>
          </a:p>
        </p:txBody>
      </p:sp>
    </p:spTree>
    <p:extLst>
      <p:ext uri="{BB962C8B-B14F-4D97-AF65-F5344CB8AC3E}">
        <p14:creationId xmlns:p14="http://schemas.microsoft.com/office/powerpoint/2010/main" val="4550963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None/>
            </a:pPr>
            <a:r>
              <a:rPr lang="en-US" dirty="0" smtClean="0"/>
              <a:t>List the four examples that we included in the Insight article</a:t>
            </a:r>
          </a:p>
          <a:p>
            <a:r>
              <a:rPr lang="en-US" dirty="0" smtClean="0"/>
              <a:t>Highlight examples using United Way service areas</a:t>
            </a:r>
          </a:p>
          <a:p>
            <a:r>
              <a:rPr lang="en-US" dirty="0" smtClean="0"/>
              <a:t>Share specific data points about each area to highlight different data options</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60</a:t>
            </a:fld>
            <a:endParaRPr lang="en-US"/>
          </a:p>
        </p:txBody>
      </p:sp>
    </p:spTree>
    <p:extLst>
      <p:ext uri="{BB962C8B-B14F-4D97-AF65-F5344CB8AC3E}">
        <p14:creationId xmlns:p14="http://schemas.microsoft.com/office/powerpoint/2010/main" val="33066654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None/>
            </a:pPr>
            <a:r>
              <a:rPr lang="en-US" dirty="0" smtClean="0"/>
              <a:t>List the four examples that we included in the Insight article</a:t>
            </a:r>
          </a:p>
          <a:p>
            <a:r>
              <a:rPr lang="en-US" dirty="0" smtClean="0"/>
              <a:t>Highlight examples using United Way service areas</a:t>
            </a:r>
          </a:p>
          <a:p>
            <a:r>
              <a:rPr lang="en-US" dirty="0" smtClean="0"/>
              <a:t>Share specific data points about each area to highlight different data options</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61</a:t>
            </a:fld>
            <a:endParaRPr lang="en-US"/>
          </a:p>
        </p:txBody>
      </p:sp>
    </p:spTree>
    <p:extLst>
      <p:ext uri="{BB962C8B-B14F-4D97-AF65-F5344CB8AC3E}">
        <p14:creationId xmlns:p14="http://schemas.microsoft.com/office/powerpoint/2010/main" val="3855539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https://www.mncompass.org/profiles/custom/custom-profile?report_id=9c5036b79169b94e13109880355ed764 </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62</a:t>
            </a:fld>
            <a:endParaRPr lang="en-US"/>
          </a:p>
        </p:txBody>
      </p:sp>
    </p:spTree>
    <p:extLst>
      <p:ext uri="{BB962C8B-B14F-4D97-AF65-F5344CB8AC3E}">
        <p14:creationId xmlns:p14="http://schemas.microsoft.com/office/powerpoint/2010/main" val="17466292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https://www.mncompass.org/profiles/custom/custom-profile?report_id=5e08dfb2d16ae474b0842b02f36224f0 </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63</a:t>
            </a:fld>
            <a:endParaRPr lang="en-US"/>
          </a:p>
        </p:txBody>
      </p:sp>
    </p:spTree>
    <p:extLst>
      <p:ext uri="{BB962C8B-B14F-4D97-AF65-F5344CB8AC3E}">
        <p14:creationId xmlns:p14="http://schemas.microsoft.com/office/powerpoint/2010/main" val="20548699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Bookmarked Profile: https://www.mncompass.org/profiles/custom/custom-profile?report_id=b633b8287082569f3f33d90d01292a21 </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64</a:t>
            </a:fld>
            <a:endParaRPr lang="en-US"/>
          </a:p>
        </p:txBody>
      </p:sp>
    </p:spTree>
    <p:extLst>
      <p:ext uri="{BB962C8B-B14F-4D97-AF65-F5344CB8AC3E}">
        <p14:creationId xmlns:p14="http://schemas.microsoft.com/office/powerpoint/2010/main" val="17176744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United Way</a:t>
            </a:r>
          </a:p>
          <a:p>
            <a:r>
              <a:rPr lang="en-US" dirty="0" smtClean="0"/>
              <a:t>Benton</a:t>
            </a:r>
          </a:p>
          <a:p>
            <a:r>
              <a:rPr lang="en-US" dirty="0" smtClean="0"/>
              <a:t>Meeker</a:t>
            </a:r>
          </a:p>
          <a:p>
            <a:r>
              <a:rPr lang="en-US" dirty="0" smtClean="0"/>
              <a:t>Morrison</a:t>
            </a:r>
          </a:p>
          <a:p>
            <a:r>
              <a:rPr lang="en-US" dirty="0" smtClean="0"/>
              <a:t>Sherburne</a:t>
            </a:r>
          </a:p>
          <a:p>
            <a:r>
              <a:rPr lang="en-US" dirty="0" smtClean="0"/>
              <a:t>Stearns</a:t>
            </a:r>
          </a:p>
          <a:p>
            <a:r>
              <a:rPr lang="en-US" dirty="0" smtClean="0"/>
              <a:t>Wright</a:t>
            </a:r>
          </a:p>
          <a:p>
            <a:endParaRPr lang="en-US" dirty="0" smtClean="0"/>
          </a:p>
          <a:p>
            <a:endParaRPr lang="en-US" dirty="0" smtClean="0"/>
          </a:p>
          <a:p>
            <a:r>
              <a:rPr lang="en-US" dirty="0" smtClean="0"/>
              <a:t>Greater Mankato Area</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65</a:t>
            </a:fld>
            <a:endParaRPr lang="en-US"/>
          </a:p>
        </p:txBody>
      </p:sp>
    </p:spTree>
    <p:extLst>
      <p:ext uri="{BB962C8B-B14F-4D97-AF65-F5344CB8AC3E}">
        <p14:creationId xmlns:p14="http://schemas.microsoft.com/office/powerpoint/2010/main" val="4048429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None/>
            </a:pPr>
            <a:r>
              <a:rPr lang="en-US" dirty="0" smtClean="0"/>
              <a:t>List the four examples that we included in the Insight article</a:t>
            </a:r>
          </a:p>
          <a:p>
            <a:r>
              <a:rPr lang="en-US" dirty="0" smtClean="0"/>
              <a:t>Highlight examples using United Way service areas</a:t>
            </a:r>
          </a:p>
          <a:p>
            <a:r>
              <a:rPr lang="en-US" dirty="0" smtClean="0"/>
              <a:t>Share specific data points about each area to highlight different data options</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66</a:t>
            </a:fld>
            <a:endParaRPr lang="en-US"/>
          </a:p>
        </p:txBody>
      </p:sp>
    </p:spTree>
    <p:extLst>
      <p:ext uri="{BB962C8B-B14F-4D97-AF65-F5344CB8AC3E}">
        <p14:creationId xmlns:p14="http://schemas.microsoft.com/office/powerpoint/2010/main" val="38233802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Compare Profiles option let’s users easily compare between cities or counties or other geographies of</a:t>
            </a:r>
            <a:r>
              <a:rPr lang="en-US" baseline="0" dirty="0" smtClean="0"/>
              <a:t> interest. Here is an example of a comparison profile between Alexandria and Fergus Falls, two similarly sized cities in the West Central Region. Again, I’m just going to provide an example of data available. If you are working on developing program related to older adults, you can find information on the percent of older adults living alone. </a:t>
            </a:r>
          </a:p>
          <a:p>
            <a:endParaRPr lang="en-US" dirty="0" smtClean="0"/>
          </a:p>
          <a:p>
            <a:endParaRPr lang="en-US" dirty="0" smtClean="0"/>
          </a:p>
          <a:p>
            <a:r>
              <a:rPr lang="en-US" dirty="0" smtClean="0"/>
              <a:t>Bookmarked Profile: https://www.mncompass.org/profiles/custom/custom-profile?report_id=0270ab9b83fce1c5a4d9ca1f27da7fa7 </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67</a:t>
            </a:fld>
            <a:endParaRPr lang="en-US"/>
          </a:p>
        </p:txBody>
      </p:sp>
    </p:spTree>
    <p:extLst>
      <p:ext uri="{BB962C8B-B14F-4D97-AF65-F5344CB8AC3E}">
        <p14:creationId xmlns:p14="http://schemas.microsoft.com/office/powerpoint/2010/main" val="2325269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build a profile and then compare those profiles. This example combines the cities of Alexandria and Fergus Falls and then compares it to the West Central Economic Development Region.</a:t>
            </a:r>
            <a:r>
              <a:rPr lang="en-US" baseline="0" dirty="0" smtClean="0"/>
              <a:t> Again, this example is looking at older adults living alone and you can see that the percentage of older adults living alone is higher in Alexandria and Fergus Falls than it is in the West Central Economic Development Region as a whole.</a:t>
            </a:r>
            <a:endParaRPr lang="en-US" dirty="0" smtClean="0"/>
          </a:p>
          <a:p>
            <a:endParaRPr lang="en-US" dirty="0" smtClean="0"/>
          </a:p>
          <a:p>
            <a:r>
              <a:rPr lang="en-US" dirty="0" smtClean="0"/>
              <a:t>Bookmarked Profile: https://www.mncompass.org/profiles/custom/custom-profile?report_id=0270ab9b83fce1c5a4d9ca1f27da7fa7 </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68</a:t>
            </a:fld>
            <a:endParaRPr lang="en-US"/>
          </a:p>
        </p:txBody>
      </p:sp>
    </p:spTree>
    <p:extLst>
      <p:ext uri="{BB962C8B-B14F-4D97-AF65-F5344CB8AC3E}">
        <p14:creationId xmlns:p14="http://schemas.microsoft.com/office/powerpoint/2010/main" val="572992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r>
              <a:rPr lang="en-US" baseline="0" dirty="0" smtClean="0"/>
              <a:t> </a:t>
            </a:r>
          </a:p>
          <a:p>
            <a:r>
              <a:rPr lang="en-US" baseline="0" dirty="0" smtClean="0"/>
              <a:t>MN population growth: </a:t>
            </a:r>
            <a:r>
              <a:rPr lang="en-US" dirty="0" smtClean="0"/>
              <a:t>https://www.mncompass.org/demographics/population#1-5011-d</a:t>
            </a:r>
          </a:p>
          <a:p>
            <a:r>
              <a:rPr lang="en-US" dirty="0" smtClean="0"/>
              <a:t>All states: https://www.mncompass.org/demographics/population#1-4961-d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5A5D-399F-4165-8477-4A1556B94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7049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69</a:t>
            </a:fld>
            <a:endParaRPr lang="en-US"/>
          </a:p>
        </p:txBody>
      </p:sp>
    </p:spTree>
    <p:extLst>
      <p:ext uri="{BB962C8B-B14F-4D97-AF65-F5344CB8AC3E}">
        <p14:creationId xmlns:p14="http://schemas.microsoft.com/office/powerpoint/2010/main" val="26542667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with more than one geography (Our changing communities may be different from our neighboring communities)</a:t>
            </a:r>
            <a:endParaRPr lang="en-US" dirty="0" smtClean="0"/>
          </a:p>
          <a:p>
            <a:endParaRPr lang="en-US" dirty="0" smtClean="0"/>
          </a:p>
          <a:p>
            <a:r>
              <a:rPr lang="en-US" dirty="0" smtClean="0"/>
              <a:t>Using the mapping tool, you can see how demographic changes are occurring in other school districts as well, but the are in line with that of greater Minnesota as a whole. Worthington school district</a:t>
            </a:r>
            <a:r>
              <a:rPr lang="en-US" baseline="0" dirty="0" smtClean="0"/>
              <a:t> is experiencing greater demographic change than other school districts in the same area.</a:t>
            </a:r>
            <a:endParaRPr lang="en-US" dirty="0" smtClean="0"/>
          </a:p>
          <a:p>
            <a:endParaRPr lang="en-US" dirty="0" smtClean="0"/>
          </a:p>
          <a:p>
            <a:r>
              <a:rPr lang="en-US" dirty="0" smtClean="0"/>
              <a:t>https://www.mncompass.org/profiles/custom/custom-profile?report_id=5e08dfb2d16ae474b0842b02f36224f0 </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70</a:t>
            </a:fld>
            <a:endParaRPr lang="en-US"/>
          </a:p>
        </p:txBody>
      </p:sp>
    </p:spTree>
    <p:extLst>
      <p:ext uri="{BB962C8B-B14F-4D97-AF65-F5344CB8AC3E}">
        <p14:creationId xmlns:p14="http://schemas.microsoft.com/office/powerpoint/2010/main" val="12012594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None/>
            </a:pPr>
            <a:r>
              <a:rPr lang="en-US" dirty="0" smtClean="0"/>
              <a:t>List the four examples that we included in the Insight article</a:t>
            </a:r>
          </a:p>
          <a:p>
            <a:r>
              <a:rPr lang="en-US" dirty="0" smtClean="0"/>
              <a:t>Highlight examples using United Way service areas</a:t>
            </a:r>
          </a:p>
          <a:p>
            <a:r>
              <a:rPr lang="en-US" dirty="0" smtClean="0"/>
              <a:t>Share specific data points about each area to highlight different data options</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71</a:t>
            </a:fld>
            <a:endParaRPr lang="en-US"/>
          </a:p>
        </p:txBody>
      </p:sp>
    </p:spTree>
    <p:extLst>
      <p:ext uri="{BB962C8B-B14F-4D97-AF65-F5344CB8AC3E}">
        <p14:creationId xmlns:p14="http://schemas.microsoft.com/office/powerpoint/2010/main" val="3118818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Saw a lot of alignment in terms of feedback we heard from the listening sessions and in the Bush evaluation; folks are interested in using this tool for reasons currently</a:t>
            </a:r>
            <a:r>
              <a:rPr lang="en-US" baseline="0" dirty="0" smtClean="0"/>
              <a:t> use MN Compass—but now able to do so </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72</a:t>
            </a:fld>
            <a:endParaRPr lang="en-US"/>
          </a:p>
        </p:txBody>
      </p:sp>
    </p:spTree>
    <p:extLst>
      <p:ext uri="{BB962C8B-B14F-4D97-AF65-F5344CB8AC3E}">
        <p14:creationId xmlns:p14="http://schemas.microsoft.com/office/powerpoint/2010/main" val="40321523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Saw a lot of alignment in terms of feedback we heard from the listening sessions and in the Bush evaluation; folks are interested in using this tool for reasons currently</a:t>
            </a:r>
            <a:r>
              <a:rPr lang="en-US" baseline="0" dirty="0" smtClean="0"/>
              <a:t> use MN Compass—but now able to do so </a:t>
            </a:r>
            <a:endParaRPr lang="en-US" dirty="0"/>
          </a:p>
        </p:txBody>
      </p:sp>
      <p:sp>
        <p:nvSpPr>
          <p:cNvPr id="4" name="Slide Number Placeholder 3"/>
          <p:cNvSpPr>
            <a:spLocks noGrp="1"/>
          </p:cNvSpPr>
          <p:nvPr>
            <p:ph type="sldNum" sz="quarter" idx="10"/>
          </p:nvPr>
        </p:nvSpPr>
        <p:spPr/>
        <p:txBody>
          <a:bodyPr/>
          <a:lstStyle/>
          <a:p>
            <a:fld id="{7A2896CE-650B-4CFE-82D5-5931F327B9D0}" type="slidenum">
              <a:rPr lang="en-US" smtClean="0"/>
              <a:t>73</a:t>
            </a:fld>
            <a:endParaRPr lang="en-US"/>
          </a:p>
        </p:txBody>
      </p:sp>
    </p:spTree>
    <p:extLst>
      <p:ext uri="{BB962C8B-B14F-4D97-AF65-F5344CB8AC3E}">
        <p14:creationId xmlns:p14="http://schemas.microsoft.com/office/powerpoint/2010/main" val="40771429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baseline="0" dirty="0" smtClean="0">
                <a:solidFill>
                  <a:schemeClr val="tx1"/>
                </a:solidFill>
                <a:effectLst/>
                <a:latin typeface="+mn-lt"/>
                <a:ea typeface="+mn-ea"/>
                <a:cs typeface="+mn-cs"/>
              </a:rPr>
              <a:t>Elton Hills—11% 65+</a:t>
            </a:r>
          </a:p>
          <a:p>
            <a:r>
              <a:rPr lang="en-US" sz="1200" b="0" i="0" kern="1200" baseline="0" dirty="0" smtClean="0">
                <a:solidFill>
                  <a:schemeClr val="tx1"/>
                </a:solidFill>
                <a:effectLst/>
                <a:latin typeface="+mn-lt"/>
                <a:ea typeface="+mn-ea"/>
                <a:cs typeface="+mn-cs"/>
              </a:rPr>
              <a:t>Meadow Park—18% 65+</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AA33A9-80B1-41ED-BD7C-024AA43E889E}" type="slidenum">
              <a:rPr lang="en-US" smtClean="0"/>
              <a:t>74</a:t>
            </a:fld>
            <a:endParaRPr lang="en-US"/>
          </a:p>
        </p:txBody>
      </p:sp>
    </p:spTree>
    <p:extLst>
      <p:ext uri="{BB962C8B-B14F-4D97-AF65-F5344CB8AC3E}">
        <p14:creationId xmlns:p14="http://schemas.microsoft.com/office/powerpoint/2010/main" val="34364222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smtClean="0"/>
              <a:t>MDH Equity Analysis at Zip Code Level</a:t>
            </a:r>
          </a:p>
          <a:p>
            <a:pPr marL="285750" indent="-285750">
              <a:buFont typeface="Arial" panose="020B0604020202020204" pitchFamily="34" charset="0"/>
              <a:buChar char="•"/>
            </a:pPr>
            <a:r>
              <a:rPr lang="en-US" dirty="0" smtClean="0"/>
              <a:t>MNDOT—Drawing their districts at state level</a:t>
            </a:r>
          </a:p>
          <a:p>
            <a:pPr marL="285750" indent="-285750">
              <a:buFont typeface="Arial" panose="020B0604020202020204" pitchFamily="34" charset="0"/>
              <a:buChar char="•"/>
            </a:pPr>
            <a:r>
              <a:rPr lang="en-US" dirty="0" smtClean="0"/>
              <a:t>Minnesota Community Education </a:t>
            </a:r>
          </a:p>
          <a:p>
            <a:pPr marL="285750" indent="-285750">
              <a:buFont typeface="Arial" panose="020B0604020202020204" pitchFamily="34" charset="0"/>
              <a:buChar char="•"/>
            </a:pPr>
            <a:r>
              <a:rPr lang="en-US" dirty="0" smtClean="0"/>
              <a:t>United Way Service Areas—ask Ann if we can highlight</a:t>
            </a:r>
          </a:p>
          <a:p>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75</a:t>
            </a:fld>
            <a:endParaRPr lang="en-US"/>
          </a:p>
        </p:txBody>
      </p:sp>
    </p:spTree>
    <p:extLst>
      <p:ext uri="{BB962C8B-B14F-4D97-AF65-F5344CB8AC3E}">
        <p14:creationId xmlns:p14="http://schemas.microsoft.com/office/powerpoint/2010/main" val="18726406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76</a:t>
            </a:fld>
            <a:endParaRPr lang="en-US"/>
          </a:p>
        </p:txBody>
      </p:sp>
    </p:spTree>
    <p:extLst>
      <p:ext uri="{BB962C8B-B14F-4D97-AF65-F5344CB8AC3E}">
        <p14:creationId xmlns:p14="http://schemas.microsoft.com/office/powerpoint/2010/main" val="319558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77</a:t>
            </a:fld>
            <a:endParaRPr lang="en-US"/>
          </a:p>
        </p:txBody>
      </p:sp>
    </p:spTree>
    <p:extLst>
      <p:ext uri="{BB962C8B-B14F-4D97-AF65-F5344CB8AC3E}">
        <p14:creationId xmlns:p14="http://schemas.microsoft.com/office/powerpoint/2010/main" val="165256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t>U.S. Census Bureau Population Estimates:</a:t>
            </a:r>
            <a:r>
              <a:rPr lang="en-US" baseline="0" dirty="0" smtClean="0"/>
              <a:t> https://www.census.gov/data/tables/time-series/demo/popest/2010s-state-total.html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35A5D-399F-4165-8477-4A1556B94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821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t>U.S. Census Bureau Population Estimates:</a:t>
            </a:r>
            <a:r>
              <a:rPr lang="en-US" baseline="0" dirty="0" smtClean="0"/>
              <a:t> https://www.census.gov/data/tables/time-series/demo/popest/2010s-state-total.html</a:t>
            </a:r>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12</a:t>
            </a:fld>
            <a:endParaRPr lang="en-US"/>
          </a:p>
        </p:txBody>
      </p:sp>
    </p:spTree>
    <p:extLst>
      <p:ext uri="{BB962C8B-B14F-4D97-AF65-F5344CB8AC3E}">
        <p14:creationId xmlns:p14="http://schemas.microsoft.com/office/powerpoint/2010/main" val="3226300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t>U.S. Census Bureau Population Estimates:</a:t>
            </a:r>
            <a:r>
              <a:rPr lang="en-US" baseline="0" dirty="0" smtClean="0"/>
              <a:t> https://www.census.gov/data/tables/2017/demo/popest/counties-total.html</a:t>
            </a:r>
          </a:p>
        </p:txBody>
      </p:sp>
      <p:sp>
        <p:nvSpPr>
          <p:cNvPr id="4" name="Slide Number Placeholder 3"/>
          <p:cNvSpPr>
            <a:spLocks noGrp="1"/>
          </p:cNvSpPr>
          <p:nvPr>
            <p:ph type="sldNum" sz="quarter" idx="10"/>
          </p:nvPr>
        </p:nvSpPr>
        <p:spPr/>
        <p:txBody>
          <a:bodyPr/>
          <a:lstStyle/>
          <a:p>
            <a:pPr>
              <a:defRPr/>
            </a:pPr>
            <a:fld id="{141C332B-D3F7-4E53-BFFF-194DF1202683}" type="slidenum">
              <a:rPr lang="en-US" smtClean="0"/>
              <a:pPr>
                <a:defRPr/>
              </a:pPr>
              <a:t>13</a:t>
            </a:fld>
            <a:endParaRPr lang="en-US"/>
          </a:p>
        </p:txBody>
      </p:sp>
    </p:spTree>
    <p:extLst>
      <p:ext uri="{BB962C8B-B14F-4D97-AF65-F5344CB8AC3E}">
        <p14:creationId xmlns:p14="http://schemas.microsoft.com/office/powerpoint/2010/main" val="3247468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3" Type="http://schemas.openxmlformats.org/officeDocument/2006/relationships/image" Target="../media/image6.emf"/><Relationship Id="rId7" Type="http://schemas.openxmlformats.org/officeDocument/2006/relationships/image" Target="../media/image10.emf"/><Relationship Id="rId12" Type="http://schemas.openxmlformats.org/officeDocument/2006/relationships/image" Target="../media/image15.emf"/><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 Id="rId14" Type="http://schemas.openxmlformats.org/officeDocument/2006/relationships/image" Target="../media/image17.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bg>
      <p:bgRef idx="1001">
        <a:schemeClr val="bg1"/>
      </p:bgRef>
    </p:bg>
    <p:spTree>
      <p:nvGrpSpPr>
        <p:cNvPr id="1" name=""/>
        <p:cNvGrpSpPr/>
        <p:nvPr/>
      </p:nvGrpSpPr>
      <p:grpSpPr>
        <a:xfrm>
          <a:off x="0" y="0"/>
          <a:ext cx="0" cy="0"/>
          <a:chOff x="0" y="0"/>
          <a:chExt cx="0" cy="0"/>
        </a:xfrm>
      </p:grpSpPr>
      <p:pic>
        <p:nvPicPr>
          <p:cNvPr id="1026" name="Picture 2" descr="H:\desktop 10-12\compass graphics\compass-fad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5866" t="3297" r="22667" b="10363"/>
          <a:stretch/>
        </p:blipFill>
        <p:spPr bwMode="auto">
          <a:xfrm>
            <a:off x="-1" y="-2"/>
            <a:ext cx="8459780" cy="6613798"/>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8"/>
          <p:cNvSpPr>
            <a:spLocks noGrp="1"/>
          </p:cNvSpPr>
          <p:nvPr>
            <p:ph type="subTitle" idx="1"/>
          </p:nvPr>
        </p:nvSpPr>
        <p:spPr>
          <a:xfrm>
            <a:off x="1828800" y="4079252"/>
            <a:ext cx="8534400" cy="732551"/>
          </a:xfrm>
          <a:noFill/>
        </p:spPr>
        <p:txBody>
          <a:bodyPr>
            <a:normAutofit/>
          </a:bodyPr>
          <a:lstStyle>
            <a:lvl1pPr marL="0" indent="0" algn="ctr">
              <a:buNone/>
              <a:defRPr sz="2400" b="1" cap="none" spc="0" baseline="0">
                <a:solidFill>
                  <a:schemeClr val="tx1">
                    <a:lumMod val="65000"/>
                    <a:lumOff val="35000"/>
                  </a:schemeClr>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8" name="Title 7"/>
          <p:cNvSpPr>
            <a:spLocks noGrp="1"/>
          </p:cNvSpPr>
          <p:nvPr>
            <p:ph type="ctrTitle"/>
          </p:nvPr>
        </p:nvSpPr>
        <p:spPr>
          <a:xfrm>
            <a:off x="914400" y="2031670"/>
            <a:ext cx="10363200" cy="1752600"/>
          </a:xfrm>
        </p:spPr>
        <p:txBody>
          <a:bodyPr>
            <a:noAutofit/>
          </a:bodyPr>
          <a:lstStyle>
            <a:lvl1pPr algn="ctr">
              <a:lnSpc>
                <a:spcPts val="6400"/>
              </a:lnSpc>
              <a:defRPr sz="4400" b="1">
                <a:solidFill>
                  <a:schemeClr val="tx2"/>
                </a:solidFill>
                <a:latin typeface="Arial Narrow" pitchFamily="34" charset="0"/>
                <a:cs typeface="Arial" pitchFamily="34" charset="0"/>
              </a:defRPr>
            </a:lvl1pPr>
          </a:lstStyle>
          <a:p>
            <a:r>
              <a:rPr lang="en-US" dirty="0" smtClean="0"/>
              <a:t>Click to edit Master title style</a:t>
            </a:r>
            <a:endParaRPr lang="en-US" dirty="0"/>
          </a:p>
        </p:txBody>
      </p:sp>
      <p:pic>
        <p:nvPicPr>
          <p:cNvPr id="1040"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36882" y="5644579"/>
            <a:ext cx="5902876" cy="99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userDrawn="1"/>
        </p:nvGrpSpPr>
        <p:grpSpPr>
          <a:xfrm>
            <a:off x="0" y="6127180"/>
            <a:ext cx="12225909" cy="100505"/>
            <a:chOff x="0" y="6460513"/>
            <a:chExt cx="9169432" cy="100505"/>
          </a:xfrm>
        </p:grpSpPr>
        <p:sp>
          <p:nvSpPr>
            <p:cNvPr id="33" name="Rectangle 32"/>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66551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Ref idx="1001">
        <a:schemeClr val="bg1"/>
      </p:bgRef>
    </p:bg>
    <p:spTree>
      <p:nvGrpSpPr>
        <p:cNvPr id="1" name=""/>
        <p:cNvGrpSpPr/>
        <p:nvPr/>
      </p:nvGrpSpPr>
      <p:grpSpPr>
        <a:xfrm>
          <a:off x="0" y="0"/>
          <a:ext cx="0" cy="0"/>
          <a:chOff x="0" y="0"/>
          <a:chExt cx="0" cy="0"/>
        </a:xfrm>
      </p:grpSpPr>
      <p:sp>
        <p:nvSpPr>
          <p:cNvPr id="8" name="Title 1"/>
          <p:cNvSpPr>
            <a:spLocks noGrp="1"/>
          </p:cNvSpPr>
          <p:nvPr>
            <p:ph type="title"/>
          </p:nvPr>
        </p:nvSpPr>
        <p:spPr>
          <a:xfrm>
            <a:off x="395843" y="228600"/>
            <a:ext cx="11368644" cy="1255816"/>
          </a:xfrm>
        </p:spPr>
        <p:txBody>
          <a:bodyPr anchor="b" anchorCtr="0"/>
          <a:lstStyle>
            <a:lvl1pPr>
              <a:defRPr>
                <a:solidFill>
                  <a:srgbClr val="0067AC"/>
                </a:solidFill>
              </a:defRPr>
            </a:lvl1pPr>
          </a:lstStyle>
          <a:p>
            <a:r>
              <a:rPr lang="en-US" dirty="0" smtClean="0"/>
              <a:t>Click to edit Master title style</a:t>
            </a:r>
            <a:endParaRPr lang="en-US" dirty="0"/>
          </a:p>
        </p:txBody>
      </p:sp>
      <p:sp>
        <p:nvSpPr>
          <p:cNvPr id="31" name="Text Placeholder 12"/>
          <p:cNvSpPr>
            <a:spLocks noGrp="1"/>
          </p:cNvSpPr>
          <p:nvPr>
            <p:ph idx="10"/>
          </p:nvPr>
        </p:nvSpPr>
        <p:spPr bwMode="auto">
          <a:xfrm>
            <a:off x="6396567" y="1683493"/>
            <a:ext cx="5422900" cy="4567320"/>
          </a:xfrm>
          <a:prstGeom prst="rect">
            <a:avLst/>
          </a:prstGeom>
          <a:noFill/>
          <a:ln w="9525">
            <a:noFill/>
            <a:miter lim="800000"/>
            <a:headEnd/>
            <a:tailEnd/>
          </a:ln>
        </p:spPr>
        <p:txBody>
          <a:bodyPr/>
          <a:lstStyle>
            <a:lvl1pPr marL="342900" indent="-342900">
              <a:lnSpc>
                <a:spcPct val="100000"/>
              </a:lnSpc>
              <a:spcBef>
                <a:spcPts val="1200"/>
              </a:spcBef>
              <a:spcAft>
                <a:spcPts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a:defRPr>
                <a:solidFill>
                  <a:schemeClr val="tx1">
                    <a:lumMod val="65000"/>
                    <a:lumOff val="35000"/>
                  </a:schemeClr>
                </a:solidFill>
              </a:defRPr>
            </a:lvl4pPr>
          </a:lstStyle>
          <a:p>
            <a:pPr lvl="0"/>
            <a:r>
              <a:rPr lang="en-US" dirty="0" smtClean="0"/>
              <a:t>Click to edit Master text styles</a:t>
            </a:r>
          </a:p>
          <a:p>
            <a:pPr lvl="1"/>
            <a:r>
              <a:rPr lang="en-US" dirty="0" smtClean="0"/>
              <a:t>Second level</a:t>
            </a:r>
          </a:p>
          <a:p>
            <a:pPr lvl="2"/>
            <a:r>
              <a:rPr lang="en-US" dirty="0" smtClean="0"/>
              <a:t>Third level</a:t>
            </a:r>
          </a:p>
          <a:p>
            <a:pPr lvl="0"/>
            <a:endParaRPr lang="en-US" dirty="0" smtClean="0"/>
          </a:p>
        </p:txBody>
      </p:sp>
      <p:sp>
        <p:nvSpPr>
          <p:cNvPr id="36" name="Text Placeholder 12"/>
          <p:cNvSpPr>
            <a:spLocks noGrp="1"/>
          </p:cNvSpPr>
          <p:nvPr>
            <p:ph idx="11"/>
          </p:nvPr>
        </p:nvSpPr>
        <p:spPr bwMode="auto">
          <a:xfrm>
            <a:off x="402167" y="1683493"/>
            <a:ext cx="5422900" cy="4567320"/>
          </a:xfrm>
          <a:prstGeom prst="rect">
            <a:avLst/>
          </a:prstGeom>
          <a:noFill/>
          <a:ln w="9525">
            <a:noFill/>
            <a:miter lim="800000"/>
            <a:headEnd/>
            <a:tailEnd/>
          </a:ln>
        </p:spPr>
        <p:txBody>
          <a:bodyPr/>
          <a:lstStyle>
            <a:lvl1pPr marL="342900" indent="-342900">
              <a:lnSpc>
                <a:spcPct val="100000"/>
              </a:lnSpc>
              <a:spcBef>
                <a:spcPts val="1200"/>
              </a:spcBef>
              <a:spcAft>
                <a:spcPts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a:defRPr>
                <a:solidFill>
                  <a:schemeClr val="tx1">
                    <a:lumMod val="65000"/>
                    <a:lumOff val="35000"/>
                  </a:schemeClr>
                </a:solidFill>
              </a:defRPr>
            </a:lvl4pPr>
          </a:lstStyle>
          <a:p>
            <a:pPr lvl="0"/>
            <a:r>
              <a:rPr lang="en-US" dirty="0" smtClean="0"/>
              <a:t>Click to edit Master text styles</a:t>
            </a:r>
          </a:p>
          <a:p>
            <a:pPr lvl="1"/>
            <a:r>
              <a:rPr lang="en-US" dirty="0" smtClean="0"/>
              <a:t>Second level</a:t>
            </a:r>
          </a:p>
          <a:p>
            <a:pPr lvl="2"/>
            <a:r>
              <a:rPr lang="en-US" dirty="0" smtClean="0"/>
              <a:t>Third level</a:t>
            </a:r>
          </a:p>
          <a:p>
            <a:pPr lvl="0"/>
            <a:endParaRPr lang="en-US" dirty="0" smtClean="0"/>
          </a:p>
        </p:txBody>
      </p:sp>
      <p:grpSp>
        <p:nvGrpSpPr>
          <p:cNvPr id="29" name="Group 28"/>
          <p:cNvGrpSpPr/>
          <p:nvPr userDrawn="1"/>
        </p:nvGrpSpPr>
        <p:grpSpPr>
          <a:xfrm>
            <a:off x="0" y="6460514"/>
            <a:ext cx="12225909" cy="100505"/>
            <a:chOff x="0" y="6460513"/>
            <a:chExt cx="9169432" cy="100505"/>
          </a:xfrm>
        </p:grpSpPr>
        <p:sp>
          <p:nvSpPr>
            <p:cNvPr id="30" name="Rectangle 29"/>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55736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opic Areas">
    <p:bg>
      <p:bgRef idx="1001">
        <a:schemeClr val="bg1"/>
      </p:bgRef>
    </p:bg>
    <p:spTree>
      <p:nvGrpSpPr>
        <p:cNvPr id="1" name=""/>
        <p:cNvGrpSpPr/>
        <p:nvPr/>
      </p:nvGrpSpPr>
      <p:grpSpPr>
        <a:xfrm>
          <a:off x="0" y="0"/>
          <a:ext cx="0" cy="0"/>
          <a:chOff x="0" y="0"/>
          <a:chExt cx="0" cy="0"/>
        </a:xfrm>
      </p:grpSpPr>
      <p:graphicFrame>
        <p:nvGraphicFramePr>
          <p:cNvPr id="44" name="Content Placeholder 3"/>
          <p:cNvGraphicFramePr>
            <a:graphicFrameLocks/>
          </p:cNvGraphicFramePr>
          <p:nvPr userDrawn="1">
            <p:extLst>
              <p:ext uri="{D42A27DB-BD31-4B8C-83A1-F6EECF244321}">
                <p14:modId xmlns:p14="http://schemas.microsoft.com/office/powerpoint/2010/main" val="944529569"/>
              </p:ext>
            </p:extLst>
          </p:nvPr>
        </p:nvGraphicFramePr>
        <p:xfrm>
          <a:off x="369444" y="1655979"/>
          <a:ext cx="11272987" cy="4594835"/>
        </p:xfrm>
        <a:graphic>
          <a:graphicData uri="http://schemas.openxmlformats.org/drawingml/2006/table">
            <a:tbl>
              <a:tblPr firstRow="1" bandRow="1">
                <a:tableStyleId>{3B4B98B0-60AC-42C2-AFA5-B58CD77FA1E5}</a:tableStyleId>
              </a:tblPr>
              <a:tblGrid>
                <a:gridCol w="1158415">
                  <a:extLst>
                    <a:ext uri="{9D8B030D-6E8A-4147-A177-3AD203B41FA5}">
                      <a16:colId xmlns:a16="http://schemas.microsoft.com/office/drawing/2014/main" val="20000"/>
                    </a:ext>
                  </a:extLst>
                </a:gridCol>
                <a:gridCol w="5941671">
                  <a:extLst>
                    <a:ext uri="{9D8B030D-6E8A-4147-A177-3AD203B41FA5}">
                      <a16:colId xmlns:a16="http://schemas.microsoft.com/office/drawing/2014/main" val="20001"/>
                    </a:ext>
                  </a:extLst>
                </a:gridCol>
                <a:gridCol w="4172901">
                  <a:extLst>
                    <a:ext uri="{9D8B030D-6E8A-4147-A177-3AD203B41FA5}">
                      <a16:colId xmlns:a16="http://schemas.microsoft.com/office/drawing/2014/main" val="20002"/>
                    </a:ext>
                  </a:extLst>
                </a:gridCol>
              </a:tblGrid>
              <a:tr h="656405">
                <a:tc>
                  <a:txBody>
                    <a:bodyPr/>
                    <a:lstStyle/>
                    <a:p>
                      <a:endParaRPr lang="en-US" dirty="0"/>
                    </a:p>
                  </a:txBody>
                  <a:tcPr marL="121920" marR="121920">
                    <a:lnB w="12700" cap="flat" cmpd="sng" algn="ctr">
                      <a:solidFill>
                        <a:schemeClr val="bg1"/>
                      </a:solidFill>
                      <a:prstDash val="solid"/>
                      <a:round/>
                      <a:headEnd type="none" w="med" len="med"/>
                      <a:tailEnd type="none" w="med" len="med"/>
                    </a:lnB>
                  </a:tcPr>
                </a:tc>
                <a:tc>
                  <a:txBody>
                    <a:bodyPr/>
                    <a:lstStyle/>
                    <a:p>
                      <a:r>
                        <a:rPr lang="en-US" sz="2400" b="0" dirty="0" smtClean="0">
                          <a:latin typeface="Arial" panose="020B0604020202020204" pitchFamily="34" charset="0"/>
                          <a:cs typeface="Arial" panose="020B0604020202020204" pitchFamily="34" charset="0"/>
                        </a:rPr>
                        <a:t>Aging</a:t>
                      </a:r>
                      <a:endParaRPr lang="en-US" sz="2400" b="0" dirty="0">
                        <a:latin typeface="Arial" panose="020B0604020202020204" pitchFamily="34" charset="0"/>
                        <a:cs typeface="Arial" panose="020B0604020202020204" pitchFamily="34" charset="0"/>
                      </a:endParaRPr>
                    </a:p>
                  </a:txBody>
                  <a:tcPr marL="121920" marR="121920" anchor="ctr">
                    <a:lnB w="12700" cap="flat" cmpd="sng" algn="ctr">
                      <a:solidFill>
                        <a:schemeClr val="bg1"/>
                      </a:solidFill>
                      <a:prstDash val="solid"/>
                      <a:round/>
                      <a:headEnd type="none" w="med" len="med"/>
                      <a:tailEnd type="none" w="med" len="med"/>
                    </a:lnB>
                  </a:tcPr>
                </a:tc>
                <a:tc>
                  <a:txBody>
                    <a:bodyPr/>
                    <a:lstStyle/>
                    <a:p>
                      <a:pPr marL="0" algn="l" rtl="0" eaLnBrk="1" latinLnBrk="0" hangingPunct="1"/>
                      <a:r>
                        <a:rPr kumimoji="0" lang="en-US" sz="2400" b="0" kern="1200" dirty="0" smtClean="0">
                          <a:solidFill>
                            <a:schemeClr val="tx1"/>
                          </a:solidFill>
                          <a:latin typeface="Arial" panose="020B0604020202020204" pitchFamily="34" charset="0"/>
                          <a:ea typeface="+mn-ea"/>
                          <a:cs typeface="Arial" panose="020B0604020202020204" pitchFamily="34" charset="0"/>
                        </a:rPr>
                        <a:t>Environment</a:t>
                      </a:r>
                      <a:endParaRPr kumimoji="0" lang="en-US" sz="24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656405">
                <a:tc>
                  <a:txBody>
                    <a:bodyPr/>
                    <a:lstStyle/>
                    <a:p>
                      <a:endParaRPr lang="en-US" dirty="0"/>
                    </a:p>
                  </a:txBody>
                  <a:tcPr marL="121920" marR="121920">
                    <a:lnT w="12700" cap="flat" cmpd="sng" algn="ctr">
                      <a:solidFill>
                        <a:schemeClr val="bg1"/>
                      </a:solidFill>
                      <a:prstDash val="solid"/>
                      <a:round/>
                      <a:headEnd type="none" w="med" len="med"/>
                      <a:tailEnd type="none" w="med" len="med"/>
                    </a:lnT>
                  </a:tcPr>
                </a:tc>
                <a:tc>
                  <a:txBody>
                    <a:bodyPr/>
                    <a:lstStyle/>
                    <a:p>
                      <a:r>
                        <a:rPr lang="en-US" sz="2400" dirty="0" smtClean="0">
                          <a:latin typeface="Arial" panose="020B0604020202020204" pitchFamily="34" charset="0"/>
                          <a:cs typeface="Arial" panose="020B0604020202020204" pitchFamily="34" charset="0"/>
                        </a:rPr>
                        <a:t>Child Development</a:t>
                      </a:r>
                      <a:endParaRPr lang="en-US" sz="2400" dirty="0">
                        <a:latin typeface="Arial" panose="020B0604020202020204" pitchFamily="34" charset="0"/>
                        <a:cs typeface="Arial" panose="020B0604020202020204" pitchFamily="34" charset="0"/>
                      </a:endParaRPr>
                    </a:p>
                  </a:txBody>
                  <a:tcPr marL="121920" marR="121920" anchor="ctr">
                    <a:lnT w="12700" cap="flat" cmpd="sng" algn="ctr">
                      <a:solidFill>
                        <a:schemeClr val="bg1"/>
                      </a:solidFill>
                      <a:prstDash val="solid"/>
                      <a:round/>
                      <a:headEnd type="none" w="med" len="med"/>
                      <a:tailEnd type="none" w="med" len="med"/>
                    </a:lnT>
                  </a:tcPr>
                </a:tc>
                <a:tc>
                  <a:txBody>
                    <a:bodyPr/>
                    <a:lstStyle/>
                    <a:p>
                      <a:pPr marL="0" algn="l" rtl="0" eaLnBrk="1" latinLnBrk="0" hangingPunct="1"/>
                      <a:r>
                        <a:rPr kumimoji="0" lang="en-US" sz="2400" b="0" kern="1200" dirty="0" smtClean="0">
                          <a:solidFill>
                            <a:schemeClr val="tx1"/>
                          </a:solidFill>
                          <a:latin typeface="Arial" panose="020B0604020202020204" pitchFamily="34" charset="0"/>
                          <a:ea typeface="+mn-ea"/>
                          <a:cs typeface="Arial" panose="020B0604020202020204" pitchFamily="34" charset="0"/>
                        </a:rPr>
                        <a:t>Health</a:t>
                      </a:r>
                      <a:endParaRPr kumimoji="0" lang="en-US" sz="24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r h="656405">
                <a:tc>
                  <a:txBody>
                    <a:bodyPr/>
                    <a:lstStyle/>
                    <a:p>
                      <a:endParaRPr lang="en-US"/>
                    </a:p>
                  </a:txBody>
                  <a:tcPr marL="121920" marR="121920"/>
                </a:tc>
                <a:tc>
                  <a:txBody>
                    <a:bodyPr/>
                    <a:lstStyle/>
                    <a:p>
                      <a:r>
                        <a:rPr lang="en-US" sz="2400" dirty="0" smtClean="0">
                          <a:latin typeface="Arial" panose="020B0604020202020204" pitchFamily="34" charset="0"/>
                          <a:cs typeface="Arial" panose="020B0604020202020204" pitchFamily="34" charset="0"/>
                        </a:rPr>
                        <a:t>Children and Youth</a:t>
                      </a:r>
                      <a:endParaRPr lang="en-US" sz="2400" dirty="0">
                        <a:latin typeface="Arial" panose="020B0604020202020204" pitchFamily="34" charset="0"/>
                        <a:cs typeface="Arial" panose="020B0604020202020204" pitchFamily="34" charset="0"/>
                      </a:endParaRPr>
                    </a:p>
                  </a:txBody>
                  <a:tcPr marL="121920" marR="121920" anchor="ctr"/>
                </a:tc>
                <a:tc>
                  <a:txBody>
                    <a:bodyPr/>
                    <a:lstStyle/>
                    <a:p>
                      <a:pPr marL="0" algn="l" rtl="0" eaLnBrk="1" latinLnBrk="0" hangingPunct="1"/>
                      <a:r>
                        <a:rPr kumimoji="0" lang="en-US" sz="2400" b="0" kern="1200" dirty="0" smtClean="0">
                          <a:solidFill>
                            <a:schemeClr val="tx1"/>
                          </a:solidFill>
                          <a:latin typeface="Arial" panose="020B0604020202020204" pitchFamily="34" charset="0"/>
                          <a:ea typeface="+mn-ea"/>
                          <a:cs typeface="Arial" panose="020B0604020202020204" pitchFamily="34" charset="0"/>
                        </a:rPr>
                        <a:t>Housing</a:t>
                      </a:r>
                      <a:endParaRPr kumimoji="0" lang="en-US" sz="24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a16="http://schemas.microsoft.com/office/drawing/2014/main" val="10002"/>
                  </a:ext>
                </a:extLst>
              </a:tr>
              <a:tr h="656405">
                <a:tc>
                  <a:txBody>
                    <a:bodyPr/>
                    <a:lstStyle/>
                    <a:p>
                      <a:endParaRPr lang="en-US"/>
                    </a:p>
                  </a:txBody>
                  <a:tcPr marL="121920" marR="121920"/>
                </a:tc>
                <a:tc>
                  <a:txBody>
                    <a:bodyPr/>
                    <a:lstStyle/>
                    <a:p>
                      <a:r>
                        <a:rPr lang="en-US" sz="2400" dirty="0" smtClean="0">
                          <a:latin typeface="Arial" panose="020B0604020202020204" pitchFamily="34" charset="0"/>
                          <a:cs typeface="Arial" panose="020B0604020202020204" pitchFamily="34" charset="0"/>
                        </a:rPr>
                        <a:t>Civic Engagement</a:t>
                      </a:r>
                      <a:endParaRPr lang="en-US" sz="2400" dirty="0">
                        <a:latin typeface="Arial" panose="020B0604020202020204" pitchFamily="34" charset="0"/>
                        <a:cs typeface="Arial" panose="020B0604020202020204" pitchFamily="34" charset="0"/>
                      </a:endParaRPr>
                    </a:p>
                  </a:txBody>
                  <a:tcPr marL="121920" marR="121920" anchor="ctr"/>
                </a:tc>
                <a:tc>
                  <a:txBody>
                    <a:bodyPr/>
                    <a:lstStyle/>
                    <a:p>
                      <a:pPr marL="0" algn="l" rtl="0" eaLnBrk="1" latinLnBrk="0" hangingPunct="1"/>
                      <a:r>
                        <a:rPr kumimoji="0" lang="en-US" sz="2400" b="0" kern="1200" dirty="0" smtClean="0">
                          <a:solidFill>
                            <a:schemeClr val="tx1"/>
                          </a:solidFill>
                          <a:latin typeface="Arial" panose="020B0604020202020204" pitchFamily="34" charset="0"/>
                          <a:ea typeface="+mn-ea"/>
                          <a:cs typeface="Arial" panose="020B0604020202020204" pitchFamily="34" charset="0"/>
                        </a:rPr>
                        <a:t>Immigration</a:t>
                      </a:r>
                      <a:endParaRPr kumimoji="0" lang="en-US" sz="24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a16="http://schemas.microsoft.com/office/drawing/2014/main" val="10003"/>
                  </a:ext>
                </a:extLst>
              </a:tr>
              <a:tr h="656405">
                <a:tc>
                  <a:txBody>
                    <a:bodyPr/>
                    <a:lstStyle/>
                    <a:p>
                      <a:endParaRPr lang="en-US"/>
                    </a:p>
                  </a:txBody>
                  <a:tcPr marL="121920" marR="121920"/>
                </a:tc>
                <a:tc>
                  <a:txBody>
                    <a:bodyPr/>
                    <a:lstStyle/>
                    <a:p>
                      <a:r>
                        <a:rPr lang="en-US" sz="2400" dirty="0" smtClean="0">
                          <a:latin typeface="Arial" panose="020B0604020202020204" pitchFamily="34" charset="0"/>
                          <a:cs typeface="Arial" panose="020B0604020202020204" pitchFamily="34" charset="0"/>
                        </a:rPr>
                        <a:t>Disparities</a:t>
                      </a:r>
                      <a:endParaRPr lang="en-US" sz="2400" dirty="0">
                        <a:latin typeface="Arial" panose="020B0604020202020204" pitchFamily="34" charset="0"/>
                        <a:cs typeface="Arial" panose="020B0604020202020204" pitchFamily="34" charset="0"/>
                      </a:endParaRPr>
                    </a:p>
                  </a:txBody>
                  <a:tcPr marL="121920" marR="121920" anchor="ctr"/>
                </a:tc>
                <a:tc>
                  <a:txBody>
                    <a:bodyPr/>
                    <a:lstStyle/>
                    <a:p>
                      <a:pPr marL="0" algn="l" rtl="0" eaLnBrk="1" latinLnBrk="0" hangingPunct="1"/>
                      <a:r>
                        <a:rPr kumimoji="0" lang="en-US" sz="2400" b="0" kern="1200" dirty="0" smtClean="0">
                          <a:solidFill>
                            <a:schemeClr val="tx1"/>
                          </a:solidFill>
                          <a:latin typeface="Arial" panose="020B0604020202020204" pitchFamily="34" charset="0"/>
                          <a:ea typeface="+mn-ea"/>
                          <a:cs typeface="Arial" panose="020B0604020202020204" pitchFamily="34" charset="0"/>
                        </a:rPr>
                        <a:t>Public Safety</a:t>
                      </a:r>
                      <a:endParaRPr kumimoji="0" lang="en-US" sz="24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a16="http://schemas.microsoft.com/office/drawing/2014/main" val="10004"/>
                  </a:ext>
                </a:extLst>
              </a:tr>
              <a:tr h="656405">
                <a:tc>
                  <a:txBody>
                    <a:bodyPr/>
                    <a:lstStyle/>
                    <a:p>
                      <a:endParaRPr lang="en-US"/>
                    </a:p>
                  </a:txBody>
                  <a:tcPr marL="121920" marR="121920"/>
                </a:tc>
                <a:tc>
                  <a:txBody>
                    <a:bodyPr/>
                    <a:lstStyle/>
                    <a:p>
                      <a:r>
                        <a:rPr lang="en-US" sz="2400" dirty="0" smtClean="0">
                          <a:latin typeface="Arial" panose="020B0604020202020204" pitchFamily="34" charset="0"/>
                          <a:cs typeface="Arial" panose="020B0604020202020204" pitchFamily="34" charset="0"/>
                        </a:rPr>
                        <a:t>Economy</a:t>
                      </a:r>
                      <a:endParaRPr lang="en-US" sz="2400" dirty="0">
                        <a:latin typeface="Arial" panose="020B0604020202020204" pitchFamily="34" charset="0"/>
                        <a:cs typeface="Arial" panose="020B0604020202020204" pitchFamily="34" charset="0"/>
                      </a:endParaRPr>
                    </a:p>
                  </a:txBody>
                  <a:tcPr marL="121920" marR="121920" anchor="ctr"/>
                </a:tc>
                <a:tc>
                  <a:txBody>
                    <a:bodyPr/>
                    <a:lstStyle/>
                    <a:p>
                      <a:pPr marL="0" algn="l" rtl="0" eaLnBrk="1" latinLnBrk="0" hangingPunct="1"/>
                      <a:r>
                        <a:rPr kumimoji="0" lang="en-US" sz="2400" b="0" kern="1200" dirty="0" smtClean="0">
                          <a:solidFill>
                            <a:schemeClr val="tx1"/>
                          </a:solidFill>
                          <a:latin typeface="Arial" panose="020B0604020202020204" pitchFamily="34" charset="0"/>
                          <a:ea typeface="+mn-ea"/>
                          <a:cs typeface="Arial" panose="020B0604020202020204" pitchFamily="34" charset="0"/>
                        </a:rPr>
                        <a:t>Transportation</a:t>
                      </a:r>
                      <a:endParaRPr kumimoji="0" lang="en-US" sz="24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a16="http://schemas.microsoft.com/office/drawing/2014/main" val="10005"/>
                  </a:ext>
                </a:extLst>
              </a:tr>
              <a:tr h="656405">
                <a:tc>
                  <a:txBody>
                    <a:bodyPr/>
                    <a:lstStyle/>
                    <a:p>
                      <a:endParaRPr lang="en-US"/>
                    </a:p>
                  </a:txBody>
                  <a:tcPr marL="121920" marR="121920"/>
                </a:tc>
                <a:tc>
                  <a:txBody>
                    <a:bodyPr/>
                    <a:lstStyle/>
                    <a:p>
                      <a:r>
                        <a:rPr lang="en-US" sz="2400" dirty="0" smtClean="0">
                          <a:latin typeface="Arial" panose="020B0604020202020204" pitchFamily="34" charset="0"/>
                          <a:cs typeface="Arial" panose="020B0604020202020204" pitchFamily="34" charset="0"/>
                        </a:rPr>
                        <a:t>Education</a:t>
                      </a:r>
                      <a:endParaRPr lang="en-US" sz="2400" dirty="0">
                        <a:latin typeface="Arial" panose="020B0604020202020204" pitchFamily="34" charset="0"/>
                        <a:cs typeface="Arial" panose="020B0604020202020204" pitchFamily="34" charset="0"/>
                      </a:endParaRPr>
                    </a:p>
                  </a:txBody>
                  <a:tcPr marL="121920" marR="121920" anchor="ctr"/>
                </a:tc>
                <a:tc>
                  <a:txBody>
                    <a:bodyPr/>
                    <a:lstStyle/>
                    <a:p>
                      <a:pPr marL="0" algn="l" rtl="0" eaLnBrk="1" latinLnBrk="0" hangingPunct="1"/>
                      <a:r>
                        <a:rPr kumimoji="0" lang="en-US" sz="2400" b="0" kern="1200" dirty="0" smtClean="0">
                          <a:solidFill>
                            <a:schemeClr val="tx1"/>
                          </a:solidFill>
                          <a:latin typeface="Arial" panose="020B0604020202020204" pitchFamily="34" charset="0"/>
                          <a:ea typeface="+mn-ea"/>
                          <a:cs typeface="Arial" panose="020B0604020202020204" pitchFamily="34" charset="0"/>
                        </a:rPr>
                        <a:t>Workforce</a:t>
                      </a:r>
                      <a:endParaRPr kumimoji="0" lang="en-US" sz="24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a16="http://schemas.microsoft.com/office/drawing/2014/main" val="10006"/>
                  </a:ext>
                </a:extLst>
              </a:tr>
            </a:tbl>
          </a:graphicData>
        </a:graphic>
      </p:graphicFrame>
      <p:sp>
        <p:nvSpPr>
          <p:cNvPr id="8" name="Title 1"/>
          <p:cNvSpPr>
            <a:spLocks noGrp="1"/>
          </p:cNvSpPr>
          <p:nvPr>
            <p:ph type="title" hasCustomPrompt="1"/>
          </p:nvPr>
        </p:nvSpPr>
        <p:spPr>
          <a:xfrm>
            <a:off x="395843" y="228600"/>
            <a:ext cx="11368644" cy="1255816"/>
          </a:xfrm>
        </p:spPr>
        <p:txBody>
          <a:bodyPr anchor="b" anchorCtr="0"/>
          <a:lstStyle>
            <a:lvl1pPr>
              <a:defRPr>
                <a:solidFill>
                  <a:srgbClr val="0067AC"/>
                </a:solidFill>
              </a:defRPr>
            </a:lvl1pPr>
          </a:lstStyle>
          <a:p>
            <a:r>
              <a:rPr lang="en-US" dirty="0" smtClean="0"/>
              <a:t>Compass Topic Areas</a:t>
            </a:r>
            <a:endParaRPr lang="en-US" dirty="0"/>
          </a:p>
        </p:txBody>
      </p:sp>
      <p:grpSp>
        <p:nvGrpSpPr>
          <p:cNvPr id="29" name="Group 28"/>
          <p:cNvGrpSpPr/>
          <p:nvPr userDrawn="1"/>
        </p:nvGrpSpPr>
        <p:grpSpPr>
          <a:xfrm>
            <a:off x="0" y="6460514"/>
            <a:ext cx="12225909" cy="100505"/>
            <a:chOff x="0" y="6460513"/>
            <a:chExt cx="9169432" cy="100505"/>
          </a:xfrm>
        </p:grpSpPr>
        <p:sp>
          <p:nvSpPr>
            <p:cNvPr id="30" name="Rectangle 29"/>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2"/>
          <a:stretch>
            <a:fillRect/>
          </a:stretch>
        </p:blipFill>
        <p:spPr>
          <a:xfrm>
            <a:off x="759528" y="1703201"/>
            <a:ext cx="407429" cy="545665"/>
          </a:xfrm>
          <a:prstGeom prst="rect">
            <a:avLst/>
          </a:prstGeom>
        </p:spPr>
      </p:pic>
      <p:pic>
        <p:nvPicPr>
          <p:cNvPr id="3" name="Picture 2"/>
          <p:cNvPicPr>
            <a:picLocks noChangeAspect="1"/>
          </p:cNvPicPr>
          <p:nvPr userDrawn="1"/>
        </p:nvPicPr>
        <p:blipFill>
          <a:blip r:embed="rId3"/>
          <a:stretch>
            <a:fillRect/>
          </a:stretch>
        </p:blipFill>
        <p:spPr>
          <a:xfrm>
            <a:off x="693927" y="2441856"/>
            <a:ext cx="538632" cy="365760"/>
          </a:xfrm>
          <a:prstGeom prst="rect">
            <a:avLst/>
          </a:prstGeom>
        </p:spPr>
      </p:pic>
      <p:pic>
        <p:nvPicPr>
          <p:cNvPr id="4" name="Picture 3"/>
          <p:cNvPicPr>
            <a:picLocks noChangeAspect="1"/>
          </p:cNvPicPr>
          <p:nvPr userDrawn="1"/>
        </p:nvPicPr>
        <p:blipFill>
          <a:blip r:embed="rId4"/>
          <a:stretch>
            <a:fillRect/>
          </a:stretch>
        </p:blipFill>
        <p:spPr>
          <a:xfrm>
            <a:off x="519536" y="2995051"/>
            <a:ext cx="887417" cy="548640"/>
          </a:xfrm>
          <a:prstGeom prst="rect">
            <a:avLst/>
          </a:prstGeom>
        </p:spPr>
      </p:pic>
      <p:pic>
        <p:nvPicPr>
          <p:cNvPr id="7" name="Picture 6"/>
          <p:cNvPicPr>
            <a:picLocks noChangeAspect="1"/>
          </p:cNvPicPr>
          <p:nvPr userDrawn="1"/>
        </p:nvPicPr>
        <p:blipFill>
          <a:blip r:embed="rId5"/>
          <a:stretch>
            <a:fillRect/>
          </a:stretch>
        </p:blipFill>
        <p:spPr>
          <a:xfrm>
            <a:off x="700280" y="4451888"/>
            <a:ext cx="525929" cy="365760"/>
          </a:xfrm>
          <a:prstGeom prst="rect">
            <a:avLst/>
          </a:prstGeom>
        </p:spPr>
      </p:pic>
      <p:pic>
        <p:nvPicPr>
          <p:cNvPr id="9" name="Picture 8"/>
          <p:cNvPicPr>
            <a:picLocks noChangeAspect="1"/>
          </p:cNvPicPr>
          <p:nvPr userDrawn="1"/>
        </p:nvPicPr>
        <p:blipFill>
          <a:blip r:embed="rId6"/>
          <a:stretch>
            <a:fillRect/>
          </a:stretch>
        </p:blipFill>
        <p:spPr>
          <a:xfrm>
            <a:off x="585041" y="5094253"/>
            <a:ext cx="756403" cy="365760"/>
          </a:xfrm>
          <a:prstGeom prst="rect">
            <a:avLst/>
          </a:prstGeom>
        </p:spPr>
      </p:pic>
      <p:pic>
        <p:nvPicPr>
          <p:cNvPr id="10" name="Picture 9"/>
          <p:cNvPicPr>
            <a:picLocks noChangeAspect="1"/>
          </p:cNvPicPr>
          <p:nvPr userDrawn="1"/>
        </p:nvPicPr>
        <p:blipFill>
          <a:blip r:embed="rId7"/>
          <a:stretch>
            <a:fillRect/>
          </a:stretch>
        </p:blipFill>
        <p:spPr>
          <a:xfrm>
            <a:off x="563762" y="5753393"/>
            <a:ext cx="798964" cy="320040"/>
          </a:xfrm>
          <a:prstGeom prst="rect">
            <a:avLst/>
          </a:prstGeom>
        </p:spPr>
      </p:pic>
      <p:pic>
        <p:nvPicPr>
          <p:cNvPr id="12" name="Picture 11"/>
          <p:cNvPicPr>
            <a:picLocks noChangeAspect="1"/>
          </p:cNvPicPr>
          <p:nvPr userDrawn="1"/>
        </p:nvPicPr>
        <p:blipFill>
          <a:blip r:embed="rId8"/>
          <a:stretch>
            <a:fillRect/>
          </a:stretch>
        </p:blipFill>
        <p:spPr>
          <a:xfrm>
            <a:off x="6596629" y="1783301"/>
            <a:ext cx="471424" cy="457200"/>
          </a:xfrm>
          <a:prstGeom prst="rect">
            <a:avLst/>
          </a:prstGeom>
        </p:spPr>
      </p:pic>
      <p:pic>
        <p:nvPicPr>
          <p:cNvPr id="13" name="Picture 12"/>
          <p:cNvPicPr>
            <a:picLocks noChangeAspect="1"/>
          </p:cNvPicPr>
          <p:nvPr userDrawn="1"/>
        </p:nvPicPr>
        <p:blipFill>
          <a:blip r:embed="rId9"/>
          <a:stretch>
            <a:fillRect/>
          </a:stretch>
        </p:blipFill>
        <p:spPr>
          <a:xfrm>
            <a:off x="6592567" y="2412660"/>
            <a:ext cx="479551" cy="457200"/>
          </a:xfrm>
          <a:prstGeom prst="rect">
            <a:avLst/>
          </a:prstGeom>
        </p:spPr>
      </p:pic>
      <p:pic>
        <p:nvPicPr>
          <p:cNvPr id="14" name="Picture 13"/>
          <p:cNvPicPr>
            <a:picLocks noChangeAspect="1"/>
          </p:cNvPicPr>
          <p:nvPr userDrawn="1"/>
        </p:nvPicPr>
        <p:blipFill>
          <a:blip r:embed="rId10"/>
          <a:stretch>
            <a:fillRect/>
          </a:stretch>
        </p:blipFill>
        <p:spPr>
          <a:xfrm>
            <a:off x="6550664" y="3117609"/>
            <a:ext cx="563355" cy="365760"/>
          </a:xfrm>
          <a:prstGeom prst="rect">
            <a:avLst/>
          </a:prstGeom>
        </p:spPr>
      </p:pic>
      <p:pic>
        <p:nvPicPr>
          <p:cNvPr id="15" name="Picture 14"/>
          <p:cNvPicPr>
            <a:picLocks noChangeAspect="1"/>
          </p:cNvPicPr>
          <p:nvPr userDrawn="1"/>
        </p:nvPicPr>
        <p:blipFill>
          <a:blip r:embed="rId11"/>
          <a:stretch>
            <a:fillRect/>
          </a:stretch>
        </p:blipFill>
        <p:spPr>
          <a:xfrm>
            <a:off x="6536251" y="3634487"/>
            <a:ext cx="518160" cy="640080"/>
          </a:xfrm>
          <a:prstGeom prst="rect">
            <a:avLst/>
          </a:prstGeom>
        </p:spPr>
      </p:pic>
      <p:pic>
        <p:nvPicPr>
          <p:cNvPr id="16" name="Picture 15"/>
          <p:cNvPicPr>
            <a:picLocks noChangeAspect="1"/>
          </p:cNvPicPr>
          <p:nvPr userDrawn="1"/>
        </p:nvPicPr>
        <p:blipFill>
          <a:blip r:embed="rId12"/>
          <a:stretch>
            <a:fillRect/>
          </a:stretch>
        </p:blipFill>
        <p:spPr>
          <a:xfrm>
            <a:off x="6428319" y="4462333"/>
            <a:ext cx="808045" cy="320040"/>
          </a:xfrm>
          <a:prstGeom prst="rect">
            <a:avLst/>
          </a:prstGeom>
        </p:spPr>
      </p:pic>
      <p:pic>
        <p:nvPicPr>
          <p:cNvPr id="17" name="Picture 16"/>
          <p:cNvPicPr>
            <a:picLocks noChangeAspect="1"/>
          </p:cNvPicPr>
          <p:nvPr userDrawn="1"/>
        </p:nvPicPr>
        <p:blipFill>
          <a:blip r:embed="rId13"/>
          <a:stretch>
            <a:fillRect/>
          </a:stretch>
        </p:blipFill>
        <p:spPr>
          <a:xfrm>
            <a:off x="6544167" y="5095226"/>
            <a:ext cx="576349" cy="365760"/>
          </a:xfrm>
          <a:prstGeom prst="rect">
            <a:avLst/>
          </a:prstGeom>
        </p:spPr>
      </p:pic>
      <p:pic>
        <p:nvPicPr>
          <p:cNvPr id="18" name="Picture 17"/>
          <p:cNvPicPr>
            <a:picLocks noChangeAspect="1"/>
          </p:cNvPicPr>
          <p:nvPr userDrawn="1"/>
        </p:nvPicPr>
        <p:blipFill>
          <a:blip r:embed="rId14"/>
          <a:stretch>
            <a:fillRect/>
          </a:stretch>
        </p:blipFill>
        <p:spPr>
          <a:xfrm>
            <a:off x="6497493" y="5677225"/>
            <a:ext cx="669700" cy="548640"/>
          </a:xfrm>
          <a:prstGeom prst="rect">
            <a:avLst/>
          </a:prstGeom>
        </p:spPr>
      </p:pic>
      <p:pic>
        <p:nvPicPr>
          <p:cNvPr id="19" name="Picture 18"/>
          <p:cNvPicPr>
            <a:picLocks noChangeAspect="1"/>
          </p:cNvPicPr>
          <p:nvPr userDrawn="1"/>
        </p:nvPicPr>
        <p:blipFill>
          <a:blip r:embed="rId15"/>
          <a:stretch>
            <a:fillRect/>
          </a:stretch>
        </p:blipFill>
        <p:spPr>
          <a:xfrm>
            <a:off x="574257" y="3702226"/>
            <a:ext cx="731520" cy="548640"/>
          </a:xfrm>
          <a:prstGeom prst="rect">
            <a:avLst/>
          </a:prstGeom>
        </p:spPr>
      </p:pic>
    </p:spTree>
    <p:extLst>
      <p:ext uri="{BB962C8B-B14F-4D97-AF65-F5344CB8AC3E}">
        <p14:creationId xmlns:p14="http://schemas.microsoft.com/office/powerpoint/2010/main" val="36609219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587500"/>
            <a:ext cx="5386917" cy="732974"/>
          </a:xfr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noAutofit/>
          </a:bodyPr>
          <a:lstStyle>
            <a:lvl1pPr marL="0" indent="0" algn="ctr">
              <a:buNone/>
              <a:defRPr lang="en-US" sz="2400" b="1" dirty="0" smtClean="0">
                <a:solidFill>
                  <a:schemeClr val="bg1"/>
                </a:solidFill>
                <a:effectLst/>
                <a:latin typeface="Arial Narrow" pitchFamily="34" charset="0"/>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4" name="Text Placeholder 3"/>
          <p:cNvSpPr>
            <a:spLocks noGrp="1"/>
          </p:cNvSpPr>
          <p:nvPr>
            <p:ph type="body" sz="half" idx="3"/>
          </p:nvPr>
        </p:nvSpPr>
        <p:spPr>
          <a:xfrm>
            <a:off x="6388441" y="1587500"/>
            <a:ext cx="5389033" cy="731520"/>
          </a:xfr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15875" cap="rnd" cmpd="sng" algn="ctr">
            <a:noFill/>
            <a:prstDash val="solid"/>
          </a:ln>
          <a:effectLst/>
        </p:spPr>
        <p:style>
          <a:lnRef idx="3">
            <a:schemeClr val="lt1"/>
          </a:lnRef>
          <a:fillRef idx="1">
            <a:schemeClr val="accent2"/>
          </a:fillRef>
          <a:effectRef idx="1">
            <a:schemeClr val="accent2"/>
          </a:effectRef>
          <a:fontRef idx="minor">
            <a:schemeClr val="lt1"/>
          </a:fontRef>
        </p:style>
        <p:txBody>
          <a:bodyPr anchor="ctr">
            <a:noAutofit/>
          </a:bodyPr>
          <a:lstStyle>
            <a:lvl1pPr marL="0" indent="0" algn="ctr">
              <a:buNone/>
              <a:defRPr sz="2400" b="1">
                <a:solidFill>
                  <a:schemeClr val="bg1"/>
                </a:solidFill>
                <a:latin typeface="Arial Narrow" pitchFamily="34" charset="0"/>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24" name="Content Placeholder 23"/>
          <p:cNvSpPr>
            <a:spLocks noGrp="1"/>
          </p:cNvSpPr>
          <p:nvPr>
            <p:ph sz="quarter" idx="2"/>
          </p:nvPr>
        </p:nvSpPr>
        <p:spPr>
          <a:xfrm>
            <a:off x="402336" y="2471383"/>
            <a:ext cx="5388864" cy="3818404"/>
          </a:xfrm>
        </p:spPr>
        <p:txBody>
          <a:bodyPr/>
          <a:lstStyle>
            <a:lvl1pPr marL="0" indent="0">
              <a:buClr>
                <a:srgbClr val="C67F07"/>
              </a:buClr>
              <a:buSzPct val="125000"/>
              <a:buFont typeface="Arial" panose="020B0604020202020204" pitchFamily="34" charset="0"/>
              <a:buNone/>
              <a:defRPr sz="2400">
                <a:solidFill>
                  <a:schemeClr val="tx1"/>
                </a:solidFill>
              </a:defRPr>
            </a:lvl1pPr>
            <a:lvl2pPr>
              <a:buClr>
                <a:srgbClr val="0067AC"/>
              </a:buCl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6" name="Content Placeholder 25"/>
          <p:cNvSpPr>
            <a:spLocks noGrp="1"/>
          </p:cNvSpPr>
          <p:nvPr>
            <p:ph sz="quarter" idx="4" hasCustomPrompt="1"/>
          </p:nvPr>
        </p:nvSpPr>
        <p:spPr>
          <a:xfrm>
            <a:off x="6400800" y="2471383"/>
            <a:ext cx="5384800" cy="3822192"/>
          </a:xfrm>
        </p:spPr>
        <p:txBody>
          <a:bodyPr/>
          <a:lstStyle>
            <a:lvl1pPr>
              <a:buClr>
                <a:srgbClr val="C67F07"/>
              </a:buClr>
              <a:buSzPct val="125000"/>
              <a:defRPr sz="2400">
                <a:solidFill>
                  <a:schemeClr val="tx1"/>
                </a:solidFill>
              </a:defRPr>
            </a:lvl1pPr>
            <a:lvl2pPr>
              <a:buClr>
                <a:srgbClr val="0067AC"/>
              </a:buClr>
              <a:defRPr>
                <a:solidFill>
                  <a:schemeClr val="tx1"/>
                </a:solidFill>
              </a:defRPr>
            </a:lvl2pPr>
            <a:lvl3pPr>
              <a:defRPr>
                <a:solidFill>
                  <a:schemeClr val="tx1"/>
                </a:solidFill>
              </a:defRPr>
            </a:lvl3pPr>
          </a:lstStyle>
          <a:p>
            <a:pPr lvl="1"/>
            <a:r>
              <a:rPr lang="en-US" dirty="0" smtClean="0"/>
              <a:t>Second level</a:t>
            </a:r>
          </a:p>
          <a:p>
            <a:pPr lvl="2"/>
            <a:r>
              <a:rPr lang="en-US" dirty="0" smtClean="0"/>
              <a:t>Third level</a:t>
            </a:r>
          </a:p>
        </p:txBody>
      </p:sp>
      <p:sp>
        <p:nvSpPr>
          <p:cNvPr id="19" name="Title 1"/>
          <p:cNvSpPr>
            <a:spLocks noGrp="1"/>
          </p:cNvSpPr>
          <p:nvPr>
            <p:ph type="title"/>
          </p:nvPr>
        </p:nvSpPr>
        <p:spPr>
          <a:xfrm>
            <a:off x="395843" y="228600"/>
            <a:ext cx="11368644" cy="1255816"/>
          </a:xfrm>
        </p:spPr>
        <p:txBody>
          <a:bodyPr anchor="b" anchorCtr="0"/>
          <a:lstStyle>
            <a:lvl1pPr>
              <a:defRPr>
                <a:solidFill>
                  <a:srgbClr val="0067AC"/>
                </a:solidFill>
              </a:defRPr>
            </a:lvl1pPr>
          </a:lstStyle>
          <a:p>
            <a:r>
              <a:rPr lang="en-US" dirty="0" smtClean="0"/>
              <a:t>Click to edit Master title style</a:t>
            </a:r>
            <a:endParaRPr lang="en-US" dirty="0"/>
          </a:p>
        </p:txBody>
      </p:sp>
      <p:grpSp>
        <p:nvGrpSpPr>
          <p:cNvPr id="40" name="Group 39"/>
          <p:cNvGrpSpPr/>
          <p:nvPr userDrawn="1"/>
        </p:nvGrpSpPr>
        <p:grpSpPr>
          <a:xfrm>
            <a:off x="0" y="6460514"/>
            <a:ext cx="12225909" cy="100505"/>
            <a:chOff x="0" y="6460513"/>
            <a:chExt cx="9169432" cy="100505"/>
          </a:xfrm>
        </p:grpSpPr>
        <p:sp>
          <p:nvSpPr>
            <p:cNvPr id="41" name="Rectangle 40"/>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7678920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old sidebar">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7111" y="0"/>
            <a:ext cx="4366691" cy="6858000"/>
          </a:xfrm>
          <a:prstGeom prst="rect">
            <a:avLst/>
          </a:prstGeom>
          <a:solidFill>
            <a:srgbClr val="FDD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p:cNvSpPr>
            <a:spLocks noGrp="1"/>
          </p:cNvSpPr>
          <p:nvPr>
            <p:ph sz="half" idx="1"/>
          </p:nvPr>
        </p:nvSpPr>
        <p:spPr>
          <a:xfrm>
            <a:off x="402336" y="676894"/>
            <a:ext cx="3665504" cy="5554564"/>
          </a:xfrm>
        </p:spPr>
        <p:txBody>
          <a:bodyPr/>
          <a:lstStyle>
            <a:lvl1pPr>
              <a:spcBef>
                <a:spcPts val="600"/>
              </a:spcBef>
              <a:buClr>
                <a:srgbClr val="C67F07"/>
              </a:buClr>
              <a:buSzPct val="125000"/>
              <a:defRPr sz="3600" b="1">
                <a:solidFill>
                  <a:schemeClr val="accent3"/>
                </a:solidFill>
                <a:latin typeface="Arial" panose="020B0604020202020204" pitchFamily="34" charset="0"/>
                <a:cs typeface="Arial" panose="020B0604020202020204" pitchFamily="34" charset="0"/>
              </a:defRPr>
            </a:lvl1pPr>
            <a:lvl2pPr>
              <a:buClr>
                <a:srgbClr val="0067AC"/>
              </a:buClr>
              <a:defRPr sz="3600">
                <a:solidFill>
                  <a:schemeClr val="tx1"/>
                </a:solidFill>
              </a:defRPr>
            </a:lvl2pPr>
            <a:lvl3pPr>
              <a:defRPr sz="3600">
                <a:solidFill>
                  <a:schemeClr val="tx1"/>
                </a:solidFill>
              </a:defRPr>
            </a:lvl3pPr>
          </a:lstStyle>
          <a:p>
            <a:pPr lvl="0"/>
            <a:r>
              <a:rPr lang="en-US" dirty="0" smtClean="0"/>
              <a:t>Click to edit Master text styles</a:t>
            </a:r>
          </a:p>
        </p:txBody>
      </p:sp>
      <p:sp>
        <p:nvSpPr>
          <p:cNvPr id="8" name="Rectangle 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0" name="Content Placeholder 2"/>
          <p:cNvSpPr>
            <a:spLocks noGrp="1"/>
          </p:cNvSpPr>
          <p:nvPr>
            <p:ph idx="15"/>
          </p:nvPr>
        </p:nvSpPr>
        <p:spPr>
          <a:xfrm>
            <a:off x="4792133" y="609601"/>
            <a:ext cx="6705600" cy="5715000"/>
          </a:xfrm>
        </p:spPr>
        <p:txBody>
          <a:bodyPr>
            <a:normAutofit/>
          </a:bodyPr>
          <a:lstStyle>
            <a:lvl1pPr marL="342900" indent="-342900">
              <a:buClr>
                <a:schemeClr val="tx2"/>
              </a:buClr>
              <a:buFont typeface="Wingdings" pitchFamily="2" charset="2"/>
              <a:buChar char="§"/>
              <a:defRPr sz="2800"/>
            </a:lvl1pPr>
            <a:lvl2pPr marL="274638" indent="0">
              <a:buClr>
                <a:schemeClr val="accent2"/>
              </a:buClr>
              <a:buNone/>
              <a:defRPr sz="2000"/>
            </a:lvl2pPr>
            <a:lvl3pPr>
              <a:buClr>
                <a:schemeClr val="tx2"/>
              </a:buClr>
              <a:defRPr sz="1800"/>
            </a:lvl3pPr>
            <a:lvl4pPr>
              <a:buClr>
                <a:schemeClr val="accent3"/>
              </a:buClr>
              <a:defRPr sz="1600"/>
            </a:lvl4pPr>
            <a:lvl5pPr>
              <a:buClr>
                <a:schemeClr val="accent3"/>
              </a:buClr>
              <a:defRPr sz="1600"/>
            </a:lvl5pPr>
          </a:lstStyle>
          <a:p>
            <a:pPr lvl="0"/>
            <a:r>
              <a:rPr lang="en-US" dirty="0" smtClean="0"/>
              <a:t>Click to edit Master text styles</a:t>
            </a:r>
          </a:p>
        </p:txBody>
      </p:sp>
    </p:spTree>
    <p:extLst>
      <p:ext uri="{BB962C8B-B14F-4D97-AF65-F5344CB8AC3E}">
        <p14:creationId xmlns:p14="http://schemas.microsoft.com/office/powerpoint/2010/main" val="110375749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ullet with title and gold topic">
    <p:spTree>
      <p:nvGrpSpPr>
        <p:cNvPr id="1" name=""/>
        <p:cNvGrpSpPr/>
        <p:nvPr/>
      </p:nvGrpSpPr>
      <p:grpSpPr>
        <a:xfrm>
          <a:off x="0" y="0"/>
          <a:ext cx="0" cy="0"/>
          <a:chOff x="0" y="0"/>
          <a:chExt cx="0" cy="0"/>
        </a:xfrm>
      </p:grpSpPr>
      <p:sp>
        <p:nvSpPr>
          <p:cNvPr id="17" name="Text Placeholder 12"/>
          <p:cNvSpPr>
            <a:spLocks noGrp="1"/>
          </p:cNvSpPr>
          <p:nvPr>
            <p:ph idx="1"/>
          </p:nvPr>
        </p:nvSpPr>
        <p:spPr bwMode="auto">
          <a:xfrm>
            <a:off x="402167" y="1670793"/>
            <a:ext cx="11379200" cy="4567320"/>
          </a:xfrm>
          <a:prstGeom prst="rect">
            <a:avLst/>
          </a:prstGeom>
          <a:noFill/>
          <a:ln w="9525">
            <a:noFill/>
            <a:miter lim="800000"/>
            <a:headEnd/>
            <a:tailEnd/>
          </a:ln>
        </p:spPr>
        <p:txBody>
          <a:bodyPr/>
          <a:lstStyle>
            <a:lvl1pPr marL="342900" indent="-342900">
              <a:lnSpc>
                <a:spcPct val="100000"/>
              </a:lnSpc>
              <a:spcBef>
                <a:spcPts val="1200"/>
              </a:spcBef>
              <a:spcAft>
                <a:spcPts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a:defRPr>
                <a:solidFill>
                  <a:schemeClr val="tx1">
                    <a:lumMod val="65000"/>
                    <a:lumOff val="35000"/>
                  </a:schemeClr>
                </a:solidFill>
              </a:defRPr>
            </a:lvl4pPr>
          </a:lstStyle>
          <a:p>
            <a:pPr lvl="0"/>
            <a:r>
              <a:rPr lang="en-US" dirty="0" smtClean="0"/>
              <a:t>Click to edit Master text styles</a:t>
            </a:r>
          </a:p>
          <a:p>
            <a:pPr lvl="1"/>
            <a:r>
              <a:rPr lang="en-US" dirty="0" smtClean="0"/>
              <a:t>Second level</a:t>
            </a:r>
          </a:p>
          <a:p>
            <a:pPr lvl="2"/>
            <a:r>
              <a:rPr lang="en-US" dirty="0" smtClean="0"/>
              <a:t>Third level</a:t>
            </a:r>
          </a:p>
          <a:p>
            <a:pPr lvl="0"/>
            <a:endParaRPr lang="en-US" dirty="0" smtClean="0"/>
          </a:p>
        </p:txBody>
      </p:sp>
      <p:sp>
        <p:nvSpPr>
          <p:cNvPr id="11" name="Title 1"/>
          <p:cNvSpPr>
            <a:spLocks noGrp="1"/>
          </p:cNvSpPr>
          <p:nvPr>
            <p:ph type="title"/>
          </p:nvPr>
        </p:nvSpPr>
        <p:spPr>
          <a:xfrm>
            <a:off x="395843" y="712257"/>
            <a:ext cx="11368644" cy="772159"/>
          </a:xfrm>
        </p:spPr>
        <p:txBody>
          <a:bodyPr anchor="b" anchorCtr="0"/>
          <a:lstStyle>
            <a:lvl1pPr>
              <a:defRPr sz="3600">
                <a:solidFill>
                  <a:srgbClr val="0067AC"/>
                </a:solidFill>
              </a:defRPr>
            </a:lvl1pPr>
          </a:lstStyle>
          <a:p>
            <a:r>
              <a:rPr lang="en-US" dirty="0" smtClean="0"/>
              <a:t>Click to edit Master title style</a:t>
            </a:r>
            <a:endParaRPr lang="en-US" dirty="0"/>
          </a:p>
        </p:txBody>
      </p:sp>
      <p:grpSp>
        <p:nvGrpSpPr>
          <p:cNvPr id="2" name="Group 1"/>
          <p:cNvGrpSpPr/>
          <p:nvPr userDrawn="1"/>
        </p:nvGrpSpPr>
        <p:grpSpPr>
          <a:xfrm>
            <a:off x="0" y="6460514"/>
            <a:ext cx="12225909" cy="100505"/>
            <a:chOff x="0" y="6460513"/>
            <a:chExt cx="9169432" cy="100505"/>
          </a:xfrm>
        </p:grpSpPr>
        <p:sp>
          <p:nvSpPr>
            <p:cNvPr id="53" name="Rectangle 52"/>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ounded Rectangle 25"/>
          <p:cNvSpPr/>
          <p:nvPr userDrawn="1"/>
        </p:nvSpPr>
        <p:spPr>
          <a:xfrm>
            <a:off x="-111471" y="1"/>
            <a:ext cx="3888019" cy="489857"/>
          </a:xfrm>
          <a:prstGeom prst="roundRect">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688"/>
            <a:endParaRPr lang="en-US" sz="1600" b="1" dirty="0">
              <a:latin typeface="Arial" panose="020B0604020202020204" pitchFamily="34" charset="0"/>
              <a:cs typeface="Arial" panose="020B0604020202020204" pitchFamily="34" charset="0"/>
            </a:endParaRPr>
          </a:p>
        </p:txBody>
      </p:sp>
      <p:sp>
        <p:nvSpPr>
          <p:cNvPr id="28" name="Text Placeholder 12"/>
          <p:cNvSpPr>
            <a:spLocks noGrp="1"/>
          </p:cNvSpPr>
          <p:nvPr>
            <p:ph idx="10" hasCustomPrompt="1"/>
          </p:nvPr>
        </p:nvSpPr>
        <p:spPr bwMode="auto">
          <a:xfrm>
            <a:off x="69304" y="1"/>
            <a:ext cx="11379200" cy="489857"/>
          </a:xfrm>
          <a:prstGeom prst="rect">
            <a:avLst/>
          </a:prstGeom>
          <a:noFill/>
          <a:ln w="9525">
            <a:noFill/>
            <a:miter lim="800000"/>
            <a:headEnd/>
            <a:tailEnd/>
          </a:ln>
        </p:spPr>
        <p:txBody>
          <a:bodyPr anchor="ctr"/>
          <a:lstStyle>
            <a:lvl1pPr marL="0" indent="0">
              <a:lnSpc>
                <a:spcPct val="100000"/>
              </a:lnSpc>
              <a:spcBef>
                <a:spcPts val="1200"/>
              </a:spcBef>
              <a:spcAft>
                <a:spcPts val="0"/>
              </a:spcAft>
              <a:buClr>
                <a:schemeClr val="tx2"/>
              </a:buClr>
              <a:buSzPct val="100000"/>
              <a:buFont typeface="Wingdings" panose="05000000000000000000" pitchFamily="2" charset="2"/>
              <a:buNone/>
              <a:defRPr lang="en-US" sz="1600" b="1" kern="1200" dirty="0" smtClean="0">
                <a:solidFill>
                  <a:schemeClr val="bg1"/>
                </a:solidFill>
                <a:latin typeface="Arial" charset="0"/>
                <a:ea typeface="+mn-ea"/>
                <a:cs typeface="+mn-cs"/>
              </a:defRPr>
            </a:lvl1pPr>
            <a:lvl2pPr marL="457200" marR="0" indent="0" algn="l" defTabSz="914400" rtl="0" eaLnBrk="1" fontAlgn="auto" latinLnBrk="0" hangingPunct="1">
              <a:lnSpc>
                <a:spcPct val="100000"/>
              </a:lnSpc>
              <a:spcBef>
                <a:spcPts val="1200"/>
              </a:spcBef>
              <a:spcAft>
                <a:spcPts val="0"/>
              </a:spcAft>
              <a:buClr>
                <a:srgbClr val="F3901D"/>
              </a:buClr>
              <a:buSzTx/>
              <a:buFont typeface="Arial" pitchFamily="34" charset="0"/>
              <a:buNone/>
              <a:tabLst/>
              <a:defRPr lang="en-US" sz="1600" kern="1200" dirty="0" smtClean="0">
                <a:solidFill>
                  <a:schemeClr val="bg1"/>
                </a:solidFill>
                <a:latin typeface="Arial" charset="0"/>
                <a:ea typeface="+mn-ea"/>
                <a:cs typeface="+mn-cs"/>
              </a:defRPr>
            </a:lvl2pPr>
            <a:lvl3pPr marL="914400" marR="0" indent="0" algn="l" defTabSz="914400" rtl="0" eaLnBrk="1" fontAlgn="auto" latinLnBrk="0" hangingPunct="1">
              <a:lnSpc>
                <a:spcPct val="100000"/>
              </a:lnSpc>
              <a:spcBef>
                <a:spcPts val="1200"/>
              </a:spcBef>
              <a:spcAft>
                <a:spcPts val="0"/>
              </a:spcAft>
              <a:buClr>
                <a:srgbClr val="8D8B00"/>
              </a:buClr>
              <a:buSzTx/>
              <a:buFont typeface="Arial" pitchFamily="34" charset="0"/>
              <a:buNone/>
              <a:tabLst>
                <a:tab pos="685800" algn="l"/>
              </a:tabLst>
              <a:defRPr lang="en-US" sz="1600" kern="1200" baseline="0" dirty="0" smtClean="0">
                <a:solidFill>
                  <a:schemeClr val="bg1"/>
                </a:solidFill>
                <a:latin typeface="Arial" charset="0"/>
                <a:ea typeface="+mn-ea"/>
                <a:cs typeface="+mn-cs"/>
              </a:defRPr>
            </a:lvl3pPr>
            <a:lvl4pPr>
              <a:defRPr>
                <a:solidFill>
                  <a:schemeClr val="tx1">
                    <a:lumMod val="65000"/>
                    <a:lumOff val="35000"/>
                  </a:schemeClr>
                </a:solidFill>
              </a:defRPr>
            </a:lvl4pPr>
          </a:lstStyle>
          <a:p>
            <a:pPr lvl="0"/>
            <a:r>
              <a:rPr lang="en-US" dirty="0" smtClean="0"/>
              <a:t>Click to text </a:t>
            </a:r>
          </a:p>
        </p:txBody>
      </p:sp>
    </p:spTree>
    <p:extLst>
      <p:ext uri="{BB962C8B-B14F-4D97-AF65-F5344CB8AC3E}">
        <p14:creationId xmlns:p14="http://schemas.microsoft.com/office/powerpoint/2010/main" val="206734676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ue sidebar">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7111" y="0"/>
            <a:ext cx="4366691" cy="6858000"/>
          </a:xfrm>
          <a:prstGeom prst="rect">
            <a:avLst/>
          </a:prstGeom>
          <a:solidFill>
            <a:srgbClr val="E3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p:cNvSpPr>
            <a:spLocks noGrp="1"/>
          </p:cNvSpPr>
          <p:nvPr>
            <p:ph sz="half" idx="1"/>
          </p:nvPr>
        </p:nvSpPr>
        <p:spPr>
          <a:xfrm>
            <a:off x="402336" y="676894"/>
            <a:ext cx="3665504" cy="5554564"/>
          </a:xfrm>
        </p:spPr>
        <p:txBody>
          <a:bodyPr/>
          <a:lstStyle>
            <a:lvl1pPr>
              <a:spcBef>
                <a:spcPts val="600"/>
              </a:spcBef>
              <a:buClr>
                <a:srgbClr val="C67F07"/>
              </a:buClr>
              <a:buSzPct val="125000"/>
              <a:defRPr sz="3600" b="1">
                <a:solidFill>
                  <a:schemeClr val="tx2"/>
                </a:solidFill>
                <a:latin typeface="Arial" panose="020B0604020202020204" pitchFamily="34" charset="0"/>
                <a:cs typeface="Arial" panose="020B0604020202020204" pitchFamily="34" charset="0"/>
              </a:defRPr>
            </a:lvl1pPr>
            <a:lvl2pPr>
              <a:buClr>
                <a:srgbClr val="0067AC"/>
              </a:buClr>
              <a:defRPr sz="3600">
                <a:solidFill>
                  <a:schemeClr val="tx1"/>
                </a:solidFill>
              </a:defRPr>
            </a:lvl2pPr>
            <a:lvl3pPr>
              <a:defRPr sz="3600">
                <a:solidFill>
                  <a:schemeClr val="tx1"/>
                </a:solidFill>
              </a:defRPr>
            </a:lvl3pPr>
          </a:lstStyle>
          <a:p>
            <a:pPr lvl="0"/>
            <a:r>
              <a:rPr lang="en-US" dirty="0" smtClean="0"/>
              <a:t>Click to edit Master text styles</a:t>
            </a:r>
          </a:p>
        </p:txBody>
      </p:sp>
      <p:sp>
        <p:nvSpPr>
          <p:cNvPr id="8" name="Rectangle 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0" name="Content Placeholder 2"/>
          <p:cNvSpPr>
            <a:spLocks noGrp="1"/>
          </p:cNvSpPr>
          <p:nvPr>
            <p:ph idx="15"/>
          </p:nvPr>
        </p:nvSpPr>
        <p:spPr>
          <a:xfrm>
            <a:off x="4792133" y="609601"/>
            <a:ext cx="6705600" cy="5715000"/>
          </a:xfrm>
        </p:spPr>
        <p:txBody>
          <a:bodyPr>
            <a:normAutofit/>
          </a:bodyPr>
          <a:lstStyle>
            <a:lvl1pPr marL="342900" indent="-342900">
              <a:buClr>
                <a:schemeClr val="tx2"/>
              </a:buClr>
              <a:buFont typeface="Wingdings" pitchFamily="2" charset="2"/>
              <a:buChar char="§"/>
              <a:defRPr sz="2800"/>
            </a:lvl1pPr>
            <a:lvl2pPr marL="274638" indent="0">
              <a:buClr>
                <a:schemeClr val="accent2"/>
              </a:buClr>
              <a:buNone/>
              <a:defRPr sz="2000"/>
            </a:lvl2pPr>
            <a:lvl3pPr>
              <a:buClr>
                <a:schemeClr val="tx2"/>
              </a:buClr>
              <a:defRPr sz="1800"/>
            </a:lvl3pPr>
            <a:lvl4pPr>
              <a:buClr>
                <a:schemeClr val="accent3"/>
              </a:buClr>
              <a:defRPr sz="1600"/>
            </a:lvl4pPr>
            <a:lvl5pPr>
              <a:buClr>
                <a:schemeClr val="accent3"/>
              </a:buClr>
              <a:defRPr sz="1600"/>
            </a:lvl5pPr>
          </a:lstStyle>
          <a:p>
            <a:pPr lvl="0"/>
            <a:r>
              <a:rPr lang="en-US" dirty="0" smtClean="0"/>
              <a:t>Click to edit Master text styles</a:t>
            </a:r>
          </a:p>
        </p:txBody>
      </p:sp>
    </p:spTree>
    <p:extLst>
      <p:ext uri="{BB962C8B-B14F-4D97-AF65-F5344CB8AC3E}">
        <p14:creationId xmlns:p14="http://schemas.microsoft.com/office/powerpoint/2010/main" val="7108017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ullet with title and blue topic">
    <p:spTree>
      <p:nvGrpSpPr>
        <p:cNvPr id="1" name=""/>
        <p:cNvGrpSpPr/>
        <p:nvPr/>
      </p:nvGrpSpPr>
      <p:grpSpPr>
        <a:xfrm>
          <a:off x="0" y="0"/>
          <a:ext cx="0" cy="0"/>
          <a:chOff x="0" y="0"/>
          <a:chExt cx="0" cy="0"/>
        </a:xfrm>
      </p:grpSpPr>
      <p:sp>
        <p:nvSpPr>
          <p:cNvPr id="17" name="Text Placeholder 12"/>
          <p:cNvSpPr>
            <a:spLocks noGrp="1"/>
          </p:cNvSpPr>
          <p:nvPr>
            <p:ph idx="1"/>
          </p:nvPr>
        </p:nvSpPr>
        <p:spPr bwMode="auto">
          <a:xfrm>
            <a:off x="402167" y="1670793"/>
            <a:ext cx="11379200" cy="4567320"/>
          </a:xfrm>
          <a:prstGeom prst="rect">
            <a:avLst/>
          </a:prstGeom>
          <a:noFill/>
          <a:ln w="9525">
            <a:noFill/>
            <a:miter lim="800000"/>
            <a:headEnd/>
            <a:tailEnd/>
          </a:ln>
        </p:spPr>
        <p:txBody>
          <a:bodyPr/>
          <a:lstStyle>
            <a:lvl1pPr marL="342900" indent="-342900">
              <a:lnSpc>
                <a:spcPct val="100000"/>
              </a:lnSpc>
              <a:spcBef>
                <a:spcPts val="1200"/>
              </a:spcBef>
              <a:spcAft>
                <a:spcPts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a:defRPr>
                <a:solidFill>
                  <a:schemeClr val="tx1">
                    <a:lumMod val="65000"/>
                    <a:lumOff val="35000"/>
                  </a:schemeClr>
                </a:solidFill>
              </a:defRPr>
            </a:lvl4pPr>
          </a:lstStyle>
          <a:p>
            <a:pPr lvl="0"/>
            <a:r>
              <a:rPr lang="en-US" dirty="0" smtClean="0"/>
              <a:t>Click to edit Master text styles</a:t>
            </a:r>
          </a:p>
          <a:p>
            <a:pPr lvl="1"/>
            <a:r>
              <a:rPr lang="en-US" dirty="0" smtClean="0"/>
              <a:t>Second level</a:t>
            </a:r>
          </a:p>
          <a:p>
            <a:pPr lvl="2"/>
            <a:r>
              <a:rPr lang="en-US" dirty="0" smtClean="0"/>
              <a:t>Third level</a:t>
            </a:r>
          </a:p>
          <a:p>
            <a:pPr lvl="0"/>
            <a:endParaRPr lang="en-US" dirty="0" smtClean="0"/>
          </a:p>
        </p:txBody>
      </p:sp>
      <p:sp>
        <p:nvSpPr>
          <p:cNvPr id="11" name="Title 1"/>
          <p:cNvSpPr>
            <a:spLocks noGrp="1"/>
          </p:cNvSpPr>
          <p:nvPr>
            <p:ph type="title"/>
          </p:nvPr>
        </p:nvSpPr>
        <p:spPr>
          <a:xfrm>
            <a:off x="395843" y="712257"/>
            <a:ext cx="11368644" cy="772159"/>
          </a:xfrm>
        </p:spPr>
        <p:txBody>
          <a:bodyPr anchor="b" anchorCtr="0"/>
          <a:lstStyle>
            <a:lvl1pPr>
              <a:defRPr sz="3600">
                <a:solidFill>
                  <a:srgbClr val="0067AC"/>
                </a:solidFill>
              </a:defRPr>
            </a:lvl1pPr>
          </a:lstStyle>
          <a:p>
            <a:r>
              <a:rPr lang="en-US" dirty="0" smtClean="0"/>
              <a:t>Click to edit Master title style</a:t>
            </a:r>
            <a:endParaRPr lang="en-US" dirty="0"/>
          </a:p>
        </p:txBody>
      </p:sp>
      <p:grpSp>
        <p:nvGrpSpPr>
          <p:cNvPr id="2" name="Group 1"/>
          <p:cNvGrpSpPr/>
          <p:nvPr userDrawn="1"/>
        </p:nvGrpSpPr>
        <p:grpSpPr>
          <a:xfrm>
            <a:off x="0" y="6460514"/>
            <a:ext cx="12225909" cy="100505"/>
            <a:chOff x="0" y="6460513"/>
            <a:chExt cx="9169432" cy="100505"/>
          </a:xfrm>
        </p:grpSpPr>
        <p:sp>
          <p:nvSpPr>
            <p:cNvPr id="53" name="Rectangle 52"/>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ounded Rectangle 25"/>
          <p:cNvSpPr/>
          <p:nvPr userDrawn="1"/>
        </p:nvSpPr>
        <p:spPr>
          <a:xfrm>
            <a:off x="-111471" y="1"/>
            <a:ext cx="3888019" cy="489857"/>
          </a:xfrm>
          <a:prstGeom prst="round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688"/>
            <a:endParaRPr lang="en-US" sz="1600" b="1" dirty="0">
              <a:latin typeface="Arial" panose="020B0604020202020204" pitchFamily="34" charset="0"/>
              <a:cs typeface="Arial" panose="020B0604020202020204" pitchFamily="34" charset="0"/>
            </a:endParaRPr>
          </a:p>
        </p:txBody>
      </p:sp>
      <p:sp>
        <p:nvSpPr>
          <p:cNvPr id="28" name="Text Placeholder 12"/>
          <p:cNvSpPr>
            <a:spLocks noGrp="1"/>
          </p:cNvSpPr>
          <p:nvPr>
            <p:ph idx="10" hasCustomPrompt="1"/>
          </p:nvPr>
        </p:nvSpPr>
        <p:spPr bwMode="auto">
          <a:xfrm>
            <a:off x="69304" y="1"/>
            <a:ext cx="11379200" cy="489857"/>
          </a:xfrm>
          <a:prstGeom prst="rect">
            <a:avLst/>
          </a:prstGeom>
          <a:noFill/>
          <a:ln w="9525">
            <a:noFill/>
            <a:miter lim="800000"/>
            <a:headEnd/>
            <a:tailEnd/>
          </a:ln>
        </p:spPr>
        <p:txBody>
          <a:bodyPr anchor="ctr"/>
          <a:lstStyle>
            <a:lvl1pPr marL="0" indent="0">
              <a:lnSpc>
                <a:spcPct val="100000"/>
              </a:lnSpc>
              <a:spcBef>
                <a:spcPts val="1200"/>
              </a:spcBef>
              <a:spcAft>
                <a:spcPts val="0"/>
              </a:spcAft>
              <a:buClr>
                <a:schemeClr val="tx2"/>
              </a:buClr>
              <a:buSzPct val="100000"/>
              <a:buFont typeface="Wingdings" panose="05000000000000000000" pitchFamily="2" charset="2"/>
              <a:buNone/>
              <a:defRPr lang="en-US" sz="1600" b="1" kern="1200" dirty="0" smtClean="0">
                <a:solidFill>
                  <a:schemeClr val="bg1"/>
                </a:solidFill>
                <a:latin typeface="Arial" charset="0"/>
                <a:ea typeface="+mn-ea"/>
                <a:cs typeface="+mn-cs"/>
              </a:defRPr>
            </a:lvl1pPr>
            <a:lvl2pPr marL="457200" marR="0" indent="0" algn="l" defTabSz="914400" rtl="0" eaLnBrk="1" fontAlgn="auto" latinLnBrk="0" hangingPunct="1">
              <a:lnSpc>
                <a:spcPct val="100000"/>
              </a:lnSpc>
              <a:spcBef>
                <a:spcPts val="1200"/>
              </a:spcBef>
              <a:spcAft>
                <a:spcPts val="0"/>
              </a:spcAft>
              <a:buClr>
                <a:srgbClr val="F3901D"/>
              </a:buClr>
              <a:buSzTx/>
              <a:buFont typeface="Arial" pitchFamily="34" charset="0"/>
              <a:buNone/>
              <a:tabLst/>
              <a:defRPr lang="en-US" sz="1600" kern="1200" dirty="0" smtClean="0">
                <a:solidFill>
                  <a:schemeClr val="bg1"/>
                </a:solidFill>
                <a:latin typeface="Arial" charset="0"/>
                <a:ea typeface="+mn-ea"/>
                <a:cs typeface="+mn-cs"/>
              </a:defRPr>
            </a:lvl2pPr>
            <a:lvl3pPr marL="914400" marR="0" indent="0" algn="l" defTabSz="914400" rtl="0" eaLnBrk="1" fontAlgn="auto" latinLnBrk="0" hangingPunct="1">
              <a:lnSpc>
                <a:spcPct val="100000"/>
              </a:lnSpc>
              <a:spcBef>
                <a:spcPts val="1200"/>
              </a:spcBef>
              <a:spcAft>
                <a:spcPts val="0"/>
              </a:spcAft>
              <a:buClr>
                <a:srgbClr val="8D8B00"/>
              </a:buClr>
              <a:buSzTx/>
              <a:buFont typeface="Arial" pitchFamily="34" charset="0"/>
              <a:buNone/>
              <a:tabLst>
                <a:tab pos="685800" algn="l"/>
              </a:tabLst>
              <a:defRPr lang="en-US" sz="1600" kern="1200" baseline="0" dirty="0" smtClean="0">
                <a:solidFill>
                  <a:schemeClr val="bg1"/>
                </a:solidFill>
                <a:latin typeface="Arial" charset="0"/>
                <a:ea typeface="+mn-ea"/>
                <a:cs typeface="+mn-cs"/>
              </a:defRPr>
            </a:lvl3pPr>
            <a:lvl4pPr>
              <a:defRPr>
                <a:solidFill>
                  <a:schemeClr val="tx1">
                    <a:lumMod val="65000"/>
                    <a:lumOff val="35000"/>
                  </a:schemeClr>
                </a:solidFill>
              </a:defRPr>
            </a:lvl4pPr>
          </a:lstStyle>
          <a:p>
            <a:pPr lvl="0"/>
            <a:r>
              <a:rPr lang="en-US" dirty="0" smtClean="0"/>
              <a:t>Click to text </a:t>
            </a:r>
          </a:p>
        </p:txBody>
      </p:sp>
    </p:spTree>
    <p:extLst>
      <p:ext uri="{BB962C8B-B14F-4D97-AF65-F5344CB8AC3E}">
        <p14:creationId xmlns:p14="http://schemas.microsoft.com/office/powerpoint/2010/main" val="406387738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een sidebar">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7111" y="0"/>
            <a:ext cx="4366691" cy="6858000"/>
          </a:xfrm>
          <a:prstGeom prst="rect">
            <a:avLst/>
          </a:prstGeom>
          <a:solidFill>
            <a:srgbClr val="F1F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p:cNvSpPr>
            <a:spLocks noGrp="1"/>
          </p:cNvSpPr>
          <p:nvPr>
            <p:ph sz="half" idx="1"/>
          </p:nvPr>
        </p:nvSpPr>
        <p:spPr>
          <a:xfrm>
            <a:off x="402336" y="676894"/>
            <a:ext cx="3665504" cy="5554564"/>
          </a:xfrm>
        </p:spPr>
        <p:txBody>
          <a:bodyPr/>
          <a:lstStyle>
            <a:lvl1pPr>
              <a:spcBef>
                <a:spcPts val="600"/>
              </a:spcBef>
              <a:buClr>
                <a:srgbClr val="C67F07"/>
              </a:buClr>
              <a:buSzPct val="125000"/>
              <a:defRPr sz="3600" b="1">
                <a:solidFill>
                  <a:schemeClr val="accent2"/>
                </a:solidFill>
                <a:latin typeface="Arial" panose="020B0604020202020204" pitchFamily="34" charset="0"/>
                <a:cs typeface="Arial" panose="020B0604020202020204" pitchFamily="34" charset="0"/>
              </a:defRPr>
            </a:lvl1pPr>
            <a:lvl2pPr>
              <a:buClr>
                <a:srgbClr val="0067AC"/>
              </a:buClr>
              <a:defRPr sz="3600">
                <a:solidFill>
                  <a:schemeClr val="tx1"/>
                </a:solidFill>
              </a:defRPr>
            </a:lvl2pPr>
            <a:lvl3pPr>
              <a:defRPr sz="3600">
                <a:solidFill>
                  <a:schemeClr val="tx1"/>
                </a:solidFill>
              </a:defRPr>
            </a:lvl3pPr>
          </a:lstStyle>
          <a:p>
            <a:pPr lvl="0"/>
            <a:r>
              <a:rPr lang="en-US" dirty="0" smtClean="0"/>
              <a:t>Click to edit Master text styles</a:t>
            </a:r>
          </a:p>
        </p:txBody>
      </p:sp>
      <p:sp>
        <p:nvSpPr>
          <p:cNvPr id="8" name="Rectangle 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0" name="Content Placeholder 2"/>
          <p:cNvSpPr>
            <a:spLocks noGrp="1"/>
          </p:cNvSpPr>
          <p:nvPr>
            <p:ph idx="15"/>
          </p:nvPr>
        </p:nvSpPr>
        <p:spPr>
          <a:xfrm>
            <a:off x="4792133" y="609601"/>
            <a:ext cx="6705600" cy="5715000"/>
          </a:xfrm>
        </p:spPr>
        <p:txBody>
          <a:bodyPr>
            <a:normAutofit/>
          </a:bodyPr>
          <a:lstStyle>
            <a:lvl1pPr marL="342900" indent="-342900">
              <a:buClr>
                <a:schemeClr val="tx2"/>
              </a:buClr>
              <a:buFont typeface="Wingdings" pitchFamily="2" charset="2"/>
              <a:buChar char="§"/>
              <a:defRPr sz="2800"/>
            </a:lvl1pPr>
            <a:lvl2pPr marL="274638" indent="0">
              <a:buClr>
                <a:schemeClr val="accent2"/>
              </a:buClr>
              <a:buNone/>
              <a:defRPr sz="2000"/>
            </a:lvl2pPr>
            <a:lvl3pPr>
              <a:buClr>
                <a:schemeClr val="tx2"/>
              </a:buClr>
              <a:defRPr sz="1800"/>
            </a:lvl3pPr>
            <a:lvl4pPr>
              <a:buClr>
                <a:schemeClr val="accent3"/>
              </a:buClr>
              <a:defRPr sz="1600"/>
            </a:lvl4pPr>
            <a:lvl5pPr>
              <a:buClr>
                <a:schemeClr val="accent3"/>
              </a:buClr>
              <a:defRPr sz="1600"/>
            </a:lvl5pPr>
          </a:lstStyle>
          <a:p>
            <a:pPr lvl="0"/>
            <a:r>
              <a:rPr lang="en-US" dirty="0" smtClean="0"/>
              <a:t>Click to edit Master text styles</a:t>
            </a:r>
          </a:p>
        </p:txBody>
      </p:sp>
    </p:spTree>
    <p:extLst>
      <p:ext uri="{BB962C8B-B14F-4D97-AF65-F5344CB8AC3E}">
        <p14:creationId xmlns:p14="http://schemas.microsoft.com/office/powerpoint/2010/main" val="36075593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ullet with title and green topic">
    <p:spTree>
      <p:nvGrpSpPr>
        <p:cNvPr id="1" name=""/>
        <p:cNvGrpSpPr/>
        <p:nvPr/>
      </p:nvGrpSpPr>
      <p:grpSpPr>
        <a:xfrm>
          <a:off x="0" y="0"/>
          <a:ext cx="0" cy="0"/>
          <a:chOff x="0" y="0"/>
          <a:chExt cx="0" cy="0"/>
        </a:xfrm>
      </p:grpSpPr>
      <p:sp>
        <p:nvSpPr>
          <p:cNvPr id="17" name="Text Placeholder 12"/>
          <p:cNvSpPr>
            <a:spLocks noGrp="1"/>
          </p:cNvSpPr>
          <p:nvPr>
            <p:ph idx="1"/>
          </p:nvPr>
        </p:nvSpPr>
        <p:spPr bwMode="auto">
          <a:xfrm>
            <a:off x="402167" y="1670793"/>
            <a:ext cx="11379200" cy="4567320"/>
          </a:xfrm>
          <a:prstGeom prst="rect">
            <a:avLst/>
          </a:prstGeom>
          <a:noFill/>
          <a:ln w="9525">
            <a:noFill/>
            <a:miter lim="800000"/>
            <a:headEnd/>
            <a:tailEnd/>
          </a:ln>
        </p:spPr>
        <p:txBody>
          <a:bodyPr/>
          <a:lstStyle>
            <a:lvl1pPr marL="342900" indent="-342900">
              <a:lnSpc>
                <a:spcPct val="100000"/>
              </a:lnSpc>
              <a:spcBef>
                <a:spcPts val="1200"/>
              </a:spcBef>
              <a:spcAft>
                <a:spcPts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a:defRPr>
                <a:solidFill>
                  <a:schemeClr val="tx1">
                    <a:lumMod val="65000"/>
                    <a:lumOff val="35000"/>
                  </a:schemeClr>
                </a:solidFill>
              </a:defRPr>
            </a:lvl4pPr>
          </a:lstStyle>
          <a:p>
            <a:pPr lvl="0"/>
            <a:r>
              <a:rPr lang="en-US" dirty="0" smtClean="0"/>
              <a:t>Click to edit Master text styles</a:t>
            </a:r>
          </a:p>
          <a:p>
            <a:pPr lvl="1"/>
            <a:r>
              <a:rPr lang="en-US" dirty="0" smtClean="0"/>
              <a:t>Second level</a:t>
            </a:r>
          </a:p>
          <a:p>
            <a:pPr lvl="2"/>
            <a:r>
              <a:rPr lang="en-US" dirty="0" smtClean="0"/>
              <a:t>Third level</a:t>
            </a:r>
          </a:p>
          <a:p>
            <a:pPr lvl="0"/>
            <a:endParaRPr lang="en-US" dirty="0" smtClean="0"/>
          </a:p>
        </p:txBody>
      </p:sp>
      <p:sp>
        <p:nvSpPr>
          <p:cNvPr id="11" name="Title 1"/>
          <p:cNvSpPr>
            <a:spLocks noGrp="1"/>
          </p:cNvSpPr>
          <p:nvPr>
            <p:ph type="title"/>
          </p:nvPr>
        </p:nvSpPr>
        <p:spPr>
          <a:xfrm>
            <a:off x="395843" y="712257"/>
            <a:ext cx="11368644" cy="772159"/>
          </a:xfrm>
        </p:spPr>
        <p:txBody>
          <a:bodyPr anchor="b" anchorCtr="0"/>
          <a:lstStyle>
            <a:lvl1pPr>
              <a:defRPr sz="3600">
                <a:solidFill>
                  <a:srgbClr val="0067AC"/>
                </a:solidFill>
              </a:defRPr>
            </a:lvl1pPr>
          </a:lstStyle>
          <a:p>
            <a:r>
              <a:rPr lang="en-US" dirty="0" smtClean="0"/>
              <a:t>Click to edit Master title style</a:t>
            </a:r>
            <a:endParaRPr lang="en-US" dirty="0"/>
          </a:p>
        </p:txBody>
      </p:sp>
      <p:grpSp>
        <p:nvGrpSpPr>
          <p:cNvPr id="2" name="Group 1"/>
          <p:cNvGrpSpPr/>
          <p:nvPr userDrawn="1"/>
        </p:nvGrpSpPr>
        <p:grpSpPr>
          <a:xfrm>
            <a:off x="0" y="6460514"/>
            <a:ext cx="12225909" cy="100505"/>
            <a:chOff x="0" y="6460513"/>
            <a:chExt cx="9169432" cy="100505"/>
          </a:xfrm>
        </p:grpSpPr>
        <p:sp>
          <p:nvSpPr>
            <p:cNvPr id="53" name="Rectangle 52"/>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ounded Rectangle 25"/>
          <p:cNvSpPr/>
          <p:nvPr userDrawn="1"/>
        </p:nvSpPr>
        <p:spPr>
          <a:xfrm>
            <a:off x="-111471" y="1"/>
            <a:ext cx="3888019" cy="489857"/>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688"/>
            <a:endParaRPr lang="en-US" sz="1600" b="1" dirty="0">
              <a:latin typeface="Arial" panose="020B0604020202020204" pitchFamily="34" charset="0"/>
              <a:cs typeface="Arial" panose="020B0604020202020204" pitchFamily="34" charset="0"/>
            </a:endParaRPr>
          </a:p>
        </p:txBody>
      </p:sp>
      <p:sp>
        <p:nvSpPr>
          <p:cNvPr id="28" name="Text Placeholder 12"/>
          <p:cNvSpPr>
            <a:spLocks noGrp="1"/>
          </p:cNvSpPr>
          <p:nvPr>
            <p:ph idx="10" hasCustomPrompt="1"/>
          </p:nvPr>
        </p:nvSpPr>
        <p:spPr bwMode="auto">
          <a:xfrm>
            <a:off x="69304" y="1"/>
            <a:ext cx="11379200" cy="489857"/>
          </a:xfrm>
          <a:prstGeom prst="rect">
            <a:avLst/>
          </a:prstGeom>
          <a:noFill/>
          <a:ln w="9525">
            <a:noFill/>
            <a:miter lim="800000"/>
            <a:headEnd/>
            <a:tailEnd/>
          </a:ln>
        </p:spPr>
        <p:txBody>
          <a:bodyPr anchor="ctr"/>
          <a:lstStyle>
            <a:lvl1pPr marL="0" indent="0">
              <a:lnSpc>
                <a:spcPct val="100000"/>
              </a:lnSpc>
              <a:spcBef>
                <a:spcPts val="1200"/>
              </a:spcBef>
              <a:spcAft>
                <a:spcPts val="0"/>
              </a:spcAft>
              <a:buClr>
                <a:schemeClr val="tx2"/>
              </a:buClr>
              <a:buSzPct val="100000"/>
              <a:buFont typeface="Wingdings" panose="05000000000000000000" pitchFamily="2" charset="2"/>
              <a:buNone/>
              <a:defRPr lang="en-US" sz="1600" b="1" kern="1200" dirty="0" smtClean="0">
                <a:solidFill>
                  <a:schemeClr val="bg1"/>
                </a:solidFill>
                <a:latin typeface="Arial" charset="0"/>
                <a:ea typeface="+mn-ea"/>
                <a:cs typeface="+mn-cs"/>
              </a:defRPr>
            </a:lvl1pPr>
            <a:lvl2pPr marL="457200" marR="0" indent="0" algn="l" defTabSz="914400" rtl="0" eaLnBrk="1" fontAlgn="auto" latinLnBrk="0" hangingPunct="1">
              <a:lnSpc>
                <a:spcPct val="100000"/>
              </a:lnSpc>
              <a:spcBef>
                <a:spcPts val="1200"/>
              </a:spcBef>
              <a:spcAft>
                <a:spcPts val="0"/>
              </a:spcAft>
              <a:buClr>
                <a:srgbClr val="F3901D"/>
              </a:buClr>
              <a:buSzTx/>
              <a:buFont typeface="Arial" pitchFamily="34" charset="0"/>
              <a:buNone/>
              <a:tabLst/>
              <a:defRPr lang="en-US" sz="1600" kern="1200" dirty="0" smtClean="0">
                <a:solidFill>
                  <a:schemeClr val="bg1"/>
                </a:solidFill>
                <a:latin typeface="Arial" charset="0"/>
                <a:ea typeface="+mn-ea"/>
                <a:cs typeface="+mn-cs"/>
              </a:defRPr>
            </a:lvl2pPr>
            <a:lvl3pPr marL="914400" marR="0" indent="0" algn="l" defTabSz="914400" rtl="0" eaLnBrk="1" fontAlgn="auto" latinLnBrk="0" hangingPunct="1">
              <a:lnSpc>
                <a:spcPct val="100000"/>
              </a:lnSpc>
              <a:spcBef>
                <a:spcPts val="1200"/>
              </a:spcBef>
              <a:spcAft>
                <a:spcPts val="0"/>
              </a:spcAft>
              <a:buClr>
                <a:srgbClr val="8D8B00"/>
              </a:buClr>
              <a:buSzTx/>
              <a:buFont typeface="Arial" pitchFamily="34" charset="0"/>
              <a:buNone/>
              <a:tabLst>
                <a:tab pos="685800" algn="l"/>
              </a:tabLst>
              <a:defRPr lang="en-US" sz="1600" kern="1200" baseline="0" dirty="0" smtClean="0">
                <a:solidFill>
                  <a:schemeClr val="bg1"/>
                </a:solidFill>
                <a:latin typeface="Arial" charset="0"/>
                <a:ea typeface="+mn-ea"/>
                <a:cs typeface="+mn-cs"/>
              </a:defRPr>
            </a:lvl3pPr>
            <a:lvl4pPr>
              <a:defRPr>
                <a:solidFill>
                  <a:schemeClr val="tx1">
                    <a:lumMod val="65000"/>
                    <a:lumOff val="35000"/>
                  </a:schemeClr>
                </a:solidFill>
              </a:defRPr>
            </a:lvl4pPr>
          </a:lstStyle>
          <a:p>
            <a:pPr lvl="0"/>
            <a:r>
              <a:rPr lang="en-US" dirty="0" smtClean="0"/>
              <a:t>Click to text </a:t>
            </a:r>
          </a:p>
        </p:txBody>
      </p:sp>
    </p:spTree>
    <p:extLst>
      <p:ext uri="{BB962C8B-B14F-4D97-AF65-F5344CB8AC3E}">
        <p14:creationId xmlns:p14="http://schemas.microsoft.com/office/powerpoint/2010/main" val="220621654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d sidebar">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7111" y="0"/>
            <a:ext cx="4366691" cy="6858000"/>
          </a:xfrm>
          <a:prstGeom prst="rect">
            <a:avLst/>
          </a:prstGeom>
          <a:solidFill>
            <a:srgbClr val="F5E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p:cNvSpPr>
            <a:spLocks noGrp="1"/>
          </p:cNvSpPr>
          <p:nvPr>
            <p:ph sz="half" idx="1"/>
          </p:nvPr>
        </p:nvSpPr>
        <p:spPr>
          <a:xfrm>
            <a:off x="402336" y="676894"/>
            <a:ext cx="3665504" cy="5554564"/>
          </a:xfrm>
        </p:spPr>
        <p:txBody>
          <a:bodyPr/>
          <a:lstStyle>
            <a:lvl1pPr>
              <a:spcBef>
                <a:spcPts val="600"/>
              </a:spcBef>
              <a:buClr>
                <a:srgbClr val="C67F07"/>
              </a:buClr>
              <a:buSzPct val="125000"/>
              <a:defRPr sz="3600" b="1">
                <a:solidFill>
                  <a:schemeClr val="accent4"/>
                </a:solidFill>
                <a:latin typeface="Arial" panose="020B0604020202020204" pitchFamily="34" charset="0"/>
                <a:cs typeface="Arial" panose="020B0604020202020204" pitchFamily="34" charset="0"/>
              </a:defRPr>
            </a:lvl1pPr>
            <a:lvl2pPr>
              <a:buClr>
                <a:srgbClr val="0067AC"/>
              </a:buClr>
              <a:defRPr sz="3600">
                <a:solidFill>
                  <a:schemeClr val="tx1"/>
                </a:solidFill>
              </a:defRPr>
            </a:lvl2pPr>
            <a:lvl3pPr>
              <a:defRPr sz="3600">
                <a:solidFill>
                  <a:schemeClr val="tx1"/>
                </a:solidFill>
              </a:defRPr>
            </a:lvl3pPr>
          </a:lstStyle>
          <a:p>
            <a:pPr lvl="0"/>
            <a:r>
              <a:rPr lang="en-US" dirty="0" smtClean="0"/>
              <a:t>Click to edit Master text styles</a:t>
            </a:r>
          </a:p>
        </p:txBody>
      </p:sp>
      <p:sp>
        <p:nvSpPr>
          <p:cNvPr id="8" name="Rectangle 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0" name="Content Placeholder 2"/>
          <p:cNvSpPr>
            <a:spLocks noGrp="1"/>
          </p:cNvSpPr>
          <p:nvPr>
            <p:ph idx="15"/>
          </p:nvPr>
        </p:nvSpPr>
        <p:spPr>
          <a:xfrm>
            <a:off x="4792133" y="609601"/>
            <a:ext cx="6705600" cy="5715000"/>
          </a:xfrm>
        </p:spPr>
        <p:txBody>
          <a:bodyPr>
            <a:normAutofit/>
          </a:bodyPr>
          <a:lstStyle>
            <a:lvl1pPr marL="342900" indent="-342900">
              <a:buClr>
                <a:schemeClr val="tx2"/>
              </a:buClr>
              <a:buFont typeface="Wingdings" pitchFamily="2" charset="2"/>
              <a:buChar char="§"/>
              <a:defRPr sz="2800"/>
            </a:lvl1pPr>
            <a:lvl2pPr marL="274638" indent="0">
              <a:buClr>
                <a:schemeClr val="accent2"/>
              </a:buClr>
              <a:buNone/>
              <a:defRPr sz="2000"/>
            </a:lvl2pPr>
            <a:lvl3pPr>
              <a:buClr>
                <a:schemeClr val="tx2"/>
              </a:buClr>
              <a:defRPr sz="1800"/>
            </a:lvl3pPr>
            <a:lvl4pPr>
              <a:buClr>
                <a:schemeClr val="accent3"/>
              </a:buClr>
              <a:defRPr sz="1600"/>
            </a:lvl4pPr>
            <a:lvl5pPr>
              <a:buClr>
                <a:schemeClr val="accent3"/>
              </a:buClr>
              <a:defRPr sz="1600"/>
            </a:lvl5pPr>
          </a:lstStyle>
          <a:p>
            <a:pPr lvl="0"/>
            <a:r>
              <a:rPr lang="en-US" dirty="0" smtClean="0"/>
              <a:t>Click to edit Master text styles</a:t>
            </a:r>
          </a:p>
        </p:txBody>
      </p:sp>
    </p:spTree>
    <p:extLst>
      <p:ext uri="{BB962C8B-B14F-4D97-AF65-F5344CB8AC3E}">
        <p14:creationId xmlns:p14="http://schemas.microsoft.com/office/powerpoint/2010/main" val="248397945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pic>
        <p:nvPicPr>
          <p:cNvPr id="8" name="Picture 2" descr="H:\desktop 10-12\compass graphics\compass-fad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5866" t="3297" r="22667" b="10363"/>
          <a:stretch/>
        </p:blipFill>
        <p:spPr bwMode="auto">
          <a:xfrm>
            <a:off x="-1" y="-2"/>
            <a:ext cx="8459780" cy="661379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a:spLocks noChangeArrowheads="1"/>
          </p:cNvSpPr>
          <p:nvPr userDrawn="1"/>
        </p:nvSpPr>
        <p:spPr bwMode="auto">
          <a:xfrm>
            <a:off x="1" y="6471225"/>
            <a:ext cx="12191999" cy="274320"/>
          </a:xfrm>
          <a:prstGeom prst="rect">
            <a:avLst/>
          </a:prstGeom>
          <a:solidFill>
            <a:schemeClr val="tx2"/>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40" name="Title 7"/>
          <p:cNvSpPr>
            <a:spLocks noGrp="1"/>
          </p:cNvSpPr>
          <p:nvPr>
            <p:ph type="ctrTitle"/>
          </p:nvPr>
        </p:nvSpPr>
        <p:spPr>
          <a:xfrm>
            <a:off x="914400" y="2031670"/>
            <a:ext cx="10363200" cy="1752600"/>
          </a:xfrm>
        </p:spPr>
        <p:txBody>
          <a:bodyPr>
            <a:noAutofit/>
          </a:bodyPr>
          <a:lstStyle>
            <a:lvl1pPr algn="ctr">
              <a:lnSpc>
                <a:spcPts val="6400"/>
              </a:lnSpc>
              <a:defRPr sz="4400" b="1">
                <a:solidFill>
                  <a:schemeClr val="tx2"/>
                </a:solidFill>
                <a:latin typeface="Arial Narrow" pitchFamily="34" charset="0"/>
                <a:cs typeface="Arial" pitchFamily="34" charset="0"/>
              </a:defRPr>
            </a:lvl1pPr>
          </a:lstStyle>
          <a:p>
            <a:r>
              <a:rPr lang="en-US" dirty="0" smtClean="0"/>
              <a:t>Click to edit Master title style</a:t>
            </a:r>
            <a:endParaRPr lang="en-US" dirty="0"/>
          </a:p>
        </p:txBody>
      </p:sp>
      <p:grpSp>
        <p:nvGrpSpPr>
          <p:cNvPr id="38" name="Group 37"/>
          <p:cNvGrpSpPr/>
          <p:nvPr userDrawn="1"/>
        </p:nvGrpSpPr>
        <p:grpSpPr>
          <a:xfrm>
            <a:off x="0" y="605814"/>
            <a:ext cx="12225909" cy="100505"/>
            <a:chOff x="0" y="6460513"/>
            <a:chExt cx="9169432" cy="100505"/>
          </a:xfrm>
        </p:grpSpPr>
        <p:sp>
          <p:nvSpPr>
            <p:cNvPr id="39" name="Rectangle 38"/>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7081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 with title and red topic">
    <p:spTree>
      <p:nvGrpSpPr>
        <p:cNvPr id="1" name=""/>
        <p:cNvGrpSpPr/>
        <p:nvPr/>
      </p:nvGrpSpPr>
      <p:grpSpPr>
        <a:xfrm>
          <a:off x="0" y="0"/>
          <a:ext cx="0" cy="0"/>
          <a:chOff x="0" y="0"/>
          <a:chExt cx="0" cy="0"/>
        </a:xfrm>
      </p:grpSpPr>
      <p:sp>
        <p:nvSpPr>
          <p:cNvPr id="17" name="Text Placeholder 12"/>
          <p:cNvSpPr>
            <a:spLocks noGrp="1"/>
          </p:cNvSpPr>
          <p:nvPr>
            <p:ph idx="1"/>
          </p:nvPr>
        </p:nvSpPr>
        <p:spPr bwMode="auto">
          <a:xfrm>
            <a:off x="402167" y="1670793"/>
            <a:ext cx="11379200" cy="4567320"/>
          </a:xfrm>
          <a:prstGeom prst="rect">
            <a:avLst/>
          </a:prstGeom>
          <a:noFill/>
          <a:ln w="9525">
            <a:noFill/>
            <a:miter lim="800000"/>
            <a:headEnd/>
            <a:tailEnd/>
          </a:ln>
        </p:spPr>
        <p:txBody>
          <a:bodyPr/>
          <a:lstStyle>
            <a:lvl1pPr marL="342900" indent="-342900">
              <a:lnSpc>
                <a:spcPct val="100000"/>
              </a:lnSpc>
              <a:spcBef>
                <a:spcPts val="1200"/>
              </a:spcBef>
              <a:spcAft>
                <a:spcPts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a:defRPr>
                <a:solidFill>
                  <a:schemeClr val="tx1">
                    <a:lumMod val="65000"/>
                    <a:lumOff val="35000"/>
                  </a:schemeClr>
                </a:solidFill>
              </a:defRPr>
            </a:lvl4pPr>
          </a:lstStyle>
          <a:p>
            <a:pPr lvl="0"/>
            <a:r>
              <a:rPr lang="en-US" dirty="0" smtClean="0"/>
              <a:t>Click to edit Master text styles</a:t>
            </a:r>
          </a:p>
          <a:p>
            <a:pPr lvl="1"/>
            <a:r>
              <a:rPr lang="en-US" dirty="0" smtClean="0"/>
              <a:t>Second level</a:t>
            </a:r>
          </a:p>
          <a:p>
            <a:pPr lvl="2"/>
            <a:r>
              <a:rPr lang="en-US" dirty="0" smtClean="0"/>
              <a:t>Third level</a:t>
            </a:r>
          </a:p>
          <a:p>
            <a:pPr lvl="0"/>
            <a:endParaRPr lang="en-US" dirty="0" smtClean="0"/>
          </a:p>
        </p:txBody>
      </p:sp>
      <p:sp>
        <p:nvSpPr>
          <p:cNvPr id="11" name="Title 1"/>
          <p:cNvSpPr>
            <a:spLocks noGrp="1"/>
          </p:cNvSpPr>
          <p:nvPr>
            <p:ph type="title"/>
          </p:nvPr>
        </p:nvSpPr>
        <p:spPr>
          <a:xfrm>
            <a:off x="395843" y="712257"/>
            <a:ext cx="11368644" cy="772159"/>
          </a:xfrm>
        </p:spPr>
        <p:txBody>
          <a:bodyPr anchor="b" anchorCtr="0"/>
          <a:lstStyle>
            <a:lvl1pPr>
              <a:defRPr sz="3600">
                <a:solidFill>
                  <a:srgbClr val="0067AC"/>
                </a:solidFill>
              </a:defRPr>
            </a:lvl1pPr>
          </a:lstStyle>
          <a:p>
            <a:r>
              <a:rPr lang="en-US" dirty="0" smtClean="0"/>
              <a:t>Click to edit Master title style</a:t>
            </a:r>
            <a:endParaRPr lang="en-US" dirty="0"/>
          </a:p>
        </p:txBody>
      </p:sp>
      <p:grpSp>
        <p:nvGrpSpPr>
          <p:cNvPr id="2" name="Group 1"/>
          <p:cNvGrpSpPr/>
          <p:nvPr userDrawn="1"/>
        </p:nvGrpSpPr>
        <p:grpSpPr>
          <a:xfrm>
            <a:off x="0" y="6460514"/>
            <a:ext cx="12225909" cy="100505"/>
            <a:chOff x="0" y="6460513"/>
            <a:chExt cx="9169432" cy="100505"/>
          </a:xfrm>
        </p:grpSpPr>
        <p:sp>
          <p:nvSpPr>
            <p:cNvPr id="53" name="Rectangle 52"/>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ounded Rectangle 25"/>
          <p:cNvSpPr/>
          <p:nvPr userDrawn="1"/>
        </p:nvSpPr>
        <p:spPr>
          <a:xfrm>
            <a:off x="-111471" y="1"/>
            <a:ext cx="3888019" cy="489857"/>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688"/>
            <a:endParaRPr lang="en-US" sz="1600" b="1" dirty="0">
              <a:latin typeface="Arial" panose="020B0604020202020204" pitchFamily="34" charset="0"/>
              <a:cs typeface="Arial" panose="020B0604020202020204" pitchFamily="34" charset="0"/>
            </a:endParaRPr>
          </a:p>
        </p:txBody>
      </p:sp>
      <p:sp>
        <p:nvSpPr>
          <p:cNvPr id="28" name="Text Placeholder 12"/>
          <p:cNvSpPr>
            <a:spLocks noGrp="1"/>
          </p:cNvSpPr>
          <p:nvPr>
            <p:ph idx="10" hasCustomPrompt="1"/>
          </p:nvPr>
        </p:nvSpPr>
        <p:spPr bwMode="auto">
          <a:xfrm>
            <a:off x="69304" y="1"/>
            <a:ext cx="11379200" cy="489857"/>
          </a:xfrm>
          <a:prstGeom prst="rect">
            <a:avLst/>
          </a:prstGeom>
          <a:noFill/>
          <a:ln w="9525">
            <a:noFill/>
            <a:miter lim="800000"/>
            <a:headEnd/>
            <a:tailEnd/>
          </a:ln>
        </p:spPr>
        <p:txBody>
          <a:bodyPr anchor="ctr"/>
          <a:lstStyle>
            <a:lvl1pPr marL="0" indent="0">
              <a:lnSpc>
                <a:spcPct val="100000"/>
              </a:lnSpc>
              <a:spcBef>
                <a:spcPts val="1200"/>
              </a:spcBef>
              <a:spcAft>
                <a:spcPts val="0"/>
              </a:spcAft>
              <a:buClr>
                <a:schemeClr val="tx2"/>
              </a:buClr>
              <a:buSzPct val="100000"/>
              <a:buFont typeface="Wingdings" panose="05000000000000000000" pitchFamily="2" charset="2"/>
              <a:buNone/>
              <a:defRPr lang="en-US" sz="1600" b="1" kern="1200" dirty="0" smtClean="0">
                <a:solidFill>
                  <a:schemeClr val="bg1"/>
                </a:solidFill>
                <a:latin typeface="Arial" charset="0"/>
                <a:ea typeface="+mn-ea"/>
                <a:cs typeface="+mn-cs"/>
              </a:defRPr>
            </a:lvl1pPr>
            <a:lvl2pPr marL="457200" marR="0" indent="0" algn="l" defTabSz="914400" rtl="0" eaLnBrk="1" fontAlgn="auto" latinLnBrk="0" hangingPunct="1">
              <a:lnSpc>
                <a:spcPct val="100000"/>
              </a:lnSpc>
              <a:spcBef>
                <a:spcPts val="1200"/>
              </a:spcBef>
              <a:spcAft>
                <a:spcPts val="0"/>
              </a:spcAft>
              <a:buClr>
                <a:srgbClr val="F3901D"/>
              </a:buClr>
              <a:buSzTx/>
              <a:buFont typeface="Arial" pitchFamily="34" charset="0"/>
              <a:buNone/>
              <a:tabLst/>
              <a:defRPr lang="en-US" sz="1600" kern="1200" dirty="0" smtClean="0">
                <a:solidFill>
                  <a:schemeClr val="bg1"/>
                </a:solidFill>
                <a:latin typeface="Arial" charset="0"/>
                <a:ea typeface="+mn-ea"/>
                <a:cs typeface="+mn-cs"/>
              </a:defRPr>
            </a:lvl2pPr>
            <a:lvl3pPr marL="914400" marR="0" indent="0" algn="l" defTabSz="914400" rtl="0" eaLnBrk="1" fontAlgn="auto" latinLnBrk="0" hangingPunct="1">
              <a:lnSpc>
                <a:spcPct val="100000"/>
              </a:lnSpc>
              <a:spcBef>
                <a:spcPts val="1200"/>
              </a:spcBef>
              <a:spcAft>
                <a:spcPts val="0"/>
              </a:spcAft>
              <a:buClr>
                <a:srgbClr val="8D8B00"/>
              </a:buClr>
              <a:buSzTx/>
              <a:buFont typeface="Arial" pitchFamily="34" charset="0"/>
              <a:buNone/>
              <a:tabLst>
                <a:tab pos="685800" algn="l"/>
              </a:tabLst>
              <a:defRPr lang="en-US" sz="1600" kern="1200" baseline="0" dirty="0" smtClean="0">
                <a:solidFill>
                  <a:schemeClr val="bg1"/>
                </a:solidFill>
                <a:latin typeface="Arial" charset="0"/>
                <a:ea typeface="+mn-ea"/>
                <a:cs typeface="+mn-cs"/>
              </a:defRPr>
            </a:lvl3pPr>
            <a:lvl4pPr>
              <a:defRPr>
                <a:solidFill>
                  <a:schemeClr val="tx1">
                    <a:lumMod val="65000"/>
                    <a:lumOff val="35000"/>
                  </a:schemeClr>
                </a:solidFill>
              </a:defRPr>
            </a:lvl4pPr>
          </a:lstStyle>
          <a:p>
            <a:pPr lvl="0"/>
            <a:r>
              <a:rPr lang="en-US" dirty="0" smtClean="0"/>
              <a:t>Click to text </a:t>
            </a:r>
          </a:p>
        </p:txBody>
      </p:sp>
    </p:spTree>
    <p:extLst>
      <p:ext uri="{BB962C8B-B14F-4D97-AF65-F5344CB8AC3E}">
        <p14:creationId xmlns:p14="http://schemas.microsoft.com/office/powerpoint/2010/main" val="253136214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ith picture">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517430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iz answer">
    <p:spTree>
      <p:nvGrpSpPr>
        <p:cNvPr id="1" name=""/>
        <p:cNvGrpSpPr/>
        <p:nvPr/>
      </p:nvGrpSpPr>
      <p:grpSpPr>
        <a:xfrm>
          <a:off x="0" y="0"/>
          <a:ext cx="0" cy="0"/>
          <a:chOff x="0" y="0"/>
          <a:chExt cx="0" cy="0"/>
        </a:xfrm>
      </p:grpSpPr>
      <p:grpSp>
        <p:nvGrpSpPr>
          <p:cNvPr id="15" name="Group 14"/>
          <p:cNvGrpSpPr/>
          <p:nvPr userDrawn="1"/>
        </p:nvGrpSpPr>
        <p:grpSpPr>
          <a:xfrm>
            <a:off x="0" y="0"/>
            <a:ext cx="12192000" cy="212688"/>
            <a:chOff x="0" y="1143000"/>
            <a:chExt cx="9144000" cy="152400"/>
          </a:xfrm>
        </p:grpSpPr>
        <p:sp>
          <p:nvSpPr>
            <p:cNvPr id="18" name="Rectangle 17"/>
            <p:cNvSpPr/>
            <p:nvPr userDrawn="1"/>
          </p:nvSpPr>
          <p:spPr>
            <a:xfrm>
              <a:off x="0" y="1143000"/>
              <a:ext cx="2212848" cy="15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212848" y="1143000"/>
              <a:ext cx="2359152"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572000" y="1143000"/>
              <a:ext cx="23622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6934200" y="1143000"/>
              <a:ext cx="2209800"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a:spLocks noGrp="1"/>
          </p:cNvSpPr>
          <p:nvPr>
            <p:ph type="body" sz="quarter" idx="10" hasCustomPrompt="1"/>
          </p:nvPr>
        </p:nvSpPr>
        <p:spPr>
          <a:xfrm>
            <a:off x="7105445" y="2369421"/>
            <a:ext cx="4331248" cy="3952005"/>
          </a:xfrm>
        </p:spPr>
        <p:txBody>
          <a:bodyPr/>
          <a:lstStyle>
            <a:lvl1pPr algn="ctr">
              <a:defRPr sz="3600" b="1"/>
            </a:lvl1pPr>
          </a:lstStyle>
          <a:p>
            <a:pPr lvl="0"/>
            <a:r>
              <a:rPr lang="en-US" dirty="0" smtClean="0"/>
              <a:t>Question</a:t>
            </a:r>
          </a:p>
        </p:txBody>
      </p:sp>
      <p:sp>
        <p:nvSpPr>
          <p:cNvPr id="6" name="Text Placeholder 5"/>
          <p:cNvSpPr>
            <a:spLocks noGrp="1"/>
          </p:cNvSpPr>
          <p:nvPr>
            <p:ph type="body" sz="quarter" idx="11" hasCustomPrompt="1"/>
          </p:nvPr>
        </p:nvSpPr>
        <p:spPr>
          <a:xfrm>
            <a:off x="620186" y="2369422"/>
            <a:ext cx="5803556" cy="3952004"/>
          </a:xfrm>
        </p:spPr>
        <p:txBody>
          <a:bodyPr/>
          <a:lstStyle>
            <a:lvl1pPr marL="0" indent="0">
              <a:spcBef>
                <a:spcPts val="1200"/>
              </a:spcBef>
              <a:spcAft>
                <a:spcPts val="1200"/>
              </a:spcAft>
              <a:buNone/>
              <a:defRPr lang="en-US" sz="4000" b="1" kern="1200" dirty="0" smtClean="0">
                <a:solidFill>
                  <a:schemeClr val="tx1"/>
                </a:solidFill>
                <a:latin typeface="Arial" panose="020B0604020202020204" pitchFamily="34" charset="0"/>
                <a:ea typeface="+mn-ea"/>
                <a:cs typeface="Arial" panose="020B0604020202020204" pitchFamily="34" charset="0"/>
              </a:defRPr>
            </a:lvl1pPr>
          </a:lstStyle>
          <a:p>
            <a:pPr marL="0" indent="0">
              <a:spcBef>
                <a:spcPts val="1200"/>
              </a:spcBef>
              <a:spcAft>
                <a:spcPts val="1200"/>
              </a:spcAft>
              <a:buNone/>
            </a:pPr>
            <a:r>
              <a:rPr lang="en-US" sz="4000" b="1" dirty="0" smtClean="0">
                <a:solidFill>
                  <a:schemeClr val="tx2"/>
                </a:solidFill>
                <a:latin typeface="Arial" panose="020B0604020202020204" pitchFamily="34" charset="0"/>
                <a:cs typeface="Arial" panose="020B0604020202020204" pitchFamily="34" charset="0"/>
              </a:rPr>
              <a:t>a) </a:t>
            </a:r>
            <a:r>
              <a:rPr lang="en-US" sz="4000" b="1" dirty="0" smtClean="0">
                <a:latin typeface="Arial" panose="020B0604020202020204" pitchFamily="34" charset="0"/>
                <a:cs typeface="Arial" panose="020B0604020202020204" pitchFamily="34" charset="0"/>
              </a:rPr>
              <a:t>x</a:t>
            </a:r>
          </a:p>
          <a:p>
            <a:pPr marL="0" indent="0">
              <a:spcBef>
                <a:spcPts val="1200"/>
              </a:spcBef>
              <a:spcAft>
                <a:spcPts val="1200"/>
              </a:spcAft>
              <a:buNone/>
            </a:pPr>
            <a:r>
              <a:rPr lang="en-US" sz="4000" b="1" dirty="0" smtClean="0">
                <a:solidFill>
                  <a:schemeClr val="tx2"/>
                </a:solidFill>
                <a:latin typeface="Arial" panose="020B0604020202020204" pitchFamily="34" charset="0"/>
                <a:cs typeface="Arial" panose="020B0604020202020204" pitchFamily="34" charset="0"/>
              </a:rPr>
              <a:t>b) </a:t>
            </a:r>
            <a:r>
              <a:rPr lang="en-US" sz="4000" b="1" dirty="0" smtClean="0">
                <a:latin typeface="Arial" panose="020B0604020202020204" pitchFamily="34" charset="0"/>
                <a:cs typeface="Arial" panose="020B0604020202020204" pitchFamily="34" charset="0"/>
              </a:rPr>
              <a:t>x</a:t>
            </a:r>
          </a:p>
          <a:p>
            <a:pPr marL="0" indent="0">
              <a:spcBef>
                <a:spcPts val="1200"/>
              </a:spcBef>
              <a:spcAft>
                <a:spcPts val="1200"/>
              </a:spcAft>
              <a:buNone/>
            </a:pPr>
            <a:r>
              <a:rPr lang="en-US" sz="4000" b="1" dirty="0" smtClean="0">
                <a:solidFill>
                  <a:schemeClr val="tx2"/>
                </a:solidFill>
                <a:latin typeface="Arial" panose="020B0604020202020204" pitchFamily="34" charset="0"/>
                <a:cs typeface="Arial" panose="020B0604020202020204" pitchFamily="34" charset="0"/>
              </a:rPr>
              <a:t>c) </a:t>
            </a:r>
            <a:r>
              <a:rPr lang="en-US" sz="4000" b="1" dirty="0" smtClean="0">
                <a:latin typeface="Arial" panose="020B0604020202020204" pitchFamily="34" charset="0"/>
                <a:cs typeface="Arial" panose="020B0604020202020204" pitchFamily="34" charset="0"/>
              </a:rPr>
              <a:t>x</a:t>
            </a:r>
          </a:p>
        </p:txBody>
      </p:sp>
      <p:sp>
        <p:nvSpPr>
          <p:cNvPr id="11" name="Rectangle 10"/>
          <p:cNvSpPr/>
          <p:nvPr userDrawn="1"/>
        </p:nvSpPr>
        <p:spPr>
          <a:xfrm rot="16200000">
            <a:off x="5599998" y="-5339173"/>
            <a:ext cx="992014" cy="12191993"/>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620527" y="390815"/>
            <a:ext cx="7416800" cy="707886"/>
          </a:xfrm>
          <a:prstGeom prst="rect">
            <a:avLst/>
          </a:prstGeom>
          <a:noFill/>
          <a:effectLst>
            <a:reflection blurRad="6350" stA="52000" endA="300" endPos="35000" dir="5400000" sy="-100000" algn="bl" rotWithShape="0"/>
          </a:effectLst>
        </p:spPr>
        <p:txBody>
          <a:bodyPr wrap="square" rtlCol="0">
            <a:spAutoFit/>
          </a:bodyPr>
          <a:lstStyle/>
          <a:p>
            <a:pPr algn="l"/>
            <a:r>
              <a:rPr lang="en-US" sz="4000" b="1" dirty="0" smtClean="0">
                <a:solidFill>
                  <a:schemeClr val="bg1"/>
                </a:solidFill>
                <a:effectLst>
                  <a:reflection blurRad="6350" stA="55000" endA="300" endPos="45500" dir="5400000" sy="-100000" algn="bl" rotWithShape="0"/>
                </a:effectLst>
                <a:latin typeface="Arial" panose="020B0604020202020204" pitchFamily="34" charset="0"/>
                <a:cs typeface="Arial" panose="020B0604020202020204" pitchFamily="34" charset="0"/>
              </a:rPr>
              <a:t>Quiz</a:t>
            </a:r>
            <a:endParaRPr lang="en-US" sz="4000" b="1" dirty="0">
              <a:solidFill>
                <a:schemeClr val="bg1"/>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894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act">
    <p:bg>
      <p:bgRef idx="1001">
        <a:schemeClr val="bg1"/>
      </p:bgRef>
    </p:bg>
    <p:spTree>
      <p:nvGrpSpPr>
        <p:cNvPr id="1" name=""/>
        <p:cNvGrpSpPr/>
        <p:nvPr/>
      </p:nvGrpSpPr>
      <p:grpSpPr>
        <a:xfrm>
          <a:off x="0" y="0"/>
          <a:ext cx="0" cy="0"/>
          <a:chOff x="0" y="0"/>
          <a:chExt cx="0" cy="0"/>
        </a:xfrm>
      </p:grpSpPr>
      <p:pic>
        <p:nvPicPr>
          <p:cNvPr id="1026" name="Picture 2" descr="H:\desktop 10-12\compass graphics\compass-fad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5866" t="3297" r="22667" b="10363"/>
          <a:stretch/>
        </p:blipFill>
        <p:spPr bwMode="auto">
          <a:xfrm>
            <a:off x="-1" y="-2"/>
            <a:ext cx="8459780" cy="661379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31293" y="5644579"/>
            <a:ext cx="5902876" cy="99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userDrawn="1"/>
        </p:nvGrpSpPr>
        <p:grpSpPr>
          <a:xfrm>
            <a:off x="0" y="6127180"/>
            <a:ext cx="12225909" cy="100505"/>
            <a:chOff x="0" y="6460513"/>
            <a:chExt cx="9169432" cy="100505"/>
          </a:xfrm>
        </p:grpSpPr>
        <p:sp>
          <p:nvSpPr>
            <p:cNvPr id="33" name="Rectangle 32"/>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1"/>
          <p:cNvSpPr>
            <a:spLocks noGrp="1"/>
          </p:cNvSpPr>
          <p:nvPr>
            <p:ph type="ctrTitle" idx="4294967295"/>
          </p:nvPr>
        </p:nvSpPr>
        <p:spPr>
          <a:xfrm>
            <a:off x="0" y="457201"/>
            <a:ext cx="12175067" cy="1685925"/>
          </a:xfrm>
          <a:prstGeom prst="rect">
            <a:avLst/>
          </a:prstGeom>
        </p:spPr>
        <p:txBody>
          <a:bodyPr>
            <a:normAutofit/>
          </a:bodyPr>
          <a:lstStyle/>
          <a:p>
            <a:pPr algn="ctr"/>
            <a:r>
              <a:rPr lang="en-US" sz="5400" dirty="0" smtClean="0">
                <a:solidFill>
                  <a:srgbClr val="0067AC"/>
                </a:solidFill>
                <a:latin typeface="Arial" charset="0"/>
                <a:cs typeface="Arial" charset="0"/>
              </a:rPr>
              <a:t>Get the data you need!</a:t>
            </a:r>
            <a:r>
              <a:rPr lang="en-US" dirty="0" smtClean="0">
                <a:solidFill>
                  <a:srgbClr val="0067AC"/>
                </a:solidFill>
                <a:latin typeface="Arial" charset="0"/>
                <a:cs typeface="Arial" charset="0"/>
              </a:rPr>
              <a:t/>
            </a:r>
            <a:br>
              <a:rPr lang="en-US" dirty="0" smtClean="0">
                <a:solidFill>
                  <a:srgbClr val="0067AC"/>
                </a:solidFill>
                <a:latin typeface="Arial" charset="0"/>
                <a:cs typeface="Arial" charset="0"/>
              </a:rPr>
            </a:br>
            <a:r>
              <a:rPr lang="en-US" sz="4000" dirty="0" smtClean="0">
                <a:solidFill>
                  <a:schemeClr val="tx1">
                    <a:lumMod val="65000"/>
                    <a:lumOff val="35000"/>
                  </a:schemeClr>
                </a:solidFill>
                <a:cs typeface="Arial" charset="0"/>
              </a:rPr>
              <a:t>www.mncompass.org</a:t>
            </a:r>
          </a:p>
        </p:txBody>
      </p:sp>
      <p:sp>
        <p:nvSpPr>
          <p:cNvPr id="29" name="Rectangle 3"/>
          <p:cNvSpPr>
            <a:spLocks noChangeArrowheads="1"/>
          </p:cNvSpPr>
          <p:nvPr userDrawn="1"/>
        </p:nvSpPr>
        <p:spPr bwMode="auto">
          <a:xfrm>
            <a:off x="2016711" y="2667000"/>
            <a:ext cx="8141644" cy="1662636"/>
          </a:xfrm>
          <a:prstGeom prst="rect">
            <a:avLst/>
          </a:prstGeom>
          <a:noFill/>
          <a:ln w="9525">
            <a:noFill/>
            <a:miter lim="800000"/>
            <a:headEnd/>
            <a:tailEnd/>
          </a:ln>
        </p:spPr>
        <p:txBody>
          <a:bodyPr wrap="square" lIns="92075" tIns="46038" rIns="92075" bIns="46038">
            <a:spAutoFit/>
          </a:bodyPr>
          <a:lstStyle/>
          <a:p>
            <a:pPr marL="0" indent="0" eaLnBrk="0" hangingPunct="0">
              <a:spcBef>
                <a:spcPts val="0"/>
              </a:spcBef>
              <a:spcAft>
                <a:spcPts val="1800"/>
              </a:spcAft>
              <a:buClr>
                <a:srgbClr val="C67F07"/>
              </a:buClr>
              <a:buSzPct val="125000"/>
              <a:buFont typeface="Wingdings" pitchFamily="2" charset="2"/>
              <a:buNone/>
            </a:pPr>
            <a:r>
              <a:rPr lang="en-US" sz="2400" dirty="0" smtClean="0">
                <a:solidFill>
                  <a:schemeClr val="tx1">
                    <a:lumMod val="85000"/>
                    <a:lumOff val="15000"/>
                  </a:schemeClr>
                </a:solidFill>
              </a:rPr>
              <a:t>Sign up online: mncompass.org</a:t>
            </a:r>
          </a:p>
          <a:p>
            <a:pPr marL="0" indent="0" eaLnBrk="0" hangingPunct="0">
              <a:spcBef>
                <a:spcPts val="0"/>
              </a:spcBef>
              <a:spcAft>
                <a:spcPts val="1800"/>
              </a:spcAft>
              <a:buClr>
                <a:srgbClr val="C67F07"/>
              </a:buClr>
              <a:buSzPct val="125000"/>
              <a:buFont typeface="Wingdings" pitchFamily="2" charset="2"/>
              <a:buNone/>
            </a:pPr>
            <a:r>
              <a:rPr lang="en-US" sz="2400" dirty="0" smtClean="0">
                <a:solidFill>
                  <a:schemeClr val="tx1">
                    <a:lumMod val="85000"/>
                    <a:lumOff val="15000"/>
                  </a:schemeClr>
                </a:solidFill>
              </a:rPr>
              <a:t>Follow </a:t>
            </a:r>
            <a:r>
              <a:rPr lang="en-US" sz="2400" dirty="0">
                <a:solidFill>
                  <a:schemeClr val="tx1">
                    <a:lumMod val="85000"/>
                    <a:lumOff val="15000"/>
                  </a:schemeClr>
                </a:solidFill>
              </a:rPr>
              <a:t>us on Twitter @</a:t>
            </a:r>
            <a:r>
              <a:rPr lang="en-US" sz="2400" dirty="0" err="1">
                <a:solidFill>
                  <a:schemeClr val="tx1">
                    <a:lumMod val="85000"/>
                    <a:lumOff val="15000"/>
                  </a:schemeClr>
                </a:solidFill>
              </a:rPr>
              <a:t>MNCompass</a:t>
            </a:r>
            <a:endParaRPr lang="en-US" sz="2400" dirty="0">
              <a:solidFill>
                <a:schemeClr val="tx1">
                  <a:lumMod val="85000"/>
                  <a:lumOff val="15000"/>
                </a:schemeClr>
              </a:solidFill>
            </a:endParaRPr>
          </a:p>
          <a:p>
            <a:pPr marL="0" indent="0" eaLnBrk="0" hangingPunct="0">
              <a:spcBef>
                <a:spcPts val="0"/>
              </a:spcBef>
              <a:spcAft>
                <a:spcPts val="1800"/>
              </a:spcAft>
              <a:buClr>
                <a:srgbClr val="C67F07"/>
              </a:buClr>
              <a:buSzPct val="125000"/>
              <a:buFont typeface="Wingdings" pitchFamily="2" charset="2"/>
              <a:buNone/>
            </a:pPr>
            <a:r>
              <a:rPr lang="en-US" sz="2400" dirty="0">
                <a:solidFill>
                  <a:schemeClr val="tx1">
                    <a:lumMod val="85000"/>
                    <a:lumOff val="15000"/>
                  </a:schemeClr>
                </a:solidFill>
              </a:rPr>
              <a:t>Connect with MN Compass on Facebook</a:t>
            </a:r>
          </a:p>
        </p:txBody>
      </p:sp>
      <p:pic>
        <p:nvPicPr>
          <p:cNvPr id="2" name="Picture 1"/>
          <p:cNvPicPr>
            <a:picLocks noChangeAspect="1"/>
          </p:cNvPicPr>
          <p:nvPr userDrawn="1"/>
        </p:nvPicPr>
        <p:blipFill>
          <a:blip r:embed="rId4"/>
          <a:stretch>
            <a:fillRect/>
          </a:stretch>
        </p:blipFill>
        <p:spPr>
          <a:xfrm>
            <a:off x="1441538" y="3857001"/>
            <a:ext cx="450000" cy="450000"/>
          </a:xfrm>
          <a:prstGeom prst="rect">
            <a:avLst/>
          </a:prstGeom>
        </p:spPr>
      </p:pic>
      <p:pic>
        <p:nvPicPr>
          <p:cNvPr id="3" name="Picture 2"/>
          <p:cNvPicPr>
            <a:picLocks noChangeAspect="1"/>
          </p:cNvPicPr>
          <p:nvPr userDrawn="1"/>
        </p:nvPicPr>
        <p:blipFill>
          <a:blip r:embed="rId5"/>
          <a:stretch>
            <a:fillRect/>
          </a:stretch>
        </p:blipFill>
        <p:spPr>
          <a:xfrm>
            <a:off x="1454211" y="3265365"/>
            <a:ext cx="450000" cy="450000"/>
          </a:xfrm>
          <a:prstGeom prst="rect">
            <a:avLst/>
          </a:prstGeom>
        </p:spPr>
      </p:pic>
      <p:pic>
        <p:nvPicPr>
          <p:cNvPr id="4" name="Picture 3"/>
          <p:cNvPicPr>
            <a:picLocks noChangeAspect="1"/>
          </p:cNvPicPr>
          <p:nvPr userDrawn="1"/>
        </p:nvPicPr>
        <p:blipFill>
          <a:blip r:embed="rId6"/>
          <a:stretch>
            <a:fillRect/>
          </a:stretch>
        </p:blipFill>
        <p:spPr>
          <a:xfrm>
            <a:off x="1454211" y="2718594"/>
            <a:ext cx="562500" cy="382500"/>
          </a:xfrm>
          <a:prstGeom prst="rect">
            <a:avLst/>
          </a:prstGeom>
        </p:spPr>
      </p:pic>
    </p:spTree>
    <p:extLst>
      <p:ext uri="{BB962C8B-B14F-4D97-AF65-F5344CB8AC3E}">
        <p14:creationId xmlns:p14="http://schemas.microsoft.com/office/powerpoint/2010/main" val="223583025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20152D9-D0D2-4E9D-BFDA-2C9DD2E43286}" type="datetimeFigureOut">
              <a:rPr lang="en-US" smtClean="0"/>
              <a:t>12/2/2019</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EFEDD748-9179-425A-AB6D-8B580333EFC1}" type="slidenum">
              <a:rPr lang="en-US" smtClean="0"/>
              <a:t>‹#›</a:t>
            </a:fld>
            <a:endParaRPr lang="en-US"/>
          </a:p>
        </p:txBody>
      </p:sp>
    </p:spTree>
    <p:extLst>
      <p:ext uri="{BB962C8B-B14F-4D97-AF65-F5344CB8AC3E}">
        <p14:creationId xmlns:p14="http://schemas.microsoft.com/office/powerpoint/2010/main" val="3105532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Standard Text with Header">
    <p:spTree>
      <p:nvGrpSpPr>
        <p:cNvPr id="1" name=""/>
        <p:cNvGrpSpPr/>
        <p:nvPr/>
      </p:nvGrpSpPr>
      <p:grpSpPr>
        <a:xfrm>
          <a:off x="0" y="0"/>
          <a:ext cx="0" cy="0"/>
          <a:chOff x="0" y="0"/>
          <a:chExt cx="0" cy="0"/>
        </a:xfrm>
      </p:grpSpPr>
      <p:sp>
        <p:nvSpPr>
          <p:cNvPr id="17" name="Text Placeholder 12"/>
          <p:cNvSpPr>
            <a:spLocks noGrp="1"/>
          </p:cNvSpPr>
          <p:nvPr>
            <p:ph idx="1"/>
          </p:nvPr>
        </p:nvSpPr>
        <p:spPr bwMode="auto">
          <a:xfrm>
            <a:off x="402167" y="1543793"/>
            <a:ext cx="11379200" cy="4567320"/>
          </a:xfrm>
          <a:prstGeom prst="rect">
            <a:avLst/>
          </a:prstGeom>
          <a:noFill/>
          <a:ln w="9525">
            <a:noFill/>
            <a:miter lim="800000"/>
            <a:headEnd/>
            <a:tailEnd/>
          </a:ln>
        </p:spPr>
        <p:txBody>
          <a:bodyPr/>
          <a:lstStyle>
            <a:lvl1pPr marL="457200" indent="-457200">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547688" indent="-273050">
              <a:buFont typeface="Wingdings" pitchFamily="2" charset="2"/>
              <a:buChar char="§"/>
              <a:defRPr lang="en-US" sz="2400" kern="1200" dirty="0" smtClean="0">
                <a:solidFill>
                  <a:schemeClr val="tx1"/>
                </a:solidFill>
                <a:latin typeface="Arial" charset="0"/>
                <a:ea typeface="+mn-ea"/>
                <a:cs typeface="+mn-cs"/>
              </a:defRPr>
            </a:lvl2pPr>
            <a:lvl3pPr>
              <a:buFont typeface="Arial" pitchFamily="34" charset="0"/>
              <a:buChar char="•"/>
              <a:defRPr lang="en-US" sz="2400" kern="1200" dirty="0" smtClean="0">
                <a:solidFill>
                  <a:schemeClr val="tx1"/>
                </a:solidFill>
                <a:latin typeface="Arial" charset="0"/>
                <a:ea typeface="+mn-ea"/>
                <a:cs typeface="+mn-cs"/>
              </a:defRPr>
            </a:lvl3pPr>
            <a:lvl4pPr>
              <a:defRPr>
                <a:solidFill>
                  <a:schemeClr val="tx1">
                    <a:lumMod val="65000"/>
                    <a:lumOff val="35000"/>
                  </a:schemeClr>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395843" y="228600"/>
            <a:ext cx="11368644" cy="1255816"/>
          </a:xfrm>
        </p:spPr>
        <p:txBody>
          <a:bodyPr/>
          <a:lstStyle>
            <a:lvl1pPr>
              <a:defRPr>
                <a:solidFill>
                  <a:srgbClr val="0067AC"/>
                </a:solidFill>
              </a:defRPr>
            </a:lvl1pPr>
          </a:lstStyle>
          <a:p>
            <a:r>
              <a:rPr lang="en-US" smtClean="0"/>
              <a:t>Click to edit Master title style</a:t>
            </a:r>
            <a:endParaRPr lang="en-US" dirty="0"/>
          </a:p>
        </p:txBody>
      </p:sp>
      <p:grpSp>
        <p:nvGrpSpPr>
          <p:cNvPr id="40" name="Group 39"/>
          <p:cNvGrpSpPr/>
          <p:nvPr/>
        </p:nvGrpSpPr>
        <p:grpSpPr>
          <a:xfrm>
            <a:off x="-7112" y="6460514"/>
            <a:ext cx="12224855" cy="100505"/>
            <a:chOff x="-5334" y="6139879"/>
            <a:chExt cx="9168641" cy="100505"/>
          </a:xfrm>
        </p:grpSpPr>
        <p:grpSp>
          <p:nvGrpSpPr>
            <p:cNvPr id="41" name="Group 40"/>
            <p:cNvGrpSpPr/>
            <p:nvPr/>
          </p:nvGrpSpPr>
          <p:grpSpPr>
            <a:xfrm>
              <a:off x="5669484" y="6139879"/>
              <a:ext cx="3493823" cy="100505"/>
              <a:chOff x="5381357" y="5543550"/>
              <a:chExt cx="3762644" cy="100505"/>
            </a:xfrm>
          </p:grpSpPr>
          <p:sp>
            <p:nvSpPr>
              <p:cNvPr id="56" name="Rectangle 55"/>
              <p:cNvSpPr/>
              <p:nvPr/>
            </p:nvSpPr>
            <p:spPr>
              <a:xfrm>
                <a:off x="8672722" y="5543550"/>
                <a:ext cx="47127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7" name="Rectangle 56"/>
              <p:cNvSpPr/>
              <p:nvPr/>
            </p:nvSpPr>
            <p:spPr>
              <a:xfrm>
                <a:off x="8202293" y="5543550"/>
                <a:ext cx="47127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8" name="Rectangle 57"/>
              <p:cNvSpPr/>
              <p:nvPr/>
            </p:nvSpPr>
            <p:spPr>
              <a:xfrm>
                <a:off x="7731014" y="5543550"/>
                <a:ext cx="47127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9" name="Rectangle 58"/>
              <p:cNvSpPr/>
              <p:nvPr/>
            </p:nvSpPr>
            <p:spPr>
              <a:xfrm>
                <a:off x="7266475" y="5543550"/>
                <a:ext cx="47127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60" name="Rectangle 59"/>
              <p:cNvSpPr/>
              <p:nvPr/>
            </p:nvSpPr>
            <p:spPr>
              <a:xfrm>
                <a:off x="6795195" y="5543550"/>
                <a:ext cx="47127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61" name="Rectangle 60"/>
              <p:cNvSpPr/>
              <p:nvPr/>
            </p:nvSpPr>
            <p:spPr>
              <a:xfrm>
                <a:off x="6323916" y="5543550"/>
                <a:ext cx="47127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62" name="Rectangle 61"/>
              <p:cNvSpPr/>
              <p:nvPr/>
            </p:nvSpPr>
            <p:spPr>
              <a:xfrm>
                <a:off x="5852636" y="5543550"/>
                <a:ext cx="471279" cy="100505"/>
              </a:xfrm>
              <a:prstGeom prst="rect">
                <a:avLst/>
              </a:prstGeom>
              <a:solidFill>
                <a:srgbClr val="4B7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63" name="Rectangle 62"/>
              <p:cNvSpPr/>
              <p:nvPr/>
            </p:nvSpPr>
            <p:spPr>
              <a:xfrm>
                <a:off x="5381357" y="5543550"/>
                <a:ext cx="471279" cy="100505"/>
              </a:xfrm>
              <a:prstGeom prst="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grpSp>
        <p:grpSp>
          <p:nvGrpSpPr>
            <p:cNvPr id="42" name="Group 41"/>
            <p:cNvGrpSpPr/>
            <p:nvPr/>
          </p:nvGrpSpPr>
          <p:grpSpPr>
            <a:xfrm>
              <a:off x="2175662" y="6139879"/>
              <a:ext cx="3493823" cy="100505"/>
              <a:chOff x="5381357" y="5543550"/>
              <a:chExt cx="3762644" cy="100505"/>
            </a:xfrm>
          </p:grpSpPr>
          <p:sp>
            <p:nvSpPr>
              <p:cNvPr id="48" name="Rectangle 47"/>
              <p:cNvSpPr/>
              <p:nvPr/>
            </p:nvSpPr>
            <p:spPr>
              <a:xfrm>
                <a:off x="8672722" y="5543550"/>
                <a:ext cx="47127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9" name="Rectangle 48"/>
              <p:cNvSpPr/>
              <p:nvPr/>
            </p:nvSpPr>
            <p:spPr>
              <a:xfrm>
                <a:off x="8202293" y="5543550"/>
                <a:ext cx="47127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0" name="Rectangle 49"/>
              <p:cNvSpPr/>
              <p:nvPr/>
            </p:nvSpPr>
            <p:spPr>
              <a:xfrm>
                <a:off x="7731014" y="5543550"/>
                <a:ext cx="47127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1" name="Rectangle 50"/>
              <p:cNvSpPr/>
              <p:nvPr/>
            </p:nvSpPr>
            <p:spPr>
              <a:xfrm>
                <a:off x="7266475" y="5543550"/>
                <a:ext cx="47127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2" name="Rectangle 51"/>
              <p:cNvSpPr/>
              <p:nvPr/>
            </p:nvSpPr>
            <p:spPr>
              <a:xfrm>
                <a:off x="6795195" y="5543550"/>
                <a:ext cx="47127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3" name="Rectangle 52"/>
              <p:cNvSpPr/>
              <p:nvPr/>
            </p:nvSpPr>
            <p:spPr>
              <a:xfrm>
                <a:off x="6323916" y="5543550"/>
                <a:ext cx="47127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4" name="Rectangle 53"/>
              <p:cNvSpPr/>
              <p:nvPr/>
            </p:nvSpPr>
            <p:spPr>
              <a:xfrm>
                <a:off x="5852636" y="5543550"/>
                <a:ext cx="471279" cy="100505"/>
              </a:xfrm>
              <a:prstGeom prst="rect">
                <a:avLst/>
              </a:prstGeom>
              <a:solidFill>
                <a:srgbClr val="4B7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5" name="Rectangle 54"/>
              <p:cNvSpPr/>
              <p:nvPr/>
            </p:nvSpPr>
            <p:spPr>
              <a:xfrm>
                <a:off x="5381357" y="5543550"/>
                <a:ext cx="471279" cy="100505"/>
              </a:xfrm>
              <a:prstGeom prst="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grpSp>
        <p:sp>
          <p:nvSpPr>
            <p:cNvPr id="43" name="Rectangle 42"/>
            <p:cNvSpPr/>
            <p:nvPr/>
          </p:nvSpPr>
          <p:spPr>
            <a:xfrm>
              <a:off x="1738053" y="6139879"/>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4" name="Rectangle 43"/>
            <p:cNvSpPr/>
            <p:nvPr/>
          </p:nvSpPr>
          <p:spPr>
            <a:xfrm>
              <a:off x="1301234" y="6139879"/>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5" name="Rectangle 44"/>
            <p:cNvSpPr/>
            <p:nvPr/>
          </p:nvSpPr>
          <p:spPr>
            <a:xfrm>
              <a:off x="863625" y="6139879"/>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6" name="Rectangle 45"/>
            <p:cNvSpPr/>
            <p:nvPr/>
          </p:nvSpPr>
          <p:spPr>
            <a:xfrm>
              <a:off x="432275" y="6139879"/>
              <a:ext cx="43760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7" name="Rectangle 46"/>
            <p:cNvSpPr/>
            <p:nvPr/>
          </p:nvSpPr>
          <p:spPr>
            <a:xfrm>
              <a:off x="-5334" y="6139879"/>
              <a:ext cx="43760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grpSp>
    </p:spTree>
    <p:extLst>
      <p:ext uri="{BB962C8B-B14F-4D97-AF65-F5344CB8AC3E}">
        <p14:creationId xmlns:p14="http://schemas.microsoft.com/office/powerpoint/2010/main" val="138454757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hf sldNum="0" hd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4" name="Title 1"/>
          <p:cNvSpPr>
            <a:spLocks noGrp="1"/>
          </p:cNvSpPr>
          <p:nvPr>
            <p:ph type="title"/>
          </p:nvPr>
        </p:nvSpPr>
        <p:spPr>
          <a:xfrm>
            <a:off x="395843" y="228600"/>
            <a:ext cx="11368644" cy="1255816"/>
          </a:xfrm>
        </p:spPr>
        <p:txBody>
          <a:bodyPr/>
          <a:lstStyle>
            <a:lvl1pPr>
              <a:defRPr>
                <a:solidFill>
                  <a:srgbClr val="0067AC"/>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3346720"/>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idebar (Tan)">
    <p:bg>
      <p:bgRef idx="1001">
        <a:schemeClr val="bg1"/>
      </p:bgRef>
    </p:bg>
    <p:spTree>
      <p:nvGrpSpPr>
        <p:cNvPr id="1" name=""/>
        <p:cNvGrpSpPr/>
        <p:nvPr/>
      </p:nvGrpSpPr>
      <p:grpSpPr>
        <a:xfrm>
          <a:off x="0" y="0"/>
          <a:ext cx="0" cy="0"/>
          <a:chOff x="0" y="0"/>
          <a:chExt cx="0" cy="0"/>
        </a:xfrm>
      </p:grpSpPr>
      <p:sp>
        <p:nvSpPr>
          <p:cNvPr id="2" name="Rectangle 1"/>
          <p:cNvSpPr/>
          <p:nvPr/>
        </p:nvSpPr>
        <p:spPr>
          <a:xfrm>
            <a:off x="-7111" y="0"/>
            <a:ext cx="4366691" cy="6858000"/>
          </a:xfrm>
          <a:prstGeom prst="rect">
            <a:avLst/>
          </a:prstGeom>
          <a:solidFill>
            <a:srgbClr val="FFE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8" name="Rectangle 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a:solidFill>
                <a:prstClr val="black"/>
              </a:solidFill>
              <a:latin typeface="Arial" charset="0"/>
            </a:endParaRPr>
          </a:p>
        </p:txBody>
      </p:sp>
      <p:sp>
        <p:nvSpPr>
          <p:cNvPr id="10" name="Content Placeholder 9"/>
          <p:cNvSpPr>
            <a:spLocks noGrp="1"/>
          </p:cNvSpPr>
          <p:nvPr>
            <p:ph sz="half" idx="1"/>
          </p:nvPr>
        </p:nvSpPr>
        <p:spPr>
          <a:xfrm>
            <a:off x="402336" y="676894"/>
            <a:ext cx="3665504" cy="5554564"/>
          </a:xfrm>
        </p:spPr>
        <p:txBody>
          <a:bodyPr/>
          <a:lstStyle>
            <a:lvl1pPr>
              <a:spcBef>
                <a:spcPts val="600"/>
              </a:spcBef>
              <a:buClr>
                <a:srgbClr val="C67F07"/>
              </a:buClr>
              <a:buSzPct val="125000"/>
              <a:defRPr sz="4000" b="1">
                <a:solidFill>
                  <a:schemeClr val="tx1"/>
                </a:solidFill>
                <a:latin typeface="Arial" panose="020B0604020202020204" pitchFamily="34" charset="0"/>
                <a:cs typeface="Arial" panose="020B0604020202020204" pitchFamily="34" charset="0"/>
              </a:defRPr>
            </a:lvl1pPr>
            <a:lvl2pPr>
              <a:buClr>
                <a:srgbClr val="0067AC"/>
              </a:buClr>
              <a:defRPr sz="3600">
                <a:solidFill>
                  <a:schemeClr val="tx1"/>
                </a:solidFill>
              </a:defRPr>
            </a:lvl2pPr>
            <a:lvl3pPr>
              <a:defRPr sz="3600">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grpSp>
        <p:nvGrpSpPr>
          <p:cNvPr id="38" name="Group 37"/>
          <p:cNvGrpSpPr/>
          <p:nvPr/>
        </p:nvGrpSpPr>
        <p:grpSpPr>
          <a:xfrm>
            <a:off x="-7112" y="6460514"/>
            <a:ext cx="12224855" cy="100505"/>
            <a:chOff x="-5334" y="6139879"/>
            <a:chExt cx="9168641" cy="100505"/>
          </a:xfrm>
        </p:grpSpPr>
        <p:grpSp>
          <p:nvGrpSpPr>
            <p:cNvPr id="39" name="Group 38"/>
            <p:cNvGrpSpPr/>
            <p:nvPr/>
          </p:nvGrpSpPr>
          <p:grpSpPr>
            <a:xfrm>
              <a:off x="5669484" y="6139879"/>
              <a:ext cx="3493823" cy="100505"/>
              <a:chOff x="5381357" y="5543550"/>
              <a:chExt cx="3762644" cy="100505"/>
            </a:xfrm>
          </p:grpSpPr>
          <p:sp>
            <p:nvSpPr>
              <p:cNvPr id="54" name="Rectangle 53"/>
              <p:cNvSpPr/>
              <p:nvPr/>
            </p:nvSpPr>
            <p:spPr>
              <a:xfrm>
                <a:off x="8672722" y="5543550"/>
                <a:ext cx="47127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5" name="Rectangle 54"/>
              <p:cNvSpPr/>
              <p:nvPr/>
            </p:nvSpPr>
            <p:spPr>
              <a:xfrm>
                <a:off x="8202293" y="5543550"/>
                <a:ext cx="47127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6" name="Rectangle 55"/>
              <p:cNvSpPr/>
              <p:nvPr/>
            </p:nvSpPr>
            <p:spPr>
              <a:xfrm>
                <a:off x="7731014" y="5543550"/>
                <a:ext cx="47127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7" name="Rectangle 56"/>
              <p:cNvSpPr/>
              <p:nvPr/>
            </p:nvSpPr>
            <p:spPr>
              <a:xfrm>
                <a:off x="7266475" y="5543550"/>
                <a:ext cx="47127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8" name="Rectangle 57"/>
              <p:cNvSpPr/>
              <p:nvPr/>
            </p:nvSpPr>
            <p:spPr>
              <a:xfrm>
                <a:off x="6795195" y="5543550"/>
                <a:ext cx="47127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9" name="Rectangle 58"/>
              <p:cNvSpPr/>
              <p:nvPr/>
            </p:nvSpPr>
            <p:spPr>
              <a:xfrm>
                <a:off x="6323916" y="5543550"/>
                <a:ext cx="47127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60" name="Rectangle 59"/>
              <p:cNvSpPr/>
              <p:nvPr/>
            </p:nvSpPr>
            <p:spPr>
              <a:xfrm>
                <a:off x="5852636" y="5543550"/>
                <a:ext cx="471279" cy="100505"/>
              </a:xfrm>
              <a:prstGeom prst="rect">
                <a:avLst/>
              </a:prstGeom>
              <a:solidFill>
                <a:srgbClr val="4B7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61" name="Rectangle 60"/>
              <p:cNvSpPr/>
              <p:nvPr/>
            </p:nvSpPr>
            <p:spPr>
              <a:xfrm>
                <a:off x="5381357" y="5543550"/>
                <a:ext cx="471279" cy="100505"/>
              </a:xfrm>
              <a:prstGeom prst="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grpSp>
        <p:grpSp>
          <p:nvGrpSpPr>
            <p:cNvPr id="40" name="Group 39"/>
            <p:cNvGrpSpPr/>
            <p:nvPr/>
          </p:nvGrpSpPr>
          <p:grpSpPr>
            <a:xfrm>
              <a:off x="2175662" y="6139879"/>
              <a:ext cx="3493823" cy="100505"/>
              <a:chOff x="5381357" y="5543550"/>
              <a:chExt cx="3762644" cy="100505"/>
            </a:xfrm>
          </p:grpSpPr>
          <p:sp>
            <p:nvSpPr>
              <p:cNvPr id="46" name="Rectangle 45"/>
              <p:cNvSpPr/>
              <p:nvPr/>
            </p:nvSpPr>
            <p:spPr>
              <a:xfrm>
                <a:off x="8672722" y="5543550"/>
                <a:ext cx="47127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7" name="Rectangle 46"/>
              <p:cNvSpPr/>
              <p:nvPr/>
            </p:nvSpPr>
            <p:spPr>
              <a:xfrm>
                <a:off x="8202293" y="5543550"/>
                <a:ext cx="47127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8" name="Rectangle 47"/>
              <p:cNvSpPr/>
              <p:nvPr/>
            </p:nvSpPr>
            <p:spPr>
              <a:xfrm>
                <a:off x="7731014" y="5543550"/>
                <a:ext cx="47127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9" name="Rectangle 48"/>
              <p:cNvSpPr/>
              <p:nvPr/>
            </p:nvSpPr>
            <p:spPr>
              <a:xfrm>
                <a:off x="7266475" y="5543550"/>
                <a:ext cx="47127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0" name="Rectangle 49"/>
              <p:cNvSpPr/>
              <p:nvPr/>
            </p:nvSpPr>
            <p:spPr>
              <a:xfrm>
                <a:off x="6795195" y="5543550"/>
                <a:ext cx="47127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1" name="Rectangle 50"/>
              <p:cNvSpPr/>
              <p:nvPr/>
            </p:nvSpPr>
            <p:spPr>
              <a:xfrm>
                <a:off x="6323916" y="5543550"/>
                <a:ext cx="47127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2" name="Rectangle 51"/>
              <p:cNvSpPr/>
              <p:nvPr/>
            </p:nvSpPr>
            <p:spPr>
              <a:xfrm>
                <a:off x="5852636" y="5543550"/>
                <a:ext cx="471279" cy="100505"/>
              </a:xfrm>
              <a:prstGeom prst="rect">
                <a:avLst/>
              </a:prstGeom>
              <a:solidFill>
                <a:srgbClr val="4B7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3" name="Rectangle 52"/>
              <p:cNvSpPr/>
              <p:nvPr/>
            </p:nvSpPr>
            <p:spPr>
              <a:xfrm>
                <a:off x="5381357" y="5543550"/>
                <a:ext cx="471279" cy="100505"/>
              </a:xfrm>
              <a:prstGeom prst="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grpSp>
        <p:sp>
          <p:nvSpPr>
            <p:cNvPr id="41" name="Rectangle 40"/>
            <p:cNvSpPr/>
            <p:nvPr/>
          </p:nvSpPr>
          <p:spPr>
            <a:xfrm>
              <a:off x="1738053" y="6139879"/>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2" name="Rectangle 41"/>
            <p:cNvSpPr/>
            <p:nvPr/>
          </p:nvSpPr>
          <p:spPr>
            <a:xfrm>
              <a:off x="1301234" y="6139879"/>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3" name="Rectangle 42"/>
            <p:cNvSpPr/>
            <p:nvPr/>
          </p:nvSpPr>
          <p:spPr>
            <a:xfrm>
              <a:off x="863625" y="6139879"/>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4" name="Rectangle 43"/>
            <p:cNvSpPr/>
            <p:nvPr/>
          </p:nvSpPr>
          <p:spPr>
            <a:xfrm>
              <a:off x="432275" y="6139879"/>
              <a:ext cx="43760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5" name="Rectangle 44"/>
            <p:cNvSpPr/>
            <p:nvPr/>
          </p:nvSpPr>
          <p:spPr>
            <a:xfrm>
              <a:off x="-5334" y="6139879"/>
              <a:ext cx="43760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grpSp>
      <p:sp>
        <p:nvSpPr>
          <p:cNvPr id="29" name="Title 1"/>
          <p:cNvSpPr>
            <a:spLocks noGrp="1"/>
          </p:cNvSpPr>
          <p:nvPr>
            <p:ph type="title"/>
          </p:nvPr>
        </p:nvSpPr>
        <p:spPr>
          <a:xfrm>
            <a:off x="4769026" y="676894"/>
            <a:ext cx="6995461" cy="1325718"/>
          </a:xfrm>
        </p:spPr>
        <p:txBody>
          <a:bodyPr/>
          <a:lstStyle>
            <a:lvl1pPr>
              <a:defRPr>
                <a:solidFill>
                  <a:srgbClr val="0067AC"/>
                </a:solidFill>
              </a:defRPr>
            </a:lvl1pPr>
          </a:lstStyle>
          <a:p>
            <a:r>
              <a:rPr lang="en-US" smtClean="0"/>
              <a:t>Click to edit Master title style</a:t>
            </a:r>
            <a:endParaRPr lang="en-US" dirty="0"/>
          </a:p>
        </p:txBody>
      </p:sp>
      <p:sp>
        <p:nvSpPr>
          <p:cNvPr id="30" name="Text Placeholder 12"/>
          <p:cNvSpPr>
            <a:spLocks noGrp="1"/>
          </p:cNvSpPr>
          <p:nvPr>
            <p:ph idx="10"/>
          </p:nvPr>
        </p:nvSpPr>
        <p:spPr bwMode="auto">
          <a:xfrm>
            <a:off x="4769026" y="2350235"/>
            <a:ext cx="7012340" cy="3881223"/>
          </a:xfrm>
          <a:prstGeom prst="rect">
            <a:avLst/>
          </a:prstGeom>
          <a:noFill/>
          <a:ln w="9525">
            <a:noFill/>
            <a:miter lim="800000"/>
            <a:headEnd/>
            <a:tailEnd/>
          </a:ln>
        </p:spPr>
        <p:txBody>
          <a:bodyPr/>
          <a:lstStyle>
            <a:lvl1pPr marL="457200" indent="-457200">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547688" indent="-273050">
              <a:buFont typeface="Wingdings" pitchFamily="2" charset="2"/>
              <a:buChar char="§"/>
              <a:defRPr lang="en-US" sz="2400" kern="1200" baseline="0" dirty="0" smtClean="0">
                <a:solidFill>
                  <a:schemeClr val="tx1"/>
                </a:solidFill>
                <a:latin typeface="Arial" charset="0"/>
                <a:ea typeface="+mn-ea"/>
                <a:cs typeface="+mn-cs"/>
              </a:defRPr>
            </a:lvl2pPr>
            <a:lvl3pPr>
              <a:buFont typeface="Arial" pitchFamily="34" charset="0"/>
              <a:buChar char="•"/>
              <a:defRPr lang="en-US" sz="2400" kern="1200" dirty="0" smtClean="0">
                <a:solidFill>
                  <a:schemeClr val="tx1"/>
                </a:solidFill>
                <a:latin typeface="Arial" charset="0"/>
                <a:ea typeface="+mn-ea"/>
                <a:cs typeface="+mn-cs"/>
              </a:defRPr>
            </a:lvl3pPr>
            <a:lvl4pPr>
              <a:defRPr>
                <a:solidFill>
                  <a:schemeClr val="tx1">
                    <a:lumMod val="65000"/>
                    <a:lumOff val="35000"/>
                  </a:schemeClr>
                </a:solidFill>
              </a:defRPr>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8809044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hf sldNum="0" hd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Standard Slide with Header">
    <p:spTree>
      <p:nvGrpSpPr>
        <p:cNvPr id="1" name=""/>
        <p:cNvGrpSpPr/>
        <p:nvPr/>
      </p:nvGrpSpPr>
      <p:grpSpPr>
        <a:xfrm>
          <a:off x="0" y="0"/>
          <a:ext cx="0" cy="0"/>
          <a:chOff x="0" y="0"/>
          <a:chExt cx="0" cy="0"/>
        </a:xfrm>
      </p:grpSpPr>
      <p:sp>
        <p:nvSpPr>
          <p:cNvPr id="17" name="Text Placeholder 12"/>
          <p:cNvSpPr>
            <a:spLocks noGrp="1"/>
          </p:cNvSpPr>
          <p:nvPr>
            <p:ph idx="1"/>
          </p:nvPr>
        </p:nvSpPr>
        <p:spPr bwMode="auto">
          <a:xfrm>
            <a:off x="402167" y="1543793"/>
            <a:ext cx="11379200" cy="4567320"/>
          </a:xfrm>
          <a:prstGeom prst="rect">
            <a:avLst/>
          </a:prstGeom>
          <a:noFill/>
          <a:ln w="9525">
            <a:noFill/>
            <a:miter lim="800000"/>
            <a:headEnd/>
            <a:tailEnd/>
          </a:ln>
        </p:spPr>
        <p:txBody>
          <a:bodyPr/>
          <a:lstStyle>
            <a:lvl1pPr marL="457200" indent="-457200">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547688" indent="-273050">
              <a:buFont typeface="Wingdings" pitchFamily="2" charset="2"/>
              <a:buChar char="§"/>
              <a:defRPr lang="en-US" sz="2400" kern="1200" dirty="0" smtClean="0">
                <a:solidFill>
                  <a:schemeClr val="tx1"/>
                </a:solidFill>
                <a:latin typeface="Arial" charset="0"/>
                <a:ea typeface="+mn-ea"/>
                <a:cs typeface="+mn-cs"/>
              </a:defRPr>
            </a:lvl2pPr>
            <a:lvl3pPr>
              <a:buFont typeface="Arial" pitchFamily="34" charset="0"/>
              <a:buChar char="•"/>
              <a:defRPr lang="en-US" sz="2400" kern="1200" dirty="0" smtClean="0">
                <a:solidFill>
                  <a:schemeClr val="tx1"/>
                </a:solidFill>
                <a:latin typeface="Arial" charset="0"/>
                <a:ea typeface="+mn-ea"/>
                <a:cs typeface="+mn-cs"/>
              </a:defRPr>
            </a:lvl3pPr>
            <a:lvl4pPr>
              <a:defRPr>
                <a:solidFill>
                  <a:schemeClr val="tx1">
                    <a:lumMod val="65000"/>
                    <a:lumOff val="35000"/>
                  </a:schemeClr>
                </a:solidFill>
              </a:defRPr>
            </a:lvl4pPr>
          </a:lstStyle>
          <a:p>
            <a:pPr lvl="0"/>
            <a:r>
              <a:rPr lang="en-US" dirty="0" smtClean="0"/>
              <a:t>Click to edit Master text styles</a:t>
            </a:r>
          </a:p>
        </p:txBody>
      </p:sp>
      <p:sp>
        <p:nvSpPr>
          <p:cNvPr id="11" name="Title 1"/>
          <p:cNvSpPr>
            <a:spLocks noGrp="1"/>
          </p:cNvSpPr>
          <p:nvPr>
            <p:ph type="title"/>
          </p:nvPr>
        </p:nvSpPr>
        <p:spPr>
          <a:xfrm>
            <a:off x="395843" y="228600"/>
            <a:ext cx="11368644" cy="1255816"/>
          </a:xfrm>
        </p:spPr>
        <p:txBody>
          <a:bodyPr/>
          <a:lstStyle>
            <a:lvl1pPr>
              <a:defRPr>
                <a:solidFill>
                  <a:srgbClr val="0067AC"/>
                </a:solidFill>
              </a:defRPr>
            </a:lvl1pPr>
          </a:lstStyle>
          <a:p>
            <a:r>
              <a:rPr lang="en-US" dirty="0" smtClean="0"/>
              <a:t>Click to edit Master title style</a:t>
            </a:r>
            <a:endParaRPr lang="en-US" dirty="0"/>
          </a:p>
        </p:txBody>
      </p:sp>
      <p:grpSp>
        <p:nvGrpSpPr>
          <p:cNvPr id="40" name="Group 39"/>
          <p:cNvGrpSpPr/>
          <p:nvPr userDrawn="1"/>
        </p:nvGrpSpPr>
        <p:grpSpPr>
          <a:xfrm>
            <a:off x="-7112" y="6460514"/>
            <a:ext cx="12224855" cy="100505"/>
            <a:chOff x="-5334" y="6139879"/>
            <a:chExt cx="9168641" cy="100505"/>
          </a:xfrm>
        </p:grpSpPr>
        <p:grpSp>
          <p:nvGrpSpPr>
            <p:cNvPr id="41" name="Group 40"/>
            <p:cNvGrpSpPr/>
            <p:nvPr userDrawn="1"/>
          </p:nvGrpSpPr>
          <p:grpSpPr>
            <a:xfrm>
              <a:off x="5669484" y="6139879"/>
              <a:ext cx="3493823" cy="100505"/>
              <a:chOff x="5381357" y="5543550"/>
              <a:chExt cx="3762644" cy="100505"/>
            </a:xfrm>
          </p:grpSpPr>
          <p:sp>
            <p:nvSpPr>
              <p:cNvPr id="56" name="Rectangle 55"/>
              <p:cNvSpPr/>
              <p:nvPr userDrawn="1"/>
            </p:nvSpPr>
            <p:spPr>
              <a:xfrm>
                <a:off x="8672722" y="5543550"/>
                <a:ext cx="47127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7" name="Rectangle 56"/>
              <p:cNvSpPr/>
              <p:nvPr userDrawn="1"/>
            </p:nvSpPr>
            <p:spPr>
              <a:xfrm>
                <a:off x="8202293" y="5543550"/>
                <a:ext cx="47127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8" name="Rectangle 57"/>
              <p:cNvSpPr/>
              <p:nvPr userDrawn="1"/>
            </p:nvSpPr>
            <p:spPr>
              <a:xfrm>
                <a:off x="7731014" y="5543550"/>
                <a:ext cx="47127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9" name="Rectangle 58"/>
              <p:cNvSpPr/>
              <p:nvPr userDrawn="1"/>
            </p:nvSpPr>
            <p:spPr>
              <a:xfrm>
                <a:off x="7266475" y="5543550"/>
                <a:ext cx="47127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60" name="Rectangle 59"/>
              <p:cNvSpPr/>
              <p:nvPr userDrawn="1"/>
            </p:nvSpPr>
            <p:spPr>
              <a:xfrm>
                <a:off x="6795195" y="5543550"/>
                <a:ext cx="47127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61" name="Rectangle 60"/>
              <p:cNvSpPr/>
              <p:nvPr userDrawn="1"/>
            </p:nvSpPr>
            <p:spPr>
              <a:xfrm>
                <a:off x="6323916" y="5543550"/>
                <a:ext cx="47127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62" name="Rectangle 61"/>
              <p:cNvSpPr/>
              <p:nvPr userDrawn="1"/>
            </p:nvSpPr>
            <p:spPr>
              <a:xfrm>
                <a:off x="5852636" y="5543550"/>
                <a:ext cx="471279" cy="100505"/>
              </a:xfrm>
              <a:prstGeom prst="rect">
                <a:avLst/>
              </a:prstGeom>
              <a:solidFill>
                <a:srgbClr val="4B7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63" name="Rectangle 62"/>
              <p:cNvSpPr/>
              <p:nvPr userDrawn="1"/>
            </p:nvSpPr>
            <p:spPr>
              <a:xfrm>
                <a:off x="5381357" y="5543550"/>
                <a:ext cx="471279" cy="100505"/>
              </a:xfrm>
              <a:prstGeom prst="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grpSp>
        <p:grpSp>
          <p:nvGrpSpPr>
            <p:cNvPr id="42" name="Group 41"/>
            <p:cNvGrpSpPr/>
            <p:nvPr userDrawn="1"/>
          </p:nvGrpSpPr>
          <p:grpSpPr>
            <a:xfrm>
              <a:off x="2175662" y="6139879"/>
              <a:ext cx="3493823" cy="100505"/>
              <a:chOff x="5381357" y="5543550"/>
              <a:chExt cx="3762644" cy="100505"/>
            </a:xfrm>
          </p:grpSpPr>
          <p:sp>
            <p:nvSpPr>
              <p:cNvPr id="48" name="Rectangle 47"/>
              <p:cNvSpPr/>
              <p:nvPr userDrawn="1"/>
            </p:nvSpPr>
            <p:spPr>
              <a:xfrm>
                <a:off x="8672722" y="5543550"/>
                <a:ext cx="47127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9" name="Rectangle 48"/>
              <p:cNvSpPr/>
              <p:nvPr userDrawn="1"/>
            </p:nvSpPr>
            <p:spPr>
              <a:xfrm>
                <a:off x="8202293" y="5543550"/>
                <a:ext cx="47127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0" name="Rectangle 49"/>
              <p:cNvSpPr/>
              <p:nvPr userDrawn="1"/>
            </p:nvSpPr>
            <p:spPr>
              <a:xfrm>
                <a:off x="7731014" y="5543550"/>
                <a:ext cx="47127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1" name="Rectangle 50"/>
              <p:cNvSpPr/>
              <p:nvPr userDrawn="1"/>
            </p:nvSpPr>
            <p:spPr>
              <a:xfrm>
                <a:off x="7266475" y="5543550"/>
                <a:ext cx="47127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2" name="Rectangle 51"/>
              <p:cNvSpPr/>
              <p:nvPr userDrawn="1"/>
            </p:nvSpPr>
            <p:spPr>
              <a:xfrm>
                <a:off x="6795195" y="5543550"/>
                <a:ext cx="47127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3" name="Rectangle 52"/>
              <p:cNvSpPr/>
              <p:nvPr userDrawn="1"/>
            </p:nvSpPr>
            <p:spPr>
              <a:xfrm>
                <a:off x="6323916" y="5543550"/>
                <a:ext cx="47127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4" name="Rectangle 53"/>
              <p:cNvSpPr/>
              <p:nvPr userDrawn="1"/>
            </p:nvSpPr>
            <p:spPr>
              <a:xfrm>
                <a:off x="5852636" y="5543550"/>
                <a:ext cx="471279" cy="100505"/>
              </a:xfrm>
              <a:prstGeom prst="rect">
                <a:avLst/>
              </a:prstGeom>
              <a:solidFill>
                <a:srgbClr val="4B7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5" name="Rectangle 54"/>
              <p:cNvSpPr/>
              <p:nvPr userDrawn="1"/>
            </p:nvSpPr>
            <p:spPr>
              <a:xfrm>
                <a:off x="5381357" y="5543550"/>
                <a:ext cx="471279" cy="100505"/>
              </a:xfrm>
              <a:prstGeom prst="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grpSp>
        <p:sp>
          <p:nvSpPr>
            <p:cNvPr id="43" name="Rectangle 42"/>
            <p:cNvSpPr/>
            <p:nvPr userDrawn="1"/>
          </p:nvSpPr>
          <p:spPr>
            <a:xfrm>
              <a:off x="1738053" y="6139879"/>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4" name="Rectangle 43"/>
            <p:cNvSpPr/>
            <p:nvPr userDrawn="1"/>
          </p:nvSpPr>
          <p:spPr>
            <a:xfrm>
              <a:off x="1301234" y="6139879"/>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5" name="Rectangle 44"/>
            <p:cNvSpPr/>
            <p:nvPr userDrawn="1"/>
          </p:nvSpPr>
          <p:spPr>
            <a:xfrm>
              <a:off x="863625" y="6139879"/>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6" name="Rectangle 45"/>
            <p:cNvSpPr/>
            <p:nvPr userDrawn="1"/>
          </p:nvSpPr>
          <p:spPr>
            <a:xfrm>
              <a:off x="432275" y="6139879"/>
              <a:ext cx="43760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7" name="Rectangle 46"/>
            <p:cNvSpPr/>
            <p:nvPr userDrawn="1"/>
          </p:nvSpPr>
          <p:spPr>
            <a:xfrm>
              <a:off x="-5334" y="6139879"/>
              <a:ext cx="43760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grpSp>
    </p:spTree>
    <p:extLst>
      <p:ext uri="{BB962C8B-B14F-4D97-AF65-F5344CB8AC3E}">
        <p14:creationId xmlns:p14="http://schemas.microsoft.com/office/powerpoint/2010/main" val="306770039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Header only">
    <p:spTree>
      <p:nvGrpSpPr>
        <p:cNvPr id="1" name=""/>
        <p:cNvGrpSpPr/>
        <p:nvPr/>
      </p:nvGrpSpPr>
      <p:grpSpPr>
        <a:xfrm>
          <a:off x="0" y="0"/>
          <a:ext cx="0" cy="0"/>
          <a:chOff x="0" y="0"/>
          <a:chExt cx="0" cy="0"/>
        </a:xfrm>
      </p:grpSpPr>
      <p:sp>
        <p:nvSpPr>
          <p:cNvPr id="29" name="Title 1"/>
          <p:cNvSpPr>
            <a:spLocks noGrp="1"/>
          </p:cNvSpPr>
          <p:nvPr>
            <p:ph type="title"/>
          </p:nvPr>
        </p:nvSpPr>
        <p:spPr>
          <a:xfrm>
            <a:off x="395843" y="228600"/>
            <a:ext cx="11368644" cy="1255816"/>
          </a:xfrm>
        </p:spPr>
        <p:txBody>
          <a:bodyPr anchor="ctr" anchorCtr="0"/>
          <a:lstStyle>
            <a:lvl1pPr>
              <a:defRPr>
                <a:solidFill>
                  <a:srgbClr val="0067AC"/>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5212969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ransition 2">
    <p:bg>
      <p:bgRef idx="1001">
        <a:schemeClr val="bg1"/>
      </p:bgRef>
    </p:bg>
    <p:spTree>
      <p:nvGrpSpPr>
        <p:cNvPr id="1" name=""/>
        <p:cNvGrpSpPr/>
        <p:nvPr/>
      </p:nvGrpSpPr>
      <p:grpSpPr>
        <a:xfrm>
          <a:off x="0" y="0"/>
          <a:ext cx="0" cy="0"/>
          <a:chOff x="0" y="0"/>
          <a:chExt cx="0" cy="0"/>
        </a:xfrm>
      </p:grpSpPr>
      <p:sp>
        <p:nvSpPr>
          <p:cNvPr id="111" name="Rectangle 110"/>
          <p:cNvSpPr>
            <a:spLocks noChangeArrowheads="1"/>
          </p:cNvSpPr>
          <p:nvPr userDrawn="1"/>
        </p:nvSpPr>
        <p:spPr bwMode="auto">
          <a:xfrm>
            <a:off x="1" y="6471225"/>
            <a:ext cx="12191999" cy="274320"/>
          </a:xfrm>
          <a:prstGeom prst="rect">
            <a:avLst/>
          </a:prstGeom>
          <a:solidFill>
            <a:srgbClr val="0067AC"/>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9" name="Title 7"/>
          <p:cNvSpPr>
            <a:spLocks noGrp="1"/>
          </p:cNvSpPr>
          <p:nvPr>
            <p:ph type="ctrTitle"/>
          </p:nvPr>
        </p:nvSpPr>
        <p:spPr>
          <a:xfrm>
            <a:off x="914400" y="2031670"/>
            <a:ext cx="10363200" cy="1752600"/>
          </a:xfrm>
        </p:spPr>
        <p:txBody>
          <a:bodyPr>
            <a:noAutofit/>
          </a:bodyPr>
          <a:lstStyle>
            <a:lvl1pPr algn="ctr">
              <a:lnSpc>
                <a:spcPts val="6400"/>
              </a:lnSpc>
              <a:defRPr sz="4800" b="1">
                <a:solidFill>
                  <a:schemeClr val="tx1">
                    <a:lumMod val="65000"/>
                    <a:lumOff val="35000"/>
                  </a:schemeClr>
                </a:solidFill>
                <a:latin typeface="Arial Narrow" pitchFamily="34" charset="0"/>
                <a:cs typeface="Arial" pitchFamily="34" charset="0"/>
              </a:defRPr>
            </a:lvl1pPr>
          </a:lstStyle>
          <a:p>
            <a:r>
              <a:rPr lang="en-US" dirty="0" smtClean="0"/>
              <a:t>Click to edit Master title style</a:t>
            </a:r>
            <a:endParaRPr lang="en-US" dirty="0"/>
          </a:p>
        </p:txBody>
      </p:sp>
      <p:grpSp>
        <p:nvGrpSpPr>
          <p:cNvPr id="26" name="Group 25"/>
          <p:cNvGrpSpPr/>
          <p:nvPr userDrawn="1"/>
        </p:nvGrpSpPr>
        <p:grpSpPr>
          <a:xfrm>
            <a:off x="0" y="605814"/>
            <a:ext cx="12225909" cy="100505"/>
            <a:chOff x="0" y="6460513"/>
            <a:chExt cx="9169432" cy="100505"/>
          </a:xfrm>
        </p:grpSpPr>
        <p:sp>
          <p:nvSpPr>
            <p:cNvPr id="27" name="Rectangle 26"/>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345103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4" name="Title 1"/>
          <p:cNvSpPr>
            <a:spLocks noGrp="1"/>
          </p:cNvSpPr>
          <p:nvPr>
            <p:ph type="title"/>
          </p:nvPr>
        </p:nvSpPr>
        <p:spPr>
          <a:xfrm>
            <a:off x="395843" y="10890"/>
            <a:ext cx="11368644" cy="1255816"/>
          </a:xfrm>
        </p:spPr>
        <p:txBody>
          <a:bodyPr anchor="b" anchorCtr="0"/>
          <a:lstStyle>
            <a:lvl1pPr>
              <a:defRPr sz="3600">
                <a:solidFill>
                  <a:srgbClr val="0067AC"/>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99489827"/>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Standard with header (Royal blue)">
    <p:spTree>
      <p:nvGrpSpPr>
        <p:cNvPr id="1" name=""/>
        <p:cNvGrpSpPr/>
        <p:nvPr/>
      </p:nvGrpSpPr>
      <p:grpSpPr>
        <a:xfrm>
          <a:off x="0" y="0"/>
          <a:ext cx="0" cy="0"/>
          <a:chOff x="0" y="0"/>
          <a:chExt cx="0" cy="0"/>
        </a:xfrm>
      </p:grpSpPr>
      <p:sp>
        <p:nvSpPr>
          <p:cNvPr id="17" name="Text Placeholder 12"/>
          <p:cNvSpPr>
            <a:spLocks noGrp="1"/>
          </p:cNvSpPr>
          <p:nvPr>
            <p:ph idx="1"/>
          </p:nvPr>
        </p:nvSpPr>
        <p:spPr bwMode="auto">
          <a:xfrm>
            <a:off x="402167" y="1543793"/>
            <a:ext cx="11379200" cy="4567320"/>
          </a:xfrm>
          <a:prstGeom prst="rect">
            <a:avLst/>
          </a:prstGeom>
          <a:noFill/>
          <a:ln w="9525">
            <a:noFill/>
            <a:miter lim="800000"/>
            <a:headEnd/>
            <a:tailEnd/>
          </a:ln>
        </p:spPr>
        <p:txBody>
          <a:bodyPr/>
          <a:lstStyle>
            <a:lvl1pPr marL="457200" indent="-457200">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547688" indent="-273050">
              <a:buFont typeface="Wingdings" pitchFamily="2" charset="2"/>
              <a:buChar char="§"/>
              <a:defRPr lang="en-US" sz="2400" kern="1200" dirty="0" smtClean="0">
                <a:solidFill>
                  <a:schemeClr val="tx1"/>
                </a:solidFill>
                <a:latin typeface="Arial" charset="0"/>
                <a:ea typeface="+mn-ea"/>
                <a:cs typeface="+mn-cs"/>
              </a:defRPr>
            </a:lvl2pPr>
            <a:lvl3pPr>
              <a:buFont typeface="Arial" pitchFamily="34" charset="0"/>
              <a:buChar char="•"/>
              <a:defRPr lang="en-US" sz="2400" kern="1200" dirty="0" smtClean="0">
                <a:solidFill>
                  <a:schemeClr val="tx1"/>
                </a:solidFill>
                <a:latin typeface="Arial" charset="0"/>
                <a:ea typeface="+mn-ea"/>
                <a:cs typeface="+mn-cs"/>
              </a:defRPr>
            </a:lvl3pPr>
            <a:lvl4pPr>
              <a:defRPr>
                <a:solidFill>
                  <a:schemeClr val="tx1">
                    <a:lumMod val="65000"/>
                    <a:lumOff val="35000"/>
                  </a:schemeClr>
                </a:solidFill>
              </a:defRPr>
            </a:lvl4pPr>
          </a:lstStyle>
          <a:p>
            <a:pPr lvl="0"/>
            <a:r>
              <a:rPr lang="en-US" smtClean="0"/>
              <a:t>Click to edit Master text styles</a:t>
            </a:r>
          </a:p>
        </p:txBody>
      </p:sp>
      <p:grpSp>
        <p:nvGrpSpPr>
          <p:cNvPr id="40" name="Group 39"/>
          <p:cNvGrpSpPr/>
          <p:nvPr/>
        </p:nvGrpSpPr>
        <p:grpSpPr>
          <a:xfrm>
            <a:off x="-7112" y="6460514"/>
            <a:ext cx="12224855" cy="100505"/>
            <a:chOff x="-5334" y="6139879"/>
            <a:chExt cx="9168641" cy="100505"/>
          </a:xfrm>
        </p:grpSpPr>
        <p:grpSp>
          <p:nvGrpSpPr>
            <p:cNvPr id="41" name="Group 40"/>
            <p:cNvGrpSpPr/>
            <p:nvPr/>
          </p:nvGrpSpPr>
          <p:grpSpPr>
            <a:xfrm>
              <a:off x="5669484" y="6139879"/>
              <a:ext cx="3493823" cy="100505"/>
              <a:chOff x="5381357" y="5543550"/>
              <a:chExt cx="3762644" cy="100505"/>
            </a:xfrm>
          </p:grpSpPr>
          <p:sp>
            <p:nvSpPr>
              <p:cNvPr id="56" name="Rectangle 55"/>
              <p:cNvSpPr/>
              <p:nvPr/>
            </p:nvSpPr>
            <p:spPr>
              <a:xfrm>
                <a:off x="8672722" y="5543550"/>
                <a:ext cx="47127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7" name="Rectangle 56"/>
              <p:cNvSpPr/>
              <p:nvPr/>
            </p:nvSpPr>
            <p:spPr>
              <a:xfrm>
                <a:off x="8202293" y="5543550"/>
                <a:ext cx="47127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8" name="Rectangle 57"/>
              <p:cNvSpPr/>
              <p:nvPr/>
            </p:nvSpPr>
            <p:spPr>
              <a:xfrm>
                <a:off x="7731014" y="5543550"/>
                <a:ext cx="47127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9" name="Rectangle 58"/>
              <p:cNvSpPr/>
              <p:nvPr/>
            </p:nvSpPr>
            <p:spPr>
              <a:xfrm>
                <a:off x="7266475" y="5543550"/>
                <a:ext cx="47127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0" name="Rectangle 59"/>
              <p:cNvSpPr/>
              <p:nvPr/>
            </p:nvSpPr>
            <p:spPr>
              <a:xfrm>
                <a:off x="6795195" y="5543550"/>
                <a:ext cx="47127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1" name="Rectangle 60"/>
              <p:cNvSpPr/>
              <p:nvPr/>
            </p:nvSpPr>
            <p:spPr>
              <a:xfrm>
                <a:off x="6323916" y="5543550"/>
                <a:ext cx="47127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2" name="Rectangle 61"/>
              <p:cNvSpPr/>
              <p:nvPr/>
            </p:nvSpPr>
            <p:spPr>
              <a:xfrm>
                <a:off x="5852636" y="5543550"/>
                <a:ext cx="471279" cy="100505"/>
              </a:xfrm>
              <a:prstGeom prst="rect">
                <a:avLst/>
              </a:prstGeom>
              <a:solidFill>
                <a:srgbClr val="4B7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3" name="Rectangle 62"/>
              <p:cNvSpPr/>
              <p:nvPr/>
            </p:nvSpPr>
            <p:spPr>
              <a:xfrm>
                <a:off x="5381357" y="5543550"/>
                <a:ext cx="471279" cy="100505"/>
              </a:xfrm>
              <a:prstGeom prst="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grpSp>
          <p:nvGrpSpPr>
            <p:cNvPr id="42" name="Group 41"/>
            <p:cNvGrpSpPr/>
            <p:nvPr/>
          </p:nvGrpSpPr>
          <p:grpSpPr>
            <a:xfrm>
              <a:off x="2175662" y="6139879"/>
              <a:ext cx="3493823" cy="100505"/>
              <a:chOff x="5381357" y="5543550"/>
              <a:chExt cx="3762644" cy="100505"/>
            </a:xfrm>
          </p:grpSpPr>
          <p:sp>
            <p:nvSpPr>
              <p:cNvPr id="48" name="Rectangle 47"/>
              <p:cNvSpPr/>
              <p:nvPr/>
            </p:nvSpPr>
            <p:spPr>
              <a:xfrm>
                <a:off x="8672722" y="5543550"/>
                <a:ext cx="47127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9" name="Rectangle 48"/>
              <p:cNvSpPr/>
              <p:nvPr/>
            </p:nvSpPr>
            <p:spPr>
              <a:xfrm>
                <a:off x="8202293" y="5543550"/>
                <a:ext cx="47127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0" name="Rectangle 49"/>
              <p:cNvSpPr/>
              <p:nvPr/>
            </p:nvSpPr>
            <p:spPr>
              <a:xfrm>
                <a:off x="7731014" y="5543550"/>
                <a:ext cx="47127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1" name="Rectangle 50"/>
              <p:cNvSpPr/>
              <p:nvPr/>
            </p:nvSpPr>
            <p:spPr>
              <a:xfrm>
                <a:off x="7266475" y="5543550"/>
                <a:ext cx="47127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2" name="Rectangle 51"/>
              <p:cNvSpPr/>
              <p:nvPr/>
            </p:nvSpPr>
            <p:spPr>
              <a:xfrm>
                <a:off x="6795195" y="5543550"/>
                <a:ext cx="47127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3" name="Rectangle 52"/>
              <p:cNvSpPr/>
              <p:nvPr/>
            </p:nvSpPr>
            <p:spPr>
              <a:xfrm>
                <a:off x="6323916" y="5543550"/>
                <a:ext cx="47127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4" name="Rectangle 53"/>
              <p:cNvSpPr/>
              <p:nvPr/>
            </p:nvSpPr>
            <p:spPr>
              <a:xfrm>
                <a:off x="5852636" y="5543550"/>
                <a:ext cx="471279" cy="100505"/>
              </a:xfrm>
              <a:prstGeom prst="rect">
                <a:avLst/>
              </a:prstGeom>
              <a:solidFill>
                <a:srgbClr val="4B7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5" name="Rectangle 54"/>
              <p:cNvSpPr/>
              <p:nvPr/>
            </p:nvSpPr>
            <p:spPr>
              <a:xfrm>
                <a:off x="5381357" y="5543550"/>
                <a:ext cx="471279" cy="100505"/>
              </a:xfrm>
              <a:prstGeom prst="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sp>
          <p:nvSpPr>
            <p:cNvPr id="43" name="Rectangle 42"/>
            <p:cNvSpPr/>
            <p:nvPr/>
          </p:nvSpPr>
          <p:spPr>
            <a:xfrm>
              <a:off x="1738053" y="6139879"/>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4" name="Rectangle 43"/>
            <p:cNvSpPr/>
            <p:nvPr/>
          </p:nvSpPr>
          <p:spPr>
            <a:xfrm>
              <a:off x="1301234" y="6139879"/>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5" name="Rectangle 44"/>
            <p:cNvSpPr/>
            <p:nvPr/>
          </p:nvSpPr>
          <p:spPr>
            <a:xfrm>
              <a:off x="863625" y="6139879"/>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6" name="Rectangle 45"/>
            <p:cNvSpPr/>
            <p:nvPr/>
          </p:nvSpPr>
          <p:spPr>
            <a:xfrm>
              <a:off x="432275" y="6139879"/>
              <a:ext cx="43760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7" name="Rectangle 46"/>
            <p:cNvSpPr/>
            <p:nvPr/>
          </p:nvSpPr>
          <p:spPr>
            <a:xfrm>
              <a:off x="-5334" y="6139879"/>
              <a:ext cx="43760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sp>
        <p:nvSpPr>
          <p:cNvPr id="28" name="Rectangle 27"/>
          <p:cNvSpPr/>
          <p:nvPr/>
        </p:nvSpPr>
        <p:spPr>
          <a:xfrm>
            <a:off x="-304800" y="152400"/>
            <a:ext cx="12293600" cy="1066800"/>
          </a:xfrm>
          <a:prstGeom prst="rect">
            <a:avLst/>
          </a:pr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itle 1"/>
          <p:cNvSpPr txBox="1">
            <a:spLocks/>
          </p:cNvSpPr>
          <p:nvPr/>
        </p:nvSpPr>
        <p:spPr bwMode="auto">
          <a:xfrm>
            <a:off x="203201" y="152400"/>
            <a:ext cx="11478684" cy="1066800"/>
          </a:xfrm>
          <a:prstGeom prst="rect">
            <a:avLst/>
          </a:prstGeom>
          <a:noFill/>
          <a:ln>
            <a:noFill/>
          </a:ln>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3600" b="1" kern="1200">
                <a:solidFill>
                  <a:srgbClr val="333399"/>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endParaRPr lang="en-US" sz="3600" dirty="0">
              <a:solidFill>
                <a:schemeClr val="bg1"/>
              </a:solidFill>
            </a:endParaRPr>
          </a:p>
        </p:txBody>
      </p:sp>
      <p:sp>
        <p:nvSpPr>
          <p:cNvPr id="31" name="Title 3"/>
          <p:cNvSpPr>
            <a:spLocks noGrp="1"/>
          </p:cNvSpPr>
          <p:nvPr>
            <p:ph type="title"/>
          </p:nvPr>
        </p:nvSpPr>
        <p:spPr>
          <a:xfrm>
            <a:off x="152400" y="248444"/>
            <a:ext cx="11379200" cy="818357"/>
          </a:xfrm>
        </p:spPr>
        <p:txBody>
          <a:bodyPr/>
          <a:lstStyle>
            <a:lvl1pPr>
              <a:defRPr>
                <a:solidFill>
                  <a:schemeClr val="bg1"/>
                </a:solidFill>
              </a:defRPr>
            </a:lvl1pPr>
          </a:lstStyle>
          <a:p>
            <a:r>
              <a:rPr lang="en-US" smtClean="0"/>
              <a:t>Click to edit Master title style</a:t>
            </a:r>
            <a:endParaRPr lang="en-US" dirty="0"/>
          </a:p>
        </p:txBody>
      </p:sp>
      <p:sp>
        <p:nvSpPr>
          <p:cNvPr id="30" name="Footer Placeholder 4"/>
          <p:cNvSpPr>
            <a:spLocks noGrp="1"/>
          </p:cNvSpPr>
          <p:nvPr>
            <p:ph type="ftr" sz="quarter" idx="10"/>
          </p:nvPr>
        </p:nvSpPr>
        <p:spPr>
          <a:xfrm>
            <a:off x="402167" y="6619631"/>
            <a:ext cx="11348508" cy="238369"/>
          </a:xfrm>
          <a:prstGeom prst="rect">
            <a:avLst/>
          </a:prstGeom>
        </p:spPr>
        <p:txBody>
          <a:bodyPr/>
          <a:lstStyle>
            <a:lvl1pPr algn="r">
              <a:defRPr sz="1100">
                <a:solidFill>
                  <a:schemeClr val="tx1"/>
                </a:solidFill>
              </a:defRPr>
            </a:lvl1pPr>
          </a:lstStyle>
          <a:p>
            <a:pPr fontAlgn="base">
              <a:spcBef>
                <a:spcPct val="0"/>
              </a:spcBef>
              <a:spcAft>
                <a:spcPct val="0"/>
              </a:spcAft>
              <a:defRPr/>
            </a:pPr>
            <a:r>
              <a:rPr lang="en-US" dirty="0" smtClean="0">
                <a:latin typeface="Arial" charset="0"/>
              </a:rPr>
              <a:t>Click to edit Master footnote style</a:t>
            </a:r>
            <a:endParaRPr lang="en-US" dirty="0">
              <a:latin typeface="Arial" charset="0"/>
            </a:endParaRPr>
          </a:p>
        </p:txBody>
      </p:sp>
    </p:spTree>
    <p:extLst>
      <p:ext uri="{BB962C8B-B14F-4D97-AF65-F5344CB8AC3E}">
        <p14:creationId xmlns:p14="http://schemas.microsoft.com/office/powerpoint/2010/main" val="4227162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402336" y="1549730"/>
            <a:ext cx="5384800" cy="4681728"/>
          </a:xfrm>
        </p:spPr>
        <p:txBody>
          <a:bodyPr/>
          <a:lstStyle>
            <a:lvl1pPr>
              <a:buClr>
                <a:srgbClr val="C67F07"/>
              </a:buClr>
              <a:buSzPct val="125000"/>
              <a:defRPr sz="2032">
                <a:solidFill>
                  <a:schemeClr val="tx1"/>
                </a:solidFill>
              </a:defRPr>
            </a:lvl1pPr>
            <a:lvl2pPr>
              <a:buClr>
                <a:srgbClr val="0067AC"/>
              </a:buCl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Content Placeholder 11"/>
          <p:cNvSpPr>
            <a:spLocks noGrp="1"/>
          </p:cNvSpPr>
          <p:nvPr>
            <p:ph sz="half" idx="2"/>
          </p:nvPr>
        </p:nvSpPr>
        <p:spPr>
          <a:xfrm>
            <a:off x="6400801" y="1549730"/>
            <a:ext cx="5384800" cy="4681728"/>
          </a:xfrm>
        </p:spPr>
        <p:txBody>
          <a:bodyPr/>
          <a:lstStyle>
            <a:lvl1pPr>
              <a:buClr>
                <a:srgbClr val="C67F07"/>
              </a:buClr>
              <a:buSzPct val="125000"/>
              <a:defRPr sz="2032">
                <a:solidFill>
                  <a:schemeClr val="tx1"/>
                </a:solidFill>
              </a:defRPr>
            </a:lvl1pPr>
            <a:lvl2pPr>
              <a:buClr>
                <a:srgbClr val="0067AC"/>
              </a:buCl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Title 1"/>
          <p:cNvSpPr>
            <a:spLocks noGrp="1"/>
          </p:cNvSpPr>
          <p:nvPr>
            <p:ph type="title"/>
          </p:nvPr>
        </p:nvSpPr>
        <p:spPr>
          <a:xfrm>
            <a:off x="395844" y="228602"/>
            <a:ext cx="11368644" cy="1255816"/>
          </a:xfrm>
        </p:spPr>
        <p:txBody>
          <a:bodyPr/>
          <a:lstStyle>
            <a:lvl1pPr>
              <a:defRPr>
                <a:solidFill>
                  <a:srgbClr val="0067AC"/>
                </a:solidFill>
              </a:defRPr>
            </a:lvl1pPr>
          </a:lstStyle>
          <a:p>
            <a:r>
              <a:rPr lang="en-US" dirty="0" smtClean="0"/>
              <a:t>Click to edit Master title style</a:t>
            </a:r>
            <a:endParaRPr lang="en-US" dirty="0"/>
          </a:p>
        </p:txBody>
      </p:sp>
      <p:grpSp>
        <p:nvGrpSpPr>
          <p:cNvPr id="37" name="Group 36"/>
          <p:cNvGrpSpPr/>
          <p:nvPr userDrawn="1"/>
        </p:nvGrpSpPr>
        <p:grpSpPr>
          <a:xfrm>
            <a:off x="-7111" y="6460516"/>
            <a:ext cx="12224855" cy="100505"/>
            <a:chOff x="-5334" y="6139879"/>
            <a:chExt cx="9168641" cy="100505"/>
          </a:xfrm>
        </p:grpSpPr>
        <p:grpSp>
          <p:nvGrpSpPr>
            <p:cNvPr id="38" name="Group 37"/>
            <p:cNvGrpSpPr/>
            <p:nvPr userDrawn="1"/>
          </p:nvGrpSpPr>
          <p:grpSpPr>
            <a:xfrm>
              <a:off x="5669484" y="6139879"/>
              <a:ext cx="3493823" cy="100505"/>
              <a:chOff x="5381357" y="5543550"/>
              <a:chExt cx="3762644" cy="100505"/>
            </a:xfrm>
          </p:grpSpPr>
          <p:sp>
            <p:nvSpPr>
              <p:cNvPr id="53" name="Rectangle 52"/>
              <p:cNvSpPr/>
              <p:nvPr userDrawn="1"/>
            </p:nvSpPr>
            <p:spPr>
              <a:xfrm>
                <a:off x="8672722" y="5543550"/>
                <a:ext cx="47127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54" name="Rectangle 53"/>
              <p:cNvSpPr/>
              <p:nvPr userDrawn="1"/>
            </p:nvSpPr>
            <p:spPr>
              <a:xfrm>
                <a:off x="8202293" y="5543550"/>
                <a:ext cx="47127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55" name="Rectangle 54"/>
              <p:cNvSpPr/>
              <p:nvPr userDrawn="1"/>
            </p:nvSpPr>
            <p:spPr>
              <a:xfrm>
                <a:off x="7731014" y="5543550"/>
                <a:ext cx="47127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56" name="Rectangle 55"/>
              <p:cNvSpPr/>
              <p:nvPr userDrawn="1"/>
            </p:nvSpPr>
            <p:spPr>
              <a:xfrm>
                <a:off x="7266475" y="5543550"/>
                <a:ext cx="47127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57" name="Rectangle 56"/>
              <p:cNvSpPr/>
              <p:nvPr userDrawn="1"/>
            </p:nvSpPr>
            <p:spPr>
              <a:xfrm>
                <a:off x="6795195" y="5543550"/>
                <a:ext cx="47127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58" name="Rectangle 57"/>
              <p:cNvSpPr/>
              <p:nvPr userDrawn="1"/>
            </p:nvSpPr>
            <p:spPr>
              <a:xfrm>
                <a:off x="6323916" y="5543550"/>
                <a:ext cx="47127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59" name="Rectangle 58"/>
              <p:cNvSpPr/>
              <p:nvPr userDrawn="1"/>
            </p:nvSpPr>
            <p:spPr>
              <a:xfrm>
                <a:off x="5852636" y="5543550"/>
                <a:ext cx="471279" cy="100505"/>
              </a:xfrm>
              <a:prstGeom prst="rect">
                <a:avLst/>
              </a:prstGeom>
              <a:solidFill>
                <a:srgbClr val="4B7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60" name="Rectangle 59"/>
              <p:cNvSpPr/>
              <p:nvPr userDrawn="1"/>
            </p:nvSpPr>
            <p:spPr>
              <a:xfrm>
                <a:off x="5381357" y="5543550"/>
                <a:ext cx="471279" cy="100505"/>
              </a:xfrm>
              <a:prstGeom prst="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grpSp>
        <p:grpSp>
          <p:nvGrpSpPr>
            <p:cNvPr id="39" name="Group 38"/>
            <p:cNvGrpSpPr/>
            <p:nvPr userDrawn="1"/>
          </p:nvGrpSpPr>
          <p:grpSpPr>
            <a:xfrm>
              <a:off x="2175662" y="6139879"/>
              <a:ext cx="3493823" cy="100505"/>
              <a:chOff x="5381357" y="5543550"/>
              <a:chExt cx="3762644" cy="100505"/>
            </a:xfrm>
          </p:grpSpPr>
          <p:sp>
            <p:nvSpPr>
              <p:cNvPr id="45" name="Rectangle 44"/>
              <p:cNvSpPr/>
              <p:nvPr userDrawn="1"/>
            </p:nvSpPr>
            <p:spPr>
              <a:xfrm>
                <a:off x="8672722" y="5543550"/>
                <a:ext cx="47127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46" name="Rectangle 45"/>
              <p:cNvSpPr/>
              <p:nvPr userDrawn="1"/>
            </p:nvSpPr>
            <p:spPr>
              <a:xfrm>
                <a:off x="8202293" y="5543550"/>
                <a:ext cx="47127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47" name="Rectangle 46"/>
              <p:cNvSpPr/>
              <p:nvPr userDrawn="1"/>
            </p:nvSpPr>
            <p:spPr>
              <a:xfrm>
                <a:off x="7731014" y="5543550"/>
                <a:ext cx="47127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48" name="Rectangle 47"/>
              <p:cNvSpPr/>
              <p:nvPr userDrawn="1"/>
            </p:nvSpPr>
            <p:spPr>
              <a:xfrm>
                <a:off x="7266475" y="5543550"/>
                <a:ext cx="47127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49" name="Rectangle 48"/>
              <p:cNvSpPr/>
              <p:nvPr userDrawn="1"/>
            </p:nvSpPr>
            <p:spPr>
              <a:xfrm>
                <a:off x="6795195" y="5543550"/>
                <a:ext cx="47127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50" name="Rectangle 49"/>
              <p:cNvSpPr/>
              <p:nvPr userDrawn="1"/>
            </p:nvSpPr>
            <p:spPr>
              <a:xfrm>
                <a:off x="6323916" y="5543550"/>
                <a:ext cx="47127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51" name="Rectangle 50"/>
              <p:cNvSpPr/>
              <p:nvPr userDrawn="1"/>
            </p:nvSpPr>
            <p:spPr>
              <a:xfrm>
                <a:off x="5852636" y="5543550"/>
                <a:ext cx="471279" cy="100505"/>
              </a:xfrm>
              <a:prstGeom prst="rect">
                <a:avLst/>
              </a:prstGeom>
              <a:solidFill>
                <a:srgbClr val="4B7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52" name="Rectangle 51"/>
              <p:cNvSpPr/>
              <p:nvPr userDrawn="1"/>
            </p:nvSpPr>
            <p:spPr>
              <a:xfrm>
                <a:off x="5381357" y="5543550"/>
                <a:ext cx="471279" cy="100505"/>
              </a:xfrm>
              <a:prstGeom prst="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grpSp>
        <p:sp>
          <p:nvSpPr>
            <p:cNvPr id="40" name="Rectangle 39"/>
            <p:cNvSpPr/>
            <p:nvPr userDrawn="1"/>
          </p:nvSpPr>
          <p:spPr>
            <a:xfrm>
              <a:off x="1738053" y="6139879"/>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41" name="Rectangle 40"/>
            <p:cNvSpPr/>
            <p:nvPr userDrawn="1"/>
          </p:nvSpPr>
          <p:spPr>
            <a:xfrm>
              <a:off x="1301234" y="6139879"/>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42" name="Rectangle 41"/>
            <p:cNvSpPr/>
            <p:nvPr userDrawn="1"/>
          </p:nvSpPr>
          <p:spPr>
            <a:xfrm>
              <a:off x="863625" y="6139879"/>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43" name="Rectangle 42"/>
            <p:cNvSpPr/>
            <p:nvPr userDrawn="1"/>
          </p:nvSpPr>
          <p:spPr>
            <a:xfrm>
              <a:off x="432275" y="6139879"/>
              <a:ext cx="437609" cy="100505"/>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sp>
          <p:nvSpPr>
            <p:cNvPr id="44" name="Rectangle 43"/>
            <p:cNvSpPr/>
            <p:nvPr userDrawn="1"/>
          </p:nvSpPr>
          <p:spPr>
            <a:xfrm>
              <a:off x="-5334" y="6139879"/>
              <a:ext cx="437609" cy="100505"/>
            </a:xfrm>
            <a:prstGeom prst="rect">
              <a:avLst/>
            </a:prstGeom>
            <a:solidFill>
              <a:srgbClr val="C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24">
                <a:solidFill>
                  <a:prstClr val="white"/>
                </a:solidFill>
              </a:endParaRPr>
            </a:p>
          </p:txBody>
        </p:sp>
      </p:grpSp>
    </p:spTree>
    <p:extLst>
      <p:ext uri="{BB962C8B-B14F-4D97-AF65-F5344CB8AC3E}">
        <p14:creationId xmlns:p14="http://schemas.microsoft.com/office/powerpoint/2010/main" val="8749029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2" descr="H:\desktop 10-12\compass graphics\compass-fad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5866" t="3297" r="22667" b="10363"/>
          <a:stretch/>
        </p:blipFill>
        <p:spPr bwMode="auto">
          <a:xfrm>
            <a:off x="-1" y="-2"/>
            <a:ext cx="8459780" cy="661379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a:spLocks noChangeArrowheads="1"/>
          </p:cNvSpPr>
          <p:nvPr userDrawn="1"/>
        </p:nvSpPr>
        <p:spPr bwMode="auto">
          <a:xfrm>
            <a:off x="1" y="6471225"/>
            <a:ext cx="12191999" cy="274320"/>
          </a:xfrm>
          <a:prstGeom prst="rect">
            <a:avLst/>
          </a:prstGeom>
          <a:solidFill>
            <a:schemeClr val="tx2"/>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grpSp>
        <p:nvGrpSpPr>
          <p:cNvPr id="38" name="Group 37"/>
          <p:cNvGrpSpPr/>
          <p:nvPr userDrawn="1"/>
        </p:nvGrpSpPr>
        <p:grpSpPr>
          <a:xfrm>
            <a:off x="0" y="605814"/>
            <a:ext cx="12225909" cy="100505"/>
            <a:chOff x="0" y="6460513"/>
            <a:chExt cx="9169432" cy="100505"/>
          </a:xfrm>
        </p:grpSpPr>
        <p:sp>
          <p:nvSpPr>
            <p:cNvPr id="39" name="Rectangle 38"/>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ubtitle 4"/>
          <p:cNvSpPr>
            <a:spLocks noGrp="1"/>
          </p:cNvSpPr>
          <p:nvPr>
            <p:ph type="subTitle" idx="1"/>
          </p:nvPr>
        </p:nvSpPr>
        <p:spPr>
          <a:xfrm>
            <a:off x="5753770" y="2103120"/>
            <a:ext cx="4825901" cy="4224528"/>
          </a:xfrm>
        </p:spPr>
        <p:txBody>
          <a:bodyPr>
            <a:noAutofit/>
          </a:bodyPr>
          <a:lstStyle/>
          <a:p>
            <a:pPr algn="l">
              <a:lnSpc>
                <a:spcPct val="150000"/>
              </a:lnSpc>
            </a:pPr>
            <a:r>
              <a:rPr lang="en-US" sz="2000" dirty="0" smtClean="0"/>
              <a:t>Demographic change</a:t>
            </a:r>
          </a:p>
          <a:p>
            <a:pPr algn="l">
              <a:lnSpc>
                <a:spcPct val="150000"/>
              </a:lnSpc>
            </a:pPr>
            <a:r>
              <a:rPr lang="en-US" sz="2000" dirty="0" smtClean="0"/>
              <a:t>Economy &amp; Poverty</a:t>
            </a:r>
          </a:p>
          <a:p>
            <a:pPr algn="l">
              <a:lnSpc>
                <a:spcPct val="150000"/>
              </a:lnSpc>
            </a:pPr>
            <a:r>
              <a:rPr lang="en-US" sz="2000" dirty="0" smtClean="0"/>
              <a:t>Education</a:t>
            </a:r>
          </a:p>
          <a:p>
            <a:pPr algn="l">
              <a:lnSpc>
                <a:spcPct val="150000"/>
              </a:lnSpc>
            </a:pPr>
            <a:r>
              <a:rPr lang="en-US" sz="2000" dirty="0" smtClean="0"/>
              <a:t>Employment</a:t>
            </a:r>
          </a:p>
          <a:p>
            <a:pPr algn="l">
              <a:lnSpc>
                <a:spcPct val="150000"/>
              </a:lnSpc>
            </a:pPr>
            <a:r>
              <a:rPr lang="en-US" sz="2000" dirty="0" smtClean="0"/>
              <a:t>Health</a:t>
            </a:r>
          </a:p>
          <a:p>
            <a:pPr algn="l">
              <a:lnSpc>
                <a:spcPct val="150000"/>
              </a:lnSpc>
            </a:pPr>
            <a:endParaRPr lang="en-US" sz="2000" dirty="0"/>
          </a:p>
        </p:txBody>
      </p:sp>
      <p:sp>
        <p:nvSpPr>
          <p:cNvPr id="2" name="TextBox 1"/>
          <p:cNvSpPr txBox="1"/>
          <p:nvPr userDrawn="1"/>
        </p:nvSpPr>
        <p:spPr>
          <a:xfrm>
            <a:off x="5724457" y="1224117"/>
            <a:ext cx="4680155" cy="646331"/>
          </a:xfrm>
          <a:prstGeom prst="rect">
            <a:avLst/>
          </a:prstGeom>
          <a:noFill/>
        </p:spPr>
        <p:txBody>
          <a:bodyPr wrap="square" rtlCol="0">
            <a:spAutoFit/>
          </a:bodyPr>
          <a:lstStyle/>
          <a:p>
            <a:r>
              <a:rPr lang="en-US" sz="3600" b="1" dirty="0" smtClean="0">
                <a:solidFill>
                  <a:schemeClr val="tx2"/>
                </a:solidFill>
                <a:latin typeface="Arial Narrow" panose="020B0606020202030204" pitchFamily="34" charset="0"/>
              </a:rPr>
              <a:t>Agenda</a:t>
            </a:r>
            <a:endParaRPr lang="en-US" sz="3600" b="1"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4136053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pic>
        <p:nvPicPr>
          <p:cNvPr id="8" name="Picture 2" descr="H:\desktop 10-12\compass graphics\compass-fad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5866" t="3297" r="22667" b="10363"/>
          <a:stretch/>
        </p:blipFill>
        <p:spPr bwMode="auto">
          <a:xfrm>
            <a:off x="-1" y="-2"/>
            <a:ext cx="8459780" cy="661379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a:spLocks noChangeArrowheads="1"/>
          </p:cNvSpPr>
          <p:nvPr userDrawn="1"/>
        </p:nvSpPr>
        <p:spPr bwMode="auto">
          <a:xfrm>
            <a:off x="1" y="6471225"/>
            <a:ext cx="12191999" cy="274320"/>
          </a:xfrm>
          <a:prstGeom prst="rect">
            <a:avLst/>
          </a:prstGeom>
          <a:solidFill>
            <a:schemeClr val="tx2"/>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grpSp>
        <p:nvGrpSpPr>
          <p:cNvPr id="38" name="Group 37"/>
          <p:cNvGrpSpPr/>
          <p:nvPr userDrawn="1"/>
        </p:nvGrpSpPr>
        <p:grpSpPr>
          <a:xfrm>
            <a:off x="0" y="605814"/>
            <a:ext cx="12225909" cy="100505"/>
            <a:chOff x="0" y="6460513"/>
            <a:chExt cx="9169432" cy="100505"/>
          </a:xfrm>
        </p:grpSpPr>
        <p:sp>
          <p:nvSpPr>
            <p:cNvPr id="39" name="Rectangle 38"/>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3"/>
          <p:cNvSpPr>
            <a:spLocks noGrp="1"/>
          </p:cNvSpPr>
          <p:nvPr>
            <p:ph type="ctrTitle"/>
          </p:nvPr>
        </p:nvSpPr>
        <p:spPr>
          <a:xfrm>
            <a:off x="2494917" y="2031670"/>
            <a:ext cx="8608212" cy="1752600"/>
          </a:xfrm>
        </p:spPr>
        <p:txBody>
          <a:bodyPr/>
          <a:lstStyle/>
          <a:p>
            <a:pPr algn="l"/>
            <a:r>
              <a:rPr lang="en-US" dirty="0" smtClean="0"/>
              <a:t>What is MN Compass?</a:t>
            </a:r>
            <a:endParaRPr lang="en-US" dirty="0"/>
          </a:p>
        </p:txBody>
      </p:sp>
      <p:sp>
        <p:nvSpPr>
          <p:cNvPr id="29" name="TextBox 28"/>
          <p:cNvSpPr txBox="1"/>
          <p:nvPr userDrawn="1"/>
        </p:nvSpPr>
        <p:spPr>
          <a:xfrm>
            <a:off x="2494917" y="3580739"/>
            <a:ext cx="8914411" cy="2507418"/>
          </a:xfrm>
          <a:prstGeom prst="rect">
            <a:avLst/>
          </a:prstGeom>
          <a:noFill/>
        </p:spPr>
        <p:txBody>
          <a:bodyPr wrap="square" rtlCol="0">
            <a:noAutofit/>
          </a:bodyPr>
          <a:lstStyle/>
          <a:p>
            <a:pPr>
              <a:lnSpc>
                <a:spcPct val="114000"/>
              </a:lnSpc>
            </a:pPr>
            <a:r>
              <a:rPr lang="en-US" sz="2800" dirty="0" smtClean="0"/>
              <a:t>A community indicators project, Minnesota Compass provides a common foundation of information and data that people need to identify, understand, and effectively act on community issues.</a:t>
            </a:r>
            <a:endParaRPr lang="en-US" sz="2800" dirty="0"/>
          </a:p>
        </p:txBody>
      </p:sp>
    </p:spTree>
    <p:extLst>
      <p:ext uri="{BB962C8B-B14F-4D97-AF65-F5344CB8AC3E}">
        <p14:creationId xmlns:p14="http://schemas.microsoft.com/office/powerpoint/2010/main" val="2847195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able with title">
    <p:spTree>
      <p:nvGrpSpPr>
        <p:cNvPr id="1" name=""/>
        <p:cNvGrpSpPr/>
        <p:nvPr/>
      </p:nvGrpSpPr>
      <p:grpSpPr>
        <a:xfrm>
          <a:off x="0" y="0"/>
          <a:ext cx="0" cy="0"/>
          <a:chOff x="0" y="0"/>
          <a:chExt cx="0" cy="0"/>
        </a:xfrm>
      </p:grpSpPr>
      <p:sp>
        <p:nvSpPr>
          <p:cNvPr id="17" name="Text Placeholder 12"/>
          <p:cNvSpPr>
            <a:spLocks noGrp="1"/>
          </p:cNvSpPr>
          <p:nvPr>
            <p:ph idx="1" hasCustomPrompt="1"/>
          </p:nvPr>
        </p:nvSpPr>
        <p:spPr bwMode="auto">
          <a:xfrm>
            <a:off x="402167" y="1670793"/>
            <a:ext cx="11379200" cy="4567320"/>
          </a:xfrm>
          <a:prstGeom prst="rect">
            <a:avLst/>
          </a:prstGeom>
          <a:noFill/>
          <a:ln w="9525">
            <a:noFill/>
            <a:miter lim="800000"/>
            <a:headEnd/>
            <a:tailEnd/>
          </a:ln>
        </p:spPr>
        <p:txBody>
          <a:bodyPr/>
          <a:lstStyle>
            <a:lvl1pPr marL="0" indent="0">
              <a:lnSpc>
                <a:spcPct val="100000"/>
              </a:lnSpc>
              <a:spcBef>
                <a:spcPts val="1200"/>
              </a:spcBef>
              <a:spcAft>
                <a:spcPts val="0"/>
              </a:spcAft>
              <a:buClr>
                <a:schemeClr val="tx2"/>
              </a:buClr>
              <a:buSzPct val="100000"/>
              <a:buFont typeface="Wingdings" panose="05000000000000000000" pitchFamily="2" charset="2"/>
              <a:buNone/>
              <a:defRPr lang="en-US" sz="1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a:defRPr>
                <a:solidFill>
                  <a:schemeClr val="tx1">
                    <a:lumMod val="65000"/>
                    <a:lumOff val="35000"/>
                  </a:schemeClr>
                </a:solidFill>
              </a:defRPr>
            </a:lvl4pPr>
          </a:lstStyle>
          <a:p>
            <a:pPr lvl="0"/>
            <a:r>
              <a:rPr lang="en-US" dirty="0" smtClean="0"/>
              <a:t>Insert table by selecting table image, add number of rows and columns.  </a:t>
            </a:r>
          </a:p>
        </p:txBody>
      </p:sp>
      <p:sp>
        <p:nvSpPr>
          <p:cNvPr id="11" name="Title 1"/>
          <p:cNvSpPr>
            <a:spLocks noGrp="1"/>
          </p:cNvSpPr>
          <p:nvPr>
            <p:ph type="title"/>
          </p:nvPr>
        </p:nvSpPr>
        <p:spPr>
          <a:xfrm>
            <a:off x="395843" y="228600"/>
            <a:ext cx="11368644" cy="1255816"/>
          </a:xfrm>
        </p:spPr>
        <p:txBody>
          <a:bodyPr anchor="b" anchorCtr="0"/>
          <a:lstStyle>
            <a:lvl1pPr>
              <a:defRPr sz="3600">
                <a:solidFill>
                  <a:srgbClr val="0067AC"/>
                </a:solidFill>
              </a:defRPr>
            </a:lvl1pPr>
          </a:lstStyle>
          <a:p>
            <a:r>
              <a:rPr lang="en-US" dirty="0" smtClean="0"/>
              <a:t>Click to edit Master title style</a:t>
            </a:r>
            <a:endParaRPr lang="en-US" dirty="0"/>
          </a:p>
        </p:txBody>
      </p:sp>
      <p:sp>
        <p:nvSpPr>
          <p:cNvPr id="6" name="Rectangle 5"/>
          <p:cNvSpPr>
            <a:spLocks noChangeArrowheads="1"/>
          </p:cNvSpPr>
          <p:nvPr userDrawn="1"/>
        </p:nvSpPr>
        <p:spPr bwMode="auto">
          <a:xfrm>
            <a:off x="1" y="6471225"/>
            <a:ext cx="12191999" cy="274320"/>
          </a:xfrm>
          <a:prstGeom prst="rect">
            <a:avLst/>
          </a:prstGeom>
          <a:solidFill>
            <a:srgbClr val="0067AC"/>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Tree>
    <p:extLst>
      <p:ext uri="{BB962C8B-B14F-4D97-AF65-F5344CB8AC3E}">
        <p14:creationId xmlns:p14="http://schemas.microsoft.com/office/powerpoint/2010/main" val="177478678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rt (create) with title">
    <p:spTree>
      <p:nvGrpSpPr>
        <p:cNvPr id="1" name=""/>
        <p:cNvGrpSpPr/>
        <p:nvPr/>
      </p:nvGrpSpPr>
      <p:grpSpPr>
        <a:xfrm>
          <a:off x="0" y="0"/>
          <a:ext cx="0" cy="0"/>
          <a:chOff x="0" y="0"/>
          <a:chExt cx="0" cy="0"/>
        </a:xfrm>
      </p:grpSpPr>
      <p:sp>
        <p:nvSpPr>
          <p:cNvPr id="17" name="Text Placeholder 12"/>
          <p:cNvSpPr>
            <a:spLocks noGrp="1"/>
          </p:cNvSpPr>
          <p:nvPr>
            <p:ph idx="1" hasCustomPrompt="1"/>
          </p:nvPr>
        </p:nvSpPr>
        <p:spPr bwMode="auto">
          <a:xfrm>
            <a:off x="402167" y="1670793"/>
            <a:ext cx="11379200" cy="4567320"/>
          </a:xfrm>
          <a:prstGeom prst="rect">
            <a:avLst/>
          </a:prstGeom>
          <a:noFill/>
          <a:ln w="9525">
            <a:noFill/>
            <a:miter lim="800000"/>
            <a:headEnd/>
            <a:tailEnd/>
          </a:ln>
        </p:spPr>
        <p:txBody>
          <a:bodyPr/>
          <a:lstStyle>
            <a:lvl1pPr marL="0" indent="0">
              <a:lnSpc>
                <a:spcPct val="100000"/>
              </a:lnSpc>
              <a:spcBef>
                <a:spcPts val="1200"/>
              </a:spcBef>
              <a:spcAft>
                <a:spcPts val="0"/>
              </a:spcAft>
              <a:buClr>
                <a:schemeClr val="tx2"/>
              </a:buClr>
              <a:buSzPct val="100000"/>
              <a:buFont typeface="Wingdings" panose="05000000000000000000" pitchFamily="2" charset="2"/>
              <a:buNone/>
              <a:defRPr lang="en-US" sz="1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a:defRPr>
                <a:solidFill>
                  <a:schemeClr val="tx1">
                    <a:lumMod val="65000"/>
                    <a:lumOff val="35000"/>
                  </a:schemeClr>
                </a:solidFill>
              </a:defRPr>
            </a:lvl4pPr>
          </a:lstStyle>
          <a:p>
            <a:pPr lvl="0"/>
            <a:r>
              <a:rPr lang="en-US" dirty="0" smtClean="0"/>
              <a:t>Insert chart by selecting chart image, add number of rows and columns.  </a:t>
            </a:r>
          </a:p>
        </p:txBody>
      </p:sp>
      <p:sp>
        <p:nvSpPr>
          <p:cNvPr id="11" name="Title 1"/>
          <p:cNvSpPr>
            <a:spLocks noGrp="1"/>
          </p:cNvSpPr>
          <p:nvPr>
            <p:ph type="title"/>
          </p:nvPr>
        </p:nvSpPr>
        <p:spPr>
          <a:xfrm>
            <a:off x="395843" y="228600"/>
            <a:ext cx="11368644" cy="1255816"/>
          </a:xfrm>
        </p:spPr>
        <p:txBody>
          <a:bodyPr anchor="b" anchorCtr="0"/>
          <a:lstStyle>
            <a:lvl1pPr>
              <a:defRPr sz="3600">
                <a:solidFill>
                  <a:srgbClr val="0067AC"/>
                </a:solidFill>
              </a:defRPr>
            </a:lvl1pPr>
          </a:lstStyle>
          <a:p>
            <a:r>
              <a:rPr lang="en-US" dirty="0" smtClean="0"/>
              <a:t>Click to edit Master title style</a:t>
            </a:r>
            <a:endParaRPr lang="en-US" dirty="0"/>
          </a:p>
        </p:txBody>
      </p:sp>
      <p:sp>
        <p:nvSpPr>
          <p:cNvPr id="5" name="Rectangle 4"/>
          <p:cNvSpPr>
            <a:spLocks noChangeArrowheads="1"/>
          </p:cNvSpPr>
          <p:nvPr userDrawn="1"/>
        </p:nvSpPr>
        <p:spPr bwMode="auto">
          <a:xfrm>
            <a:off x="1" y="6471225"/>
            <a:ext cx="12191999" cy="274320"/>
          </a:xfrm>
          <a:prstGeom prst="rect">
            <a:avLst/>
          </a:prstGeom>
          <a:solidFill>
            <a:srgbClr val="0067AC"/>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Tree>
    <p:extLst>
      <p:ext uri="{BB962C8B-B14F-4D97-AF65-F5344CB8AC3E}">
        <p14:creationId xmlns:p14="http://schemas.microsoft.com/office/powerpoint/2010/main" val="333643751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rt (insert) with title">
    <p:spTree>
      <p:nvGrpSpPr>
        <p:cNvPr id="1" name=""/>
        <p:cNvGrpSpPr/>
        <p:nvPr/>
      </p:nvGrpSpPr>
      <p:grpSpPr>
        <a:xfrm>
          <a:off x="0" y="0"/>
          <a:ext cx="0" cy="0"/>
          <a:chOff x="0" y="0"/>
          <a:chExt cx="0" cy="0"/>
        </a:xfrm>
      </p:grpSpPr>
      <p:sp>
        <p:nvSpPr>
          <p:cNvPr id="4" name="Title 1"/>
          <p:cNvSpPr>
            <a:spLocks noGrp="1"/>
          </p:cNvSpPr>
          <p:nvPr>
            <p:ph type="title"/>
          </p:nvPr>
        </p:nvSpPr>
        <p:spPr>
          <a:xfrm>
            <a:off x="395843" y="228600"/>
            <a:ext cx="11368644" cy="1255816"/>
          </a:xfrm>
        </p:spPr>
        <p:txBody>
          <a:bodyPr anchor="b" anchorCtr="0"/>
          <a:lstStyle>
            <a:lvl1pPr>
              <a:defRPr sz="3600">
                <a:solidFill>
                  <a:srgbClr val="0067AC"/>
                </a:solidFill>
              </a:defRPr>
            </a:lvl1pPr>
          </a:lstStyle>
          <a:p>
            <a:r>
              <a:rPr lang="en-US" dirty="0" smtClean="0"/>
              <a:t>Click to edit Master title style</a:t>
            </a:r>
            <a:endParaRPr lang="en-US" dirty="0"/>
          </a:p>
        </p:txBody>
      </p:sp>
      <p:sp>
        <p:nvSpPr>
          <p:cNvPr id="3" name="Rectangle 2"/>
          <p:cNvSpPr>
            <a:spLocks noChangeArrowheads="1"/>
          </p:cNvSpPr>
          <p:nvPr userDrawn="1"/>
        </p:nvSpPr>
        <p:spPr bwMode="auto">
          <a:xfrm>
            <a:off x="1" y="6471225"/>
            <a:ext cx="12191999" cy="274320"/>
          </a:xfrm>
          <a:prstGeom prst="rect">
            <a:avLst/>
          </a:prstGeom>
          <a:solidFill>
            <a:srgbClr val="0067AC"/>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Title 1"/>
          <p:cNvSpPr txBox="1">
            <a:spLocks/>
          </p:cNvSpPr>
          <p:nvPr userDrawn="1"/>
        </p:nvSpPr>
        <p:spPr bwMode="auto">
          <a:xfrm>
            <a:off x="363758" y="1439777"/>
            <a:ext cx="11368644" cy="75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1800" b="0" dirty="0" smtClean="0">
                <a:solidFill>
                  <a:schemeClr val="tx1"/>
                </a:solidFill>
              </a:rPr>
              <a:t>Insert chart from MN Compass:  Export chart: Download image</a:t>
            </a:r>
          </a:p>
          <a:p>
            <a:r>
              <a:rPr lang="en-US" sz="1800" b="0" dirty="0" smtClean="0">
                <a:solidFill>
                  <a:schemeClr val="tx1"/>
                </a:solidFill>
              </a:rPr>
              <a:t>Insert picture and scale to no larger than 125%</a:t>
            </a:r>
            <a:endParaRPr lang="en-US" sz="1800" b="0" dirty="0">
              <a:solidFill>
                <a:schemeClr val="tx1"/>
              </a:solidFill>
            </a:endParaRPr>
          </a:p>
        </p:txBody>
      </p:sp>
      <p:sp>
        <p:nvSpPr>
          <p:cNvPr id="6" name="Title 1"/>
          <p:cNvSpPr txBox="1">
            <a:spLocks/>
          </p:cNvSpPr>
          <p:nvPr userDrawn="1"/>
        </p:nvSpPr>
        <p:spPr bwMode="auto">
          <a:xfrm>
            <a:off x="407445" y="5824289"/>
            <a:ext cx="11368644" cy="64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1800" b="0" i="0" dirty="0" smtClean="0">
                <a:solidFill>
                  <a:schemeClr val="tx1">
                    <a:lumMod val="50000"/>
                    <a:lumOff val="50000"/>
                  </a:schemeClr>
                </a:solidFill>
              </a:rPr>
              <a:t>Source: </a:t>
            </a:r>
          </a:p>
        </p:txBody>
      </p:sp>
    </p:spTree>
    <p:extLst>
      <p:ext uri="{BB962C8B-B14F-4D97-AF65-F5344CB8AC3E}">
        <p14:creationId xmlns:p14="http://schemas.microsoft.com/office/powerpoint/2010/main" val="224702676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12"/>
          <p:cNvSpPr>
            <a:spLocks noGrp="1"/>
          </p:cNvSpPr>
          <p:nvPr>
            <p:ph idx="11"/>
          </p:nvPr>
        </p:nvSpPr>
        <p:spPr bwMode="auto">
          <a:xfrm>
            <a:off x="402167" y="1683493"/>
            <a:ext cx="11362320" cy="4567320"/>
          </a:xfrm>
          <a:prstGeom prst="rect">
            <a:avLst/>
          </a:prstGeom>
          <a:noFill/>
          <a:ln w="9525">
            <a:noFill/>
            <a:miter lim="800000"/>
            <a:headEnd/>
            <a:tailEnd/>
          </a:ln>
        </p:spPr>
        <p:txBody>
          <a:bodyPr/>
          <a:lstStyle>
            <a:lvl1pPr marL="342900" indent="-342900">
              <a:lnSpc>
                <a:spcPct val="100000"/>
              </a:lnSpc>
              <a:spcBef>
                <a:spcPts val="1200"/>
              </a:spcBef>
              <a:spcAft>
                <a:spcPts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a:defRPr>
                <a:solidFill>
                  <a:schemeClr val="tx1">
                    <a:lumMod val="65000"/>
                    <a:lumOff val="35000"/>
                  </a:schemeClr>
                </a:solidFill>
              </a:defRPr>
            </a:lvl4pPr>
          </a:lstStyle>
          <a:p>
            <a:pPr lvl="0"/>
            <a:r>
              <a:rPr lang="en-US" dirty="0" smtClean="0"/>
              <a:t>Click to edit Master text styles</a:t>
            </a:r>
          </a:p>
          <a:p>
            <a:pPr lvl="1"/>
            <a:r>
              <a:rPr lang="en-US" dirty="0" smtClean="0"/>
              <a:t>Second level</a:t>
            </a:r>
          </a:p>
          <a:p>
            <a:pPr lvl="2"/>
            <a:r>
              <a:rPr lang="en-US" dirty="0" smtClean="0"/>
              <a:t>Third level</a:t>
            </a:r>
          </a:p>
          <a:p>
            <a:pPr lvl="0"/>
            <a:endParaRPr lang="en-US" dirty="0" smtClean="0"/>
          </a:p>
        </p:txBody>
      </p:sp>
      <p:grpSp>
        <p:nvGrpSpPr>
          <p:cNvPr id="4" name="Group 3"/>
          <p:cNvGrpSpPr/>
          <p:nvPr userDrawn="1"/>
        </p:nvGrpSpPr>
        <p:grpSpPr>
          <a:xfrm>
            <a:off x="0" y="6460514"/>
            <a:ext cx="12225909" cy="100505"/>
            <a:chOff x="0" y="6460513"/>
            <a:chExt cx="9169432" cy="100505"/>
          </a:xfrm>
        </p:grpSpPr>
        <p:sp>
          <p:nvSpPr>
            <p:cNvPr id="5" name="Rectangle 4"/>
            <p:cNvSpPr/>
            <p:nvPr userDrawn="1"/>
          </p:nvSpPr>
          <p:spPr>
            <a:xfrm>
              <a:off x="0"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3056214"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2618605"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180996"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744177"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306568"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875218"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37609"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493823"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550037" y="6460513"/>
              <a:ext cx="437609" cy="10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6112428" y="6460513"/>
              <a:ext cx="437609" cy="100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674819" y="6460513"/>
              <a:ext cx="437609" cy="100505"/>
            </a:xfrm>
            <a:prstGeom prst="rect">
              <a:avLst/>
            </a:prstGeom>
            <a:solidFill>
              <a:srgbClr val="E6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238000"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800391"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369041"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3931432"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6987646" y="6460513"/>
              <a:ext cx="437609" cy="10050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8731823" y="6460513"/>
              <a:ext cx="437609" cy="100505"/>
            </a:xfrm>
            <a:prstGeom prst="rect">
              <a:avLst/>
            </a:prstGeom>
            <a:solidFill>
              <a:srgbClr val="FFD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294214" y="6460513"/>
              <a:ext cx="437609" cy="100505"/>
            </a:xfrm>
            <a:prstGeom prst="rect">
              <a:avLst/>
            </a:prstGeom>
            <a:solidFill>
              <a:srgbClr val="B4C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862864" y="6460513"/>
              <a:ext cx="437609" cy="100505"/>
            </a:xfrm>
            <a:prstGeom prst="rect">
              <a:avLst/>
            </a:prstGeom>
            <a:solidFill>
              <a:srgbClr val="54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7425255" y="6460513"/>
              <a:ext cx="437609" cy="1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85087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82" name="Title Placeholder 21"/>
          <p:cNvSpPr>
            <a:spLocks noGrp="1"/>
          </p:cNvSpPr>
          <p:nvPr>
            <p:ph type="title"/>
          </p:nvPr>
        </p:nvSpPr>
        <p:spPr bwMode="auto">
          <a:xfrm>
            <a:off x="395843" y="228600"/>
            <a:ext cx="11368644"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083" name="Text Placeholder 12"/>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1"/>
            <a:r>
              <a:rPr lang="en-US" dirty="0" smtClean="0"/>
              <a:t>Third item</a:t>
            </a:r>
          </a:p>
          <a:p>
            <a:pPr lvl="1"/>
            <a:r>
              <a:rPr lang="en-US" dirty="0" smtClean="0"/>
              <a:t>Fourth</a:t>
            </a:r>
          </a:p>
          <a:p>
            <a:pPr lvl="1"/>
            <a:r>
              <a:rPr lang="en-US" dirty="0" smtClean="0"/>
              <a:t>Fifth</a:t>
            </a:r>
          </a:p>
          <a:p>
            <a:pPr lvl="1"/>
            <a:r>
              <a:rPr lang="en-US" dirty="0" smtClean="0"/>
              <a:t>Sixth</a:t>
            </a:r>
          </a:p>
          <a:p>
            <a:pPr lvl="2"/>
            <a:r>
              <a:rPr lang="en-US" dirty="0" smtClean="0"/>
              <a:t>Third level</a:t>
            </a:r>
          </a:p>
          <a:p>
            <a:pPr lvl="3"/>
            <a:endParaRPr lang="en-US" dirty="0" smtClean="0"/>
          </a:p>
        </p:txBody>
      </p:sp>
    </p:spTree>
  </p:cSld>
  <p:clrMap bg1="lt1" tx1="dk1" bg2="lt2" tx2="dk2" accent1="accent1" accent2="accent2" accent3="accent3" accent4="accent4" accent5="accent5" accent6="accent6" hlink="hlink" folHlink="folHlink"/>
  <p:sldLayoutIdLst>
    <p:sldLayoutId id="2147485514" r:id="rId1"/>
    <p:sldLayoutId id="2147485548" r:id="rId2"/>
    <p:sldLayoutId id="2147485546" r:id="rId3"/>
    <p:sldLayoutId id="2147485564" r:id="rId4"/>
    <p:sldLayoutId id="2147485567" r:id="rId5"/>
    <p:sldLayoutId id="2147485516" r:id="rId6"/>
    <p:sldLayoutId id="2147485566" r:id="rId7"/>
    <p:sldLayoutId id="2147485520" r:id="rId8"/>
    <p:sldLayoutId id="2147485571" r:id="rId9"/>
    <p:sldLayoutId id="2147485517" r:id="rId10"/>
    <p:sldLayoutId id="2147485568" r:id="rId11"/>
    <p:sldLayoutId id="2147485518" r:id="rId12"/>
    <p:sldLayoutId id="2147485554" r:id="rId13"/>
    <p:sldLayoutId id="2147485563" r:id="rId14"/>
    <p:sldLayoutId id="2147485556" r:id="rId15"/>
    <p:sldLayoutId id="2147485560" r:id="rId16"/>
    <p:sldLayoutId id="2147485555" r:id="rId17"/>
    <p:sldLayoutId id="2147485562" r:id="rId18"/>
    <p:sldLayoutId id="2147485536" r:id="rId19"/>
    <p:sldLayoutId id="2147485561" r:id="rId20"/>
    <p:sldLayoutId id="2147485549" r:id="rId21"/>
    <p:sldLayoutId id="2147485557" r:id="rId22"/>
    <p:sldLayoutId id="2147485569" r:id="rId23"/>
    <p:sldLayoutId id="2147485570" r:id="rId24"/>
    <p:sldLayoutId id="2147485574" r:id="rId25"/>
    <p:sldLayoutId id="2147485575" r:id="rId26"/>
    <p:sldLayoutId id="2147485576" r:id="rId27"/>
    <p:sldLayoutId id="2147485577" r:id="rId28"/>
    <p:sldLayoutId id="2147485579" r:id="rId29"/>
    <p:sldLayoutId id="2147485580" r:id="rId30"/>
    <p:sldLayoutId id="2147485581" r:id="rId31"/>
    <p:sldLayoutId id="2147485582" r:id="rId32"/>
  </p:sldLayoutIdLst>
  <p:transition>
    <p:fade/>
  </p:transition>
  <p:timing>
    <p:tnLst>
      <p:par>
        <p:cTn id="1" dur="indefinite" restart="never" nodeType="tmRoot"/>
      </p:par>
    </p:tnLst>
  </p:timing>
  <p:hf sldNum="0" hdr="0"/>
  <p:txStyles>
    <p:title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p:titleStyle>
    <p:bodyStyle>
      <a:lvl1pPr marL="0" indent="0" algn="l" rtl="0" eaLnBrk="1" fontAlgn="base" hangingPunct="1">
        <a:spcBef>
          <a:spcPct val="20000"/>
        </a:spcBef>
        <a:spcAft>
          <a:spcPct val="0"/>
        </a:spcAft>
        <a:buClr>
          <a:schemeClr val="accent3"/>
        </a:buClr>
        <a:buSzPct val="125000"/>
        <a:buFont typeface="Wingdings 2" pitchFamily="18" charset="2"/>
        <a:buNone/>
        <a:defRPr sz="2800" kern="1200">
          <a:solidFill>
            <a:schemeClr val="tx1"/>
          </a:solidFill>
          <a:latin typeface="Arial" charset="0"/>
          <a:ea typeface="+mn-ea"/>
          <a:cs typeface="+mn-cs"/>
        </a:defRPr>
      </a:lvl1pPr>
      <a:lvl2pPr marL="547688" indent="-273050" algn="l" rtl="0" eaLnBrk="1" fontAlgn="base" hangingPunct="1">
        <a:spcBef>
          <a:spcPct val="20000"/>
        </a:spcBef>
        <a:spcAft>
          <a:spcPct val="0"/>
        </a:spcAft>
        <a:buClr>
          <a:schemeClr val="tx2"/>
        </a:buClr>
        <a:buSzPct val="85000"/>
        <a:buFont typeface="Wingdings" pitchFamily="2" charset="2"/>
        <a:buChar char="§"/>
        <a:defRPr sz="2400" kern="1200">
          <a:solidFill>
            <a:schemeClr val="tx1"/>
          </a:solidFill>
          <a:latin typeface="Arial" charset="0"/>
          <a:ea typeface="+mn-ea"/>
          <a:cs typeface="+mn-cs"/>
        </a:defRPr>
      </a:lvl2pPr>
      <a:lvl3pPr marL="822325" indent="-228600" algn="l" rtl="0" eaLnBrk="1" fontAlgn="base" hangingPunct="1">
        <a:spcBef>
          <a:spcPct val="20000"/>
        </a:spcBef>
        <a:spcAft>
          <a:spcPct val="0"/>
        </a:spcAft>
        <a:buClr>
          <a:srgbClr val="CF4D4B"/>
        </a:buClr>
        <a:buSzPct val="95000"/>
        <a:buChar char="•"/>
        <a:defRPr sz="2400" kern="120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2"/>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49.jp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5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60.emf"/><Relationship Id="rId5" Type="http://schemas.openxmlformats.org/officeDocument/2006/relationships/image" Target="../media/image61.emf"/><Relationship Id="rId4" Type="http://schemas.openxmlformats.org/officeDocument/2006/relationships/image" Target="../media/image62.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61.emf"/><Relationship Id="rId5" Type="http://schemas.openxmlformats.org/officeDocument/2006/relationships/image" Target="../media/image62.emf"/><Relationship Id="rId4" Type="http://schemas.openxmlformats.org/officeDocument/2006/relationships/image" Target="../media/image60.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41.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73.tiff"/><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85.jpeg"/><Relationship Id="rId4" Type="http://schemas.openxmlformats.org/officeDocument/2006/relationships/image" Target="../media/image84.emf"/></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87.emf"/><Relationship Id="rId7" Type="http://schemas.openxmlformats.org/officeDocument/2006/relationships/image" Target="../media/image91.emf"/><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image" Target="../media/image90.emf"/><Relationship Id="rId11" Type="http://schemas.openxmlformats.org/officeDocument/2006/relationships/image" Target="../media/image22.png"/><Relationship Id="rId5" Type="http://schemas.openxmlformats.org/officeDocument/2006/relationships/image" Target="../media/image89.emf"/><Relationship Id="rId10" Type="http://schemas.openxmlformats.org/officeDocument/2006/relationships/image" Target="../media/image94.emf"/><Relationship Id="rId4" Type="http://schemas.openxmlformats.org/officeDocument/2006/relationships/image" Target="../media/image88.emf"/><Relationship Id="rId9" Type="http://schemas.openxmlformats.org/officeDocument/2006/relationships/image" Target="../media/image93.emf"/></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30.xml"/><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30.xml"/><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30.xml"/><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1.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59.emf"/></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6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103.png"/><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1.emf"/><Relationship Id="rId7"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108.png"/><Relationship Id="rId4" Type="http://schemas.openxmlformats.org/officeDocument/2006/relationships/image" Target="../media/image101.emf"/></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110.png"/><Relationship Id="rId4" Type="http://schemas.openxmlformats.org/officeDocument/2006/relationships/image" Target="../media/image101.emf"/></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image" Target="../media/image60.emf"/><Relationship Id="rId5" Type="http://schemas.openxmlformats.org/officeDocument/2006/relationships/image" Target="../media/image61.emf"/><Relationship Id="rId4" Type="http://schemas.openxmlformats.org/officeDocument/2006/relationships/image" Target="../media/image62.emf"/></Relationships>
</file>

<file path=ppt/slides/_rels/slide67.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openxmlformats.org/officeDocument/2006/relationships/image" Target="../media/image113.png"/><Relationship Id="rId4" Type="http://schemas.openxmlformats.org/officeDocument/2006/relationships/image" Target="../media/image112.png"/></Relationships>
</file>

<file path=ppt/slides/_rels/slide68.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59.xml"/><Relationship Id="rId1" Type="http://schemas.openxmlformats.org/officeDocument/2006/relationships/slideLayout" Target="../slideLayouts/slideLayout9.xml"/><Relationship Id="rId5" Type="http://schemas.openxmlformats.org/officeDocument/2006/relationships/image" Target="../media/image115.png"/><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22.png"/><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111.emf"/><Relationship Id="rId5" Type="http://schemas.openxmlformats.org/officeDocument/2006/relationships/image" Target="../media/image117.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118.png"/></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22.png"/><Relationship Id="rId2" Type="http://schemas.openxmlformats.org/officeDocument/2006/relationships/notesSlide" Target="../notesSlides/notesSlide62.xml"/><Relationship Id="rId1" Type="http://schemas.openxmlformats.org/officeDocument/2006/relationships/slideLayout" Target="../slideLayouts/slideLayout9.xml"/><Relationship Id="rId6" Type="http://schemas.openxmlformats.org/officeDocument/2006/relationships/image" Target="../media/image61.emf"/><Relationship Id="rId5" Type="http://schemas.openxmlformats.org/officeDocument/2006/relationships/image" Target="../media/image62.emf"/><Relationship Id="rId4" Type="http://schemas.openxmlformats.org/officeDocument/2006/relationships/image" Target="../media/image60.emf"/></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121.png"/><Relationship Id="rId4" Type="http://schemas.openxmlformats.org/officeDocument/2006/relationships/image" Target="../media/image120.emf"/></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120.emf"/><Relationship Id="rId4" Type="http://schemas.openxmlformats.org/officeDocument/2006/relationships/image" Target="../media/image12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22.png"/><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120.emf"/><Relationship Id="rId5" Type="http://schemas.openxmlformats.org/officeDocument/2006/relationships/image" Target="../media/image125.png"/><Relationship Id="rId4" Type="http://schemas.openxmlformats.org/officeDocument/2006/relationships/image" Target="../media/image124.png"/></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7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jpg"/><Relationship Id="rId2" Type="http://schemas.openxmlformats.org/officeDocument/2006/relationships/notesSlide" Target="../notesSlides/notesSlide68.xml"/><Relationship Id="rId1" Type="http://schemas.openxmlformats.org/officeDocument/2006/relationships/slideLayout" Target="../slideLayouts/slideLayout25.xml"/><Relationship Id="rId6" Type="http://schemas.openxmlformats.org/officeDocument/2006/relationships/image" Target="../media/image129.png"/><Relationship Id="rId5" Type="http://schemas.openxmlformats.org/officeDocument/2006/relationships/image" Target="../media/image128.jp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3.png"/><Relationship Id="rId1" Type="http://schemas.openxmlformats.org/officeDocument/2006/relationships/slideLayout" Target="../slideLayouts/slideLayout28.xml"/><Relationship Id="rId4" Type="http://schemas.openxmlformats.org/officeDocument/2006/relationships/image" Target="../media/image4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1524000" y="4412974"/>
            <a:ext cx="9144000" cy="1599426"/>
          </a:xfrm>
        </p:spPr>
        <p:txBody>
          <a:bodyPr/>
          <a:lstStyle/>
          <a:p>
            <a:pPr>
              <a:lnSpc>
                <a:spcPct val="100000"/>
              </a:lnSpc>
            </a:pPr>
            <a:r>
              <a:rPr lang="en-US" sz="4400" dirty="0" smtClean="0"/>
              <a:t>Ellen Wolter &amp; Jacob Wascalus</a:t>
            </a:r>
            <a:br>
              <a:rPr lang="en-US" sz="4400" dirty="0" smtClean="0"/>
            </a:br>
            <a:r>
              <a:rPr lang="en-US" sz="2800" b="0" dirty="0" smtClean="0">
                <a:solidFill>
                  <a:schemeClr val="tx1">
                    <a:lumMod val="65000"/>
                    <a:lumOff val="35000"/>
                  </a:schemeClr>
                </a:solidFill>
              </a:rPr>
              <a:t>Wilder Research</a:t>
            </a:r>
            <a:r>
              <a:rPr lang="en-US" sz="4400" dirty="0" smtClean="0"/>
              <a:t/>
            </a:r>
            <a:br>
              <a:rPr lang="en-US" sz="4400" dirty="0" smtClean="0"/>
            </a:br>
            <a:endParaRPr lang="en-US" sz="3200" b="0" dirty="0"/>
          </a:p>
        </p:txBody>
      </p:sp>
      <p:sp>
        <p:nvSpPr>
          <p:cNvPr id="8" name="Title 2"/>
          <p:cNvSpPr txBox="1">
            <a:spLocks/>
          </p:cNvSpPr>
          <p:nvPr/>
        </p:nvSpPr>
        <p:spPr bwMode="auto">
          <a:xfrm>
            <a:off x="622852" y="1297755"/>
            <a:ext cx="11131826" cy="274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ts val="6400"/>
              </a:lnSpc>
              <a:spcBef>
                <a:spcPct val="0"/>
              </a:spcBef>
              <a:spcAft>
                <a:spcPct val="0"/>
              </a:spcAft>
              <a:defRPr sz="4800" b="1" kern="1200">
                <a:solidFill>
                  <a:schemeClr val="tx1">
                    <a:lumMod val="65000"/>
                    <a:lumOff val="35000"/>
                  </a:schemeClr>
                </a:solidFill>
                <a:latin typeface="Arial Narrow" pitchFamily="34" charset="0"/>
                <a:ea typeface="+mj-ea"/>
                <a:cs typeface="Arial" pitchFamily="34" charset="0"/>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pPr>
              <a:lnSpc>
                <a:spcPct val="100000"/>
              </a:lnSpc>
            </a:pPr>
            <a:r>
              <a:rPr lang="en-US" sz="6600" dirty="0" smtClean="0">
                <a:solidFill>
                  <a:prstClr val="black"/>
                </a:solidFill>
              </a:rPr>
              <a:t>Build your own profile for your community with Minnesota Compass</a:t>
            </a:r>
            <a:endParaRPr lang="en-US" sz="6600" dirty="0">
              <a:solidFill>
                <a:prstClr val="black"/>
              </a:solidFill>
            </a:endParaRPr>
          </a:p>
        </p:txBody>
      </p:sp>
    </p:spTree>
    <p:extLst>
      <p:ext uri="{BB962C8B-B14F-4D97-AF65-F5344CB8AC3E}">
        <p14:creationId xmlns:p14="http://schemas.microsoft.com/office/powerpoint/2010/main" val="2938533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innesota image pn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3106" t="6410" r="2136" b="6410"/>
          <a:stretch/>
        </p:blipFill>
        <p:spPr bwMode="auto">
          <a:xfrm>
            <a:off x="500346" y="124097"/>
            <a:ext cx="5334000" cy="594609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95843" y="1274155"/>
            <a:ext cx="3886200" cy="4154983"/>
            <a:chOff x="6325984" y="1378658"/>
            <a:chExt cx="3886200" cy="4154983"/>
          </a:xfrm>
        </p:grpSpPr>
        <p:grpSp>
          <p:nvGrpSpPr>
            <p:cNvPr id="5" name="Group 4"/>
            <p:cNvGrpSpPr/>
            <p:nvPr/>
          </p:nvGrpSpPr>
          <p:grpSpPr>
            <a:xfrm>
              <a:off x="6325984" y="2948318"/>
              <a:ext cx="3886200" cy="2585323"/>
              <a:chOff x="240475" y="1447800"/>
              <a:chExt cx="3886200" cy="2585323"/>
            </a:xfrm>
          </p:grpSpPr>
          <p:sp>
            <p:nvSpPr>
              <p:cNvPr id="6" name="TextBox 5"/>
              <p:cNvSpPr txBox="1"/>
              <p:nvPr/>
            </p:nvSpPr>
            <p:spPr>
              <a:xfrm>
                <a:off x="240475" y="1447800"/>
                <a:ext cx="3886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schemeClr val="accent5">
                        <a:lumMod val="75000"/>
                      </a:schemeClr>
                    </a:solidFill>
                    <a:effectLst>
                      <a:outerShdw blurRad="38100" dist="38100" dir="2700000" algn="tl">
                        <a:srgbClr val="000000">
                          <a:alpha val="43137"/>
                        </a:srgbClr>
                      </a:outerShdw>
                    </a:effectLst>
                    <a:uLnTx/>
                    <a:uFillTx/>
                    <a:latin typeface="Arial Black" panose="020B0A04020102020204" pitchFamily="34" charset="0"/>
                    <a:ea typeface="+mn-ea"/>
                    <a:cs typeface="+mn-cs"/>
                  </a:rPr>
                  <a:t>300,000</a:t>
                </a:r>
                <a:endParaRPr kumimoji="0" lang="en-US" sz="6000" b="0" i="0" u="none" strike="noStrike" kern="120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sp>
            <p:nvSpPr>
              <p:cNvPr id="7" name="TextBox 6"/>
              <p:cNvSpPr txBox="1"/>
              <p:nvPr/>
            </p:nvSpPr>
            <p:spPr>
              <a:xfrm>
                <a:off x="952499" y="2463463"/>
                <a:ext cx="246215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residents between 2010 and 2018</a:t>
                </a:r>
                <a:endParaRPr kumimoji="0" lang="en-US"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sp>
          <p:nvSpPr>
            <p:cNvPr id="8" name="TextBox 7"/>
            <p:cNvSpPr txBox="1"/>
            <p:nvPr/>
          </p:nvSpPr>
          <p:spPr>
            <a:xfrm>
              <a:off x="6861695" y="1378658"/>
              <a:ext cx="281477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Minnesota’s population grew by more than</a:t>
              </a:r>
              <a:endParaRPr kumimoji="0" lang="en-US"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sp>
        <p:nvSpPr>
          <p:cNvPr id="35" name="TextBox 34"/>
          <p:cNvSpPr txBox="1"/>
          <p:nvPr/>
        </p:nvSpPr>
        <p:spPr>
          <a:xfrm>
            <a:off x="5917387" y="2397539"/>
            <a:ext cx="5603794" cy="2246769"/>
          </a:xfrm>
          <a:prstGeom prst="rect">
            <a:avLst/>
          </a:prstGeom>
          <a:noFill/>
        </p:spPr>
        <p:txBody>
          <a:bodyPr wrap="square" rtlCol="0">
            <a:spAutoFit/>
          </a:bodyPr>
          <a:lstStyle/>
          <a:p>
            <a:r>
              <a:rPr lang="en-US" sz="6000" b="1" dirty="0" smtClean="0">
                <a:solidFill>
                  <a:schemeClr val="accent5">
                    <a:lumMod val="75000"/>
                  </a:schemeClr>
                </a:solidFill>
                <a:effectLst>
                  <a:outerShdw blurRad="38100" dist="38100" dir="2700000" algn="tl">
                    <a:srgbClr val="000000">
                      <a:alpha val="43137"/>
                    </a:srgbClr>
                  </a:outerShdw>
                </a:effectLst>
                <a:latin typeface="Arial Black" panose="020B0A04020102020204" pitchFamily="34" charset="0"/>
              </a:rPr>
              <a:t>16</a:t>
            </a:r>
            <a:r>
              <a:rPr lang="en-US" sz="6000" b="1" baseline="30000" dirty="0" smtClean="0">
                <a:solidFill>
                  <a:schemeClr val="accent5">
                    <a:lumMod val="75000"/>
                  </a:schemeClr>
                </a:solidFill>
                <a:effectLst>
                  <a:outerShdw blurRad="38100" dist="38100" dir="2700000" algn="tl">
                    <a:srgbClr val="000000">
                      <a:alpha val="43137"/>
                    </a:srgbClr>
                  </a:outerShdw>
                </a:effectLst>
                <a:latin typeface="Arial Black" panose="020B0A04020102020204" pitchFamily="34" charset="0"/>
              </a:rPr>
              <a:t>th</a:t>
            </a:r>
            <a:r>
              <a:rPr lang="en-US" sz="4000" b="1" dirty="0" smtClean="0">
                <a:latin typeface="Arial Narrow" panose="020B0606020202030204" pitchFamily="34" charset="0"/>
              </a:rPr>
              <a:t/>
            </a:r>
            <a:br>
              <a:rPr lang="en-US" sz="4000" b="1" dirty="0" smtClean="0">
                <a:latin typeface="Arial Narrow" panose="020B0606020202030204" pitchFamily="34" charset="0"/>
              </a:rPr>
            </a:br>
            <a:r>
              <a:rPr lang="en-US" sz="4000" b="1" dirty="0" smtClean="0">
                <a:latin typeface="Arial Narrow" panose="020B0606020202030204" pitchFamily="34" charset="0"/>
              </a:rPr>
              <a:t>largest numeric increase</a:t>
            </a:r>
            <a:br>
              <a:rPr lang="en-US" sz="4000" b="1" dirty="0" smtClean="0">
                <a:latin typeface="Arial Narrow" panose="020B0606020202030204" pitchFamily="34" charset="0"/>
              </a:rPr>
            </a:br>
            <a:r>
              <a:rPr lang="en-US" sz="4000" b="1" dirty="0" smtClean="0">
                <a:latin typeface="Arial Narrow" panose="020B0606020202030204" pitchFamily="34" charset="0"/>
              </a:rPr>
              <a:t>in the nation</a:t>
            </a:r>
            <a:endParaRPr lang="en-US" sz="4000" b="1" dirty="0">
              <a:latin typeface="Arial Narrow" panose="020B0606020202030204" pitchFamily="34" charset="0"/>
            </a:endParaRPr>
          </a:p>
        </p:txBody>
      </p:sp>
      <p:sp>
        <p:nvSpPr>
          <p:cNvPr id="38" name="Curved Down Arrow 37"/>
          <p:cNvSpPr/>
          <p:nvPr/>
        </p:nvSpPr>
        <p:spPr>
          <a:xfrm rot="-660000">
            <a:off x="3510952" y="961256"/>
            <a:ext cx="3554518" cy="1659473"/>
          </a:xfrm>
          <a:prstGeom prst="curved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p:cNvGrpSpPr/>
          <p:nvPr/>
        </p:nvGrpSpPr>
        <p:grpSpPr>
          <a:xfrm>
            <a:off x="8788003" y="6519446"/>
            <a:ext cx="3403997" cy="338554"/>
            <a:chOff x="304800" y="6519446"/>
            <a:chExt cx="3403997" cy="338554"/>
          </a:xfrm>
        </p:grpSpPr>
        <p:sp>
          <p:nvSpPr>
            <p:cNvPr id="11" name="TextBox 10"/>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2" name="Picture 5"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54512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grayscl/>
            <a:extLst>
              <a:ext uri="{28A0092B-C50C-407E-A947-70E740481C1C}">
                <a14:useLocalDpi xmlns:a14="http://schemas.microsoft.com/office/drawing/2010/main" val="0"/>
              </a:ext>
            </a:extLst>
          </a:blip>
          <a:srcRect l="47075" r="11676"/>
          <a:stretch/>
        </p:blipFill>
        <p:spPr>
          <a:xfrm>
            <a:off x="2075" y="0"/>
            <a:ext cx="4253948" cy="6858000"/>
          </a:xfrm>
          <a:prstGeom prst="rect">
            <a:avLst/>
          </a:prstGeom>
        </p:spPr>
      </p:pic>
      <p:graphicFrame>
        <p:nvGraphicFramePr>
          <p:cNvPr id="7" name="Chart 6"/>
          <p:cNvGraphicFramePr>
            <a:graphicFrameLocks noGrp="1"/>
          </p:cNvGraphicFramePr>
          <p:nvPr/>
        </p:nvGraphicFramePr>
        <p:xfrm>
          <a:off x="4664765" y="294123"/>
          <a:ext cx="7116417" cy="6269753"/>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p:cNvGrpSpPr/>
          <p:nvPr/>
        </p:nvGrpSpPr>
        <p:grpSpPr>
          <a:xfrm>
            <a:off x="8788003" y="6519446"/>
            <a:ext cx="3403997" cy="338554"/>
            <a:chOff x="304800" y="6519446"/>
            <a:chExt cx="3403997" cy="338554"/>
          </a:xfrm>
        </p:grpSpPr>
        <p:sp>
          <p:nvSpPr>
            <p:cNvPr id="9" name="TextBox 8"/>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0" name="Picture 5"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7116417" y="294123"/>
            <a:ext cx="4572000" cy="6225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p:cNvSpPr txBox="1"/>
          <p:nvPr/>
        </p:nvSpPr>
        <p:spPr>
          <a:xfrm>
            <a:off x="218661" y="-417474"/>
            <a:ext cx="974035" cy="2400657"/>
          </a:xfrm>
          <a:prstGeom prst="rect">
            <a:avLst/>
          </a:prstGeom>
          <a:noFill/>
        </p:spPr>
        <p:txBody>
          <a:bodyPr wrap="square" rtlCol="0">
            <a:spAutoFit/>
          </a:bodyPr>
          <a:lstStyle/>
          <a:p>
            <a:r>
              <a:rPr lang="en-US" sz="15000" dirty="0" smtClean="0">
                <a:solidFill>
                  <a:schemeClr val="bg1"/>
                </a:solidFill>
                <a:effectLst>
                  <a:outerShdw blurRad="38100" dist="38100" dir="2700000" algn="tl">
                    <a:srgbClr val="000000">
                      <a:alpha val="43137"/>
                    </a:srgbClr>
                  </a:outerShdw>
                </a:effectLst>
                <a:latin typeface="+mj-lt"/>
              </a:rPr>
              <a:t>1</a:t>
            </a:r>
            <a:endParaRPr lang="en-US" sz="150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8535487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6458" y="339841"/>
            <a:ext cx="11763214" cy="707886"/>
          </a:xfrm>
          <a:prstGeom prst="rect">
            <a:avLst/>
          </a:prstGeom>
          <a:noFill/>
        </p:spPr>
        <p:txBody>
          <a:bodyPr wrap="square" rtlCol="0">
            <a:spAutoFit/>
          </a:bodyPr>
          <a:lstStyle/>
          <a:p>
            <a:r>
              <a:rPr lang="en-US" sz="4000" b="1" dirty="0" smtClean="0">
                <a:latin typeface="Arial Narrow" panose="020B0606020202030204" pitchFamily="34" charset="0"/>
              </a:rPr>
              <a:t>Between 2010 and 2018, there were about…</a:t>
            </a:r>
            <a:endParaRPr lang="en-US" sz="4000" b="1" dirty="0">
              <a:latin typeface="Arial Narrow" panose="020B0606020202030204" pitchFamily="34" charset="0"/>
            </a:endParaRPr>
          </a:p>
        </p:txBody>
      </p:sp>
      <p:sp>
        <p:nvSpPr>
          <p:cNvPr id="6" name="TextBox 5"/>
          <p:cNvSpPr txBox="1"/>
          <p:nvPr/>
        </p:nvSpPr>
        <p:spPr>
          <a:xfrm>
            <a:off x="210683" y="4269455"/>
            <a:ext cx="11763214" cy="1815882"/>
          </a:xfrm>
          <a:prstGeom prst="rect">
            <a:avLst/>
          </a:prstGeom>
          <a:noFill/>
        </p:spPr>
        <p:txBody>
          <a:bodyPr wrap="square" rtlCol="0">
            <a:spAutoFit/>
          </a:bodyPr>
          <a:lstStyle/>
          <a:p>
            <a:pPr algn="ctr"/>
            <a:r>
              <a:rPr lang="en-US" sz="4000" b="1" dirty="0" smtClean="0">
                <a:latin typeface="Arial Narrow" panose="020B0606020202030204" pitchFamily="34" charset="0"/>
              </a:rPr>
              <a:t>Net gain of </a:t>
            </a:r>
            <a:r>
              <a:rPr lang="en-US" sz="7200" b="1" dirty="0" smtClean="0">
                <a:solidFill>
                  <a:schemeClr val="accent1">
                    <a:lumMod val="75000"/>
                  </a:schemeClr>
                </a:solidFill>
                <a:effectLst>
                  <a:outerShdw blurRad="38100" dist="38100" dir="2700000" algn="tl">
                    <a:srgbClr val="000000">
                      <a:alpha val="43137"/>
                    </a:srgbClr>
                  </a:outerShdw>
                </a:effectLst>
                <a:latin typeface="Arial Black" panose="020B0A04020102020204" pitchFamily="34" charset="0"/>
              </a:rPr>
              <a:t>228,000</a:t>
            </a:r>
            <a:r>
              <a:rPr lang="en-US" sz="4000" b="1" dirty="0" smtClean="0">
                <a:latin typeface="Arial Narrow" panose="020B0606020202030204" pitchFamily="34" charset="0"/>
              </a:rPr>
              <a:t> Minnesotans </a:t>
            </a:r>
            <a:br>
              <a:rPr lang="en-US" sz="4000" b="1" dirty="0" smtClean="0">
                <a:latin typeface="Arial Narrow" panose="020B0606020202030204" pitchFamily="34" charset="0"/>
              </a:rPr>
            </a:br>
            <a:r>
              <a:rPr lang="en-US" sz="4000" b="1" dirty="0" smtClean="0">
                <a:latin typeface="Arial Narrow" panose="020B0606020202030204" pitchFamily="34" charset="0"/>
              </a:rPr>
              <a:t>due to natural increase</a:t>
            </a:r>
            <a:endParaRPr lang="en-US" sz="4000" b="1" dirty="0">
              <a:latin typeface="Arial Narrow" panose="020B0606020202030204" pitchFamily="34" charset="0"/>
            </a:endParaRPr>
          </a:p>
        </p:txBody>
      </p:sp>
      <p:sp>
        <p:nvSpPr>
          <p:cNvPr id="5" name="TextBox 4"/>
          <p:cNvSpPr txBox="1"/>
          <p:nvPr/>
        </p:nvSpPr>
        <p:spPr>
          <a:xfrm>
            <a:off x="3750365" y="1158258"/>
            <a:ext cx="5618922" cy="2862322"/>
          </a:xfrm>
          <a:prstGeom prst="rect">
            <a:avLst/>
          </a:prstGeom>
          <a:noFill/>
        </p:spPr>
        <p:txBody>
          <a:bodyPr wrap="square" rtlCol="0">
            <a:spAutoFit/>
          </a:bodyPr>
          <a:lstStyle/>
          <a:p>
            <a:pPr>
              <a:lnSpc>
                <a:spcPct val="125000"/>
              </a:lnSpc>
            </a:pPr>
            <a:r>
              <a:rPr lang="en-US" sz="7200" b="1" dirty="0" smtClean="0">
                <a:solidFill>
                  <a:schemeClr val="accent2">
                    <a:lumMod val="75000"/>
                  </a:schemeClr>
                </a:solidFill>
                <a:effectLst>
                  <a:outerShdw blurRad="38100" dist="38100" dir="2700000" algn="tl">
                    <a:srgbClr val="000000">
                      <a:alpha val="43137"/>
                    </a:srgbClr>
                  </a:outerShdw>
                </a:effectLst>
                <a:latin typeface="Arial Black" panose="020B0A04020102020204" pitchFamily="34" charset="0"/>
              </a:rPr>
              <a:t>570,000</a:t>
            </a:r>
            <a:r>
              <a:rPr lang="en-US" sz="4000" b="1" dirty="0" smtClean="0">
                <a:latin typeface="Arial Narrow" panose="020B0606020202030204" pitchFamily="34" charset="0"/>
              </a:rPr>
              <a:t> births</a:t>
            </a:r>
          </a:p>
          <a:p>
            <a:pPr>
              <a:lnSpc>
                <a:spcPct val="125000"/>
              </a:lnSpc>
            </a:pPr>
            <a:r>
              <a:rPr lang="en-US" sz="7200" b="1" dirty="0" smtClean="0">
                <a:solidFill>
                  <a:schemeClr val="accent3">
                    <a:lumMod val="75000"/>
                  </a:schemeClr>
                </a:solidFill>
                <a:effectLst>
                  <a:outerShdw blurRad="38100" dist="38100" dir="2700000" algn="tl">
                    <a:srgbClr val="000000">
                      <a:alpha val="43137"/>
                    </a:srgbClr>
                  </a:outerShdw>
                </a:effectLst>
                <a:latin typeface="Arial Black" panose="020B0A04020102020204" pitchFamily="34" charset="0"/>
              </a:rPr>
              <a:t>342,000</a:t>
            </a:r>
            <a:r>
              <a:rPr lang="en-US" sz="4000" b="1" dirty="0" smtClean="0">
                <a:latin typeface="Arial Narrow" panose="020B0606020202030204" pitchFamily="34" charset="0"/>
              </a:rPr>
              <a:t> deaths</a:t>
            </a:r>
            <a:endParaRPr lang="en-US" sz="4000" b="1" dirty="0">
              <a:latin typeface="Arial Narrow" panose="020B0606020202030204" pitchFamily="34" charset="0"/>
            </a:endParaRPr>
          </a:p>
        </p:txBody>
      </p:sp>
      <p:grpSp>
        <p:nvGrpSpPr>
          <p:cNvPr id="16" name="Group 15"/>
          <p:cNvGrpSpPr/>
          <p:nvPr/>
        </p:nvGrpSpPr>
        <p:grpSpPr>
          <a:xfrm>
            <a:off x="3182801" y="2650437"/>
            <a:ext cx="6332260" cy="1449655"/>
            <a:chOff x="3182801" y="2650437"/>
            <a:chExt cx="6332260" cy="1449655"/>
          </a:xfrm>
        </p:grpSpPr>
        <p:cxnSp>
          <p:nvCxnSpPr>
            <p:cNvPr id="3" name="Straight Connector 2"/>
            <p:cNvCxnSpPr/>
            <p:nvPr/>
          </p:nvCxnSpPr>
          <p:spPr>
            <a:xfrm>
              <a:off x="3405809" y="4100092"/>
              <a:ext cx="6109252"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182801" y="2650437"/>
              <a:ext cx="488052" cy="1035"/>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8788003" y="6519446"/>
            <a:ext cx="3403997" cy="338554"/>
            <a:chOff x="304800" y="6519446"/>
            <a:chExt cx="3403997" cy="338554"/>
          </a:xfrm>
        </p:grpSpPr>
        <p:sp>
          <p:nvSpPr>
            <p:cNvPr id="18" name="TextBox 17"/>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9" name="Picture 5"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3618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43310" y="341078"/>
            <a:ext cx="3878116" cy="5554564"/>
          </a:xfrm>
        </p:spPr>
        <p:txBody>
          <a:bodyPr/>
          <a:lstStyle/>
          <a:p>
            <a:r>
              <a:rPr lang="en-US" dirty="0">
                <a:latin typeface="Arial Narrow" panose="020B0606020202030204" pitchFamily="34" charset="0"/>
              </a:rPr>
              <a:t>42 counties</a:t>
            </a:r>
            <a:br>
              <a:rPr lang="en-US" dirty="0">
                <a:latin typeface="Arial Narrow" panose="020B0606020202030204" pitchFamily="34" charset="0"/>
              </a:rPr>
            </a:br>
            <a:r>
              <a:rPr lang="en-US" dirty="0">
                <a:latin typeface="Arial Narrow" panose="020B0606020202030204" pitchFamily="34" charset="0"/>
              </a:rPr>
              <a:t>experiencing </a:t>
            </a:r>
            <a:r>
              <a:rPr lang="en-US" sz="4400" dirty="0">
                <a:solidFill>
                  <a:schemeClr val="accent1">
                    <a:lumMod val="75000"/>
                  </a:schemeClr>
                </a:solidFill>
                <a:latin typeface="Arial Narrow" panose="020B0606020202030204" pitchFamily="34" charset="0"/>
              </a:rPr>
              <a:t>natural </a:t>
            </a:r>
            <a:r>
              <a:rPr lang="en-US" sz="4400" dirty="0" smtClean="0">
                <a:solidFill>
                  <a:schemeClr val="accent1">
                    <a:lumMod val="75000"/>
                  </a:schemeClr>
                </a:solidFill>
                <a:latin typeface="Arial Narrow" panose="020B0606020202030204" pitchFamily="34" charset="0"/>
              </a:rPr>
              <a:t>increase</a:t>
            </a:r>
            <a:endParaRPr lang="en-US" sz="4400" dirty="0">
              <a:solidFill>
                <a:schemeClr val="accent1">
                  <a:lumMod val="75000"/>
                </a:schemeClr>
              </a:solidFill>
              <a:latin typeface="Arial Narrow" panose="020B0606020202030204" pitchFamily="34" charset="0"/>
            </a:endParaRPr>
          </a:p>
          <a:p>
            <a:endParaRPr lang="en-US" sz="4400" dirty="0" smtClean="0">
              <a:solidFill>
                <a:schemeClr val="accent3">
                  <a:lumMod val="75000"/>
                </a:schemeClr>
              </a:solidFill>
              <a:latin typeface="Arial Narrow" panose="020B0606020202030204" pitchFamily="34" charset="0"/>
            </a:endParaRPr>
          </a:p>
          <a:p>
            <a:r>
              <a:rPr lang="en-US" dirty="0">
                <a:latin typeface="Arial Narrow" panose="020B0606020202030204" pitchFamily="34" charset="0"/>
              </a:rPr>
              <a:t>13 counties</a:t>
            </a:r>
            <a:br>
              <a:rPr lang="en-US" dirty="0">
                <a:latin typeface="Arial Narrow" panose="020B0606020202030204" pitchFamily="34" charset="0"/>
              </a:rPr>
            </a:br>
            <a:r>
              <a:rPr lang="en-US" dirty="0" smtClean="0">
                <a:latin typeface="Arial Narrow" panose="020B0606020202030204" pitchFamily="34" charset="0"/>
              </a:rPr>
              <a:t>experiencing </a:t>
            </a:r>
            <a:r>
              <a:rPr lang="en-US" sz="4400" dirty="0" smtClean="0">
                <a:solidFill>
                  <a:schemeClr val="accent3">
                    <a:lumMod val="75000"/>
                  </a:schemeClr>
                </a:solidFill>
                <a:latin typeface="Arial Narrow" panose="020B0606020202030204" pitchFamily="34" charset="0"/>
              </a:rPr>
              <a:t>natural decrease</a:t>
            </a:r>
            <a:endParaRPr lang="en-US" sz="4400" dirty="0">
              <a:solidFill>
                <a:schemeClr val="accent3">
                  <a:lumMod val="75000"/>
                </a:schemeClr>
              </a:solidFill>
              <a:latin typeface="Arial Narrow" panose="020B0606020202030204" pitchFamily="34" charset="0"/>
            </a:endParaRPr>
          </a:p>
        </p:txBody>
      </p:sp>
      <p:pic>
        <p:nvPicPr>
          <p:cNvPr id="9" name="Content Placeholder 8"/>
          <p:cNvPicPr>
            <a:picLocks noGrp="1" noChangeAspect="1"/>
          </p:cNvPicPr>
          <p:nvPr>
            <p:ph idx="10"/>
          </p:nvPr>
        </p:nvPicPr>
        <p:blipFill rotWithShape="1">
          <a:blip r:embed="rId3">
            <a:extLst>
              <a:ext uri="{28A0092B-C50C-407E-A947-70E740481C1C}">
                <a14:useLocalDpi xmlns:a14="http://schemas.microsoft.com/office/drawing/2010/main" val="0"/>
              </a:ext>
            </a:extLst>
          </a:blip>
          <a:srcRect l="6413" t="11999" r="24039" b="3854"/>
          <a:stretch/>
        </p:blipFill>
        <p:spPr>
          <a:xfrm>
            <a:off x="4479235" y="53009"/>
            <a:ext cx="5738190" cy="6381124"/>
          </a:xfrm>
        </p:spPr>
      </p:pic>
      <p:sp>
        <p:nvSpPr>
          <p:cNvPr id="11" name="TextBox 10"/>
          <p:cNvSpPr txBox="1"/>
          <p:nvPr/>
        </p:nvSpPr>
        <p:spPr>
          <a:xfrm>
            <a:off x="9367256" y="5233804"/>
            <a:ext cx="2523128" cy="1200329"/>
          </a:xfrm>
          <a:prstGeom prst="rect">
            <a:avLst/>
          </a:prstGeom>
          <a:noFill/>
        </p:spPr>
        <p:txBody>
          <a:bodyPr wrap="square" rtlCol="0">
            <a:spAutoFit/>
          </a:bodyPr>
          <a:lstStyle/>
          <a:p>
            <a:r>
              <a:rPr lang="en-US" sz="2400" dirty="0" smtClean="0">
                <a:solidFill>
                  <a:schemeClr val="accent1">
                    <a:lumMod val="75000"/>
                  </a:schemeClr>
                </a:solidFill>
                <a:latin typeface="Arial Narrow" panose="020B0606020202030204" pitchFamily="34" charset="0"/>
                <a:sym typeface="Wingdings" panose="05000000000000000000" pitchFamily="2" charset="2"/>
              </a:rPr>
              <a:t></a:t>
            </a:r>
            <a:r>
              <a:rPr lang="en-US" sz="2400" dirty="0" smtClean="0">
                <a:latin typeface="Arial Narrow" panose="020B0606020202030204" pitchFamily="34" charset="0"/>
                <a:sym typeface="Wingdings" panose="05000000000000000000" pitchFamily="2" charset="2"/>
              </a:rPr>
              <a:t> </a:t>
            </a:r>
            <a:r>
              <a:rPr lang="en-US" sz="2400" dirty="0" smtClean="0">
                <a:latin typeface="Arial Narrow" panose="020B0606020202030204" pitchFamily="34" charset="0"/>
              </a:rPr>
              <a:t>Natural increase</a:t>
            </a:r>
          </a:p>
          <a:p>
            <a:r>
              <a:rPr lang="en-US" sz="2400" dirty="0">
                <a:solidFill>
                  <a:srgbClr val="B8B8B8"/>
                </a:solidFill>
                <a:latin typeface="Arial Narrow" panose="020B0606020202030204" pitchFamily="34" charset="0"/>
                <a:sym typeface="Wingdings" panose="05000000000000000000" pitchFamily="2" charset="2"/>
              </a:rPr>
              <a:t></a:t>
            </a:r>
            <a:r>
              <a:rPr lang="en-US" sz="2400" dirty="0">
                <a:latin typeface="Arial Narrow" panose="020B0606020202030204" pitchFamily="34" charset="0"/>
                <a:sym typeface="Wingdings" panose="05000000000000000000" pitchFamily="2" charset="2"/>
              </a:rPr>
              <a:t> </a:t>
            </a:r>
            <a:r>
              <a:rPr lang="en-US" sz="2400" dirty="0" smtClean="0">
                <a:latin typeface="Arial Narrow" panose="020B0606020202030204" pitchFamily="34" charset="0"/>
              </a:rPr>
              <a:t>No change</a:t>
            </a:r>
          </a:p>
          <a:p>
            <a:r>
              <a:rPr lang="en-US" sz="2400" dirty="0">
                <a:solidFill>
                  <a:schemeClr val="accent3">
                    <a:lumMod val="75000"/>
                  </a:schemeClr>
                </a:solidFill>
                <a:latin typeface="Arial Narrow" panose="020B0606020202030204" pitchFamily="34" charset="0"/>
                <a:sym typeface="Wingdings" panose="05000000000000000000" pitchFamily="2" charset="2"/>
              </a:rPr>
              <a:t></a:t>
            </a:r>
            <a:r>
              <a:rPr lang="en-US" sz="2400" dirty="0">
                <a:latin typeface="Arial Narrow" panose="020B0606020202030204" pitchFamily="34" charset="0"/>
                <a:sym typeface="Wingdings" panose="05000000000000000000" pitchFamily="2" charset="2"/>
              </a:rPr>
              <a:t> </a:t>
            </a:r>
            <a:r>
              <a:rPr lang="en-US" sz="2400" dirty="0" smtClean="0">
                <a:latin typeface="Arial Narrow" panose="020B0606020202030204" pitchFamily="34" charset="0"/>
              </a:rPr>
              <a:t>Natural decrease</a:t>
            </a:r>
            <a:endParaRPr lang="en-US" sz="2400" dirty="0">
              <a:latin typeface="Arial Narrow" panose="020B0606020202030204" pitchFamily="34" charset="0"/>
            </a:endParaRPr>
          </a:p>
        </p:txBody>
      </p:sp>
      <p:sp>
        <p:nvSpPr>
          <p:cNvPr id="13" name="TextBox 12"/>
          <p:cNvSpPr txBox="1"/>
          <p:nvPr/>
        </p:nvSpPr>
        <p:spPr>
          <a:xfrm>
            <a:off x="7103165" y="162221"/>
            <a:ext cx="4919741" cy="461665"/>
          </a:xfrm>
          <a:prstGeom prst="rect">
            <a:avLst/>
          </a:prstGeom>
          <a:noFill/>
        </p:spPr>
        <p:txBody>
          <a:bodyPr wrap="square" rtlCol="0">
            <a:spAutoFit/>
          </a:bodyPr>
          <a:lstStyle/>
          <a:p>
            <a:pPr algn="r"/>
            <a:r>
              <a:rPr lang="en-US" sz="2400" b="1" dirty="0" smtClean="0">
                <a:latin typeface="Arial Narrow" panose="020B0606020202030204" pitchFamily="34" charset="0"/>
              </a:rPr>
              <a:t>Natural change by county, 2010-2017</a:t>
            </a:r>
            <a:endParaRPr lang="en-US" sz="2400" b="1" dirty="0">
              <a:latin typeface="Arial Narrow" panose="020B0606020202030204" pitchFamily="34" charset="0"/>
            </a:endParaRPr>
          </a:p>
        </p:txBody>
      </p:sp>
      <p:grpSp>
        <p:nvGrpSpPr>
          <p:cNvPr id="14" name="Group 13"/>
          <p:cNvGrpSpPr/>
          <p:nvPr/>
        </p:nvGrpSpPr>
        <p:grpSpPr>
          <a:xfrm>
            <a:off x="8788003" y="6519446"/>
            <a:ext cx="3403997" cy="338554"/>
            <a:chOff x="304800" y="6519446"/>
            <a:chExt cx="3403997" cy="338554"/>
          </a:xfrm>
        </p:grpSpPr>
        <p:sp>
          <p:nvSpPr>
            <p:cNvPr id="15" name="TextBox 14"/>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6" name="Picture 5"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4860254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solidFill>
                  <a:schemeClr val="tx1"/>
                </a:solidFill>
              </a:rPr>
              <a:t>Increasing share of births are to mothers of color…</a:t>
            </a:r>
            <a:r>
              <a:rPr lang="en-US" dirty="0" smtClean="0">
                <a:solidFill>
                  <a:schemeClr val="tx1"/>
                </a:solidFill>
              </a:rPr>
              <a:t/>
            </a:r>
            <a:br>
              <a:rPr lang="en-US" dirty="0" smtClean="0">
                <a:solidFill>
                  <a:schemeClr val="tx1"/>
                </a:solidFill>
              </a:rPr>
            </a:br>
            <a:endParaRPr lang="en-US" dirty="0">
              <a:solidFill>
                <a:schemeClr val="tx1"/>
              </a:solidFill>
            </a:endParaRPr>
          </a:p>
        </p:txBody>
      </p:sp>
      <p:pic>
        <p:nvPicPr>
          <p:cNvPr id="5" name="Picture 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26637" y="1425915"/>
            <a:ext cx="839707" cy="1126436"/>
          </a:xfrm>
          <a:prstGeom prst="rect">
            <a:avLst/>
          </a:prstGeom>
        </p:spPr>
      </p:pic>
      <p:pic>
        <p:nvPicPr>
          <p:cNvPr id="7" name="Picture 6"/>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3466344" y="1425915"/>
            <a:ext cx="839707" cy="1126436"/>
          </a:xfrm>
          <a:prstGeom prst="rect">
            <a:avLst/>
          </a:prstGeom>
        </p:spPr>
      </p:pic>
      <p:pic>
        <p:nvPicPr>
          <p:cNvPr id="8" name="Picture 7"/>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4306051" y="1425915"/>
            <a:ext cx="839707" cy="1126436"/>
          </a:xfrm>
          <a:prstGeom prst="rect">
            <a:avLst/>
          </a:prstGeom>
        </p:spPr>
      </p:pic>
      <p:pic>
        <p:nvPicPr>
          <p:cNvPr id="9" name="Picture 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45758" y="1425915"/>
            <a:ext cx="839707" cy="1126436"/>
          </a:xfrm>
          <a:prstGeom prst="rect">
            <a:avLst/>
          </a:prstGeom>
        </p:spPr>
      </p:pic>
      <p:pic>
        <p:nvPicPr>
          <p:cNvPr id="13" name="Picture 1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5985465" y="1425915"/>
            <a:ext cx="839707" cy="1126436"/>
          </a:xfrm>
          <a:prstGeom prst="rect">
            <a:avLst/>
          </a:prstGeom>
        </p:spPr>
      </p:pic>
      <p:pic>
        <p:nvPicPr>
          <p:cNvPr id="14" name="Picture 1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25172" y="1425915"/>
            <a:ext cx="839707" cy="1126436"/>
          </a:xfrm>
          <a:prstGeom prst="rect">
            <a:avLst/>
          </a:prstGeom>
        </p:spPr>
      </p:pic>
      <p:pic>
        <p:nvPicPr>
          <p:cNvPr id="15" name="Picture 1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7664879" y="1425915"/>
            <a:ext cx="839707" cy="1126436"/>
          </a:xfrm>
          <a:prstGeom prst="rect">
            <a:avLst/>
          </a:prstGeom>
        </p:spPr>
      </p:pic>
      <p:pic>
        <p:nvPicPr>
          <p:cNvPr id="16" name="Picture 15"/>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8504586" y="1425915"/>
            <a:ext cx="839707" cy="1126436"/>
          </a:xfrm>
          <a:prstGeom prst="rect">
            <a:avLst/>
          </a:prstGeom>
        </p:spPr>
      </p:pic>
      <p:pic>
        <p:nvPicPr>
          <p:cNvPr id="17" name="Picture 16"/>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44293" y="1425915"/>
            <a:ext cx="839707" cy="1126436"/>
          </a:xfrm>
          <a:prstGeom prst="rect">
            <a:avLst/>
          </a:prstGeom>
        </p:spPr>
      </p:pic>
      <p:pic>
        <p:nvPicPr>
          <p:cNvPr id="18" name="Picture 17"/>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10184000" y="1425915"/>
            <a:ext cx="839707" cy="1126436"/>
          </a:xfrm>
          <a:prstGeom prst="rect">
            <a:avLst/>
          </a:prstGeom>
        </p:spPr>
      </p:pic>
      <p:sp>
        <p:nvSpPr>
          <p:cNvPr id="19" name="TextBox 18"/>
          <p:cNvSpPr txBox="1"/>
          <p:nvPr/>
        </p:nvSpPr>
        <p:spPr>
          <a:xfrm>
            <a:off x="744423" y="1573634"/>
            <a:ext cx="1699366" cy="830997"/>
          </a:xfrm>
          <a:prstGeom prst="rect">
            <a:avLst/>
          </a:prstGeom>
          <a:noFill/>
        </p:spPr>
        <p:txBody>
          <a:bodyPr wrap="square" rtlCol="0">
            <a:spAutoFit/>
          </a:bodyPr>
          <a:lstStyle/>
          <a:p>
            <a:pPr algn="r"/>
            <a:r>
              <a:rPr lang="en-US" sz="4800" b="1" dirty="0" smtClean="0">
                <a:latin typeface="Arial Narrow" panose="020B0606020202030204" pitchFamily="34" charset="0"/>
              </a:rPr>
              <a:t>1990</a:t>
            </a:r>
            <a:endParaRPr lang="en-US" sz="4800" b="1" dirty="0">
              <a:latin typeface="Arial Narrow" panose="020B0606020202030204" pitchFamily="34" charset="0"/>
            </a:endParaRPr>
          </a:p>
        </p:txBody>
      </p:sp>
      <p:sp>
        <p:nvSpPr>
          <p:cNvPr id="20" name="TextBox 19"/>
          <p:cNvSpPr txBox="1"/>
          <p:nvPr/>
        </p:nvSpPr>
        <p:spPr>
          <a:xfrm>
            <a:off x="744423" y="3334340"/>
            <a:ext cx="1699366" cy="830997"/>
          </a:xfrm>
          <a:prstGeom prst="rect">
            <a:avLst/>
          </a:prstGeom>
          <a:noFill/>
        </p:spPr>
        <p:txBody>
          <a:bodyPr wrap="square" rtlCol="0">
            <a:spAutoFit/>
          </a:bodyPr>
          <a:lstStyle/>
          <a:p>
            <a:pPr algn="r"/>
            <a:r>
              <a:rPr lang="en-US" sz="4800" b="1" dirty="0" smtClean="0">
                <a:latin typeface="Arial Narrow" panose="020B0606020202030204" pitchFamily="34" charset="0"/>
              </a:rPr>
              <a:t>2000</a:t>
            </a:r>
            <a:endParaRPr lang="en-US" sz="4800" b="1" dirty="0">
              <a:latin typeface="Arial Narrow" panose="020B0606020202030204" pitchFamily="34" charset="0"/>
            </a:endParaRPr>
          </a:p>
        </p:txBody>
      </p:sp>
      <p:sp>
        <p:nvSpPr>
          <p:cNvPr id="21" name="TextBox 20"/>
          <p:cNvSpPr txBox="1"/>
          <p:nvPr/>
        </p:nvSpPr>
        <p:spPr>
          <a:xfrm>
            <a:off x="744423" y="5095046"/>
            <a:ext cx="1699366" cy="830997"/>
          </a:xfrm>
          <a:prstGeom prst="rect">
            <a:avLst/>
          </a:prstGeom>
          <a:noFill/>
        </p:spPr>
        <p:txBody>
          <a:bodyPr wrap="square" rtlCol="0">
            <a:spAutoFit/>
          </a:bodyPr>
          <a:lstStyle/>
          <a:p>
            <a:pPr algn="r"/>
            <a:r>
              <a:rPr lang="en-US" sz="4800" b="1" dirty="0" smtClean="0">
                <a:latin typeface="Arial Narrow" panose="020B0606020202030204" pitchFamily="34" charset="0"/>
              </a:rPr>
              <a:t>2016</a:t>
            </a:r>
            <a:endParaRPr lang="en-US" sz="4800" b="1" dirty="0">
              <a:latin typeface="Arial Narrow" panose="020B0606020202030204" pitchFamily="34" charset="0"/>
            </a:endParaRPr>
          </a:p>
        </p:txBody>
      </p:sp>
      <p:pic>
        <p:nvPicPr>
          <p:cNvPr id="22" name="Picture 2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26637" y="3186621"/>
            <a:ext cx="839707" cy="1126436"/>
          </a:xfrm>
          <a:prstGeom prst="rect">
            <a:avLst/>
          </a:prstGeom>
        </p:spPr>
      </p:pic>
      <p:pic>
        <p:nvPicPr>
          <p:cNvPr id="23" name="Picture 2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3466344" y="3186621"/>
            <a:ext cx="839707" cy="1126436"/>
          </a:xfrm>
          <a:prstGeom prst="rect">
            <a:avLst/>
          </a:prstGeom>
        </p:spPr>
      </p:pic>
      <p:pic>
        <p:nvPicPr>
          <p:cNvPr id="24" name="Picture 2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4306051" y="3186621"/>
            <a:ext cx="839707" cy="1126436"/>
          </a:xfrm>
          <a:prstGeom prst="rect">
            <a:avLst/>
          </a:prstGeom>
        </p:spPr>
      </p:pic>
      <p:pic>
        <p:nvPicPr>
          <p:cNvPr id="25" name="Picture 2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45758" y="3186621"/>
            <a:ext cx="839707" cy="1126436"/>
          </a:xfrm>
          <a:prstGeom prst="rect">
            <a:avLst/>
          </a:prstGeom>
        </p:spPr>
      </p:pic>
      <p:pic>
        <p:nvPicPr>
          <p:cNvPr id="26" name="Picture 25"/>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5985465" y="3186621"/>
            <a:ext cx="839707" cy="1126436"/>
          </a:xfrm>
          <a:prstGeom prst="rect">
            <a:avLst/>
          </a:prstGeom>
        </p:spPr>
      </p:pic>
      <p:pic>
        <p:nvPicPr>
          <p:cNvPr id="27" name="Picture 26"/>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25172" y="3186621"/>
            <a:ext cx="839707" cy="1126436"/>
          </a:xfrm>
          <a:prstGeom prst="rect">
            <a:avLst/>
          </a:prstGeom>
        </p:spPr>
      </p:pic>
      <p:pic>
        <p:nvPicPr>
          <p:cNvPr id="28" name="Picture 27"/>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7664879" y="3186621"/>
            <a:ext cx="839707" cy="1126436"/>
          </a:xfrm>
          <a:prstGeom prst="rect">
            <a:avLst/>
          </a:prstGeom>
        </p:spPr>
      </p:pic>
      <p:pic>
        <p:nvPicPr>
          <p:cNvPr id="29" name="Picture 2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8504586" y="3186621"/>
            <a:ext cx="839707" cy="1126436"/>
          </a:xfrm>
          <a:prstGeom prst="rect">
            <a:avLst/>
          </a:prstGeom>
        </p:spPr>
      </p:pic>
      <p:pic>
        <p:nvPicPr>
          <p:cNvPr id="30" name="Picture 29"/>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44293" y="3186621"/>
            <a:ext cx="839707" cy="1126436"/>
          </a:xfrm>
          <a:prstGeom prst="rect">
            <a:avLst/>
          </a:prstGeom>
        </p:spPr>
      </p:pic>
      <p:pic>
        <p:nvPicPr>
          <p:cNvPr id="31" name="Picture 30"/>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10184000" y="3186621"/>
            <a:ext cx="839707" cy="1126436"/>
          </a:xfrm>
          <a:prstGeom prst="rect">
            <a:avLst/>
          </a:prstGeom>
        </p:spPr>
      </p:pic>
      <p:pic>
        <p:nvPicPr>
          <p:cNvPr id="32" name="Picture 3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26638" y="4947327"/>
            <a:ext cx="839707" cy="1126436"/>
          </a:xfrm>
          <a:prstGeom prst="rect">
            <a:avLst/>
          </a:prstGeom>
        </p:spPr>
      </p:pic>
      <p:pic>
        <p:nvPicPr>
          <p:cNvPr id="33" name="Picture 3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3466345" y="4947327"/>
            <a:ext cx="839707" cy="1126436"/>
          </a:xfrm>
          <a:prstGeom prst="rect">
            <a:avLst/>
          </a:prstGeom>
        </p:spPr>
      </p:pic>
      <p:pic>
        <p:nvPicPr>
          <p:cNvPr id="34" name="Picture 3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4306052" y="4947327"/>
            <a:ext cx="839707" cy="1126436"/>
          </a:xfrm>
          <a:prstGeom prst="rect">
            <a:avLst/>
          </a:prstGeom>
        </p:spPr>
      </p:pic>
      <p:pic>
        <p:nvPicPr>
          <p:cNvPr id="35" name="Picture 3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45759" y="4947327"/>
            <a:ext cx="839707" cy="1126436"/>
          </a:xfrm>
          <a:prstGeom prst="rect">
            <a:avLst/>
          </a:prstGeom>
        </p:spPr>
      </p:pic>
      <p:pic>
        <p:nvPicPr>
          <p:cNvPr id="36" name="Picture 35"/>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5985466" y="4947327"/>
            <a:ext cx="839707" cy="1126436"/>
          </a:xfrm>
          <a:prstGeom prst="rect">
            <a:avLst/>
          </a:prstGeom>
        </p:spPr>
      </p:pic>
      <p:pic>
        <p:nvPicPr>
          <p:cNvPr id="37" name="Picture 36"/>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25173" y="4947327"/>
            <a:ext cx="839707" cy="1126436"/>
          </a:xfrm>
          <a:prstGeom prst="rect">
            <a:avLst/>
          </a:prstGeom>
        </p:spPr>
      </p:pic>
      <p:pic>
        <p:nvPicPr>
          <p:cNvPr id="38" name="Picture 37"/>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7664880" y="4947327"/>
            <a:ext cx="839707" cy="1126436"/>
          </a:xfrm>
          <a:prstGeom prst="rect">
            <a:avLst/>
          </a:prstGeom>
        </p:spPr>
      </p:pic>
      <p:pic>
        <p:nvPicPr>
          <p:cNvPr id="39" name="Picture 3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8504587" y="4947327"/>
            <a:ext cx="839707" cy="1126436"/>
          </a:xfrm>
          <a:prstGeom prst="rect">
            <a:avLst/>
          </a:prstGeom>
        </p:spPr>
      </p:pic>
      <p:pic>
        <p:nvPicPr>
          <p:cNvPr id="40" name="Picture 39"/>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44294" y="4947327"/>
            <a:ext cx="839707" cy="1126436"/>
          </a:xfrm>
          <a:prstGeom prst="rect">
            <a:avLst/>
          </a:prstGeom>
        </p:spPr>
      </p:pic>
      <p:pic>
        <p:nvPicPr>
          <p:cNvPr id="41" name="Picture 40"/>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10184001" y="4947327"/>
            <a:ext cx="839707" cy="1126436"/>
          </a:xfrm>
          <a:prstGeom prst="rect">
            <a:avLst/>
          </a:prstGeom>
        </p:spPr>
      </p:pic>
      <p:pic>
        <p:nvPicPr>
          <p:cNvPr id="42" name="Picture 41"/>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26637" y="1425914"/>
            <a:ext cx="839707" cy="1126436"/>
          </a:xfrm>
          <a:prstGeom prst="rect">
            <a:avLst/>
          </a:prstGeom>
        </p:spPr>
      </p:pic>
      <p:pic>
        <p:nvPicPr>
          <p:cNvPr id="43" name="Picture 42"/>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26637" y="3186448"/>
            <a:ext cx="839707" cy="1126436"/>
          </a:xfrm>
          <a:prstGeom prst="rect">
            <a:avLst/>
          </a:prstGeom>
        </p:spPr>
      </p:pic>
      <p:pic>
        <p:nvPicPr>
          <p:cNvPr id="44" name="Picture 4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3466344" y="3186448"/>
            <a:ext cx="839707" cy="1126436"/>
          </a:xfrm>
          <a:prstGeom prst="rect">
            <a:avLst/>
          </a:prstGeom>
        </p:spPr>
      </p:pic>
      <p:pic>
        <p:nvPicPr>
          <p:cNvPr id="45" name="Picture 4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26636" y="4946979"/>
            <a:ext cx="839707" cy="1126436"/>
          </a:xfrm>
          <a:prstGeom prst="rect">
            <a:avLst/>
          </a:prstGeom>
        </p:spPr>
      </p:pic>
      <p:pic>
        <p:nvPicPr>
          <p:cNvPr id="46" name="Picture 4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3466343" y="4946979"/>
            <a:ext cx="839707" cy="1126436"/>
          </a:xfrm>
          <a:prstGeom prst="rect">
            <a:avLst/>
          </a:prstGeom>
        </p:spPr>
      </p:pic>
      <p:pic>
        <p:nvPicPr>
          <p:cNvPr id="47" name="Picture 4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00000">
            <a:off x="4306050" y="4946979"/>
            <a:ext cx="839707" cy="1126436"/>
          </a:xfrm>
          <a:prstGeom prst="rect">
            <a:avLst/>
          </a:prstGeom>
        </p:spPr>
      </p:pic>
      <p:grpSp>
        <p:nvGrpSpPr>
          <p:cNvPr id="48" name="Group 47"/>
          <p:cNvGrpSpPr/>
          <p:nvPr/>
        </p:nvGrpSpPr>
        <p:grpSpPr>
          <a:xfrm>
            <a:off x="8788003" y="6519446"/>
            <a:ext cx="3403997" cy="338554"/>
            <a:chOff x="304800" y="6519446"/>
            <a:chExt cx="3403997" cy="338554"/>
          </a:xfrm>
        </p:grpSpPr>
        <p:sp>
          <p:nvSpPr>
            <p:cNvPr id="49" name="TextBox 48"/>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50" name="Picture 5"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4979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2278" y="450574"/>
            <a:ext cx="4081669" cy="5554564"/>
          </a:xfrm>
        </p:spPr>
        <p:txBody>
          <a:bodyPr/>
          <a:lstStyle/>
          <a:p>
            <a:r>
              <a:rPr lang="en-US" dirty="0" smtClean="0">
                <a:latin typeface="Arial Narrow" panose="020B0606020202030204" pitchFamily="34" charset="0"/>
              </a:rPr>
              <a:t>Minnesota’s population growth by racial and ethnic group, 2010-2017</a:t>
            </a:r>
          </a:p>
        </p:txBody>
      </p:sp>
      <p:graphicFrame>
        <p:nvGraphicFramePr>
          <p:cNvPr id="5" name="Content Placeholder 4"/>
          <p:cNvGraphicFramePr>
            <a:graphicFrameLocks noGrp="1"/>
          </p:cNvGraphicFramePr>
          <p:nvPr>
            <p:ph idx="10"/>
            <p:extLst/>
          </p:nvPr>
        </p:nvGraphicFramePr>
        <p:xfrm>
          <a:off x="4768850" y="450574"/>
          <a:ext cx="7011988" cy="5780364"/>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p:cNvGrpSpPr/>
          <p:nvPr/>
        </p:nvGrpSpPr>
        <p:grpSpPr>
          <a:xfrm>
            <a:off x="8788003" y="6519446"/>
            <a:ext cx="3403997" cy="338554"/>
            <a:chOff x="304800" y="6519446"/>
            <a:chExt cx="3403997" cy="338554"/>
          </a:xfrm>
        </p:grpSpPr>
        <p:sp>
          <p:nvSpPr>
            <p:cNvPr id="6" name="TextBox 5"/>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7" name="Picture 5"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7509832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noGrp="1"/>
          </p:cNvGraphicFramePr>
          <p:nvPr>
            <p:extLst/>
          </p:nvPr>
        </p:nvGraphicFramePr>
        <p:xfrm>
          <a:off x="4664765" y="294123"/>
          <a:ext cx="7116417" cy="626975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8788003" y="6519446"/>
            <a:ext cx="3403997" cy="338554"/>
            <a:chOff x="304800" y="6519446"/>
            <a:chExt cx="3403997" cy="338554"/>
          </a:xfrm>
        </p:grpSpPr>
        <p:sp>
          <p:nvSpPr>
            <p:cNvPr id="9" name="TextBox 8"/>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0" name="Picture 5"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6997147" y="364121"/>
            <a:ext cx="2451652" cy="6225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p:cNvPicPr>
            <a:picLocks noChangeAspect="1"/>
          </p:cNvPicPr>
          <p:nvPr/>
        </p:nvPicPr>
        <p:blipFill rotWithShape="1">
          <a:blip r:embed="rId5">
            <a:grayscl/>
            <a:extLst>
              <a:ext uri="{28A0092B-C50C-407E-A947-70E740481C1C}">
                <a14:useLocalDpi xmlns:a14="http://schemas.microsoft.com/office/drawing/2010/main" val="0"/>
              </a:ext>
            </a:extLst>
          </a:blip>
          <a:srcRect l="58984"/>
          <a:stretch/>
        </p:blipFill>
        <p:spPr>
          <a:xfrm flipH="1">
            <a:off x="0" y="0"/>
            <a:ext cx="4235208" cy="6858000"/>
          </a:xfrm>
          <a:prstGeom prst="rect">
            <a:avLst/>
          </a:prstGeom>
        </p:spPr>
      </p:pic>
      <p:sp>
        <p:nvSpPr>
          <p:cNvPr id="12" name="TextBox 11"/>
          <p:cNvSpPr txBox="1"/>
          <p:nvPr/>
        </p:nvSpPr>
        <p:spPr>
          <a:xfrm>
            <a:off x="2705520" y="4457343"/>
            <a:ext cx="1371600" cy="2400657"/>
          </a:xfrm>
          <a:prstGeom prst="rect">
            <a:avLst/>
          </a:prstGeom>
          <a:noFill/>
        </p:spPr>
        <p:txBody>
          <a:bodyPr wrap="square" rtlCol="0">
            <a:spAutoFit/>
          </a:bodyPr>
          <a:lstStyle/>
          <a:p>
            <a:r>
              <a:rPr lang="en-US" sz="15000" dirty="0" smtClean="0">
                <a:solidFill>
                  <a:schemeClr val="bg1"/>
                </a:solidFill>
                <a:effectLst>
                  <a:outerShdw blurRad="38100" dist="38100" dir="2700000" algn="tl">
                    <a:srgbClr val="000000">
                      <a:alpha val="43137"/>
                    </a:srgbClr>
                  </a:outerShdw>
                </a:effectLst>
                <a:latin typeface="+mj-lt"/>
              </a:rPr>
              <a:t>2</a:t>
            </a:r>
            <a:endParaRPr lang="en-US" sz="150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76240681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solidFill>
                  <a:schemeClr val="tx1"/>
                </a:solidFill>
              </a:rPr>
              <a:t>Percentagewise, our foreign-born population remains below the peak of the late 1800s</a:t>
            </a:r>
            <a:endParaRPr lang="en-US" sz="4000" dirty="0">
              <a:solidFill>
                <a:schemeClr val="tx1"/>
              </a:solidFill>
            </a:endParaRPr>
          </a:p>
        </p:txBody>
      </p:sp>
      <p:grpSp>
        <p:nvGrpSpPr>
          <p:cNvPr id="4" name="Group 3"/>
          <p:cNvGrpSpPr/>
          <p:nvPr/>
        </p:nvGrpSpPr>
        <p:grpSpPr>
          <a:xfrm>
            <a:off x="8788003" y="6519446"/>
            <a:ext cx="3403997" cy="338554"/>
            <a:chOff x="304800" y="6519446"/>
            <a:chExt cx="3403997" cy="338554"/>
          </a:xfrm>
        </p:grpSpPr>
        <p:sp>
          <p:nvSpPr>
            <p:cNvPr id="5" name="TextBox 4"/>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6" name="Picture 5"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7" name="Content Placeholder 6"/>
          <p:cNvGraphicFramePr>
            <a:graphicFrameLocks noGrp="1"/>
          </p:cNvGraphicFramePr>
          <p:nvPr>
            <p:ph idx="1"/>
            <p:extLst/>
          </p:nvPr>
        </p:nvGraphicFramePr>
        <p:xfrm>
          <a:off x="265042" y="2319130"/>
          <a:ext cx="11184835" cy="401540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563757" y="1934409"/>
            <a:ext cx="6506818" cy="769441"/>
          </a:xfrm>
          <a:prstGeom prst="rect">
            <a:avLst/>
          </a:prstGeom>
          <a:noFill/>
        </p:spPr>
        <p:txBody>
          <a:bodyPr wrap="square" rtlCol="0">
            <a:spAutoFit/>
          </a:bodyPr>
          <a:lstStyle/>
          <a:p>
            <a:r>
              <a:rPr lang="en-US" sz="4400" b="1" dirty="0" smtClean="0">
                <a:solidFill>
                  <a:schemeClr val="accent2"/>
                </a:solidFill>
                <a:latin typeface="Arial Narrow" panose="020B0606020202030204" pitchFamily="34" charset="0"/>
              </a:rPr>
              <a:t>37%</a:t>
            </a:r>
            <a:r>
              <a:rPr lang="en-US" sz="3200" dirty="0" smtClean="0">
                <a:solidFill>
                  <a:schemeClr val="tx1">
                    <a:lumMod val="65000"/>
                    <a:lumOff val="35000"/>
                  </a:schemeClr>
                </a:solidFill>
                <a:latin typeface="Arial Narrow" panose="020B0606020202030204" pitchFamily="34" charset="0"/>
              </a:rPr>
              <a:t> of Minnesotans were foreign-born</a:t>
            </a:r>
            <a:endParaRPr lang="en-US" sz="3200" dirty="0">
              <a:solidFill>
                <a:schemeClr val="tx1">
                  <a:lumMod val="65000"/>
                  <a:lumOff val="35000"/>
                </a:schemeClr>
              </a:solidFill>
              <a:latin typeface="Arial Narrow" panose="020B0606020202030204" pitchFamily="34" charset="0"/>
            </a:endParaRPr>
          </a:p>
        </p:txBody>
      </p:sp>
      <p:sp>
        <p:nvSpPr>
          <p:cNvPr id="9" name="TextBox 8"/>
          <p:cNvSpPr txBox="1"/>
          <p:nvPr/>
        </p:nvSpPr>
        <p:spPr>
          <a:xfrm>
            <a:off x="11089414" y="4746365"/>
            <a:ext cx="1076082" cy="646331"/>
          </a:xfrm>
          <a:prstGeom prst="rect">
            <a:avLst/>
          </a:prstGeom>
          <a:noFill/>
        </p:spPr>
        <p:txBody>
          <a:bodyPr wrap="square" rtlCol="0">
            <a:spAutoFit/>
          </a:bodyPr>
          <a:lstStyle/>
          <a:p>
            <a:r>
              <a:rPr lang="en-US" sz="3600" b="1" dirty="0" smtClean="0">
                <a:solidFill>
                  <a:schemeClr val="accent2"/>
                </a:solidFill>
                <a:latin typeface="Arial Narrow" panose="020B0606020202030204" pitchFamily="34" charset="0"/>
              </a:rPr>
              <a:t>9%</a:t>
            </a:r>
            <a:endParaRPr lang="en-US" sz="3600" b="1" dirty="0">
              <a:solidFill>
                <a:schemeClr val="accent2"/>
              </a:solidFill>
              <a:latin typeface="Arial Narrow" panose="020B0606020202030204" pitchFamily="34" charset="0"/>
            </a:endParaRPr>
          </a:p>
        </p:txBody>
      </p:sp>
      <p:sp>
        <p:nvSpPr>
          <p:cNvPr id="10" name="TextBox 9"/>
          <p:cNvSpPr txBox="1"/>
          <p:nvPr/>
        </p:nvSpPr>
        <p:spPr>
          <a:xfrm>
            <a:off x="11089414" y="4273825"/>
            <a:ext cx="1076082" cy="646331"/>
          </a:xfrm>
          <a:prstGeom prst="rect">
            <a:avLst/>
          </a:prstGeom>
          <a:noFill/>
        </p:spPr>
        <p:txBody>
          <a:bodyPr wrap="square" rtlCol="0">
            <a:spAutoFit/>
          </a:bodyPr>
          <a:lstStyle/>
          <a:p>
            <a:r>
              <a:rPr lang="en-US" sz="3600" b="1" dirty="0" smtClean="0">
                <a:solidFill>
                  <a:schemeClr val="accent1"/>
                </a:solidFill>
                <a:latin typeface="Arial Narrow" panose="020B0606020202030204" pitchFamily="34" charset="0"/>
              </a:rPr>
              <a:t>14%</a:t>
            </a:r>
            <a:endParaRPr lang="en-US" sz="3600" b="1" dirty="0">
              <a:solidFill>
                <a:schemeClr val="accent1"/>
              </a:solidFill>
              <a:latin typeface="Arial Narrow" panose="020B0606020202030204" pitchFamily="34" charset="0"/>
            </a:endParaRPr>
          </a:p>
        </p:txBody>
      </p:sp>
      <p:sp>
        <p:nvSpPr>
          <p:cNvPr id="11" name="TextBox 10"/>
          <p:cNvSpPr txBox="1"/>
          <p:nvPr/>
        </p:nvSpPr>
        <p:spPr>
          <a:xfrm>
            <a:off x="1444487" y="3950660"/>
            <a:ext cx="1076082" cy="646331"/>
          </a:xfrm>
          <a:prstGeom prst="rect">
            <a:avLst/>
          </a:prstGeom>
          <a:noFill/>
        </p:spPr>
        <p:txBody>
          <a:bodyPr wrap="square" rtlCol="0">
            <a:spAutoFit/>
          </a:bodyPr>
          <a:lstStyle/>
          <a:p>
            <a:pPr algn="ctr"/>
            <a:r>
              <a:rPr lang="en-US" sz="3600" b="1" dirty="0" smtClean="0">
                <a:solidFill>
                  <a:schemeClr val="accent1"/>
                </a:solidFill>
                <a:latin typeface="Arial Narrow" panose="020B0606020202030204" pitchFamily="34" charset="0"/>
              </a:rPr>
              <a:t>15%</a:t>
            </a:r>
            <a:endParaRPr lang="en-US" sz="3600" b="1" dirty="0">
              <a:solidFill>
                <a:schemeClr val="accent1"/>
              </a:solidFill>
              <a:latin typeface="Arial Narrow" panose="020B0606020202030204" pitchFamily="34" charset="0"/>
            </a:endParaRPr>
          </a:p>
        </p:txBody>
      </p:sp>
    </p:spTree>
    <p:extLst>
      <p:ext uri="{BB962C8B-B14F-4D97-AF65-F5344CB8AC3E}">
        <p14:creationId xmlns:p14="http://schemas.microsoft.com/office/powerpoint/2010/main" val="255503295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0"/>
          </p:nvPr>
        </p:nvPicPr>
        <p:blipFill rotWithShape="1">
          <a:blip r:embed="rId3">
            <a:extLst>
              <a:ext uri="{28A0092B-C50C-407E-A947-70E740481C1C}">
                <a14:useLocalDpi xmlns:a14="http://schemas.microsoft.com/office/drawing/2010/main" val="0"/>
              </a:ext>
            </a:extLst>
          </a:blip>
          <a:srcRect l="7506" t="11509" r="22514" b="3477"/>
          <a:stretch/>
        </p:blipFill>
        <p:spPr>
          <a:xfrm>
            <a:off x="4545493" y="85665"/>
            <a:ext cx="5685575" cy="6348468"/>
          </a:xfrm>
        </p:spPr>
      </p:pic>
      <p:sp>
        <p:nvSpPr>
          <p:cNvPr id="2" name="Content Placeholder 1"/>
          <p:cNvSpPr>
            <a:spLocks noGrp="1"/>
          </p:cNvSpPr>
          <p:nvPr>
            <p:ph sz="half" idx="1"/>
          </p:nvPr>
        </p:nvSpPr>
        <p:spPr/>
        <p:txBody>
          <a:bodyPr/>
          <a:lstStyle/>
          <a:p>
            <a:r>
              <a:rPr lang="en-US" sz="4400" dirty="0" smtClean="0">
                <a:solidFill>
                  <a:schemeClr val="accent2">
                    <a:lumMod val="50000"/>
                  </a:schemeClr>
                </a:solidFill>
                <a:latin typeface="Arial Narrow" panose="020B0606020202030204" pitchFamily="34" charset="0"/>
              </a:rPr>
              <a:t>5 counties</a:t>
            </a:r>
            <a:br>
              <a:rPr lang="en-US" sz="4400" dirty="0" smtClean="0">
                <a:solidFill>
                  <a:schemeClr val="accent2">
                    <a:lumMod val="50000"/>
                  </a:schemeClr>
                </a:solidFill>
                <a:latin typeface="Arial Narrow" panose="020B0606020202030204" pitchFamily="34" charset="0"/>
              </a:rPr>
            </a:br>
            <a:r>
              <a:rPr lang="en-US" dirty="0" smtClean="0">
                <a:latin typeface="Arial Narrow" panose="020B0606020202030204" pitchFamily="34" charset="0"/>
              </a:rPr>
              <a:t>where at least </a:t>
            </a:r>
            <a:br>
              <a:rPr lang="en-US" dirty="0" smtClean="0">
                <a:latin typeface="Arial Narrow" panose="020B0606020202030204" pitchFamily="34" charset="0"/>
              </a:rPr>
            </a:br>
            <a:r>
              <a:rPr lang="en-US" dirty="0" smtClean="0">
                <a:latin typeface="Arial Narrow" panose="020B0606020202030204" pitchFamily="34" charset="0"/>
              </a:rPr>
              <a:t>1 in 10 residents is foreign-born</a:t>
            </a:r>
            <a:endParaRPr lang="en-US" dirty="0">
              <a:latin typeface="Arial Narrow" panose="020B0606020202030204" pitchFamily="34" charset="0"/>
            </a:endParaRPr>
          </a:p>
        </p:txBody>
      </p:sp>
      <p:grpSp>
        <p:nvGrpSpPr>
          <p:cNvPr id="6" name="Group 5"/>
          <p:cNvGrpSpPr/>
          <p:nvPr/>
        </p:nvGrpSpPr>
        <p:grpSpPr>
          <a:xfrm>
            <a:off x="8788003" y="6519446"/>
            <a:ext cx="3403997" cy="338554"/>
            <a:chOff x="304800" y="6519446"/>
            <a:chExt cx="3403997" cy="338554"/>
          </a:xfrm>
        </p:grpSpPr>
        <p:sp>
          <p:nvSpPr>
            <p:cNvPr id="7" name="TextBox 6"/>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8" name="Picture 5"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9367256" y="5233804"/>
            <a:ext cx="2523128" cy="1200329"/>
          </a:xfrm>
          <a:prstGeom prst="rect">
            <a:avLst/>
          </a:prstGeom>
          <a:noFill/>
        </p:spPr>
        <p:txBody>
          <a:bodyPr wrap="square" rtlCol="0">
            <a:spAutoFit/>
          </a:bodyPr>
          <a:lstStyle/>
          <a:p>
            <a:r>
              <a:rPr lang="en-US" sz="2400" dirty="0" smtClean="0">
                <a:solidFill>
                  <a:schemeClr val="accent2">
                    <a:lumMod val="50000"/>
                  </a:schemeClr>
                </a:solidFill>
                <a:latin typeface="Arial Narrow" panose="020B0606020202030204" pitchFamily="34" charset="0"/>
                <a:sym typeface="Wingdings" panose="05000000000000000000" pitchFamily="2" charset="2"/>
              </a:rPr>
              <a:t></a:t>
            </a:r>
            <a:r>
              <a:rPr lang="en-US" sz="2400" dirty="0" smtClean="0">
                <a:latin typeface="Arial Narrow" panose="020B0606020202030204" pitchFamily="34" charset="0"/>
                <a:sym typeface="Wingdings" panose="05000000000000000000" pitchFamily="2" charset="2"/>
              </a:rPr>
              <a:t> </a:t>
            </a:r>
            <a:r>
              <a:rPr lang="en-US" sz="2400" dirty="0" smtClean="0">
                <a:latin typeface="Arial Narrow" panose="020B0606020202030204" pitchFamily="34" charset="0"/>
              </a:rPr>
              <a:t>10% or more</a:t>
            </a:r>
          </a:p>
          <a:p>
            <a:r>
              <a:rPr lang="en-US" sz="2400" dirty="0">
                <a:solidFill>
                  <a:schemeClr val="accent2"/>
                </a:solidFill>
                <a:latin typeface="Arial Narrow" panose="020B0606020202030204" pitchFamily="34" charset="0"/>
                <a:sym typeface="Wingdings" panose="05000000000000000000" pitchFamily="2" charset="2"/>
              </a:rPr>
              <a:t></a:t>
            </a:r>
            <a:r>
              <a:rPr lang="en-US" sz="2400" dirty="0">
                <a:latin typeface="Arial Narrow" panose="020B0606020202030204" pitchFamily="34" charset="0"/>
                <a:sym typeface="Wingdings" panose="05000000000000000000" pitchFamily="2" charset="2"/>
              </a:rPr>
              <a:t> </a:t>
            </a:r>
            <a:r>
              <a:rPr lang="en-US" sz="2400" dirty="0" smtClean="0">
                <a:latin typeface="Arial Narrow" panose="020B0606020202030204" pitchFamily="34" charset="0"/>
              </a:rPr>
              <a:t>5 to 9%</a:t>
            </a:r>
          </a:p>
          <a:p>
            <a:r>
              <a:rPr lang="en-US" sz="2400" dirty="0">
                <a:solidFill>
                  <a:schemeClr val="bg1">
                    <a:lumMod val="85000"/>
                  </a:schemeClr>
                </a:solidFill>
                <a:latin typeface="Arial Narrow" panose="020B0606020202030204" pitchFamily="34" charset="0"/>
                <a:sym typeface="Wingdings" panose="05000000000000000000" pitchFamily="2" charset="2"/>
              </a:rPr>
              <a:t></a:t>
            </a:r>
            <a:r>
              <a:rPr lang="en-US" sz="2400" dirty="0">
                <a:latin typeface="Arial Narrow" panose="020B0606020202030204" pitchFamily="34" charset="0"/>
                <a:sym typeface="Wingdings" panose="05000000000000000000" pitchFamily="2" charset="2"/>
              </a:rPr>
              <a:t> </a:t>
            </a:r>
            <a:r>
              <a:rPr lang="en-US" sz="2400" dirty="0" smtClean="0">
                <a:latin typeface="Arial Narrow" panose="020B0606020202030204" pitchFamily="34" charset="0"/>
              </a:rPr>
              <a:t>Less than 5%</a:t>
            </a:r>
            <a:endParaRPr lang="en-US" sz="2400" dirty="0">
              <a:latin typeface="Arial Narrow" panose="020B0606020202030204" pitchFamily="34" charset="0"/>
            </a:endParaRPr>
          </a:p>
        </p:txBody>
      </p:sp>
      <p:sp>
        <p:nvSpPr>
          <p:cNvPr id="15" name="TextBox 14"/>
          <p:cNvSpPr txBox="1"/>
          <p:nvPr/>
        </p:nvSpPr>
        <p:spPr>
          <a:xfrm>
            <a:off x="6970643" y="162221"/>
            <a:ext cx="5052263" cy="461665"/>
          </a:xfrm>
          <a:prstGeom prst="rect">
            <a:avLst/>
          </a:prstGeom>
          <a:noFill/>
        </p:spPr>
        <p:txBody>
          <a:bodyPr wrap="square" rtlCol="0">
            <a:spAutoFit/>
          </a:bodyPr>
          <a:lstStyle/>
          <a:p>
            <a:pPr algn="r"/>
            <a:r>
              <a:rPr lang="en-US" sz="2400" b="1" dirty="0" smtClean="0">
                <a:latin typeface="Arial Narrow" panose="020B0606020202030204" pitchFamily="34" charset="0"/>
              </a:rPr>
              <a:t>Percent foreign-born by county, 2013-17</a:t>
            </a:r>
            <a:endParaRPr lang="en-US" sz="2400" b="1" dirty="0">
              <a:latin typeface="Arial Narrow" panose="020B0606020202030204" pitchFamily="34" charset="0"/>
            </a:endParaRPr>
          </a:p>
        </p:txBody>
      </p:sp>
      <p:grpSp>
        <p:nvGrpSpPr>
          <p:cNvPr id="19" name="Group 18"/>
          <p:cNvGrpSpPr/>
          <p:nvPr/>
        </p:nvGrpSpPr>
        <p:grpSpPr>
          <a:xfrm>
            <a:off x="4910242" y="3988904"/>
            <a:ext cx="1606670" cy="1884820"/>
            <a:chOff x="4910242" y="3988904"/>
            <a:chExt cx="1606670" cy="1884820"/>
          </a:xfrm>
        </p:grpSpPr>
        <p:sp>
          <p:nvSpPr>
            <p:cNvPr id="16" name="Right Arrow 15"/>
            <p:cNvSpPr/>
            <p:nvPr/>
          </p:nvSpPr>
          <p:spPr>
            <a:xfrm rot="5400000">
              <a:off x="4771167" y="4127979"/>
              <a:ext cx="1884820" cy="1606670"/>
            </a:xfrm>
            <a:prstGeom prst="rightArrow">
              <a:avLst>
                <a:gd name="adj1" fmla="val 64847"/>
                <a:gd name="adj2" fmla="val 50000"/>
              </a:avLst>
            </a:prstGeom>
            <a:solidFill>
              <a:schemeClr val="accent2">
                <a:lumMod val="75000"/>
              </a:schemeClr>
            </a:solidFill>
            <a:ln>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044342" y="4121425"/>
              <a:ext cx="1338470" cy="707886"/>
            </a:xfrm>
            <a:prstGeom prst="rect">
              <a:avLst/>
            </a:prstGeom>
            <a:noFill/>
          </p:spPr>
          <p:txBody>
            <a:bodyPr wrap="square" rtlCol="0">
              <a:spAutoFit/>
            </a:bodyPr>
            <a:lstStyle/>
            <a:p>
              <a:pPr algn="ctr"/>
              <a:r>
                <a:rPr lang="en-US" sz="2000" b="1" dirty="0" smtClean="0">
                  <a:solidFill>
                    <a:schemeClr val="bg1"/>
                  </a:solidFill>
                  <a:latin typeface="Arial Narrow" panose="020B0606020202030204" pitchFamily="34" charset="0"/>
                </a:rPr>
                <a:t>Nobles</a:t>
              </a:r>
              <a:br>
                <a:rPr lang="en-US" sz="2000" b="1" dirty="0" smtClean="0">
                  <a:solidFill>
                    <a:schemeClr val="bg1"/>
                  </a:solidFill>
                  <a:latin typeface="Arial Narrow" panose="020B0606020202030204" pitchFamily="34" charset="0"/>
                </a:rPr>
              </a:br>
              <a:r>
                <a:rPr lang="en-US" sz="2000" b="1" dirty="0" smtClean="0">
                  <a:solidFill>
                    <a:schemeClr val="bg1"/>
                  </a:solidFill>
                  <a:latin typeface="Arial Narrow" panose="020B0606020202030204" pitchFamily="34" charset="0"/>
                </a:rPr>
                <a:t>County</a:t>
              </a:r>
              <a:endParaRPr lang="en-US" sz="2000" b="1" dirty="0">
                <a:solidFill>
                  <a:schemeClr val="bg1"/>
                </a:solidFill>
                <a:latin typeface="Arial Narrow" panose="020B0606020202030204" pitchFamily="34" charset="0"/>
              </a:endParaRPr>
            </a:p>
          </p:txBody>
        </p:sp>
        <p:sp>
          <p:nvSpPr>
            <p:cNvPr id="18" name="TextBox 17"/>
            <p:cNvSpPr txBox="1"/>
            <p:nvPr/>
          </p:nvSpPr>
          <p:spPr>
            <a:xfrm>
              <a:off x="5044342" y="4815310"/>
              <a:ext cx="1338470" cy="646331"/>
            </a:xfrm>
            <a:prstGeom prst="rect">
              <a:avLst/>
            </a:prstGeom>
            <a:noFill/>
          </p:spPr>
          <p:txBody>
            <a:bodyPr wrap="square" rtlCol="0">
              <a:spAutoFit/>
            </a:bodyPr>
            <a:lstStyle/>
            <a:p>
              <a:pPr algn="ctr"/>
              <a:r>
                <a:rPr lang="en-US" sz="3600" b="1" dirty="0" smtClean="0">
                  <a:solidFill>
                    <a:schemeClr val="bg1"/>
                  </a:solidFill>
                  <a:latin typeface="Arial Narrow" panose="020B0606020202030204" pitchFamily="34" charset="0"/>
                </a:rPr>
                <a:t>20%</a:t>
              </a:r>
              <a:endParaRPr lang="en-US" sz="3600" b="1" dirty="0">
                <a:solidFill>
                  <a:schemeClr val="bg1"/>
                </a:solidFill>
                <a:latin typeface="Arial Narrow" panose="020B0606020202030204" pitchFamily="34" charset="0"/>
              </a:endParaRPr>
            </a:p>
          </p:txBody>
        </p:sp>
      </p:grpSp>
    </p:spTree>
    <p:extLst>
      <p:ext uri="{BB962C8B-B14F-4D97-AF65-F5344CB8AC3E}">
        <p14:creationId xmlns:p14="http://schemas.microsoft.com/office/powerpoint/2010/main" val="1034699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grayscl/>
            <a:extLst>
              <a:ext uri="{28A0092B-C50C-407E-A947-70E740481C1C}">
                <a14:useLocalDpi xmlns:a14="http://schemas.microsoft.com/office/drawing/2010/main" val="0"/>
              </a:ext>
            </a:extLst>
          </a:blip>
          <a:srcRect l="13924" r="36585"/>
          <a:stretch/>
        </p:blipFill>
        <p:spPr>
          <a:xfrm>
            <a:off x="-2" y="0"/>
            <a:ext cx="4253949" cy="6858000"/>
          </a:xfrm>
          <a:prstGeom prst="rect">
            <a:avLst/>
          </a:prstGeom>
        </p:spPr>
      </p:pic>
      <p:graphicFrame>
        <p:nvGraphicFramePr>
          <p:cNvPr id="7" name="Chart 6"/>
          <p:cNvGraphicFramePr>
            <a:graphicFrameLocks noGrp="1"/>
          </p:cNvGraphicFramePr>
          <p:nvPr>
            <p:extLst/>
          </p:nvPr>
        </p:nvGraphicFramePr>
        <p:xfrm>
          <a:off x="4664765" y="294123"/>
          <a:ext cx="7116417" cy="6269753"/>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p:cNvGrpSpPr/>
          <p:nvPr/>
        </p:nvGrpSpPr>
        <p:grpSpPr>
          <a:xfrm>
            <a:off x="8788003" y="6519446"/>
            <a:ext cx="3403997" cy="338554"/>
            <a:chOff x="304800" y="6519446"/>
            <a:chExt cx="3403997" cy="338554"/>
          </a:xfrm>
        </p:grpSpPr>
        <p:sp>
          <p:nvSpPr>
            <p:cNvPr id="9" name="TextBox 8"/>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0" name="Picture 5"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147851" y="4304791"/>
            <a:ext cx="1371600" cy="2400657"/>
          </a:xfrm>
          <a:prstGeom prst="rect">
            <a:avLst/>
          </a:prstGeom>
          <a:noFill/>
        </p:spPr>
        <p:txBody>
          <a:bodyPr wrap="square" rtlCol="0">
            <a:spAutoFit/>
          </a:bodyPr>
          <a:lstStyle/>
          <a:p>
            <a:r>
              <a:rPr lang="en-US" sz="15000" dirty="0" smtClean="0">
                <a:solidFill>
                  <a:schemeClr val="bg1"/>
                </a:solidFill>
                <a:effectLst>
                  <a:outerShdw blurRad="38100" dist="38100" dir="2700000" algn="tl">
                    <a:srgbClr val="000000">
                      <a:alpha val="43137"/>
                    </a:srgbClr>
                  </a:outerShdw>
                </a:effectLst>
                <a:latin typeface="+mj-lt"/>
              </a:rPr>
              <a:t>3</a:t>
            </a:r>
            <a:endParaRPr lang="en-US" sz="150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2166130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txBox="1">
            <a:spLocks noGrp="1"/>
          </p:cNvSpPr>
          <p:nvPr>
            <p:ph type="subTitle" idx="1"/>
          </p:nvPr>
        </p:nvSpPr>
        <p:spPr>
          <a:xfrm>
            <a:off x="2362198" y="2143408"/>
            <a:ext cx="7151769" cy="732551"/>
          </a:xfrm>
          <a:prstGeom prst="rect">
            <a:avLst/>
          </a:prstGeom>
          <a:noFill/>
        </p:spPr>
        <p:txBody>
          <a:bodyPr wrap="square" rtlCol="0">
            <a:spAutoFit/>
          </a:bodyPr>
          <a:lstStyle/>
          <a:p>
            <a:pPr>
              <a:lnSpc>
                <a:spcPct val="150000"/>
              </a:lnSpc>
              <a:spcBef>
                <a:spcPts val="0"/>
              </a:spcBef>
              <a:spcAft>
                <a:spcPts val="0"/>
              </a:spcAft>
            </a:pPr>
            <a:r>
              <a:rPr lang="en-US" sz="3600" dirty="0">
                <a:solidFill>
                  <a:schemeClr val="tx1">
                    <a:lumMod val="65000"/>
                    <a:lumOff val="35000"/>
                  </a:schemeClr>
                </a:solidFill>
                <a:latin typeface="Arial Narrow" panose="020B0606020202030204" pitchFamily="34" charset="0"/>
              </a:rPr>
              <a:t>Compass gives everyone in our state a common foundation to identify, understand, and act on issues that affect our communities. </a:t>
            </a:r>
          </a:p>
        </p:txBody>
      </p:sp>
      <p:sp>
        <p:nvSpPr>
          <p:cNvPr id="5" name="Title 4"/>
          <p:cNvSpPr>
            <a:spLocks noGrp="1"/>
          </p:cNvSpPr>
          <p:nvPr>
            <p:ph type="ctrTitle"/>
          </p:nvPr>
        </p:nvSpPr>
        <p:spPr>
          <a:xfrm>
            <a:off x="1595938" y="757084"/>
            <a:ext cx="8684291" cy="1752600"/>
          </a:xfrm>
        </p:spPr>
        <p:txBody>
          <a:bodyPr/>
          <a:lstStyle/>
          <a:p>
            <a:r>
              <a:rPr lang="en-US" sz="4400" dirty="0">
                <a:solidFill>
                  <a:schemeClr val="tx1"/>
                </a:solidFill>
              </a:rPr>
              <a:t>What is Minnesota Compass?</a:t>
            </a:r>
          </a:p>
        </p:txBody>
      </p:sp>
      <p:grpSp>
        <p:nvGrpSpPr>
          <p:cNvPr id="4" name="Group 3"/>
          <p:cNvGrpSpPr/>
          <p:nvPr/>
        </p:nvGrpSpPr>
        <p:grpSpPr>
          <a:xfrm>
            <a:off x="8788003" y="6443246"/>
            <a:ext cx="3403997" cy="338554"/>
            <a:chOff x="304800" y="6519446"/>
            <a:chExt cx="3403997" cy="338554"/>
          </a:xfrm>
        </p:grpSpPr>
        <p:sp>
          <p:nvSpPr>
            <p:cNvPr id="6" name="TextBox 5"/>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white"/>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white"/>
                </a:solidFill>
                <a:effectLst/>
                <a:uLnTx/>
                <a:uFillTx/>
                <a:latin typeface="Arial Narrow" pitchFamily="34" charset="0"/>
                <a:ea typeface="+mn-ea"/>
                <a:cs typeface="+mn-cs"/>
              </a:endParaRPr>
            </a:p>
          </p:txBody>
        </p:sp>
        <p:pic>
          <p:nvPicPr>
            <p:cNvPr id="8" name="Picture 5"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58228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solidFill>
                  <a:schemeClr val="tx1"/>
                </a:solidFill>
              </a:rPr>
              <a:t>Only </a:t>
            </a:r>
            <a:r>
              <a:rPr lang="en-US" sz="4000" i="1" dirty="0" smtClean="0">
                <a:solidFill>
                  <a:schemeClr val="tx1"/>
                </a:solidFill>
              </a:rPr>
              <a:t>recent</a:t>
            </a:r>
            <a:r>
              <a:rPr lang="en-US" sz="4000" dirty="0" smtClean="0">
                <a:solidFill>
                  <a:schemeClr val="tx1"/>
                </a:solidFill>
              </a:rPr>
              <a:t> net gains from </a:t>
            </a:r>
            <a:r>
              <a:rPr lang="en-US" sz="4800" dirty="0" smtClean="0">
                <a:solidFill>
                  <a:schemeClr val="accent4">
                    <a:lumMod val="75000"/>
                  </a:schemeClr>
                </a:solidFill>
              </a:rPr>
              <a:t>domestic migration</a:t>
            </a:r>
            <a:r>
              <a:rPr lang="en-US" dirty="0" smtClean="0">
                <a:solidFill>
                  <a:schemeClr val="tx1"/>
                </a:solidFill>
              </a:rPr>
              <a:t>…</a:t>
            </a:r>
            <a:br>
              <a:rPr lang="en-US" dirty="0" smtClean="0">
                <a:solidFill>
                  <a:schemeClr val="tx1"/>
                </a:solidFill>
              </a:rPr>
            </a:br>
            <a:endParaRPr lang="en-US" dirty="0">
              <a:solidFill>
                <a:schemeClr val="tx1"/>
              </a:solidFill>
            </a:endParaRPr>
          </a:p>
        </p:txBody>
      </p:sp>
      <p:grpSp>
        <p:nvGrpSpPr>
          <p:cNvPr id="6" name="Group 5"/>
          <p:cNvGrpSpPr/>
          <p:nvPr/>
        </p:nvGrpSpPr>
        <p:grpSpPr>
          <a:xfrm>
            <a:off x="8788003" y="6519446"/>
            <a:ext cx="3403997" cy="338554"/>
            <a:chOff x="304800" y="6519446"/>
            <a:chExt cx="3403997" cy="338554"/>
          </a:xfrm>
        </p:grpSpPr>
        <p:sp>
          <p:nvSpPr>
            <p:cNvPr id="10" name="TextBox 9"/>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1" name="Picture 5"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2" name="Content Placeholder 11"/>
          <p:cNvGraphicFramePr>
            <a:graphicFrameLocks noGrp="1"/>
          </p:cNvGraphicFramePr>
          <p:nvPr>
            <p:ph idx="1"/>
            <p:extLst/>
          </p:nvPr>
        </p:nvGraphicFramePr>
        <p:xfrm>
          <a:off x="401638" y="1484416"/>
          <a:ext cx="11379200" cy="47573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8894246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788003" y="6519446"/>
            <a:ext cx="3403997" cy="338554"/>
            <a:chOff x="304800" y="6519446"/>
            <a:chExt cx="3403997" cy="338554"/>
          </a:xfrm>
        </p:grpSpPr>
        <p:sp>
          <p:nvSpPr>
            <p:cNvPr id="5" name="TextBox 4"/>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6" name="Picture 5"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537" t="13958" r="7710" b="7083"/>
          <a:stretch/>
        </p:blipFill>
        <p:spPr>
          <a:xfrm>
            <a:off x="2674143" y="185735"/>
            <a:ext cx="9474993" cy="6086479"/>
          </a:xfrm>
          <a:prstGeom prst="rect">
            <a:avLst/>
          </a:prstGeom>
        </p:spPr>
      </p:pic>
      <p:grpSp>
        <p:nvGrpSpPr>
          <p:cNvPr id="8" name="Group 7"/>
          <p:cNvGrpSpPr/>
          <p:nvPr/>
        </p:nvGrpSpPr>
        <p:grpSpPr>
          <a:xfrm>
            <a:off x="3756349" y="4029730"/>
            <a:ext cx="7380122" cy="1835199"/>
            <a:chOff x="3756349" y="4029730"/>
            <a:chExt cx="7380122" cy="1835199"/>
          </a:xfrm>
        </p:grpSpPr>
        <p:sp>
          <p:nvSpPr>
            <p:cNvPr id="13" name="TextBox 12"/>
            <p:cNvSpPr txBox="1"/>
            <p:nvPr/>
          </p:nvSpPr>
          <p:spPr>
            <a:xfrm>
              <a:off x="9527864" y="5341709"/>
              <a:ext cx="1608607" cy="523220"/>
            </a:xfrm>
            <a:prstGeom prst="rect">
              <a:avLst/>
            </a:prstGeom>
            <a:noFill/>
          </p:spPr>
          <p:txBody>
            <a:bodyPr wrap="square" rtlCol="0">
              <a:spAutoFit/>
            </a:bodyPr>
            <a:lstStyle/>
            <a:p>
              <a:pPr algn="ctr"/>
              <a:r>
                <a:rPr lang="en-US" sz="2800" b="1" dirty="0" smtClean="0">
                  <a:solidFill>
                    <a:schemeClr val="accent4">
                      <a:lumMod val="75000"/>
                    </a:schemeClr>
                  </a:solidFill>
                  <a:latin typeface="Arial Narrow" panose="020B0606020202030204" pitchFamily="34" charset="0"/>
                </a:rPr>
                <a:t>Florida</a:t>
              </a:r>
              <a:endParaRPr lang="en-US" sz="2800" b="1" dirty="0">
                <a:solidFill>
                  <a:schemeClr val="accent4">
                    <a:lumMod val="75000"/>
                  </a:schemeClr>
                </a:solidFill>
                <a:latin typeface="Arial Narrow" panose="020B0606020202030204" pitchFamily="34" charset="0"/>
              </a:endParaRPr>
            </a:p>
          </p:txBody>
        </p:sp>
        <p:sp>
          <p:nvSpPr>
            <p:cNvPr id="16" name="TextBox 15"/>
            <p:cNvSpPr txBox="1"/>
            <p:nvPr/>
          </p:nvSpPr>
          <p:spPr>
            <a:xfrm>
              <a:off x="6073419" y="4629148"/>
              <a:ext cx="1608607" cy="523220"/>
            </a:xfrm>
            <a:prstGeom prst="rect">
              <a:avLst/>
            </a:prstGeom>
            <a:noFill/>
          </p:spPr>
          <p:txBody>
            <a:bodyPr wrap="square" rtlCol="0">
              <a:spAutoFit/>
            </a:bodyPr>
            <a:lstStyle/>
            <a:p>
              <a:pPr algn="ctr"/>
              <a:r>
                <a:rPr lang="en-US" sz="2800" b="1" dirty="0" smtClean="0">
                  <a:solidFill>
                    <a:schemeClr val="accent4">
                      <a:lumMod val="75000"/>
                    </a:schemeClr>
                  </a:solidFill>
                  <a:latin typeface="Arial Narrow" panose="020B0606020202030204" pitchFamily="34" charset="0"/>
                </a:rPr>
                <a:t>Texas</a:t>
              </a:r>
              <a:endParaRPr lang="en-US" sz="2800" b="1" dirty="0">
                <a:solidFill>
                  <a:schemeClr val="accent4">
                    <a:lumMod val="75000"/>
                  </a:schemeClr>
                </a:solidFill>
                <a:latin typeface="Arial Narrow" panose="020B0606020202030204" pitchFamily="34" charset="0"/>
              </a:endParaRPr>
            </a:p>
          </p:txBody>
        </p:sp>
        <p:sp>
          <p:nvSpPr>
            <p:cNvPr id="18" name="TextBox 17"/>
            <p:cNvSpPr txBox="1"/>
            <p:nvPr/>
          </p:nvSpPr>
          <p:spPr>
            <a:xfrm>
              <a:off x="3756349" y="4029730"/>
              <a:ext cx="1608607" cy="523220"/>
            </a:xfrm>
            <a:prstGeom prst="rect">
              <a:avLst/>
            </a:prstGeom>
            <a:noFill/>
          </p:spPr>
          <p:txBody>
            <a:bodyPr wrap="square" rtlCol="0">
              <a:spAutoFit/>
            </a:bodyPr>
            <a:lstStyle/>
            <a:p>
              <a:pPr algn="ctr"/>
              <a:r>
                <a:rPr lang="en-US" sz="2800" b="1" dirty="0" smtClean="0">
                  <a:solidFill>
                    <a:schemeClr val="accent4">
                      <a:lumMod val="75000"/>
                    </a:schemeClr>
                  </a:solidFill>
                  <a:latin typeface="Arial Narrow" panose="020B0606020202030204" pitchFamily="34" charset="0"/>
                </a:rPr>
                <a:t>Arizona</a:t>
              </a:r>
              <a:endParaRPr lang="en-US" sz="2800" b="1" dirty="0">
                <a:solidFill>
                  <a:schemeClr val="accent4">
                    <a:lumMod val="75000"/>
                  </a:schemeClr>
                </a:solidFill>
                <a:latin typeface="Arial Narrow" panose="020B0606020202030204" pitchFamily="34" charset="0"/>
              </a:endParaRPr>
            </a:p>
          </p:txBody>
        </p:sp>
      </p:grpSp>
      <p:sp>
        <p:nvSpPr>
          <p:cNvPr id="19" name="Arc 18"/>
          <p:cNvSpPr/>
          <p:nvPr/>
        </p:nvSpPr>
        <p:spPr>
          <a:xfrm flipH="1">
            <a:off x="6234457" y="600074"/>
            <a:ext cx="1952730" cy="7600951"/>
          </a:xfrm>
          <a:prstGeom prst="arc">
            <a:avLst>
              <a:gd name="adj1" fmla="val 15480571"/>
              <a:gd name="adj2" fmla="val 16589975"/>
            </a:avLst>
          </a:prstGeom>
          <a:ln w="57150">
            <a:solidFill>
              <a:schemeClr val="accent4">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4401291" y="971550"/>
            <a:ext cx="7403957" cy="7762218"/>
            <a:chOff x="4401291" y="971550"/>
            <a:chExt cx="7403957" cy="7762218"/>
          </a:xfrm>
        </p:grpSpPr>
        <p:sp>
          <p:nvSpPr>
            <p:cNvPr id="12" name="Arc 11"/>
            <p:cNvSpPr/>
            <p:nvPr/>
          </p:nvSpPr>
          <p:spPr>
            <a:xfrm>
              <a:off x="4401291" y="1570968"/>
              <a:ext cx="5805833" cy="7162800"/>
            </a:xfrm>
            <a:prstGeom prst="arc">
              <a:avLst>
                <a:gd name="adj1" fmla="val 16767799"/>
                <a:gd name="adj2" fmla="val 92937"/>
              </a:avLst>
            </a:prstGeom>
            <a:ln w="57150">
              <a:solidFill>
                <a:schemeClr val="accent4">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flipH="1">
              <a:off x="6929438" y="971550"/>
              <a:ext cx="4875810" cy="7162800"/>
            </a:xfrm>
            <a:prstGeom prst="arc">
              <a:avLst>
                <a:gd name="adj1" fmla="val 17994820"/>
                <a:gd name="adj2" fmla="val 232321"/>
              </a:avLst>
            </a:prstGeom>
            <a:ln w="57150">
              <a:solidFill>
                <a:schemeClr val="accent4">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flipH="1">
              <a:off x="4495455" y="1657349"/>
              <a:ext cx="7148755" cy="6181725"/>
            </a:xfrm>
            <a:prstGeom prst="arc">
              <a:avLst>
                <a:gd name="adj1" fmla="val 16640093"/>
                <a:gd name="adj2" fmla="val 20898940"/>
              </a:avLst>
            </a:prstGeom>
            <a:ln w="57150">
              <a:solidFill>
                <a:schemeClr val="accent4">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TextBox 20"/>
          <p:cNvSpPr txBox="1"/>
          <p:nvPr/>
        </p:nvSpPr>
        <p:spPr>
          <a:xfrm>
            <a:off x="5289946" y="904875"/>
            <a:ext cx="2075310" cy="523220"/>
          </a:xfrm>
          <a:prstGeom prst="rect">
            <a:avLst/>
          </a:prstGeom>
          <a:noFill/>
        </p:spPr>
        <p:txBody>
          <a:bodyPr wrap="square" rtlCol="0">
            <a:spAutoFit/>
          </a:bodyPr>
          <a:lstStyle/>
          <a:p>
            <a:pPr algn="ctr"/>
            <a:r>
              <a:rPr lang="en-US" sz="2800" b="1" dirty="0" smtClean="0">
                <a:solidFill>
                  <a:schemeClr val="accent4">
                    <a:lumMod val="75000"/>
                  </a:schemeClr>
                </a:solidFill>
                <a:latin typeface="Arial Narrow" panose="020B0606020202030204" pitchFamily="34" charset="0"/>
              </a:rPr>
              <a:t>North Dakota</a:t>
            </a:r>
            <a:endParaRPr lang="en-US" sz="2800" b="1" dirty="0">
              <a:solidFill>
                <a:schemeClr val="accent4">
                  <a:lumMod val="75000"/>
                </a:schemeClr>
              </a:solidFill>
              <a:latin typeface="Arial Narrow" panose="020B0606020202030204" pitchFamily="34" charset="0"/>
            </a:endParaRPr>
          </a:p>
        </p:txBody>
      </p:sp>
      <p:sp>
        <p:nvSpPr>
          <p:cNvPr id="3" name="Title 2"/>
          <p:cNvSpPr>
            <a:spLocks noGrp="1"/>
          </p:cNvSpPr>
          <p:nvPr>
            <p:ph type="title"/>
          </p:nvPr>
        </p:nvSpPr>
        <p:spPr>
          <a:xfrm>
            <a:off x="238681" y="157159"/>
            <a:ext cx="3561794" cy="4057654"/>
          </a:xfrm>
        </p:spPr>
        <p:txBody>
          <a:bodyPr/>
          <a:lstStyle/>
          <a:p>
            <a:r>
              <a:rPr lang="en-US" dirty="0" smtClean="0">
                <a:solidFill>
                  <a:schemeClr val="tx1"/>
                </a:solidFill>
              </a:rPr>
              <a:t>Since 2010, we’ve</a:t>
            </a:r>
            <a:br>
              <a:rPr lang="en-US" dirty="0" smtClean="0">
                <a:solidFill>
                  <a:schemeClr val="tx1"/>
                </a:solidFill>
              </a:rPr>
            </a:br>
            <a:r>
              <a:rPr lang="en-US" sz="6000" dirty="0" smtClean="0">
                <a:solidFill>
                  <a:schemeClr val="accent4">
                    <a:lumMod val="75000"/>
                  </a:schemeClr>
                </a:solidFill>
                <a:latin typeface="Arial Black" panose="020B0A04020102020204" pitchFamily="34" charset="0"/>
              </a:rPr>
              <a:t>LOST</a:t>
            </a:r>
            <a:br>
              <a:rPr lang="en-US" sz="6000" dirty="0" smtClean="0">
                <a:solidFill>
                  <a:schemeClr val="accent4">
                    <a:lumMod val="75000"/>
                  </a:schemeClr>
                </a:solidFill>
                <a:latin typeface="Arial Black" panose="020B0A04020102020204" pitchFamily="34" charset="0"/>
              </a:rPr>
            </a:br>
            <a:r>
              <a:rPr lang="en-US" dirty="0" smtClean="0">
                <a:solidFill>
                  <a:schemeClr val="tx1"/>
                </a:solidFill>
              </a:rPr>
              <a:t>residents </a:t>
            </a:r>
            <a:br>
              <a:rPr lang="en-US" dirty="0" smtClean="0">
                <a:solidFill>
                  <a:schemeClr val="tx1"/>
                </a:solidFill>
              </a:rPr>
            </a:br>
            <a:r>
              <a:rPr lang="en-US" dirty="0" smtClean="0">
                <a:solidFill>
                  <a:schemeClr val="tx1"/>
                </a:solidFill>
              </a:rPr>
              <a:t>to…</a:t>
            </a:r>
            <a:endParaRPr lang="en-US" dirty="0">
              <a:solidFill>
                <a:schemeClr val="tx1"/>
              </a:solidFill>
            </a:endParaRPr>
          </a:p>
        </p:txBody>
      </p:sp>
    </p:spTree>
    <p:extLst>
      <p:ext uri="{BB962C8B-B14F-4D97-AF65-F5344CB8AC3E}">
        <p14:creationId xmlns:p14="http://schemas.microsoft.com/office/powerpoint/2010/main" val="912230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1000"/>
                                        <p:tgtEl>
                                          <p:spTgt spid="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788003" y="6519446"/>
            <a:ext cx="3403997" cy="338554"/>
            <a:chOff x="304800" y="6519446"/>
            <a:chExt cx="3403997" cy="338554"/>
          </a:xfrm>
        </p:grpSpPr>
        <p:sp>
          <p:nvSpPr>
            <p:cNvPr id="5" name="TextBox 4"/>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6" name="Picture 5"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537" t="13958" r="7710" b="7083"/>
          <a:stretch/>
        </p:blipFill>
        <p:spPr>
          <a:xfrm>
            <a:off x="2674143" y="185735"/>
            <a:ext cx="9474993" cy="6086479"/>
          </a:xfrm>
          <a:prstGeom prst="rect">
            <a:avLst/>
          </a:prstGeom>
        </p:spPr>
      </p:pic>
      <p:grpSp>
        <p:nvGrpSpPr>
          <p:cNvPr id="2" name="Group 1"/>
          <p:cNvGrpSpPr/>
          <p:nvPr/>
        </p:nvGrpSpPr>
        <p:grpSpPr>
          <a:xfrm>
            <a:off x="6306170" y="757238"/>
            <a:ext cx="5312558" cy="8553450"/>
            <a:chOff x="6306170" y="757238"/>
            <a:chExt cx="5312558" cy="8553450"/>
          </a:xfrm>
        </p:grpSpPr>
        <p:sp>
          <p:nvSpPr>
            <p:cNvPr id="14" name="Arc 13"/>
            <p:cNvSpPr/>
            <p:nvPr/>
          </p:nvSpPr>
          <p:spPr>
            <a:xfrm flipH="1">
              <a:off x="6742918" y="757238"/>
              <a:ext cx="4875810" cy="7162800"/>
            </a:xfrm>
            <a:prstGeom prst="arc">
              <a:avLst>
                <a:gd name="adj1" fmla="val 14357291"/>
                <a:gd name="adj2" fmla="val 17811382"/>
              </a:avLst>
            </a:prstGeom>
            <a:ln w="5715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flipH="1">
              <a:off x="6306170" y="1709737"/>
              <a:ext cx="3006096" cy="7600951"/>
            </a:xfrm>
            <a:prstGeom prst="arc">
              <a:avLst>
                <a:gd name="adj1" fmla="val 15150096"/>
                <a:gd name="adj2" fmla="val 16242794"/>
              </a:avLst>
            </a:prstGeom>
            <a:ln w="5715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6"/>
          <p:cNvGrpSpPr/>
          <p:nvPr/>
        </p:nvGrpSpPr>
        <p:grpSpPr>
          <a:xfrm>
            <a:off x="7682026" y="1709737"/>
            <a:ext cx="3928011" cy="1318558"/>
            <a:chOff x="7682026" y="1709737"/>
            <a:chExt cx="3928011" cy="1318558"/>
          </a:xfrm>
        </p:grpSpPr>
        <p:sp>
          <p:nvSpPr>
            <p:cNvPr id="16" name="TextBox 15"/>
            <p:cNvSpPr txBox="1"/>
            <p:nvPr/>
          </p:nvSpPr>
          <p:spPr>
            <a:xfrm>
              <a:off x="10001430" y="1709737"/>
              <a:ext cx="1608607" cy="523220"/>
            </a:xfrm>
            <a:prstGeom prst="rect">
              <a:avLst/>
            </a:prstGeom>
            <a:noFill/>
          </p:spPr>
          <p:txBody>
            <a:bodyPr wrap="square" rtlCol="0">
              <a:spAutoFit/>
            </a:bodyPr>
            <a:lstStyle/>
            <a:p>
              <a:pPr algn="ctr"/>
              <a:r>
                <a:rPr lang="en-US" sz="2800" b="1" dirty="0" smtClean="0">
                  <a:solidFill>
                    <a:schemeClr val="accent2">
                      <a:lumMod val="75000"/>
                    </a:schemeClr>
                  </a:solidFill>
                  <a:latin typeface="Arial Narrow" panose="020B0606020202030204" pitchFamily="34" charset="0"/>
                </a:rPr>
                <a:t>New York</a:t>
              </a:r>
              <a:endParaRPr lang="en-US" sz="2800" b="1" dirty="0">
                <a:solidFill>
                  <a:schemeClr val="accent2">
                    <a:lumMod val="75000"/>
                  </a:schemeClr>
                </a:solidFill>
                <a:latin typeface="Arial Narrow" panose="020B0606020202030204" pitchFamily="34" charset="0"/>
              </a:endParaRPr>
            </a:p>
          </p:txBody>
        </p:sp>
        <p:sp>
          <p:nvSpPr>
            <p:cNvPr id="21" name="TextBox 20"/>
            <p:cNvSpPr txBox="1"/>
            <p:nvPr/>
          </p:nvSpPr>
          <p:spPr>
            <a:xfrm>
              <a:off x="7682026" y="2505075"/>
              <a:ext cx="2075310" cy="523220"/>
            </a:xfrm>
            <a:prstGeom prst="rect">
              <a:avLst/>
            </a:prstGeom>
            <a:noFill/>
          </p:spPr>
          <p:txBody>
            <a:bodyPr wrap="square" rtlCol="0">
              <a:spAutoFit/>
            </a:bodyPr>
            <a:lstStyle/>
            <a:p>
              <a:pPr algn="ctr"/>
              <a:r>
                <a:rPr lang="en-US" sz="2800" b="1" dirty="0" smtClean="0">
                  <a:solidFill>
                    <a:schemeClr val="accent2">
                      <a:lumMod val="75000"/>
                    </a:schemeClr>
                  </a:solidFill>
                  <a:latin typeface="Arial Narrow" panose="020B0606020202030204" pitchFamily="34" charset="0"/>
                </a:rPr>
                <a:t>Illinois</a:t>
              </a:r>
              <a:endParaRPr lang="en-US" sz="2800" b="1" dirty="0">
                <a:solidFill>
                  <a:schemeClr val="accent2">
                    <a:lumMod val="75000"/>
                  </a:schemeClr>
                </a:solidFill>
                <a:latin typeface="Arial Narrow" panose="020B0606020202030204" pitchFamily="34" charset="0"/>
              </a:endParaRPr>
            </a:p>
          </p:txBody>
        </p:sp>
      </p:grpSp>
      <p:sp>
        <p:nvSpPr>
          <p:cNvPr id="3" name="Title 2"/>
          <p:cNvSpPr>
            <a:spLocks noGrp="1"/>
          </p:cNvSpPr>
          <p:nvPr>
            <p:ph type="title"/>
          </p:nvPr>
        </p:nvSpPr>
        <p:spPr>
          <a:xfrm>
            <a:off x="238681" y="157159"/>
            <a:ext cx="3561794" cy="4057654"/>
          </a:xfrm>
        </p:spPr>
        <p:txBody>
          <a:bodyPr/>
          <a:lstStyle/>
          <a:p>
            <a:r>
              <a:rPr lang="en-US" dirty="0" smtClean="0">
                <a:solidFill>
                  <a:schemeClr val="tx1"/>
                </a:solidFill>
              </a:rPr>
              <a:t>Since 2010, we’ve</a:t>
            </a:r>
            <a:br>
              <a:rPr lang="en-US" dirty="0" smtClean="0">
                <a:solidFill>
                  <a:schemeClr val="tx1"/>
                </a:solidFill>
              </a:rPr>
            </a:br>
            <a:r>
              <a:rPr lang="en-US" sz="6000" dirty="0" smtClean="0">
                <a:solidFill>
                  <a:schemeClr val="accent2">
                    <a:lumMod val="75000"/>
                  </a:schemeClr>
                </a:solidFill>
                <a:latin typeface="Arial Black" panose="020B0A04020102020204" pitchFamily="34" charset="0"/>
              </a:rPr>
              <a:t>GAINED</a:t>
            </a:r>
            <a:br>
              <a:rPr lang="en-US" sz="6000" dirty="0" smtClean="0">
                <a:solidFill>
                  <a:schemeClr val="accent2">
                    <a:lumMod val="75000"/>
                  </a:schemeClr>
                </a:solidFill>
                <a:latin typeface="Arial Black" panose="020B0A04020102020204" pitchFamily="34" charset="0"/>
              </a:rPr>
            </a:br>
            <a:r>
              <a:rPr lang="en-US" dirty="0" smtClean="0">
                <a:solidFill>
                  <a:schemeClr val="tx1"/>
                </a:solidFill>
              </a:rPr>
              <a:t>residents </a:t>
            </a:r>
            <a:br>
              <a:rPr lang="en-US" dirty="0" smtClean="0">
                <a:solidFill>
                  <a:schemeClr val="tx1"/>
                </a:solidFill>
              </a:rPr>
            </a:br>
            <a:r>
              <a:rPr lang="en-US" dirty="0" smtClean="0">
                <a:solidFill>
                  <a:schemeClr val="tx1"/>
                </a:solidFill>
              </a:rPr>
              <a:t>from…</a:t>
            </a:r>
            <a:endParaRPr lang="en-US" dirty="0">
              <a:solidFill>
                <a:schemeClr val="tx1"/>
              </a:solidFill>
            </a:endParaRPr>
          </a:p>
        </p:txBody>
      </p:sp>
    </p:spTree>
    <p:extLst>
      <p:ext uri="{BB962C8B-B14F-4D97-AF65-F5344CB8AC3E}">
        <p14:creationId xmlns:p14="http://schemas.microsoft.com/office/powerpoint/2010/main" val="3410618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78468"/>
            <a:ext cx="10363200" cy="1711630"/>
          </a:xfrm>
        </p:spPr>
        <p:txBody>
          <a:bodyPr/>
          <a:lstStyle/>
          <a:p>
            <a:r>
              <a:rPr lang="en-US" sz="6600" dirty="0" smtClean="0">
                <a:solidFill>
                  <a:schemeClr val="tx1"/>
                </a:solidFill>
              </a:rPr>
              <a:t>Questions?</a:t>
            </a:r>
            <a:endParaRPr lang="en-US" sz="6600" dirty="0">
              <a:solidFill>
                <a:schemeClr val="tx1"/>
              </a:solidFill>
            </a:endParaRPr>
          </a:p>
        </p:txBody>
      </p:sp>
    </p:spTree>
    <p:extLst>
      <p:ext uri="{BB962C8B-B14F-4D97-AF65-F5344CB8AC3E}">
        <p14:creationId xmlns:p14="http://schemas.microsoft.com/office/powerpoint/2010/main" val="3969654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bg2">
                <a:shade val="45000"/>
                <a:satMod val="135000"/>
              </a:schemeClr>
              <a:prstClr val="white"/>
            </a:duotone>
          </a:blip>
          <a:srcRect l="9440"/>
          <a:stretch/>
        </p:blipFill>
        <p:spPr>
          <a:xfrm>
            <a:off x="-64168" y="0"/>
            <a:ext cx="12256168" cy="6865396"/>
          </a:xfrm>
          <a:prstGeom prst="rect">
            <a:avLst/>
          </a:prstGeom>
        </p:spPr>
      </p:pic>
      <p:pic>
        <p:nvPicPr>
          <p:cNvPr id="5" name="Picture 4"/>
          <p:cNvPicPr>
            <a:picLocks noChangeAspect="1"/>
          </p:cNvPicPr>
          <p:nvPr/>
        </p:nvPicPr>
        <p:blipFill rotWithShape="1">
          <a:blip r:embed="rId3"/>
          <a:srcRect l="9440"/>
          <a:stretch/>
        </p:blipFill>
        <p:spPr>
          <a:xfrm>
            <a:off x="-64168" y="-7396"/>
            <a:ext cx="12256168" cy="6865396"/>
          </a:xfrm>
          <a:prstGeom prst="rect">
            <a:avLst/>
          </a:prstGeom>
        </p:spPr>
      </p:pic>
      <p:sp>
        <p:nvSpPr>
          <p:cNvPr id="6" name="Title 2"/>
          <p:cNvSpPr txBox="1">
            <a:spLocks/>
          </p:cNvSpPr>
          <p:nvPr/>
        </p:nvSpPr>
        <p:spPr bwMode="auto">
          <a:xfrm>
            <a:off x="1920560" y="2699085"/>
            <a:ext cx="7393562" cy="256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pPr algn="ctr"/>
            <a:r>
              <a:rPr lang="en-US" sz="6000" dirty="0">
                <a:solidFill>
                  <a:schemeClr val="tx2"/>
                </a:solidFill>
              </a:rPr>
              <a:t>Improving access to data for greater Minnesota communities</a:t>
            </a:r>
          </a:p>
        </p:txBody>
      </p:sp>
      <p:grpSp>
        <p:nvGrpSpPr>
          <p:cNvPr id="7" name="Group 6"/>
          <p:cNvGrpSpPr/>
          <p:nvPr/>
        </p:nvGrpSpPr>
        <p:grpSpPr>
          <a:xfrm>
            <a:off x="8788003" y="6519446"/>
            <a:ext cx="3403997" cy="338554"/>
            <a:chOff x="304800" y="6519446"/>
            <a:chExt cx="3403997" cy="338554"/>
          </a:xfrm>
        </p:grpSpPr>
        <p:sp>
          <p:nvSpPr>
            <p:cNvPr id="8" name="TextBox 7"/>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9" name="Picture 5"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9143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par>
                                <p:cTn id="8" presetID="16" presetClass="exit" presetSubtype="21" fill="hold" grpId="0" nodeType="withEffect">
                                  <p:stCondLst>
                                    <p:cond delay="0"/>
                                  </p:stCondLst>
                                  <p:childTnLst>
                                    <p:animEffect transition="out" filter="barn(inVertic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75825" y="768543"/>
            <a:ext cx="3150639" cy="4180917"/>
          </a:xfrm>
        </p:spPr>
        <p:txBody>
          <a:bodyPr/>
          <a:lstStyle/>
          <a:p>
            <a:r>
              <a:rPr lang="en-US" sz="5226" dirty="0"/>
              <a:t>Geography</a:t>
            </a:r>
            <a:br>
              <a:rPr lang="en-US" sz="5226" dirty="0"/>
            </a:br>
            <a:r>
              <a:rPr lang="en-US" sz="5226" dirty="0"/>
              <a:t/>
            </a:r>
            <a:br>
              <a:rPr lang="en-US" sz="5226" dirty="0"/>
            </a:br>
            <a:r>
              <a:rPr lang="en-US" sz="3484" dirty="0"/>
              <a:t>mncompass.org</a:t>
            </a:r>
            <a:endParaRPr lang="en-US" sz="3484" dirty="0"/>
          </a:p>
        </p:txBody>
      </p:sp>
      <p:sp>
        <p:nvSpPr>
          <p:cNvPr id="2" name="Content Placeholder 1"/>
          <p:cNvSpPr>
            <a:spLocks noGrp="1"/>
          </p:cNvSpPr>
          <p:nvPr>
            <p:ph sz="half" idx="2"/>
          </p:nvPr>
        </p:nvSpPr>
        <p:spPr/>
        <p:txBody>
          <a:bodyPr/>
          <a:lstStyle/>
          <a:p>
            <a:endParaRPr lang="en-US"/>
          </a:p>
        </p:txBody>
      </p:sp>
      <p:pic>
        <p:nvPicPr>
          <p:cNvPr id="7" name="Picture 6"/>
          <p:cNvPicPr>
            <a:picLocks noChangeAspect="1"/>
          </p:cNvPicPr>
          <p:nvPr/>
        </p:nvPicPr>
        <p:blipFill rotWithShape="1">
          <a:blip r:embed="rId3"/>
          <a:srcRect b="3090"/>
          <a:stretch/>
        </p:blipFill>
        <p:spPr>
          <a:xfrm>
            <a:off x="3827408" y="257717"/>
            <a:ext cx="8160080" cy="564405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218" y="1531926"/>
            <a:ext cx="7219561" cy="1679550"/>
          </a:xfrm>
          <a:prstGeom prst="rect">
            <a:avLst/>
          </a:prstGeom>
        </p:spPr>
      </p:pic>
      <p:sp>
        <p:nvSpPr>
          <p:cNvPr id="11" name="Rectangle 10"/>
          <p:cNvSpPr/>
          <p:nvPr/>
        </p:nvSpPr>
        <p:spPr>
          <a:xfrm>
            <a:off x="5418953" y="1096179"/>
            <a:ext cx="880904" cy="453551"/>
          </a:xfrm>
          <a:prstGeom prst="rect">
            <a:avLst/>
          </a:prstGeom>
          <a:noFill/>
          <a:ln w="28575">
            <a:solidFill>
              <a:srgbClr val="002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73652" y="1855304"/>
            <a:ext cx="1250069" cy="356948"/>
          </a:xfrm>
          <a:prstGeom prst="rect">
            <a:avLst/>
          </a:prstGeom>
          <a:noFill/>
          <a:ln w="28575">
            <a:solidFill>
              <a:srgbClr val="002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876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 y="768543"/>
            <a:ext cx="12191999" cy="4180917"/>
          </a:xfrm>
        </p:spPr>
        <p:txBody>
          <a:bodyPr/>
          <a:lstStyle/>
          <a:p>
            <a:pPr algn="ctr"/>
            <a:r>
              <a:rPr lang="en-US" sz="5226" dirty="0"/>
              <a:t>Live Demo</a:t>
            </a:r>
            <a:br>
              <a:rPr lang="en-US" sz="5226" dirty="0"/>
            </a:br>
            <a:r>
              <a:rPr lang="en-US" sz="5226" dirty="0"/>
              <a:t/>
            </a:r>
            <a:br>
              <a:rPr lang="en-US" sz="5226" dirty="0"/>
            </a:br>
            <a:r>
              <a:rPr lang="en-US" sz="3484" dirty="0"/>
              <a:t>mncompass.org</a:t>
            </a:r>
            <a:endParaRPr lang="en-US" sz="3484" dirty="0"/>
          </a:p>
        </p:txBody>
      </p:sp>
    </p:spTree>
    <p:extLst>
      <p:ext uri="{BB962C8B-B14F-4D97-AF65-F5344CB8AC3E}">
        <p14:creationId xmlns:p14="http://schemas.microsoft.com/office/powerpoint/2010/main" val="130427931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 y="768543"/>
            <a:ext cx="12191999" cy="4180917"/>
          </a:xfrm>
        </p:spPr>
        <p:txBody>
          <a:bodyPr/>
          <a:lstStyle/>
          <a:p>
            <a:pPr algn="ctr"/>
            <a:r>
              <a:rPr lang="en-US" sz="5226" dirty="0"/>
              <a:t>Test your skills</a:t>
            </a:r>
            <a:br>
              <a:rPr lang="en-US" sz="5226" dirty="0"/>
            </a:br>
            <a:r>
              <a:rPr lang="en-US" sz="3484" dirty="0"/>
              <a:t> </a:t>
            </a:r>
            <a:r>
              <a:rPr lang="en-US" sz="5226" dirty="0"/>
              <a:t/>
            </a:r>
            <a:br>
              <a:rPr lang="en-US" sz="5226" dirty="0"/>
            </a:br>
            <a:r>
              <a:rPr lang="en-US" sz="4258" dirty="0"/>
              <a:t>What percentage of Polk County’s </a:t>
            </a:r>
            <a:br>
              <a:rPr lang="en-US" sz="4258" dirty="0"/>
            </a:br>
            <a:r>
              <a:rPr lang="en-US" sz="4258" dirty="0"/>
              <a:t>housing stock is renter-occupied?</a:t>
            </a:r>
            <a:br>
              <a:rPr lang="en-US" sz="4258" dirty="0"/>
            </a:br>
            <a:r>
              <a:rPr lang="en-US" sz="3097" dirty="0"/>
              <a:t/>
            </a:r>
            <a:br>
              <a:rPr lang="en-US" sz="3097" dirty="0"/>
            </a:br>
            <a:r>
              <a:rPr lang="en-US" sz="3097" dirty="0"/>
              <a:t/>
            </a:r>
            <a:br>
              <a:rPr lang="en-US" sz="3097" dirty="0"/>
            </a:br>
            <a:r>
              <a:rPr lang="en-US" sz="3097" dirty="0"/>
              <a:t/>
            </a:r>
            <a:br>
              <a:rPr lang="en-US" sz="3097" dirty="0"/>
            </a:br>
            <a:r>
              <a:rPr lang="en-US" sz="4258" dirty="0"/>
              <a:t>What percentage of Lake County’s </a:t>
            </a:r>
            <a:br>
              <a:rPr lang="en-US" sz="4258" dirty="0"/>
            </a:br>
            <a:r>
              <a:rPr lang="en-US" sz="4258" dirty="0"/>
              <a:t>workers are employed in manufacturing?</a:t>
            </a:r>
            <a:endParaRPr lang="en-US" sz="2710" dirty="0"/>
          </a:p>
        </p:txBody>
      </p:sp>
      <p:sp>
        <p:nvSpPr>
          <p:cNvPr id="2" name="TextBox 1"/>
          <p:cNvSpPr txBox="1"/>
          <p:nvPr/>
        </p:nvSpPr>
        <p:spPr>
          <a:xfrm>
            <a:off x="0" y="5567517"/>
            <a:ext cx="12191999" cy="744620"/>
          </a:xfrm>
          <a:prstGeom prst="rect">
            <a:avLst/>
          </a:prstGeom>
          <a:noFill/>
        </p:spPr>
        <p:txBody>
          <a:bodyPr wrap="square" rtlCol="0">
            <a:spAutoFit/>
          </a:bodyPr>
          <a:lstStyle/>
          <a:p>
            <a:pPr algn="ctr"/>
            <a:r>
              <a:rPr lang="en-US" sz="4258" b="1" dirty="0">
                <a:solidFill>
                  <a:srgbClr val="002A46"/>
                </a:solidFill>
                <a:latin typeface="Arial Narrow" pitchFamily="34" charset="0"/>
                <a:ea typeface="+mj-ea"/>
                <a:cs typeface="+mj-cs"/>
              </a:rPr>
              <a:t>10.5%</a:t>
            </a:r>
          </a:p>
        </p:txBody>
      </p:sp>
      <p:sp>
        <p:nvSpPr>
          <p:cNvPr id="4" name="TextBox 3"/>
          <p:cNvSpPr txBox="1"/>
          <p:nvPr/>
        </p:nvSpPr>
        <p:spPr>
          <a:xfrm>
            <a:off x="0" y="2894372"/>
            <a:ext cx="12191999" cy="744620"/>
          </a:xfrm>
          <a:prstGeom prst="rect">
            <a:avLst/>
          </a:prstGeom>
          <a:noFill/>
        </p:spPr>
        <p:txBody>
          <a:bodyPr wrap="square" rtlCol="0">
            <a:spAutoFit/>
          </a:bodyPr>
          <a:lstStyle/>
          <a:p>
            <a:pPr algn="ctr"/>
            <a:r>
              <a:rPr lang="en-US" sz="4258" b="1" dirty="0">
                <a:solidFill>
                  <a:srgbClr val="002A46"/>
                </a:solidFill>
                <a:latin typeface="Arial Narrow" pitchFamily="34" charset="0"/>
                <a:ea typeface="+mj-ea"/>
                <a:cs typeface="+mj-cs"/>
              </a:rPr>
              <a:t>26.7%</a:t>
            </a:r>
            <a:endParaRPr lang="en-US" sz="4258" b="1" dirty="0">
              <a:solidFill>
                <a:srgbClr val="002A46"/>
              </a:solidFill>
              <a:latin typeface="Arial Narrow" pitchFamily="34" charset="0"/>
              <a:ea typeface="+mj-ea"/>
              <a:cs typeface="+mj-cs"/>
            </a:endParaRPr>
          </a:p>
        </p:txBody>
      </p:sp>
    </p:spTree>
    <p:extLst>
      <p:ext uri="{BB962C8B-B14F-4D97-AF65-F5344CB8AC3E}">
        <p14:creationId xmlns:p14="http://schemas.microsoft.com/office/powerpoint/2010/main" val="270039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344" y="608306"/>
            <a:ext cx="10672330" cy="5336165"/>
          </a:xfrm>
          <a:prstGeom prst="rect">
            <a:avLst/>
          </a:prstGeom>
        </p:spPr>
      </p:pic>
    </p:spTree>
    <p:extLst>
      <p:ext uri="{BB962C8B-B14F-4D97-AF65-F5344CB8AC3E}">
        <p14:creationId xmlns:p14="http://schemas.microsoft.com/office/powerpoint/2010/main" val="284384255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510" t="34773" r="26789" b="1438"/>
          <a:stretch/>
        </p:blipFill>
        <p:spPr>
          <a:xfrm>
            <a:off x="5979349" y="429381"/>
            <a:ext cx="5445328" cy="5632618"/>
          </a:xfrm>
          <a:prstGeom prst="rect">
            <a:avLst/>
          </a:prstGeom>
        </p:spPr>
      </p:pic>
      <p:sp>
        <p:nvSpPr>
          <p:cNvPr id="6" name="Content Placeholder 5"/>
          <p:cNvSpPr>
            <a:spLocks noGrp="1"/>
          </p:cNvSpPr>
          <p:nvPr>
            <p:ph idx="11"/>
          </p:nvPr>
        </p:nvSpPr>
        <p:spPr/>
        <p:txBody>
          <a:bodyPr/>
          <a:lstStyle/>
          <a:p>
            <a:endParaRPr lang="en-US" dirty="0"/>
          </a:p>
          <a:p>
            <a:endParaRPr lang="en-US" dirty="0"/>
          </a:p>
        </p:txBody>
      </p:sp>
      <p:pic>
        <p:nvPicPr>
          <p:cNvPr id="9" name="Picture 8"/>
          <p:cNvPicPr>
            <a:picLocks noChangeAspect="1"/>
          </p:cNvPicPr>
          <p:nvPr/>
        </p:nvPicPr>
        <p:blipFill>
          <a:blip r:embed="rId4"/>
          <a:stretch>
            <a:fillRect/>
          </a:stretch>
        </p:blipFill>
        <p:spPr>
          <a:xfrm>
            <a:off x="7026162" y="1300820"/>
            <a:ext cx="3351700" cy="2100334"/>
          </a:xfrm>
          <a:prstGeom prst="rect">
            <a:avLst/>
          </a:prstGeom>
        </p:spPr>
      </p:pic>
      <p:sp>
        <p:nvSpPr>
          <p:cNvPr id="10" name="Content Placeholder 6"/>
          <p:cNvSpPr txBox="1">
            <a:spLocks/>
          </p:cNvSpPr>
          <p:nvPr/>
        </p:nvSpPr>
        <p:spPr bwMode="auto">
          <a:xfrm>
            <a:off x="1575050" y="2984090"/>
            <a:ext cx="3390563" cy="344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9990" tIns="39995" rIns="79990" bIns="39995" numCol="1" anchor="t" anchorCtr="0" compatLnSpc="1">
            <a:prstTxWarp prst="textNoShape">
              <a:avLst/>
            </a:prstTxWarp>
          </a:bodyPr>
          <a:lstStyle>
            <a:lvl1pPr marL="0" indent="0" algn="l" rtl="0" eaLnBrk="1" fontAlgn="base" hangingPunct="1">
              <a:spcBef>
                <a:spcPct val="20000"/>
              </a:spcBef>
              <a:spcAft>
                <a:spcPct val="0"/>
              </a:spcAft>
              <a:buClr>
                <a:schemeClr val="accent3"/>
              </a:buClr>
              <a:buSzPct val="125000"/>
              <a:buFont typeface="Wingdings 2" pitchFamily="18" charset="2"/>
              <a:buNone/>
              <a:defRPr sz="2800" kern="1200">
                <a:solidFill>
                  <a:schemeClr val="tx1"/>
                </a:solidFill>
                <a:latin typeface="Arial" charset="0"/>
                <a:ea typeface="+mn-ea"/>
                <a:cs typeface="+mn-cs"/>
              </a:defRPr>
            </a:lvl1pPr>
            <a:lvl2pPr marL="547688" indent="-273050" algn="l" rtl="0" eaLnBrk="1" fontAlgn="base" hangingPunct="1">
              <a:spcBef>
                <a:spcPct val="20000"/>
              </a:spcBef>
              <a:spcAft>
                <a:spcPct val="0"/>
              </a:spcAft>
              <a:buClr>
                <a:schemeClr val="tx2"/>
              </a:buClr>
              <a:buSzPct val="85000"/>
              <a:buFont typeface="Wingdings" pitchFamily="2" charset="2"/>
              <a:buChar char="§"/>
              <a:defRPr sz="2400" kern="1200">
                <a:solidFill>
                  <a:schemeClr val="tx1"/>
                </a:solidFill>
                <a:latin typeface="Arial" charset="0"/>
                <a:ea typeface="+mn-ea"/>
                <a:cs typeface="+mn-cs"/>
              </a:defRPr>
            </a:lvl2pPr>
            <a:lvl3pPr marL="822325" indent="-228600" algn="l" rtl="0" eaLnBrk="1" fontAlgn="base" hangingPunct="1">
              <a:spcBef>
                <a:spcPct val="20000"/>
              </a:spcBef>
              <a:spcAft>
                <a:spcPct val="0"/>
              </a:spcAft>
              <a:buClr>
                <a:srgbClr val="CF4D4B"/>
              </a:buClr>
              <a:buSzPct val="95000"/>
              <a:buChar char="•"/>
              <a:defRPr sz="2400" kern="120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2"/>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defTabSz="799857">
              <a:buClr>
                <a:srgbClr val="F3901D"/>
              </a:buClr>
            </a:pPr>
            <a:r>
              <a:rPr lang="en-US" sz="2449" b="1" dirty="0">
                <a:solidFill>
                  <a:srgbClr val="B5121B"/>
                </a:solidFill>
              </a:rPr>
              <a:t>#1 </a:t>
            </a:r>
            <a:r>
              <a:rPr lang="en-US" sz="2449" dirty="0">
                <a:solidFill>
                  <a:prstClr val="black"/>
                </a:solidFill>
              </a:rPr>
              <a:t>Build a Profile</a:t>
            </a:r>
          </a:p>
          <a:p>
            <a:pPr defTabSz="799857">
              <a:buClr>
                <a:srgbClr val="F3901D"/>
              </a:buClr>
            </a:pPr>
            <a:r>
              <a:rPr lang="en-US" sz="2449" b="1" dirty="0">
                <a:solidFill>
                  <a:srgbClr val="F3901D"/>
                </a:solidFill>
              </a:rPr>
              <a:t>#2 </a:t>
            </a:r>
            <a:r>
              <a:rPr lang="en-US" sz="2449" dirty="0">
                <a:solidFill>
                  <a:prstClr val="black"/>
                </a:solidFill>
              </a:rPr>
              <a:t>Compare Profiles </a:t>
            </a:r>
          </a:p>
          <a:p>
            <a:pPr defTabSz="799857">
              <a:buClr>
                <a:srgbClr val="F3901D"/>
              </a:buClr>
            </a:pPr>
            <a:r>
              <a:rPr lang="en-US" sz="2449" b="1" dirty="0">
                <a:solidFill>
                  <a:srgbClr val="8D8B00"/>
                </a:solidFill>
              </a:rPr>
              <a:t>#3 </a:t>
            </a:r>
            <a:r>
              <a:rPr lang="en-US" sz="2449" dirty="0">
                <a:solidFill>
                  <a:prstClr val="black"/>
                </a:solidFill>
              </a:rPr>
              <a:t>Draw a Profile </a:t>
            </a:r>
          </a:p>
          <a:p>
            <a:pPr defTabSz="799857">
              <a:buClr>
                <a:srgbClr val="F3901D"/>
              </a:buClr>
            </a:pPr>
            <a:endParaRPr lang="en-US" sz="2449" dirty="0">
              <a:solidFill>
                <a:prstClr val="black"/>
              </a:solidFill>
            </a:endParaRPr>
          </a:p>
          <a:p>
            <a:pPr defTabSz="799857">
              <a:buClr>
                <a:srgbClr val="F3901D"/>
              </a:buClr>
            </a:pPr>
            <a:endParaRPr lang="en-US" sz="2449" dirty="0">
              <a:solidFill>
                <a:prstClr val="black"/>
              </a:solidFill>
            </a:endParaRPr>
          </a:p>
          <a:p>
            <a:pPr defTabSz="799857">
              <a:buClr>
                <a:srgbClr val="F3901D"/>
              </a:buClr>
            </a:pPr>
            <a:endParaRPr lang="en-US" sz="2449" dirty="0">
              <a:solidFill>
                <a:prstClr val="black"/>
              </a:solidFill>
            </a:endParaRPr>
          </a:p>
          <a:p>
            <a:pPr defTabSz="799857">
              <a:buClr>
                <a:srgbClr val="F3901D"/>
              </a:buClr>
            </a:pPr>
            <a:endParaRPr lang="en-US" sz="2449" dirty="0">
              <a:solidFill>
                <a:prstClr val="black"/>
              </a:solidFill>
            </a:endParaRPr>
          </a:p>
        </p:txBody>
      </p:sp>
      <p:sp>
        <p:nvSpPr>
          <p:cNvPr id="8" name="Rectangle 7"/>
          <p:cNvSpPr/>
          <p:nvPr/>
        </p:nvSpPr>
        <p:spPr>
          <a:xfrm>
            <a:off x="763344" y="705496"/>
            <a:ext cx="4949372" cy="580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9857"/>
            <a:endParaRPr lang="en-US" sz="1574">
              <a:solidFill>
                <a:prstClr val="white"/>
              </a:solidFill>
              <a:latin typeface="Georgia"/>
            </a:endParaRPr>
          </a:p>
        </p:txBody>
      </p:sp>
      <p:sp>
        <p:nvSpPr>
          <p:cNvPr id="12" name="Title 2"/>
          <p:cNvSpPr txBox="1">
            <a:spLocks/>
          </p:cNvSpPr>
          <p:nvPr/>
        </p:nvSpPr>
        <p:spPr bwMode="auto">
          <a:xfrm>
            <a:off x="1109620" y="149559"/>
            <a:ext cx="5053038" cy="10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9990" tIns="39995" rIns="79990" bIns="39995" numCol="1" anchor="b"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pPr defTabSz="799857"/>
            <a:r>
              <a:rPr lang="en-US" sz="2449" dirty="0">
                <a:solidFill>
                  <a:prstClr val="white"/>
                </a:solidFill>
              </a:rPr>
              <a:t>Using the </a:t>
            </a:r>
            <a:r>
              <a:rPr lang="en-US" sz="2449" i="1" dirty="0">
                <a:solidFill>
                  <a:prstClr val="white"/>
                </a:solidFill>
              </a:rPr>
              <a:t>Build your own data </a:t>
            </a:r>
            <a:r>
              <a:rPr lang="en-US" sz="2449" dirty="0">
                <a:solidFill>
                  <a:prstClr val="white"/>
                </a:solidFill>
              </a:rPr>
              <a:t>tool</a:t>
            </a:r>
            <a:endParaRPr lang="en-US" sz="2449" i="1" dirty="0">
              <a:solidFill>
                <a:prstClr val="white"/>
              </a:solidFill>
            </a:endParaRPr>
          </a:p>
        </p:txBody>
      </p:sp>
      <p:sp>
        <p:nvSpPr>
          <p:cNvPr id="13" name="Title 10"/>
          <p:cNvSpPr>
            <a:spLocks noGrp="1"/>
          </p:cNvSpPr>
          <p:nvPr>
            <p:ph type="title"/>
          </p:nvPr>
        </p:nvSpPr>
        <p:spPr>
          <a:xfrm>
            <a:off x="1575051" y="1594714"/>
            <a:ext cx="3653216" cy="1113942"/>
          </a:xfrm>
        </p:spPr>
        <p:txBody>
          <a:bodyPr/>
          <a:lstStyle/>
          <a:p>
            <a:r>
              <a:rPr lang="en-US" dirty="0"/>
              <a:t>Choose your own </a:t>
            </a:r>
            <a:r>
              <a:rPr lang="en-US" dirty="0" smtClean="0"/>
              <a:t>data adventure</a:t>
            </a:r>
            <a:endParaRPr lang="en-US" dirty="0"/>
          </a:p>
        </p:txBody>
      </p:sp>
    </p:spTree>
    <p:extLst>
      <p:ext uri="{BB962C8B-B14F-4D97-AF65-F5344CB8AC3E}">
        <p14:creationId xmlns:p14="http://schemas.microsoft.com/office/powerpoint/2010/main" val="237454124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idx="4294967295"/>
          </p:nvPr>
        </p:nvSpPr>
        <p:spPr>
          <a:xfrm>
            <a:off x="390526" y="1607293"/>
            <a:ext cx="4586588" cy="4567320"/>
          </a:xfrm>
          <a:prstGeom prst="rect">
            <a:avLst/>
          </a:prstGeom>
        </p:spPr>
        <p:txBody>
          <a:bodyPr lIns="0" tIns="0" rIns="0" bIns="0"/>
          <a:lstStyle/>
          <a:p>
            <a:pPr marL="0" indent="0">
              <a:lnSpc>
                <a:spcPct val="120000"/>
              </a:lnSpc>
              <a:spcBef>
                <a:spcPts val="0"/>
              </a:spcBef>
              <a:buNone/>
            </a:pPr>
            <a:r>
              <a:rPr lang="en-US" sz="2200" dirty="0" smtClean="0"/>
              <a:t>3Mgives</a:t>
            </a:r>
          </a:p>
          <a:p>
            <a:pPr marL="228600" indent="-228600">
              <a:lnSpc>
                <a:spcPct val="120000"/>
              </a:lnSpc>
              <a:spcBef>
                <a:spcPts val="600"/>
              </a:spcBef>
              <a:buNone/>
            </a:pPr>
            <a:r>
              <a:rPr lang="en-US" sz="2200" dirty="0" smtClean="0"/>
              <a:t>Blue Cross and Blue Shield of Minnesota Foundation</a:t>
            </a:r>
          </a:p>
          <a:p>
            <a:pPr marL="0" indent="0">
              <a:lnSpc>
                <a:spcPct val="120000"/>
              </a:lnSpc>
              <a:spcBef>
                <a:spcPts val="600"/>
              </a:spcBef>
              <a:buNone/>
            </a:pPr>
            <a:r>
              <a:rPr lang="en-US" sz="2200" dirty="0" smtClean="0"/>
              <a:t>Boston Scientific</a:t>
            </a:r>
          </a:p>
          <a:p>
            <a:pPr marL="0" indent="0">
              <a:lnSpc>
                <a:spcPct val="120000"/>
              </a:lnSpc>
              <a:spcBef>
                <a:spcPts val="600"/>
              </a:spcBef>
              <a:buNone/>
            </a:pPr>
            <a:r>
              <a:rPr lang="en-US" sz="2200" dirty="0" smtClean="0"/>
              <a:t>Otto Bremer Trust</a:t>
            </a:r>
          </a:p>
          <a:p>
            <a:pPr marL="0" indent="0">
              <a:lnSpc>
                <a:spcPct val="120000"/>
              </a:lnSpc>
              <a:spcBef>
                <a:spcPts val="600"/>
              </a:spcBef>
              <a:buNone/>
            </a:pPr>
            <a:r>
              <a:rPr lang="en-US" sz="2200" dirty="0" smtClean="0"/>
              <a:t>Bush Foundation</a:t>
            </a:r>
          </a:p>
          <a:p>
            <a:pPr marL="0" indent="0">
              <a:lnSpc>
                <a:spcPct val="120000"/>
              </a:lnSpc>
              <a:spcBef>
                <a:spcPts val="600"/>
              </a:spcBef>
              <a:buNone/>
            </a:pPr>
            <a:r>
              <a:rPr lang="en-US" sz="2200" dirty="0" smtClean="0"/>
              <a:t>Greater Twin Cities United Way</a:t>
            </a:r>
          </a:p>
          <a:p>
            <a:pPr marL="0" indent="0">
              <a:lnSpc>
                <a:spcPct val="120000"/>
              </a:lnSpc>
              <a:spcBef>
                <a:spcPts val="600"/>
              </a:spcBef>
              <a:buNone/>
            </a:pPr>
            <a:r>
              <a:rPr lang="en-US" sz="2200" dirty="0" smtClean="0"/>
              <a:t>Initiative Foundation</a:t>
            </a:r>
          </a:p>
          <a:p>
            <a:pPr marL="228600" indent="-228600">
              <a:lnSpc>
                <a:spcPct val="120000"/>
              </a:lnSpc>
              <a:spcBef>
                <a:spcPts val="600"/>
              </a:spcBef>
              <a:buNone/>
            </a:pPr>
            <a:r>
              <a:rPr lang="en-US" sz="2200" dirty="0" smtClean="0"/>
              <a:t>The Jay &amp; Rose Phillips Family Foundation of Minnesota</a:t>
            </a:r>
            <a:endParaRPr lang="en-US" sz="2200" dirty="0"/>
          </a:p>
        </p:txBody>
      </p:sp>
      <p:sp>
        <p:nvSpPr>
          <p:cNvPr id="8" name="Title 2"/>
          <p:cNvSpPr>
            <a:spLocks noGrp="1"/>
          </p:cNvSpPr>
          <p:nvPr>
            <p:ph type="title"/>
          </p:nvPr>
        </p:nvSpPr>
        <p:spPr>
          <a:xfrm>
            <a:off x="296882" y="228600"/>
            <a:ext cx="10663726" cy="1255816"/>
          </a:xfrm>
        </p:spPr>
        <p:txBody>
          <a:bodyPr/>
          <a:lstStyle/>
          <a:p>
            <a:r>
              <a:rPr lang="en-US" dirty="0"/>
              <a:t>Consortium of </a:t>
            </a:r>
            <a:r>
              <a:rPr lang="en-US" dirty="0" smtClean="0"/>
              <a:t>Foundations Behind </a:t>
            </a:r>
            <a:r>
              <a:rPr lang="en-US" dirty="0"/>
              <a:t>Minnesota Compass</a:t>
            </a:r>
          </a:p>
        </p:txBody>
      </p:sp>
      <p:sp>
        <p:nvSpPr>
          <p:cNvPr id="9" name="Content Placeholder 1"/>
          <p:cNvSpPr txBox="1">
            <a:spLocks/>
          </p:cNvSpPr>
          <p:nvPr/>
        </p:nvSpPr>
        <p:spPr bwMode="auto">
          <a:xfrm>
            <a:off x="6528380" y="1607293"/>
            <a:ext cx="4724836" cy="4567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lnSpc>
                <a:spcPct val="100000"/>
              </a:lnSpc>
              <a:spcBef>
                <a:spcPts val="1200"/>
              </a:spcBef>
              <a:spcAft>
                <a:spcPts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1">
                    <a:lumMod val="65000"/>
                    <a:lumOff val="35000"/>
                  </a:schemeClr>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20000"/>
              </a:lnSpc>
              <a:spcBef>
                <a:spcPts val="0"/>
              </a:spcBef>
              <a:buFont typeface="Wingdings" panose="05000000000000000000" pitchFamily="2" charset="2"/>
              <a:buNone/>
            </a:pPr>
            <a:r>
              <a:rPr lang="en-US" sz="2200" dirty="0" err="1" smtClean="0"/>
              <a:t>Mardag</a:t>
            </a:r>
            <a:r>
              <a:rPr lang="en-US" sz="2200" dirty="0" smtClean="0"/>
              <a:t> Foundation</a:t>
            </a:r>
          </a:p>
          <a:p>
            <a:pPr marL="0" indent="0">
              <a:lnSpc>
                <a:spcPct val="120000"/>
              </a:lnSpc>
              <a:spcBef>
                <a:spcPts val="600"/>
              </a:spcBef>
              <a:buFont typeface="Wingdings" panose="05000000000000000000" pitchFamily="2" charset="2"/>
              <a:buNone/>
            </a:pPr>
            <a:r>
              <a:rPr lang="en-US" sz="2200" dirty="0" smtClean="0"/>
              <a:t>The McKnight Foundation</a:t>
            </a:r>
          </a:p>
          <a:p>
            <a:pPr marL="228600" indent="-228600">
              <a:lnSpc>
                <a:spcPct val="120000"/>
              </a:lnSpc>
              <a:spcBef>
                <a:spcPts val="600"/>
              </a:spcBef>
              <a:buFont typeface="Wingdings" panose="05000000000000000000" pitchFamily="2" charset="2"/>
              <a:buNone/>
            </a:pPr>
            <a:r>
              <a:rPr lang="en-US" sz="2200" dirty="0" smtClean="0"/>
              <a:t>The Minneapolis Foundation</a:t>
            </a:r>
          </a:p>
          <a:p>
            <a:pPr marL="228600" indent="-228600">
              <a:lnSpc>
                <a:spcPct val="120000"/>
              </a:lnSpc>
              <a:spcBef>
                <a:spcPts val="600"/>
              </a:spcBef>
              <a:buFont typeface="Wingdings" panose="05000000000000000000" pitchFamily="2" charset="2"/>
              <a:buNone/>
            </a:pPr>
            <a:r>
              <a:rPr lang="en-US" sz="2200" dirty="0" smtClean="0"/>
              <a:t>Northwest Minnesota Foundation</a:t>
            </a:r>
          </a:p>
          <a:p>
            <a:pPr marL="228600" indent="-228600">
              <a:lnSpc>
                <a:spcPct val="120000"/>
              </a:lnSpc>
              <a:spcBef>
                <a:spcPts val="600"/>
              </a:spcBef>
              <a:buFont typeface="Wingdings" panose="05000000000000000000" pitchFamily="2" charset="2"/>
              <a:buNone/>
            </a:pPr>
            <a:r>
              <a:rPr lang="en-US" sz="2200" dirty="0" smtClean="0"/>
              <a:t>Saint Paul &amp; Minnesota Foundation</a:t>
            </a:r>
          </a:p>
          <a:p>
            <a:pPr marL="228600" indent="-228600">
              <a:lnSpc>
                <a:spcPct val="120000"/>
              </a:lnSpc>
              <a:spcBef>
                <a:spcPts val="600"/>
              </a:spcBef>
              <a:buFont typeface="Wingdings" panose="05000000000000000000" pitchFamily="2" charset="2"/>
              <a:buNone/>
            </a:pPr>
            <a:r>
              <a:rPr lang="en-US" sz="2200" dirty="0" smtClean="0"/>
              <a:t>Wells Fargo Foundation Minnesota</a:t>
            </a:r>
          </a:p>
          <a:p>
            <a:pPr marL="228600" indent="-228600">
              <a:lnSpc>
                <a:spcPct val="120000"/>
              </a:lnSpc>
              <a:spcBef>
                <a:spcPts val="600"/>
              </a:spcBef>
              <a:buFont typeface="Wingdings" panose="05000000000000000000" pitchFamily="2" charset="2"/>
              <a:buNone/>
            </a:pPr>
            <a:r>
              <a:rPr lang="en-US" sz="2200" dirty="0" smtClean="0"/>
              <a:t>Amherst H. Wilder Foundation</a:t>
            </a:r>
            <a:endParaRPr lang="en-US" sz="2200" dirty="0"/>
          </a:p>
        </p:txBody>
      </p:sp>
    </p:spTree>
    <p:extLst>
      <p:ext uri="{BB962C8B-B14F-4D97-AF65-F5344CB8AC3E}">
        <p14:creationId xmlns:p14="http://schemas.microsoft.com/office/powerpoint/2010/main" val="275012123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510" t="34773" r="26789" b="1438"/>
          <a:stretch/>
        </p:blipFill>
        <p:spPr>
          <a:xfrm>
            <a:off x="5979349" y="429381"/>
            <a:ext cx="5445328" cy="5632618"/>
          </a:xfrm>
          <a:prstGeom prst="rect">
            <a:avLst/>
          </a:prstGeom>
        </p:spPr>
      </p:pic>
      <p:sp>
        <p:nvSpPr>
          <p:cNvPr id="6" name="Content Placeholder 5"/>
          <p:cNvSpPr>
            <a:spLocks noGrp="1"/>
          </p:cNvSpPr>
          <p:nvPr>
            <p:ph idx="11"/>
          </p:nvPr>
        </p:nvSpPr>
        <p:spPr/>
        <p:txBody>
          <a:bodyPr/>
          <a:lstStyle/>
          <a:p>
            <a:endParaRPr lang="en-US" dirty="0"/>
          </a:p>
          <a:p>
            <a:endParaRPr lang="en-US" dirty="0"/>
          </a:p>
        </p:txBody>
      </p:sp>
      <p:sp>
        <p:nvSpPr>
          <p:cNvPr id="10" name="Content Placeholder 6"/>
          <p:cNvSpPr txBox="1">
            <a:spLocks/>
          </p:cNvSpPr>
          <p:nvPr/>
        </p:nvSpPr>
        <p:spPr bwMode="auto">
          <a:xfrm>
            <a:off x="1575050" y="2984090"/>
            <a:ext cx="3390563" cy="344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9990" tIns="39995" rIns="79990" bIns="39995" numCol="1" anchor="t" anchorCtr="0" compatLnSpc="1">
            <a:prstTxWarp prst="textNoShape">
              <a:avLst/>
            </a:prstTxWarp>
          </a:bodyPr>
          <a:lstStyle>
            <a:lvl1pPr marL="0" indent="0" algn="l" rtl="0" eaLnBrk="1" fontAlgn="base" hangingPunct="1">
              <a:spcBef>
                <a:spcPct val="20000"/>
              </a:spcBef>
              <a:spcAft>
                <a:spcPct val="0"/>
              </a:spcAft>
              <a:buClr>
                <a:schemeClr val="accent3"/>
              </a:buClr>
              <a:buSzPct val="125000"/>
              <a:buFont typeface="Wingdings 2" pitchFamily="18" charset="2"/>
              <a:buNone/>
              <a:defRPr sz="2800" kern="1200">
                <a:solidFill>
                  <a:schemeClr val="tx1"/>
                </a:solidFill>
                <a:latin typeface="Arial" charset="0"/>
                <a:ea typeface="+mn-ea"/>
                <a:cs typeface="+mn-cs"/>
              </a:defRPr>
            </a:lvl1pPr>
            <a:lvl2pPr marL="547688" indent="-273050" algn="l" rtl="0" eaLnBrk="1" fontAlgn="base" hangingPunct="1">
              <a:spcBef>
                <a:spcPct val="20000"/>
              </a:spcBef>
              <a:spcAft>
                <a:spcPct val="0"/>
              </a:spcAft>
              <a:buClr>
                <a:schemeClr val="tx2"/>
              </a:buClr>
              <a:buSzPct val="85000"/>
              <a:buFont typeface="Wingdings" pitchFamily="2" charset="2"/>
              <a:buChar char="§"/>
              <a:defRPr sz="2400" kern="1200">
                <a:solidFill>
                  <a:schemeClr val="tx1"/>
                </a:solidFill>
                <a:latin typeface="Arial" charset="0"/>
                <a:ea typeface="+mn-ea"/>
                <a:cs typeface="+mn-cs"/>
              </a:defRPr>
            </a:lvl2pPr>
            <a:lvl3pPr marL="822325" indent="-228600" algn="l" rtl="0" eaLnBrk="1" fontAlgn="base" hangingPunct="1">
              <a:spcBef>
                <a:spcPct val="20000"/>
              </a:spcBef>
              <a:spcAft>
                <a:spcPct val="0"/>
              </a:spcAft>
              <a:buClr>
                <a:srgbClr val="CF4D4B"/>
              </a:buClr>
              <a:buSzPct val="95000"/>
              <a:buChar char="•"/>
              <a:defRPr sz="2400" kern="120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2"/>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defTabSz="799857">
              <a:buClr>
                <a:srgbClr val="F3901D"/>
              </a:buClr>
            </a:pPr>
            <a:r>
              <a:rPr lang="en-US" sz="2449" b="1" dirty="0">
                <a:solidFill>
                  <a:srgbClr val="B5121B"/>
                </a:solidFill>
              </a:rPr>
              <a:t>#1 </a:t>
            </a:r>
            <a:r>
              <a:rPr lang="en-US" sz="2449" dirty="0">
                <a:solidFill>
                  <a:prstClr val="black"/>
                </a:solidFill>
              </a:rPr>
              <a:t>Build a Profile</a:t>
            </a:r>
          </a:p>
          <a:p>
            <a:pPr defTabSz="799857">
              <a:buClr>
                <a:srgbClr val="F3901D"/>
              </a:buClr>
            </a:pPr>
            <a:endParaRPr lang="en-US" sz="2449" dirty="0">
              <a:solidFill>
                <a:prstClr val="black"/>
              </a:solidFill>
            </a:endParaRPr>
          </a:p>
          <a:p>
            <a:pPr defTabSz="799857">
              <a:buClr>
                <a:srgbClr val="F3901D"/>
              </a:buClr>
            </a:pPr>
            <a:endParaRPr lang="en-US" sz="2449" dirty="0">
              <a:solidFill>
                <a:prstClr val="black"/>
              </a:solidFill>
            </a:endParaRPr>
          </a:p>
          <a:p>
            <a:pPr defTabSz="799857">
              <a:buClr>
                <a:srgbClr val="F3901D"/>
              </a:buClr>
            </a:pPr>
            <a:endParaRPr lang="en-US" sz="2449" dirty="0">
              <a:solidFill>
                <a:prstClr val="black"/>
              </a:solidFill>
            </a:endParaRPr>
          </a:p>
          <a:p>
            <a:pPr defTabSz="799857">
              <a:buClr>
                <a:srgbClr val="F3901D"/>
              </a:buClr>
            </a:pPr>
            <a:endParaRPr lang="en-US" sz="2449" dirty="0">
              <a:solidFill>
                <a:prstClr val="black"/>
              </a:solidFill>
            </a:endParaRPr>
          </a:p>
        </p:txBody>
      </p:sp>
      <p:pic>
        <p:nvPicPr>
          <p:cNvPr id="14" name="Picture 13"/>
          <p:cNvPicPr>
            <a:picLocks noChangeAspect="1"/>
          </p:cNvPicPr>
          <p:nvPr/>
        </p:nvPicPr>
        <p:blipFill>
          <a:blip r:embed="rId4">
            <a:duotone>
              <a:schemeClr val="bg2">
                <a:shade val="45000"/>
                <a:satMod val="135000"/>
              </a:schemeClr>
              <a:prstClr val="white"/>
            </a:duotone>
          </a:blip>
          <a:stretch>
            <a:fillRect/>
          </a:stretch>
        </p:blipFill>
        <p:spPr>
          <a:xfrm>
            <a:off x="9382820" y="1300818"/>
            <a:ext cx="993969" cy="1889524"/>
          </a:xfrm>
          <a:prstGeom prst="rect">
            <a:avLst/>
          </a:prstGeom>
        </p:spPr>
      </p:pic>
      <p:pic>
        <p:nvPicPr>
          <p:cNvPr id="15" name="Picture 14"/>
          <p:cNvPicPr>
            <a:picLocks noChangeAspect="1"/>
          </p:cNvPicPr>
          <p:nvPr/>
        </p:nvPicPr>
        <p:blipFill>
          <a:blip r:embed="rId5">
            <a:duotone>
              <a:schemeClr val="bg2">
                <a:shade val="45000"/>
                <a:satMod val="135000"/>
              </a:schemeClr>
              <a:prstClr val="white"/>
            </a:duotone>
          </a:blip>
          <a:stretch>
            <a:fillRect/>
          </a:stretch>
        </p:blipFill>
        <p:spPr>
          <a:xfrm>
            <a:off x="7792624" y="1363282"/>
            <a:ext cx="2283175" cy="2042065"/>
          </a:xfrm>
          <a:prstGeom prst="rect">
            <a:avLst/>
          </a:prstGeom>
        </p:spPr>
      </p:pic>
      <p:pic>
        <p:nvPicPr>
          <p:cNvPr id="12" name="Picture 11"/>
          <p:cNvPicPr>
            <a:picLocks noChangeAspect="1"/>
          </p:cNvPicPr>
          <p:nvPr/>
        </p:nvPicPr>
        <p:blipFill>
          <a:blip r:embed="rId6"/>
          <a:stretch>
            <a:fillRect/>
          </a:stretch>
        </p:blipFill>
        <p:spPr>
          <a:xfrm>
            <a:off x="7016037" y="1294683"/>
            <a:ext cx="3039614" cy="1887505"/>
          </a:xfrm>
          <a:prstGeom prst="rect">
            <a:avLst/>
          </a:prstGeom>
        </p:spPr>
      </p:pic>
      <p:sp>
        <p:nvSpPr>
          <p:cNvPr id="16" name="Rectangle 15"/>
          <p:cNvSpPr/>
          <p:nvPr/>
        </p:nvSpPr>
        <p:spPr>
          <a:xfrm>
            <a:off x="763344" y="705496"/>
            <a:ext cx="4949372" cy="580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9857"/>
            <a:endParaRPr lang="en-US" sz="1574">
              <a:solidFill>
                <a:prstClr val="white"/>
              </a:solidFill>
              <a:latin typeface="Georgia"/>
            </a:endParaRPr>
          </a:p>
        </p:txBody>
      </p:sp>
      <p:sp>
        <p:nvSpPr>
          <p:cNvPr id="17" name="Title 2"/>
          <p:cNvSpPr txBox="1">
            <a:spLocks/>
          </p:cNvSpPr>
          <p:nvPr/>
        </p:nvSpPr>
        <p:spPr bwMode="auto">
          <a:xfrm>
            <a:off x="1109620" y="149559"/>
            <a:ext cx="5053038" cy="10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9990" tIns="39995" rIns="79990" bIns="39995" numCol="1" anchor="b"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pPr defTabSz="799857"/>
            <a:r>
              <a:rPr lang="en-US" sz="2449" dirty="0">
                <a:solidFill>
                  <a:prstClr val="white"/>
                </a:solidFill>
              </a:rPr>
              <a:t>Using the </a:t>
            </a:r>
            <a:r>
              <a:rPr lang="en-US" sz="2449" i="1" dirty="0">
                <a:solidFill>
                  <a:prstClr val="white"/>
                </a:solidFill>
              </a:rPr>
              <a:t>Build your own data </a:t>
            </a:r>
            <a:r>
              <a:rPr lang="en-US" sz="2449" dirty="0">
                <a:solidFill>
                  <a:prstClr val="white"/>
                </a:solidFill>
              </a:rPr>
              <a:t>tool</a:t>
            </a:r>
            <a:endParaRPr lang="en-US" sz="2449" i="1" dirty="0">
              <a:solidFill>
                <a:prstClr val="white"/>
              </a:solidFill>
            </a:endParaRPr>
          </a:p>
        </p:txBody>
      </p:sp>
      <p:sp>
        <p:nvSpPr>
          <p:cNvPr id="18" name="Title 10"/>
          <p:cNvSpPr>
            <a:spLocks noGrp="1"/>
          </p:cNvSpPr>
          <p:nvPr>
            <p:ph type="title"/>
          </p:nvPr>
        </p:nvSpPr>
        <p:spPr>
          <a:xfrm>
            <a:off x="1575051" y="1594714"/>
            <a:ext cx="3653216" cy="1113942"/>
          </a:xfrm>
        </p:spPr>
        <p:txBody>
          <a:bodyPr/>
          <a:lstStyle/>
          <a:p>
            <a:r>
              <a:rPr lang="en-US" dirty="0"/>
              <a:t>Choose your own </a:t>
            </a:r>
            <a:r>
              <a:rPr lang="en-US" dirty="0" smtClean="0"/>
              <a:t>data adventure</a:t>
            </a:r>
            <a:endParaRPr lang="en-US" dirty="0"/>
          </a:p>
        </p:txBody>
      </p:sp>
    </p:spTree>
    <p:extLst>
      <p:ext uri="{BB962C8B-B14F-4D97-AF65-F5344CB8AC3E}">
        <p14:creationId xmlns:p14="http://schemas.microsoft.com/office/powerpoint/2010/main" val="421945905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 y="768543"/>
            <a:ext cx="12191999" cy="4180917"/>
          </a:xfrm>
        </p:spPr>
        <p:txBody>
          <a:bodyPr/>
          <a:lstStyle/>
          <a:p>
            <a:pPr algn="ctr"/>
            <a:r>
              <a:rPr lang="en-US" sz="5226" dirty="0"/>
              <a:t>Live Demo</a:t>
            </a:r>
            <a:br>
              <a:rPr lang="en-US" sz="5226" dirty="0"/>
            </a:br>
            <a:r>
              <a:rPr lang="en-US" sz="5226" dirty="0"/>
              <a:t/>
            </a:r>
            <a:br>
              <a:rPr lang="en-US" sz="5226" dirty="0"/>
            </a:br>
            <a:r>
              <a:rPr lang="en-US" sz="3484" dirty="0"/>
              <a:t>mncompass.org</a:t>
            </a:r>
            <a:endParaRPr lang="en-US" sz="3484" dirty="0"/>
          </a:p>
        </p:txBody>
      </p:sp>
    </p:spTree>
    <p:extLst>
      <p:ext uri="{BB962C8B-B14F-4D97-AF65-F5344CB8AC3E}">
        <p14:creationId xmlns:p14="http://schemas.microsoft.com/office/powerpoint/2010/main" val="113985821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128591" y="1749287"/>
            <a:ext cx="7063409" cy="1643269"/>
          </a:xfrm>
        </p:spPr>
        <p:txBody>
          <a:bodyPr/>
          <a:lstStyle/>
          <a:p>
            <a:pPr algn="ctr"/>
            <a:r>
              <a:rPr lang="en-US" sz="5226" dirty="0"/>
              <a:t>Test your skills</a:t>
            </a:r>
            <a:br>
              <a:rPr lang="en-US" sz="5226" dirty="0"/>
            </a:br>
            <a:r>
              <a:rPr lang="en-US" sz="3484" dirty="0"/>
              <a:t> </a:t>
            </a:r>
            <a:r>
              <a:rPr lang="en-US" sz="5226" dirty="0"/>
              <a:t/>
            </a:r>
            <a:br>
              <a:rPr lang="en-US" sz="5226" dirty="0"/>
            </a:br>
            <a:r>
              <a:rPr lang="en-US" sz="4000" dirty="0" smtClean="0"/>
              <a:t>What is the sum of foreign-born residents in the St. Cloud and Kimball school districts?</a:t>
            </a:r>
            <a:br>
              <a:rPr lang="en-US" sz="4000" dirty="0" smtClean="0"/>
            </a:br>
            <a:r>
              <a:rPr lang="en-US" sz="4000" dirty="0" smtClean="0"/>
              <a:t/>
            </a:r>
            <a:br>
              <a:rPr lang="en-US" sz="4000" dirty="0" smtClean="0"/>
            </a:br>
            <a:r>
              <a:rPr lang="en-US" dirty="0" smtClean="0"/>
              <a:t>(Bonus: What’s the margin of error?)</a:t>
            </a:r>
            <a:r>
              <a:rPr lang="en-US" sz="2400" dirty="0"/>
              <a:t/>
            </a:r>
            <a:br>
              <a:rPr lang="en-US" sz="2400" dirty="0"/>
            </a:br>
            <a:endParaRPr lang="en-US" sz="2710" dirty="0"/>
          </a:p>
        </p:txBody>
      </p:sp>
      <p:sp>
        <p:nvSpPr>
          <p:cNvPr id="4" name="TextBox 3"/>
          <p:cNvSpPr txBox="1"/>
          <p:nvPr/>
        </p:nvSpPr>
        <p:spPr>
          <a:xfrm>
            <a:off x="5963478" y="4634019"/>
            <a:ext cx="5791199" cy="744620"/>
          </a:xfrm>
          <a:prstGeom prst="rect">
            <a:avLst/>
          </a:prstGeom>
          <a:noFill/>
        </p:spPr>
        <p:txBody>
          <a:bodyPr wrap="square" rtlCol="0">
            <a:spAutoFit/>
          </a:bodyPr>
          <a:lstStyle/>
          <a:p>
            <a:pPr algn="ctr"/>
            <a:r>
              <a:rPr lang="en-US" sz="4258" b="1" dirty="0" smtClean="0">
                <a:solidFill>
                  <a:srgbClr val="002A46"/>
                </a:solidFill>
                <a:latin typeface="Arial Narrow" pitchFamily="34" charset="0"/>
                <a:ea typeface="+mj-ea"/>
                <a:cs typeface="+mj-cs"/>
              </a:rPr>
              <a:t>9,096</a:t>
            </a:r>
            <a:endParaRPr lang="en-US" sz="4258" b="1" dirty="0">
              <a:solidFill>
                <a:srgbClr val="002A46"/>
              </a:solidFill>
              <a:latin typeface="Arial Narrow" pitchFamily="34" charset="0"/>
              <a:ea typeface="+mj-ea"/>
              <a:cs typeface="+mj-c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285" t="2530" r="4850" b="2427"/>
          <a:stretch/>
        </p:blipFill>
        <p:spPr>
          <a:xfrm>
            <a:off x="387019" y="728870"/>
            <a:ext cx="4622302" cy="478403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963479" y="5378639"/>
            <a:ext cx="5791199" cy="744620"/>
          </a:xfrm>
          <a:prstGeom prst="rect">
            <a:avLst/>
          </a:prstGeom>
          <a:noFill/>
        </p:spPr>
        <p:txBody>
          <a:bodyPr wrap="square" rtlCol="0">
            <a:spAutoFit/>
          </a:bodyPr>
          <a:lstStyle/>
          <a:p>
            <a:pPr algn="ctr"/>
            <a:r>
              <a:rPr lang="en-US" sz="4258" b="1" dirty="0" err="1" smtClean="0">
                <a:solidFill>
                  <a:srgbClr val="002A46"/>
                </a:solidFill>
                <a:latin typeface="Arial Narrow" pitchFamily="34" charset="0"/>
                <a:ea typeface="+mj-ea"/>
                <a:cs typeface="+mj-cs"/>
              </a:rPr>
              <a:t>MoE</a:t>
            </a:r>
            <a:r>
              <a:rPr lang="en-US" sz="4258" b="1" dirty="0" smtClean="0">
                <a:solidFill>
                  <a:srgbClr val="002A46"/>
                </a:solidFill>
                <a:latin typeface="Arial Narrow" pitchFamily="34" charset="0"/>
                <a:ea typeface="+mj-ea"/>
                <a:cs typeface="+mj-cs"/>
              </a:rPr>
              <a:t>: +/- 1,057</a:t>
            </a:r>
            <a:endParaRPr lang="en-US" sz="4258" b="1" dirty="0">
              <a:solidFill>
                <a:srgbClr val="002A46"/>
              </a:solidFill>
              <a:latin typeface="Arial Narrow" pitchFamily="34" charset="0"/>
              <a:ea typeface="+mj-ea"/>
              <a:cs typeface="+mj-cs"/>
            </a:endParaRPr>
          </a:p>
        </p:txBody>
      </p:sp>
    </p:spTree>
    <p:extLst>
      <p:ext uri="{BB962C8B-B14F-4D97-AF65-F5344CB8AC3E}">
        <p14:creationId xmlns:p14="http://schemas.microsoft.com/office/powerpoint/2010/main" val="2011009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510" t="34773" r="26789" b="1438"/>
          <a:stretch/>
        </p:blipFill>
        <p:spPr>
          <a:xfrm>
            <a:off x="5979349" y="429381"/>
            <a:ext cx="5445328" cy="5632618"/>
          </a:xfrm>
          <a:prstGeom prst="rect">
            <a:avLst/>
          </a:prstGeom>
        </p:spPr>
      </p:pic>
      <p:sp>
        <p:nvSpPr>
          <p:cNvPr id="6" name="Content Placeholder 5"/>
          <p:cNvSpPr>
            <a:spLocks noGrp="1"/>
          </p:cNvSpPr>
          <p:nvPr>
            <p:ph idx="11"/>
          </p:nvPr>
        </p:nvSpPr>
        <p:spPr/>
        <p:txBody>
          <a:bodyPr/>
          <a:lstStyle/>
          <a:p>
            <a:endParaRPr lang="en-US" dirty="0"/>
          </a:p>
          <a:p>
            <a:endParaRPr lang="en-US" dirty="0"/>
          </a:p>
        </p:txBody>
      </p:sp>
      <p:sp>
        <p:nvSpPr>
          <p:cNvPr id="10" name="Content Placeholder 6"/>
          <p:cNvSpPr txBox="1">
            <a:spLocks/>
          </p:cNvSpPr>
          <p:nvPr/>
        </p:nvSpPr>
        <p:spPr bwMode="auto">
          <a:xfrm>
            <a:off x="1575050" y="2984090"/>
            <a:ext cx="3390563" cy="344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9990" tIns="39995" rIns="79990" bIns="39995" numCol="1" anchor="t" anchorCtr="0" compatLnSpc="1">
            <a:prstTxWarp prst="textNoShape">
              <a:avLst/>
            </a:prstTxWarp>
          </a:bodyPr>
          <a:lstStyle>
            <a:lvl1pPr marL="0" indent="0" algn="l" rtl="0" eaLnBrk="1" fontAlgn="base" hangingPunct="1">
              <a:spcBef>
                <a:spcPct val="20000"/>
              </a:spcBef>
              <a:spcAft>
                <a:spcPct val="0"/>
              </a:spcAft>
              <a:buClr>
                <a:schemeClr val="accent3"/>
              </a:buClr>
              <a:buSzPct val="125000"/>
              <a:buFont typeface="Wingdings 2" pitchFamily="18" charset="2"/>
              <a:buNone/>
              <a:defRPr sz="2800" kern="1200">
                <a:solidFill>
                  <a:schemeClr val="tx1"/>
                </a:solidFill>
                <a:latin typeface="Arial" charset="0"/>
                <a:ea typeface="+mn-ea"/>
                <a:cs typeface="+mn-cs"/>
              </a:defRPr>
            </a:lvl1pPr>
            <a:lvl2pPr marL="547688" indent="-273050" algn="l" rtl="0" eaLnBrk="1" fontAlgn="base" hangingPunct="1">
              <a:spcBef>
                <a:spcPct val="20000"/>
              </a:spcBef>
              <a:spcAft>
                <a:spcPct val="0"/>
              </a:spcAft>
              <a:buClr>
                <a:schemeClr val="tx2"/>
              </a:buClr>
              <a:buSzPct val="85000"/>
              <a:buFont typeface="Wingdings" pitchFamily="2" charset="2"/>
              <a:buChar char="§"/>
              <a:defRPr sz="2400" kern="1200">
                <a:solidFill>
                  <a:schemeClr val="tx1"/>
                </a:solidFill>
                <a:latin typeface="Arial" charset="0"/>
                <a:ea typeface="+mn-ea"/>
                <a:cs typeface="+mn-cs"/>
              </a:defRPr>
            </a:lvl2pPr>
            <a:lvl3pPr marL="822325" indent="-228600" algn="l" rtl="0" eaLnBrk="1" fontAlgn="base" hangingPunct="1">
              <a:spcBef>
                <a:spcPct val="20000"/>
              </a:spcBef>
              <a:spcAft>
                <a:spcPct val="0"/>
              </a:spcAft>
              <a:buClr>
                <a:srgbClr val="CF4D4B"/>
              </a:buClr>
              <a:buSzPct val="95000"/>
              <a:buChar char="•"/>
              <a:defRPr sz="2400" kern="120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2"/>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defTabSz="799857">
              <a:buClr>
                <a:srgbClr val="F3901D"/>
              </a:buClr>
            </a:pPr>
            <a:r>
              <a:rPr lang="en-US" sz="2449" b="1" dirty="0">
                <a:solidFill>
                  <a:srgbClr val="B5121B"/>
                </a:solidFill>
              </a:rPr>
              <a:t> </a:t>
            </a:r>
            <a:endParaRPr lang="en-US" sz="2449" dirty="0">
              <a:solidFill>
                <a:prstClr val="black"/>
              </a:solidFill>
            </a:endParaRPr>
          </a:p>
          <a:p>
            <a:pPr defTabSz="799857">
              <a:buClr>
                <a:srgbClr val="F3901D"/>
              </a:buClr>
            </a:pPr>
            <a:r>
              <a:rPr lang="en-US" sz="2449" b="1" dirty="0">
                <a:solidFill>
                  <a:srgbClr val="F3901D"/>
                </a:solidFill>
              </a:rPr>
              <a:t>#2 </a:t>
            </a:r>
            <a:r>
              <a:rPr lang="en-US" sz="2449" dirty="0">
                <a:solidFill>
                  <a:prstClr val="black"/>
                </a:solidFill>
              </a:rPr>
              <a:t>Compare Profiles </a:t>
            </a:r>
          </a:p>
          <a:p>
            <a:pPr defTabSz="799857">
              <a:buClr>
                <a:srgbClr val="F3901D"/>
              </a:buClr>
            </a:pPr>
            <a:endParaRPr lang="en-US" sz="2449" dirty="0">
              <a:solidFill>
                <a:prstClr val="black"/>
              </a:solidFill>
            </a:endParaRPr>
          </a:p>
          <a:p>
            <a:pPr defTabSz="799857">
              <a:buClr>
                <a:srgbClr val="F3901D"/>
              </a:buClr>
            </a:pPr>
            <a:endParaRPr lang="en-US" sz="2449" dirty="0">
              <a:solidFill>
                <a:prstClr val="black"/>
              </a:solidFill>
            </a:endParaRPr>
          </a:p>
          <a:p>
            <a:pPr defTabSz="799857">
              <a:buClr>
                <a:srgbClr val="F3901D"/>
              </a:buClr>
            </a:pPr>
            <a:endParaRPr lang="en-US" sz="2449" dirty="0">
              <a:solidFill>
                <a:prstClr val="black"/>
              </a:solidFill>
            </a:endParaRPr>
          </a:p>
          <a:p>
            <a:pPr defTabSz="799857">
              <a:buClr>
                <a:srgbClr val="F3901D"/>
              </a:buClr>
            </a:pPr>
            <a:endParaRPr lang="en-US" sz="2449" dirty="0">
              <a:solidFill>
                <a:prstClr val="black"/>
              </a:solidFill>
            </a:endParaRPr>
          </a:p>
        </p:txBody>
      </p:sp>
      <p:pic>
        <p:nvPicPr>
          <p:cNvPr id="12" name="Picture 11"/>
          <p:cNvPicPr>
            <a:picLocks noChangeAspect="1"/>
          </p:cNvPicPr>
          <p:nvPr/>
        </p:nvPicPr>
        <p:blipFill>
          <a:blip r:embed="rId4">
            <a:duotone>
              <a:schemeClr val="bg2">
                <a:shade val="45000"/>
                <a:satMod val="135000"/>
              </a:schemeClr>
              <a:prstClr val="white"/>
            </a:duotone>
          </a:blip>
          <a:stretch>
            <a:fillRect/>
          </a:stretch>
        </p:blipFill>
        <p:spPr>
          <a:xfrm>
            <a:off x="7030071" y="1294683"/>
            <a:ext cx="3039614" cy="1887505"/>
          </a:xfrm>
          <a:prstGeom prst="rect">
            <a:avLst/>
          </a:prstGeom>
        </p:spPr>
      </p:pic>
      <p:pic>
        <p:nvPicPr>
          <p:cNvPr id="2" name="Picture 1"/>
          <p:cNvPicPr>
            <a:picLocks noChangeAspect="1"/>
          </p:cNvPicPr>
          <p:nvPr/>
        </p:nvPicPr>
        <p:blipFill>
          <a:blip r:embed="rId5"/>
          <a:stretch>
            <a:fillRect/>
          </a:stretch>
        </p:blipFill>
        <p:spPr>
          <a:xfrm>
            <a:off x="7792624" y="1363282"/>
            <a:ext cx="2283175" cy="2042065"/>
          </a:xfrm>
          <a:prstGeom prst="rect">
            <a:avLst/>
          </a:prstGeom>
        </p:spPr>
      </p:pic>
      <p:sp>
        <p:nvSpPr>
          <p:cNvPr id="13" name="Rectangle 12"/>
          <p:cNvSpPr/>
          <p:nvPr/>
        </p:nvSpPr>
        <p:spPr>
          <a:xfrm>
            <a:off x="763344" y="705496"/>
            <a:ext cx="4949372" cy="580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9857"/>
            <a:endParaRPr lang="en-US" sz="1574">
              <a:solidFill>
                <a:prstClr val="white"/>
              </a:solidFill>
              <a:latin typeface="Georgia"/>
            </a:endParaRPr>
          </a:p>
        </p:txBody>
      </p:sp>
      <p:sp>
        <p:nvSpPr>
          <p:cNvPr id="14" name="Title 2"/>
          <p:cNvSpPr txBox="1">
            <a:spLocks/>
          </p:cNvSpPr>
          <p:nvPr/>
        </p:nvSpPr>
        <p:spPr bwMode="auto">
          <a:xfrm>
            <a:off x="1109620" y="149559"/>
            <a:ext cx="5053038" cy="10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9990" tIns="39995" rIns="79990" bIns="39995" numCol="1" anchor="b"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pPr defTabSz="799857"/>
            <a:r>
              <a:rPr lang="en-US" sz="2449" dirty="0">
                <a:solidFill>
                  <a:prstClr val="white"/>
                </a:solidFill>
              </a:rPr>
              <a:t>Using the </a:t>
            </a:r>
            <a:r>
              <a:rPr lang="en-US" sz="2449" i="1" dirty="0">
                <a:solidFill>
                  <a:prstClr val="white"/>
                </a:solidFill>
              </a:rPr>
              <a:t>Build your own data </a:t>
            </a:r>
            <a:r>
              <a:rPr lang="en-US" sz="2449" dirty="0">
                <a:solidFill>
                  <a:prstClr val="white"/>
                </a:solidFill>
              </a:rPr>
              <a:t>tool</a:t>
            </a:r>
            <a:endParaRPr lang="en-US" sz="2449" i="1" dirty="0">
              <a:solidFill>
                <a:prstClr val="white"/>
              </a:solidFill>
            </a:endParaRPr>
          </a:p>
        </p:txBody>
      </p:sp>
      <p:sp>
        <p:nvSpPr>
          <p:cNvPr id="15" name="Title 10"/>
          <p:cNvSpPr>
            <a:spLocks noGrp="1"/>
          </p:cNvSpPr>
          <p:nvPr>
            <p:ph type="title"/>
          </p:nvPr>
        </p:nvSpPr>
        <p:spPr>
          <a:xfrm>
            <a:off x="1575051" y="1594714"/>
            <a:ext cx="3653216" cy="1113942"/>
          </a:xfrm>
        </p:spPr>
        <p:txBody>
          <a:bodyPr/>
          <a:lstStyle/>
          <a:p>
            <a:r>
              <a:rPr lang="en-US" dirty="0"/>
              <a:t>Choose your own </a:t>
            </a:r>
            <a:r>
              <a:rPr lang="en-US" dirty="0" smtClean="0"/>
              <a:t>data adventure</a:t>
            </a:r>
            <a:endParaRPr lang="en-US" dirty="0"/>
          </a:p>
        </p:txBody>
      </p:sp>
      <p:pic>
        <p:nvPicPr>
          <p:cNvPr id="11" name="Picture 10"/>
          <p:cNvPicPr>
            <a:picLocks noChangeAspect="1"/>
          </p:cNvPicPr>
          <p:nvPr/>
        </p:nvPicPr>
        <p:blipFill>
          <a:blip r:embed="rId6">
            <a:duotone>
              <a:schemeClr val="bg2">
                <a:shade val="45000"/>
                <a:satMod val="135000"/>
              </a:schemeClr>
              <a:prstClr val="white"/>
            </a:duotone>
          </a:blip>
          <a:stretch>
            <a:fillRect/>
          </a:stretch>
        </p:blipFill>
        <p:spPr>
          <a:xfrm>
            <a:off x="9382820" y="1300818"/>
            <a:ext cx="993969" cy="1889524"/>
          </a:xfrm>
          <a:prstGeom prst="rect">
            <a:avLst/>
          </a:prstGeom>
        </p:spPr>
      </p:pic>
    </p:spTree>
    <p:extLst>
      <p:ext uri="{BB962C8B-B14F-4D97-AF65-F5344CB8AC3E}">
        <p14:creationId xmlns:p14="http://schemas.microsoft.com/office/powerpoint/2010/main" val="321700182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 y="768543"/>
            <a:ext cx="12191999" cy="4180917"/>
          </a:xfrm>
        </p:spPr>
        <p:txBody>
          <a:bodyPr/>
          <a:lstStyle/>
          <a:p>
            <a:pPr algn="ctr"/>
            <a:r>
              <a:rPr lang="en-US" sz="5226" dirty="0"/>
              <a:t>Live Demo</a:t>
            </a:r>
            <a:br>
              <a:rPr lang="en-US" sz="5226" dirty="0"/>
            </a:br>
            <a:r>
              <a:rPr lang="en-US" sz="5226" dirty="0"/>
              <a:t/>
            </a:r>
            <a:br>
              <a:rPr lang="en-US" sz="5226" dirty="0"/>
            </a:br>
            <a:r>
              <a:rPr lang="en-US" sz="3484" dirty="0"/>
              <a:t>mncompass.org</a:t>
            </a:r>
            <a:endParaRPr lang="en-US" sz="3484" dirty="0"/>
          </a:p>
        </p:txBody>
      </p:sp>
    </p:spTree>
    <p:extLst>
      <p:ext uri="{BB962C8B-B14F-4D97-AF65-F5344CB8AC3E}">
        <p14:creationId xmlns:p14="http://schemas.microsoft.com/office/powerpoint/2010/main" val="243212044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128591" y="1749287"/>
            <a:ext cx="7063409" cy="1643269"/>
          </a:xfrm>
        </p:spPr>
        <p:txBody>
          <a:bodyPr/>
          <a:lstStyle/>
          <a:p>
            <a:pPr algn="ctr"/>
            <a:r>
              <a:rPr lang="en-US" sz="5226" dirty="0"/>
              <a:t>Test your skills</a:t>
            </a:r>
            <a:br>
              <a:rPr lang="en-US" sz="5226" dirty="0"/>
            </a:br>
            <a:r>
              <a:rPr lang="en-US" sz="3484" dirty="0"/>
              <a:t> </a:t>
            </a:r>
            <a:r>
              <a:rPr lang="en-US" sz="5226" dirty="0"/>
              <a:t/>
            </a:r>
            <a:br>
              <a:rPr lang="en-US" sz="5226" dirty="0"/>
            </a:br>
            <a:r>
              <a:rPr lang="en-US" sz="4000" dirty="0"/>
              <a:t>Of all of the kids 17 and younger </a:t>
            </a:r>
            <a:br>
              <a:rPr lang="en-US" sz="4000" dirty="0"/>
            </a:br>
            <a:r>
              <a:rPr lang="en-US" sz="4000" dirty="0"/>
              <a:t>in Goodhue County, what percentage </a:t>
            </a:r>
            <a:r>
              <a:rPr lang="en-US" sz="4000" dirty="0" smtClean="0"/>
              <a:t>of </a:t>
            </a:r>
            <a:r>
              <a:rPr lang="en-US" sz="4000" dirty="0"/>
              <a:t>them live in the Red Wing School District</a:t>
            </a:r>
            <a:r>
              <a:rPr lang="en-US" sz="4000" dirty="0" smtClean="0"/>
              <a:t>?</a:t>
            </a:r>
            <a:endParaRPr lang="en-US" sz="271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218" t="9261" r="17234" b="22554"/>
          <a:stretch/>
        </p:blipFill>
        <p:spPr>
          <a:xfrm>
            <a:off x="371061" y="463826"/>
            <a:ext cx="4511520" cy="246490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947" t="4783" r="16543" b="27676"/>
          <a:stretch/>
        </p:blipFill>
        <p:spPr>
          <a:xfrm>
            <a:off x="437322" y="3379305"/>
            <a:ext cx="4412974" cy="248785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658678" y="5638800"/>
            <a:ext cx="6308035" cy="769441"/>
          </a:xfrm>
          <a:prstGeom prst="rect">
            <a:avLst/>
          </a:prstGeom>
          <a:noFill/>
        </p:spPr>
        <p:txBody>
          <a:bodyPr wrap="square" rtlCol="0">
            <a:spAutoFit/>
          </a:bodyPr>
          <a:lstStyle/>
          <a:p>
            <a:pPr algn="ctr"/>
            <a:r>
              <a:rPr lang="en-US" sz="4400" b="1" dirty="0" smtClean="0">
                <a:solidFill>
                  <a:srgbClr val="002A46"/>
                </a:solidFill>
                <a:latin typeface="Arial Narrow" pitchFamily="34" charset="0"/>
                <a:ea typeface="+mj-ea"/>
                <a:cs typeface="+mj-cs"/>
              </a:rPr>
              <a:t>4,318 ÷ </a:t>
            </a:r>
            <a:r>
              <a:rPr lang="en-US" sz="4400" b="1" dirty="0" smtClean="0">
                <a:solidFill>
                  <a:srgbClr val="002A46"/>
                </a:solidFill>
                <a:latin typeface="Arial Narrow" pitchFamily="34" charset="0"/>
                <a:ea typeface="+mj-ea"/>
                <a:cs typeface="+mj-cs"/>
              </a:rPr>
              <a:t>10,502 x 100 </a:t>
            </a:r>
            <a:r>
              <a:rPr lang="en-US" sz="4400" b="1" dirty="0" smtClean="0">
                <a:solidFill>
                  <a:srgbClr val="002A46"/>
                </a:solidFill>
                <a:latin typeface="Arial Narrow" pitchFamily="34" charset="0"/>
                <a:ea typeface="+mj-ea"/>
                <a:cs typeface="+mj-cs"/>
              </a:rPr>
              <a:t>= 41%</a:t>
            </a:r>
            <a:endParaRPr lang="en-US" sz="4400" b="1" dirty="0">
              <a:solidFill>
                <a:srgbClr val="002A46"/>
              </a:solidFill>
              <a:latin typeface="Arial Narrow" pitchFamily="34" charset="0"/>
              <a:ea typeface="+mj-ea"/>
              <a:cs typeface="+mj-cs"/>
            </a:endParaRPr>
          </a:p>
        </p:txBody>
      </p:sp>
      <p:sp>
        <p:nvSpPr>
          <p:cNvPr id="9" name="TextBox 8"/>
          <p:cNvSpPr txBox="1"/>
          <p:nvPr/>
        </p:nvSpPr>
        <p:spPr>
          <a:xfrm>
            <a:off x="5658678" y="4705350"/>
            <a:ext cx="6308035" cy="769441"/>
          </a:xfrm>
          <a:prstGeom prst="rect">
            <a:avLst/>
          </a:prstGeom>
          <a:noFill/>
        </p:spPr>
        <p:txBody>
          <a:bodyPr wrap="square" rtlCol="0">
            <a:spAutoFit/>
          </a:bodyPr>
          <a:lstStyle/>
          <a:p>
            <a:pPr algn="ctr"/>
            <a:r>
              <a:rPr lang="en-US" sz="4400" b="1" dirty="0" smtClean="0">
                <a:solidFill>
                  <a:srgbClr val="002A46"/>
                </a:solidFill>
                <a:latin typeface="Arial Narrow" pitchFamily="34" charset="0"/>
                <a:ea typeface="+mj-ea"/>
                <a:cs typeface="+mj-cs"/>
              </a:rPr>
              <a:t>MATH!!!</a:t>
            </a:r>
            <a:endParaRPr lang="en-US" sz="4400" b="1" dirty="0">
              <a:solidFill>
                <a:srgbClr val="002A46"/>
              </a:solidFill>
              <a:latin typeface="Arial Narrow" pitchFamily="34" charset="0"/>
              <a:ea typeface="+mj-ea"/>
              <a:cs typeface="+mj-cs"/>
            </a:endParaRPr>
          </a:p>
        </p:txBody>
      </p:sp>
    </p:spTree>
    <p:extLst>
      <p:ext uri="{BB962C8B-B14F-4D97-AF65-F5344CB8AC3E}">
        <p14:creationId xmlns:p14="http://schemas.microsoft.com/office/powerpoint/2010/main" val="98048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510" t="34773" r="26789" b="1438"/>
          <a:stretch/>
        </p:blipFill>
        <p:spPr>
          <a:xfrm>
            <a:off x="5979349" y="429381"/>
            <a:ext cx="5445328" cy="5632618"/>
          </a:xfrm>
          <a:prstGeom prst="rect">
            <a:avLst/>
          </a:prstGeom>
        </p:spPr>
      </p:pic>
      <p:sp>
        <p:nvSpPr>
          <p:cNvPr id="6" name="Content Placeholder 5"/>
          <p:cNvSpPr>
            <a:spLocks noGrp="1"/>
          </p:cNvSpPr>
          <p:nvPr>
            <p:ph idx="11"/>
          </p:nvPr>
        </p:nvSpPr>
        <p:spPr/>
        <p:txBody>
          <a:bodyPr/>
          <a:lstStyle/>
          <a:p>
            <a:endParaRPr lang="en-US" dirty="0"/>
          </a:p>
          <a:p>
            <a:endParaRPr lang="en-US" dirty="0"/>
          </a:p>
        </p:txBody>
      </p:sp>
      <p:sp>
        <p:nvSpPr>
          <p:cNvPr id="10" name="Content Placeholder 6"/>
          <p:cNvSpPr txBox="1">
            <a:spLocks/>
          </p:cNvSpPr>
          <p:nvPr/>
        </p:nvSpPr>
        <p:spPr bwMode="auto">
          <a:xfrm>
            <a:off x="1575050" y="2984090"/>
            <a:ext cx="3390563" cy="344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9990" tIns="39995" rIns="79990" bIns="39995" numCol="1" anchor="t" anchorCtr="0" compatLnSpc="1">
            <a:prstTxWarp prst="textNoShape">
              <a:avLst/>
            </a:prstTxWarp>
          </a:bodyPr>
          <a:lstStyle>
            <a:lvl1pPr marL="0" indent="0" algn="l" rtl="0" eaLnBrk="1" fontAlgn="base" hangingPunct="1">
              <a:spcBef>
                <a:spcPct val="20000"/>
              </a:spcBef>
              <a:spcAft>
                <a:spcPct val="0"/>
              </a:spcAft>
              <a:buClr>
                <a:schemeClr val="accent3"/>
              </a:buClr>
              <a:buSzPct val="125000"/>
              <a:buFont typeface="Wingdings 2" pitchFamily="18" charset="2"/>
              <a:buNone/>
              <a:defRPr sz="2800" kern="1200">
                <a:solidFill>
                  <a:schemeClr val="tx1"/>
                </a:solidFill>
                <a:latin typeface="Arial" charset="0"/>
                <a:ea typeface="+mn-ea"/>
                <a:cs typeface="+mn-cs"/>
              </a:defRPr>
            </a:lvl1pPr>
            <a:lvl2pPr marL="547688" indent="-273050" algn="l" rtl="0" eaLnBrk="1" fontAlgn="base" hangingPunct="1">
              <a:spcBef>
                <a:spcPct val="20000"/>
              </a:spcBef>
              <a:spcAft>
                <a:spcPct val="0"/>
              </a:spcAft>
              <a:buClr>
                <a:schemeClr val="tx2"/>
              </a:buClr>
              <a:buSzPct val="85000"/>
              <a:buFont typeface="Wingdings" pitchFamily="2" charset="2"/>
              <a:buChar char="§"/>
              <a:defRPr sz="2400" kern="1200">
                <a:solidFill>
                  <a:schemeClr val="tx1"/>
                </a:solidFill>
                <a:latin typeface="Arial" charset="0"/>
                <a:ea typeface="+mn-ea"/>
                <a:cs typeface="+mn-cs"/>
              </a:defRPr>
            </a:lvl2pPr>
            <a:lvl3pPr marL="822325" indent="-228600" algn="l" rtl="0" eaLnBrk="1" fontAlgn="base" hangingPunct="1">
              <a:spcBef>
                <a:spcPct val="20000"/>
              </a:spcBef>
              <a:spcAft>
                <a:spcPct val="0"/>
              </a:spcAft>
              <a:buClr>
                <a:srgbClr val="CF4D4B"/>
              </a:buClr>
              <a:buSzPct val="95000"/>
              <a:buChar char="•"/>
              <a:defRPr sz="2400" kern="120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2"/>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defTabSz="799857">
              <a:buClr>
                <a:srgbClr val="F3901D"/>
              </a:buClr>
            </a:pPr>
            <a:r>
              <a:rPr lang="en-US" sz="2449" b="1" dirty="0">
                <a:solidFill>
                  <a:srgbClr val="B5121B"/>
                </a:solidFill>
              </a:rPr>
              <a:t> </a:t>
            </a:r>
            <a:endParaRPr lang="en-US" sz="2449" dirty="0">
              <a:solidFill>
                <a:prstClr val="black"/>
              </a:solidFill>
            </a:endParaRPr>
          </a:p>
          <a:p>
            <a:pPr defTabSz="799857">
              <a:buClr>
                <a:srgbClr val="F3901D"/>
              </a:buClr>
            </a:pPr>
            <a:r>
              <a:rPr lang="en-US" sz="2449" b="1" dirty="0">
                <a:solidFill>
                  <a:srgbClr val="F3901D"/>
                </a:solidFill>
              </a:rPr>
              <a:t> </a:t>
            </a:r>
            <a:endParaRPr lang="en-US" sz="2449" dirty="0">
              <a:solidFill>
                <a:prstClr val="black"/>
              </a:solidFill>
            </a:endParaRPr>
          </a:p>
          <a:p>
            <a:pPr defTabSz="799857">
              <a:buClr>
                <a:srgbClr val="F3901D"/>
              </a:buClr>
            </a:pPr>
            <a:r>
              <a:rPr lang="en-US" sz="2449" b="1" dirty="0">
                <a:solidFill>
                  <a:srgbClr val="8D8B00"/>
                </a:solidFill>
              </a:rPr>
              <a:t>#3 </a:t>
            </a:r>
            <a:r>
              <a:rPr lang="en-US" sz="2449" dirty="0">
                <a:solidFill>
                  <a:prstClr val="black"/>
                </a:solidFill>
              </a:rPr>
              <a:t>Draw a Profile </a:t>
            </a:r>
          </a:p>
          <a:p>
            <a:pPr defTabSz="799857">
              <a:buClr>
                <a:srgbClr val="F3901D"/>
              </a:buClr>
            </a:pPr>
            <a:endParaRPr lang="en-US" sz="2449" dirty="0">
              <a:solidFill>
                <a:prstClr val="black"/>
              </a:solidFill>
            </a:endParaRPr>
          </a:p>
          <a:p>
            <a:pPr defTabSz="799857">
              <a:buClr>
                <a:srgbClr val="F3901D"/>
              </a:buClr>
            </a:pPr>
            <a:endParaRPr lang="en-US" sz="2449" dirty="0">
              <a:solidFill>
                <a:prstClr val="black"/>
              </a:solidFill>
            </a:endParaRPr>
          </a:p>
          <a:p>
            <a:pPr defTabSz="799857">
              <a:buClr>
                <a:srgbClr val="F3901D"/>
              </a:buClr>
            </a:pPr>
            <a:endParaRPr lang="en-US" sz="2449" dirty="0">
              <a:solidFill>
                <a:prstClr val="black"/>
              </a:solidFill>
            </a:endParaRPr>
          </a:p>
          <a:p>
            <a:pPr defTabSz="799857">
              <a:buClr>
                <a:srgbClr val="F3901D"/>
              </a:buClr>
            </a:pPr>
            <a:endParaRPr lang="en-US" sz="2449" dirty="0">
              <a:solidFill>
                <a:prstClr val="black"/>
              </a:solidFill>
            </a:endParaRPr>
          </a:p>
        </p:txBody>
      </p:sp>
      <p:pic>
        <p:nvPicPr>
          <p:cNvPr id="2" name="Picture 1"/>
          <p:cNvPicPr>
            <a:picLocks noChangeAspect="1"/>
          </p:cNvPicPr>
          <p:nvPr/>
        </p:nvPicPr>
        <p:blipFill>
          <a:blip r:embed="rId4"/>
          <a:stretch>
            <a:fillRect/>
          </a:stretch>
        </p:blipFill>
        <p:spPr>
          <a:xfrm>
            <a:off x="9382820" y="1300818"/>
            <a:ext cx="993969" cy="1889524"/>
          </a:xfrm>
          <a:prstGeom prst="rect">
            <a:avLst/>
          </a:prstGeom>
        </p:spPr>
      </p:pic>
      <p:pic>
        <p:nvPicPr>
          <p:cNvPr id="12" name="Picture 11"/>
          <p:cNvPicPr>
            <a:picLocks noChangeAspect="1"/>
          </p:cNvPicPr>
          <p:nvPr/>
        </p:nvPicPr>
        <p:blipFill>
          <a:blip r:embed="rId5">
            <a:duotone>
              <a:schemeClr val="bg2">
                <a:shade val="45000"/>
                <a:satMod val="135000"/>
              </a:schemeClr>
              <a:prstClr val="white"/>
            </a:duotone>
          </a:blip>
          <a:stretch>
            <a:fillRect/>
          </a:stretch>
        </p:blipFill>
        <p:spPr>
          <a:xfrm>
            <a:off x="7030071" y="1294683"/>
            <a:ext cx="3039614" cy="1887505"/>
          </a:xfrm>
          <a:prstGeom prst="rect">
            <a:avLst/>
          </a:prstGeom>
        </p:spPr>
      </p:pic>
      <p:pic>
        <p:nvPicPr>
          <p:cNvPr id="13" name="Picture 12"/>
          <p:cNvPicPr>
            <a:picLocks noChangeAspect="1"/>
          </p:cNvPicPr>
          <p:nvPr/>
        </p:nvPicPr>
        <p:blipFill>
          <a:blip r:embed="rId6">
            <a:duotone>
              <a:schemeClr val="bg2">
                <a:shade val="45000"/>
                <a:satMod val="135000"/>
              </a:schemeClr>
              <a:prstClr val="white"/>
            </a:duotone>
          </a:blip>
          <a:stretch>
            <a:fillRect/>
          </a:stretch>
        </p:blipFill>
        <p:spPr>
          <a:xfrm>
            <a:off x="7792624" y="1363282"/>
            <a:ext cx="2283175" cy="2042065"/>
          </a:xfrm>
          <a:prstGeom prst="rect">
            <a:avLst/>
          </a:prstGeom>
        </p:spPr>
      </p:pic>
      <p:sp>
        <p:nvSpPr>
          <p:cNvPr id="14" name="Rectangle 13"/>
          <p:cNvSpPr/>
          <p:nvPr/>
        </p:nvSpPr>
        <p:spPr>
          <a:xfrm>
            <a:off x="763344" y="705496"/>
            <a:ext cx="4949372" cy="580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9857"/>
            <a:endParaRPr lang="en-US" sz="1574">
              <a:solidFill>
                <a:prstClr val="white"/>
              </a:solidFill>
              <a:latin typeface="Georgia"/>
            </a:endParaRPr>
          </a:p>
        </p:txBody>
      </p:sp>
      <p:sp>
        <p:nvSpPr>
          <p:cNvPr id="15" name="Title 2"/>
          <p:cNvSpPr txBox="1">
            <a:spLocks/>
          </p:cNvSpPr>
          <p:nvPr/>
        </p:nvSpPr>
        <p:spPr bwMode="auto">
          <a:xfrm>
            <a:off x="1109620" y="149559"/>
            <a:ext cx="5053038" cy="10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9990" tIns="39995" rIns="79990" bIns="39995" numCol="1" anchor="b"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pPr defTabSz="799857"/>
            <a:r>
              <a:rPr lang="en-US" sz="2449" dirty="0">
                <a:solidFill>
                  <a:prstClr val="white"/>
                </a:solidFill>
              </a:rPr>
              <a:t>Using the </a:t>
            </a:r>
            <a:r>
              <a:rPr lang="en-US" sz="2449" i="1" dirty="0">
                <a:solidFill>
                  <a:prstClr val="white"/>
                </a:solidFill>
              </a:rPr>
              <a:t>Build your own data </a:t>
            </a:r>
            <a:r>
              <a:rPr lang="en-US" sz="2449" dirty="0">
                <a:solidFill>
                  <a:prstClr val="white"/>
                </a:solidFill>
              </a:rPr>
              <a:t>tool</a:t>
            </a:r>
            <a:endParaRPr lang="en-US" sz="2449" i="1" dirty="0">
              <a:solidFill>
                <a:prstClr val="white"/>
              </a:solidFill>
            </a:endParaRPr>
          </a:p>
        </p:txBody>
      </p:sp>
      <p:sp>
        <p:nvSpPr>
          <p:cNvPr id="16" name="Title 10"/>
          <p:cNvSpPr>
            <a:spLocks noGrp="1"/>
          </p:cNvSpPr>
          <p:nvPr>
            <p:ph type="title"/>
          </p:nvPr>
        </p:nvSpPr>
        <p:spPr>
          <a:xfrm>
            <a:off x="1575051" y="1594714"/>
            <a:ext cx="3653216" cy="1113942"/>
          </a:xfrm>
        </p:spPr>
        <p:txBody>
          <a:bodyPr/>
          <a:lstStyle/>
          <a:p>
            <a:r>
              <a:rPr lang="en-US" dirty="0"/>
              <a:t>Choose your own </a:t>
            </a:r>
            <a:r>
              <a:rPr lang="en-US" dirty="0" smtClean="0"/>
              <a:t>data adventure</a:t>
            </a:r>
            <a:endParaRPr lang="en-US" dirty="0"/>
          </a:p>
        </p:txBody>
      </p:sp>
    </p:spTree>
    <p:extLst>
      <p:ext uri="{BB962C8B-B14F-4D97-AF65-F5344CB8AC3E}">
        <p14:creationId xmlns:p14="http://schemas.microsoft.com/office/powerpoint/2010/main" val="349041665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 y="768543"/>
            <a:ext cx="12191999" cy="4180917"/>
          </a:xfrm>
        </p:spPr>
        <p:txBody>
          <a:bodyPr/>
          <a:lstStyle/>
          <a:p>
            <a:pPr algn="ctr"/>
            <a:r>
              <a:rPr lang="en-US" sz="5226" dirty="0"/>
              <a:t>Live Demo</a:t>
            </a:r>
            <a:br>
              <a:rPr lang="en-US" sz="5226" dirty="0"/>
            </a:br>
            <a:r>
              <a:rPr lang="en-US" sz="5226" dirty="0"/>
              <a:t/>
            </a:r>
            <a:br>
              <a:rPr lang="en-US" sz="5226" dirty="0"/>
            </a:br>
            <a:r>
              <a:rPr lang="en-US" sz="3484" dirty="0"/>
              <a:t>mncompass.org</a:t>
            </a:r>
            <a:endParaRPr lang="en-US" sz="3484" dirty="0"/>
          </a:p>
        </p:txBody>
      </p:sp>
    </p:spTree>
    <p:extLst>
      <p:ext uri="{BB962C8B-B14F-4D97-AF65-F5344CB8AC3E}">
        <p14:creationId xmlns:p14="http://schemas.microsoft.com/office/powerpoint/2010/main" val="17813257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128591" y="1749287"/>
            <a:ext cx="7063409" cy="1643269"/>
          </a:xfrm>
        </p:spPr>
        <p:txBody>
          <a:bodyPr/>
          <a:lstStyle/>
          <a:p>
            <a:pPr algn="ctr"/>
            <a:r>
              <a:rPr lang="en-US" sz="5226" dirty="0"/>
              <a:t>Test your skills</a:t>
            </a:r>
            <a:br>
              <a:rPr lang="en-US" sz="5226" dirty="0"/>
            </a:br>
            <a:r>
              <a:rPr lang="en-US" sz="3484" dirty="0"/>
              <a:t> </a:t>
            </a:r>
            <a:r>
              <a:rPr lang="en-US" sz="5226" dirty="0"/>
              <a:t/>
            </a:r>
            <a:br>
              <a:rPr lang="en-US" sz="5226" dirty="0"/>
            </a:br>
            <a:r>
              <a:rPr lang="en-US" sz="4000" dirty="0" smtClean="0"/>
              <a:t>What is the approximate median household income of residents who live </a:t>
            </a:r>
            <a:r>
              <a:rPr lang="en-US" sz="4000" smtClean="0"/>
              <a:t>within 1 mile of </a:t>
            </a:r>
            <a:r>
              <a:rPr lang="en-US" sz="4000" dirty="0" smtClean="0"/>
              <a:t/>
            </a:r>
            <a:br>
              <a:rPr lang="en-US" sz="4000" dirty="0" smtClean="0"/>
            </a:br>
            <a:r>
              <a:rPr lang="en-US" sz="4000" dirty="0" smtClean="0"/>
              <a:t>Spring Lake Park in Mankato?</a:t>
            </a:r>
            <a:endParaRPr lang="en-US" sz="2710" dirty="0"/>
          </a:p>
        </p:txBody>
      </p:sp>
      <p:sp>
        <p:nvSpPr>
          <p:cNvPr id="8" name="TextBox 7"/>
          <p:cNvSpPr txBox="1"/>
          <p:nvPr/>
        </p:nvSpPr>
        <p:spPr>
          <a:xfrm>
            <a:off x="5506277" y="4601796"/>
            <a:ext cx="6308035" cy="769441"/>
          </a:xfrm>
          <a:prstGeom prst="rect">
            <a:avLst/>
          </a:prstGeom>
          <a:noFill/>
        </p:spPr>
        <p:txBody>
          <a:bodyPr wrap="square" rtlCol="0">
            <a:spAutoFit/>
          </a:bodyPr>
          <a:lstStyle/>
          <a:p>
            <a:pPr algn="ctr"/>
            <a:r>
              <a:rPr lang="en-US" sz="4400" b="1" dirty="0" smtClean="0">
                <a:solidFill>
                  <a:srgbClr val="002A46"/>
                </a:solidFill>
                <a:latin typeface="Arial Narrow" pitchFamily="34" charset="0"/>
                <a:ea typeface="+mj-ea"/>
                <a:cs typeface="+mj-cs"/>
              </a:rPr>
              <a:t>~$57,000</a:t>
            </a:r>
            <a:endParaRPr lang="en-US" sz="4400" b="1" dirty="0">
              <a:solidFill>
                <a:srgbClr val="002A46"/>
              </a:solidFill>
              <a:latin typeface="Arial Narrow" pitchFamily="34" charset="0"/>
              <a:ea typeface="+mj-ea"/>
              <a:cs typeface="+mj-cs"/>
            </a:endParaRPr>
          </a:p>
        </p:txBody>
      </p:sp>
      <p:sp>
        <p:nvSpPr>
          <p:cNvPr id="7" name="TextBox 6"/>
          <p:cNvSpPr txBox="1"/>
          <p:nvPr/>
        </p:nvSpPr>
        <p:spPr>
          <a:xfrm>
            <a:off x="5506277" y="5371237"/>
            <a:ext cx="6308035" cy="769441"/>
          </a:xfrm>
          <a:prstGeom prst="rect">
            <a:avLst/>
          </a:prstGeom>
          <a:noFill/>
        </p:spPr>
        <p:txBody>
          <a:bodyPr wrap="square" rtlCol="0">
            <a:spAutoFit/>
          </a:bodyPr>
          <a:lstStyle/>
          <a:p>
            <a:pPr algn="ctr"/>
            <a:r>
              <a:rPr lang="en-US" sz="4400" b="1" dirty="0" err="1" smtClean="0">
                <a:solidFill>
                  <a:srgbClr val="002A46"/>
                </a:solidFill>
                <a:latin typeface="Arial Narrow" pitchFamily="34" charset="0"/>
                <a:ea typeface="+mj-ea"/>
                <a:cs typeface="+mj-cs"/>
              </a:rPr>
              <a:t>MoE</a:t>
            </a:r>
            <a:r>
              <a:rPr lang="en-US" sz="4400" b="1" dirty="0" smtClean="0">
                <a:solidFill>
                  <a:srgbClr val="002A46"/>
                </a:solidFill>
                <a:latin typeface="Arial Narrow" pitchFamily="34" charset="0"/>
                <a:ea typeface="+mj-ea"/>
                <a:cs typeface="+mj-cs"/>
              </a:rPr>
              <a:t>: ~ +/-$4,500</a:t>
            </a:r>
            <a:endParaRPr lang="en-US" sz="4400" b="1" dirty="0">
              <a:solidFill>
                <a:srgbClr val="002A46"/>
              </a:solidFill>
              <a:latin typeface="Arial Narrow" pitchFamily="34" charset="0"/>
              <a:ea typeface="+mj-ea"/>
              <a:cs typeface="+mj-c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692" t="4206" r="6163" b="6039"/>
          <a:stretch/>
        </p:blipFill>
        <p:spPr>
          <a:xfrm>
            <a:off x="516835" y="609600"/>
            <a:ext cx="4532243" cy="43334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2613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 y="768543"/>
            <a:ext cx="12191999" cy="4180917"/>
          </a:xfrm>
        </p:spPr>
        <p:txBody>
          <a:bodyPr/>
          <a:lstStyle/>
          <a:p>
            <a:pPr algn="ctr"/>
            <a:r>
              <a:rPr lang="en-US" sz="5226" dirty="0"/>
              <a:t>Test your skills</a:t>
            </a:r>
            <a:br>
              <a:rPr lang="en-US" sz="5226" dirty="0"/>
            </a:br>
            <a:r>
              <a:rPr lang="en-US" sz="3484" dirty="0"/>
              <a:t> </a:t>
            </a:r>
            <a:r>
              <a:rPr lang="en-US" sz="5226" dirty="0"/>
              <a:t/>
            </a:r>
            <a:br>
              <a:rPr lang="en-US" sz="5226" dirty="0"/>
            </a:br>
            <a:r>
              <a:rPr lang="en-US" sz="4258" dirty="0"/>
              <a:t>Create profiles using the </a:t>
            </a:r>
            <a:br>
              <a:rPr lang="en-US" sz="4258" dirty="0"/>
            </a:br>
            <a:r>
              <a:rPr lang="en-US" sz="4258" dirty="0"/>
              <a:t>shape, line and, point drawing tools.</a:t>
            </a:r>
            <a:br>
              <a:rPr lang="en-US" sz="4258" dirty="0"/>
            </a:br>
            <a:r>
              <a:rPr lang="en-US" sz="3097" dirty="0"/>
              <a:t/>
            </a:r>
            <a:br>
              <a:rPr lang="en-US" sz="3097" dirty="0"/>
            </a:br>
            <a:r>
              <a:rPr lang="en-US" sz="3097" dirty="0"/>
              <a:t/>
            </a:r>
            <a:br>
              <a:rPr lang="en-US" sz="3097" dirty="0"/>
            </a:br>
            <a:r>
              <a:rPr lang="en-US" sz="3097" dirty="0"/>
              <a:t/>
            </a:r>
            <a:br>
              <a:rPr lang="en-US" sz="3097" dirty="0"/>
            </a:br>
            <a:endParaRPr lang="en-US" sz="2710" dirty="0"/>
          </a:p>
        </p:txBody>
      </p:sp>
    </p:spTree>
    <p:extLst>
      <p:ext uri="{BB962C8B-B14F-4D97-AF65-F5344CB8AC3E}">
        <p14:creationId xmlns:p14="http://schemas.microsoft.com/office/powerpoint/2010/main" val="163388411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Minnesota Compass Key Topics</a:t>
            </a:r>
            <a:endParaRPr lang="en-US" sz="3200" i="1" dirty="0"/>
          </a:p>
        </p:txBody>
      </p:sp>
      <p:grpSp>
        <p:nvGrpSpPr>
          <p:cNvPr id="41" name="Group 40"/>
          <p:cNvGrpSpPr/>
          <p:nvPr/>
        </p:nvGrpSpPr>
        <p:grpSpPr>
          <a:xfrm>
            <a:off x="1923109" y="1460497"/>
            <a:ext cx="1387342" cy="1426881"/>
            <a:chOff x="399109" y="1518246"/>
            <a:chExt cx="1387342" cy="142688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60" y="1518246"/>
              <a:ext cx="1269841" cy="1066667"/>
            </a:xfrm>
            <a:prstGeom prst="rect">
              <a:avLst/>
            </a:prstGeom>
          </p:spPr>
        </p:pic>
        <p:sp>
          <p:nvSpPr>
            <p:cNvPr id="22" name="TextBox 21"/>
            <p:cNvSpPr txBox="1"/>
            <p:nvPr/>
          </p:nvSpPr>
          <p:spPr>
            <a:xfrm>
              <a:off x="399109" y="2637350"/>
              <a:ext cx="1387342"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Aging</a:t>
              </a:r>
            </a:p>
          </p:txBody>
        </p:sp>
      </p:grpSp>
      <p:grpSp>
        <p:nvGrpSpPr>
          <p:cNvPr id="43" name="Group 42"/>
          <p:cNvGrpSpPr/>
          <p:nvPr/>
        </p:nvGrpSpPr>
        <p:grpSpPr>
          <a:xfrm>
            <a:off x="5284079" y="1460497"/>
            <a:ext cx="1487516" cy="1426881"/>
            <a:chOff x="3726691" y="1518246"/>
            <a:chExt cx="1487516" cy="1426881"/>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408" y="1518246"/>
              <a:ext cx="1269841" cy="1066667"/>
            </a:xfrm>
            <a:prstGeom prst="rect">
              <a:avLst/>
            </a:prstGeom>
          </p:spPr>
        </p:pic>
        <p:sp>
          <p:nvSpPr>
            <p:cNvPr id="23" name="TextBox 22"/>
            <p:cNvSpPr txBox="1"/>
            <p:nvPr/>
          </p:nvSpPr>
          <p:spPr>
            <a:xfrm>
              <a:off x="3726691" y="2637350"/>
              <a:ext cx="1487516"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Civic Engagement</a:t>
              </a:r>
            </a:p>
          </p:txBody>
        </p:sp>
      </p:grpSp>
      <p:grpSp>
        <p:nvGrpSpPr>
          <p:cNvPr id="46" name="Group 45"/>
          <p:cNvGrpSpPr/>
          <p:nvPr/>
        </p:nvGrpSpPr>
        <p:grpSpPr>
          <a:xfrm>
            <a:off x="1923109" y="3208041"/>
            <a:ext cx="1387342" cy="1401092"/>
            <a:chOff x="399109" y="3173242"/>
            <a:chExt cx="1387342" cy="1401092"/>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60" y="3173242"/>
              <a:ext cx="1269841" cy="1066667"/>
            </a:xfrm>
            <a:prstGeom prst="rect">
              <a:avLst/>
            </a:prstGeom>
          </p:spPr>
        </p:pic>
        <p:sp>
          <p:nvSpPr>
            <p:cNvPr id="25" name="TextBox 24"/>
            <p:cNvSpPr txBox="1"/>
            <p:nvPr/>
          </p:nvSpPr>
          <p:spPr>
            <a:xfrm>
              <a:off x="399109" y="4266557"/>
              <a:ext cx="1387342"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Early Childhood</a:t>
              </a:r>
            </a:p>
          </p:txBody>
        </p:sp>
      </p:grpSp>
      <p:grpSp>
        <p:nvGrpSpPr>
          <p:cNvPr id="45" name="Group 44"/>
          <p:cNvGrpSpPr/>
          <p:nvPr/>
        </p:nvGrpSpPr>
        <p:grpSpPr>
          <a:xfrm>
            <a:off x="8785350" y="1460497"/>
            <a:ext cx="1387342" cy="1426881"/>
            <a:chOff x="7261350" y="1518246"/>
            <a:chExt cx="1387342" cy="1426881"/>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0101" y="1518246"/>
              <a:ext cx="1269841" cy="1066667"/>
            </a:xfrm>
            <a:prstGeom prst="rect">
              <a:avLst/>
            </a:prstGeom>
          </p:spPr>
        </p:pic>
        <p:sp>
          <p:nvSpPr>
            <p:cNvPr id="26" name="TextBox 25"/>
            <p:cNvSpPr txBox="1"/>
            <p:nvPr/>
          </p:nvSpPr>
          <p:spPr>
            <a:xfrm>
              <a:off x="7261350" y="2637350"/>
              <a:ext cx="1387342"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Disparities</a:t>
              </a:r>
            </a:p>
          </p:txBody>
        </p:sp>
      </p:grpSp>
      <p:grpSp>
        <p:nvGrpSpPr>
          <p:cNvPr id="48" name="Group 47"/>
          <p:cNvGrpSpPr/>
          <p:nvPr/>
        </p:nvGrpSpPr>
        <p:grpSpPr>
          <a:xfrm>
            <a:off x="5354229" y="3221127"/>
            <a:ext cx="1387342" cy="1401092"/>
            <a:chOff x="3762657" y="3173242"/>
            <a:chExt cx="1387342" cy="1401092"/>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1408" y="3173242"/>
              <a:ext cx="1269841" cy="1066667"/>
            </a:xfrm>
            <a:prstGeom prst="rect">
              <a:avLst/>
            </a:prstGeom>
          </p:spPr>
        </p:pic>
        <p:sp>
          <p:nvSpPr>
            <p:cNvPr id="27" name="TextBox 26"/>
            <p:cNvSpPr txBox="1"/>
            <p:nvPr/>
          </p:nvSpPr>
          <p:spPr>
            <a:xfrm>
              <a:off x="3762657" y="4266557"/>
              <a:ext cx="1387342"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Education</a:t>
              </a:r>
            </a:p>
          </p:txBody>
        </p:sp>
      </p:grpSp>
      <p:grpSp>
        <p:nvGrpSpPr>
          <p:cNvPr id="47" name="Group 46"/>
          <p:cNvGrpSpPr/>
          <p:nvPr/>
        </p:nvGrpSpPr>
        <p:grpSpPr>
          <a:xfrm>
            <a:off x="3638669" y="3208041"/>
            <a:ext cx="1387342" cy="1401092"/>
            <a:chOff x="2062900" y="3173242"/>
            <a:chExt cx="1387342" cy="1401092"/>
          </a:xfrm>
        </p:grpSpPr>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1651" y="3173242"/>
              <a:ext cx="1269841" cy="1066667"/>
            </a:xfrm>
            <a:prstGeom prst="rect">
              <a:avLst/>
            </a:prstGeom>
          </p:spPr>
        </p:pic>
        <p:sp>
          <p:nvSpPr>
            <p:cNvPr id="28" name="TextBox 27"/>
            <p:cNvSpPr txBox="1"/>
            <p:nvPr/>
          </p:nvSpPr>
          <p:spPr>
            <a:xfrm>
              <a:off x="2062900" y="4266557"/>
              <a:ext cx="1387342"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Economy</a:t>
              </a:r>
            </a:p>
          </p:txBody>
        </p:sp>
      </p:grpSp>
      <p:grpSp>
        <p:nvGrpSpPr>
          <p:cNvPr id="50" name="Group 49"/>
          <p:cNvGrpSpPr/>
          <p:nvPr/>
        </p:nvGrpSpPr>
        <p:grpSpPr>
          <a:xfrm>
            <a:off x="8785350" y="3227985"/>
            <a:ext cx="1387342" cy="1401092"/>
            <a:chOff x="7261350" y="3173242"/>
            <a:chExt cx="1387342" cy="1401092"/>
          </a:xfrm>
        </p:grpSpPr>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20101" y="3173242"/>
              <a:ext cx="1269841" cy="1066667"/>
            </a:xfrm>
            <a:prstGeom prst="rect">
              <a:avLst/>
            </a:prstGeom>
          </p:spPr>
        </p:pic>
        <p:sp>
          <p:nvSpPr>
            <p:cNvPr id="29" name="TextBox 28"/>
            <p:cNvSpPr txBox="1"/>
            <p:nvPr/>
          </p:nvSpPr>
          <p:spPr>
            <a:xfrm>
              <a:off x="7261350" y="4266557"/>
              <a:ext cx="1387342"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Health</a:t>
              </a:r>
            </a:p>
          </p:txBody>
        </p:sp>
      </p:grpSp>
      <p:grpSp>
        <p:nvGrpSpPr>
          <p:cNvPr id="49" name="Group 48"/>
          <p:cNvGrpSpPr/>
          <p:nvPr/>
        </p:nvGrpSpPr>
        <p:grpSpPr>
          <a:xfrm>
            <a:off x="7069789" y="3208041"/>
            <a:ext cx="1387342" cy="1401092"/>
            <a:chOff x="5544107" y="3173242"/>
            <a:chExt cx="1387342" cy="1401092"/>
          </a:xfrm>
        </p:grpSpPr>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2858" y="3173242"/>
              <a:ext cx="1269841" cy="1066667"/>
            </a:xfrm>
            <a:prstGeom prst="rect">
              <a:avLst/>
            </a:prstGeom>
          </p:spPr>
        </p:pic>
        <p:sp>
          <p:nvSpPr>
            <p:cNvPr id="30" name="TextBox 29"/>
            <p:cNvSpPr txBox="1"/>
            <p:nvPr/>
          </p:nvSpPr>
          <p:spPr>
            <a:xfrm>
              <a:off x="5544107" y="4266557"/>
              <a:ext cx="1387342"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Environment</a:t>
              </a:r>
            </a:p>
          </p:txBody>
        </p:sp>
      </p:grpSp>
      <p:grpSp>
        <p:nvGrpSpPr>
          <p:cNvPr id="51" name="Group 50"/>
          <p:cNvGrpSpPr/>
          <p:nvPr/>
        </p:nvGrpSpPr>
        <p:grpSpPr>
          <a:xfrm>
            <a:off x="1923109" y="4929798"/>
            <a:ext cx="1387342" cy="1338767"/>
            <a:chOff x="399109" y="4929797"/>
            <a:chExt cx="1387342" cy="1338767"/>
          </a:xfrm>
        </p:grpSpPr>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860" y="4929797"/>
              <a:ext cx="1269841" cy="1066667"/>
            </a:xfrm>
            <a:prstGeom prst="rect">
              <a:avLst/>
            </a:prstGeom>
          </p:spPr>
        </p:pic>
        <p:sp>
          <p:nvSpPr>
            <p:cNvPr id="31" name="TextBox 30"/>
            <p:cNvSpPr txBox="1"/>
            <p:nvPr/>
          </p:nvSpPr>
          <p:spPr>
            <a:xfrm>
              <a:off x="399109" y="5960787"/>
              <a:ext cx="1387342"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Housing</a:t>
              </a:r>
            </a:p>
          </p:txBody>
        </p:sp>
      </p:grpSp>
      <p:grpSp>
        <p:nvGrpSpPr>
          <p:cNvPr id="52" name="Group 51"/>
          <p:cNvGrpSpPr/>
          <p:nvPr/>
        </p:nvGrpSpPr>
        <p:grpSpPr>
          <a:xfrm>
            <a:off x="3604755" y="4929798"/>
            <a:ext cx="1387342" cy="1338767"/>
            <a:chOff x="2062900" y="4929797"/>
            <a:chExt cx="1387342" cy="1338767"/>
          </a:xfrm>
        </p:grpSpPr>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1651" y="4929797"/>
              <a:ext cx="1269841" cy="1066667"/>
            </a:xfrm>
            <a:prstGeom prst="rect">
              <a:avLst/>
            </a:prstGeom>
          </p:spPr>
        </p:pic>
        <p:sp>
          <p:nvSpPr>
            <p:cNvPr id="32" name="TextBox 31"/>
            <p:cNvSpPr txBox="1"/>
            <p:nvPr/>
          </p:nvSpPr>
          <p:spPr>
            <a:xfrm>
              <a:off x="2062900" y="5960787"/>
              <a:ext cx="1387342"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Immigration</a:t>
              </a:r>
            </a:p>
          </p:txBody>
        </p:sp>
      </p:grpSp>
      <p:grpSp>
        <p:nvGrpSpPr>
          <p:cNvPr id="54" name="Group 53"/>
          <p:cNvGrpSpPr/>
          <p:nvPr/>
        </p:nvGrpSpPr>
        <p:grpSpPr>
          <a:xfrm>
            <a:off x="6968047" y="4929798"/>
            <a:ext cx="1477780" cy="1338767"/>
            <a:chOff x="5498888" y="4929797"/>
            <a:chExt cx="1477780" cy="1338767"/>
          </a:xfrm>
        </p:grpSpPr>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02858" y="4929797"/>
              <a:ext cx="1269841" cy="1066667"/>
            </a:xfrm>
            <a:prstGeom prst="rect">
              <a:avLst/>
            </a:prstGeom>
          </p:spPr>
        </p:pic>
        <p:sp>
          <p:nvSpPr>
            <p:cNvPr id="33" name="TextBox 32"/>
            <p:cNvSpPr txBox="1"/>
            <p:nvPr/>
          </p:nvSpPr>
          <p:spPr>
            <a:xfrm>
              <a:off x="5498888" y="5960787"/>
              <a:ext cx="1477780"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Transportation</a:t>
              </a:r>
            </a:p>
          </p:txBody>
        </p:sp>
      </p:grpSp>
      <p:grpSp>
        <p:nvGrpSpPr>
          <p:cNvPr id="53" name="Group 52"/>
          <p:cNvGrpSpPr/>
          <p:nvPr/>
        </p:nvGrpSpPr>
        <p:grpSpPr>
          <a:xfrm>
            <a:off x="5286401" y="4955968"/>
            <a:ext cx="1387342" cy="1312596"/>
            <a:chOff x="3762657" y="4955968"/>
            <a:chExt cx="1387342" cy="1312596"/>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36985" y="4955968"/>
              <a:ext cx="1238686" cy="1040496"/>
            </a:xfrm>
            <a:prstGeom prst="rect">
              <a:avLst/>
            </a:prstGeom>
          </p:spPr>
        </p:pic>
        <p:sp>
          <p:nvSpPr>
            <p:cNvPr id="34" name="TextBox 33"/>
            <p:cNvSpPr txBox="1"/>
            <p:nvPr/>
          </p:nvSpPr>
          <p:spPr>
            <a:xfrm>
              <a:off x="3762657" y="5960787"/>
              <a:ext cx="1387342"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Public Safety</a:t>
              </a:r>
            </a:p>
          </p:txBody>
        </p:sp>
      </p:grpSp>
      <p:grpSp>
        <p:nvGrpSpPr>
          <p:cNvPr id="42" name="Group 41"/>
          <p:cNvGrpSpPr/>
          <p:nvPr/>
        </p:nvGrpSpPr>
        <p:grpSpPr>
          <a:xfrm>
            <a:off x="3603594" y="1503575"/>
            <a:ext cx="1387342" cy="1383802"/>
            <a:chOff x="2062900" y="1561325"/>
            <a:chExt cx="1387342" cy="1383802"/>
          </a:xfrm>
        </p:grpSpPr>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47293" y="1561325"/>
              <a:ext cx="1218557" cy="1023588"/>
            </a:xfrm>
            <a:prstGeom prst="rect">
              <a:avLst/>
            </a:prstGeom>
          </p:spPr>
        </p:pic>
        <p:sp>
          <p:nvSpPr>
            <p:cNvPr id="36" name="TextBox 35"/>
            <p:cNvSpPr txBox="1"/>
            <p:nvPr/>
          </p:nvSpPr>
          <p:spPr>
            <a:xfrm>
              <a:off x="2062900" y="2637350"/>
              <a:ext cx="1387342"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Children &amp; Youth</a:t>
              </a:r>
            </a:p>
          </p:txBody>
        </p:sp>
      </p:grpSp>
      <p:grpSp>
        <p:nvGrpSpPr>
          <p:cNvPr id="44" name="Group 43"/>
          <p:cNvGrpSpPr/>
          <p:nvPr/>
        </p:nvGrpSpPr>
        <p:grpSpPr>
          <a:xfrm>
            <a:off x="7064739" y="1460497"/>
            <a:ext cx="1427469" cy="1426881"/>
            <a:chOff x="5524044" y="1518246"/>
            <a:chExt cx="1427469" cy="1426881"/>
          </a:xfrm>
        </p:grpSpPr>
        <p:sp>
          <p:nvSpPr>
            <p:cNvPr id="24" name="TextBox 23"/>
            <p:cNvSpPr txBox="1"/>
            <p:nvPr/>
          </p:nvSpPr>
          <p:spPr>
            <a:xfrm>
              <a:off x="5524044" y="2637350"/>
              <a:ext cx="1427469"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Demographics</a:t>
              </a:r>
            </a:p>
          </p:txBody>
        </p:sp>
        <p:pic>
          <p:nvPicPr>
            <p:cNvPr id="37" name="Picture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02858" y="1518246"/>
              <a:ext cx="1269841" cy="1066667"/>
            </a:xfrm>
            <a:prstGeom prst="rect">
              <a:avLst/>
            </a:prstGeom>
          </p:spPr>
        </p:pic>
      </p:grpSp>
      <p:grpSp>
        <p:nvGrpSpPr>
          <p:cNvPr id="55" name="Group 54"/>
          <p:cNvGrpSpPr/>
          <p:nvPr/>
        </p:nvGrpSpPr>
        <p:grpSpPr>
          <a:xfrm>
            <a:off x="8740131" y="4969686"/>
            <a:ext cx="1477780" cy="1298879"/>
            <a:chOff x="7216131" y="4969685"/>
            <a:chExt cx="1477780" cy="1298879"/>
          </a:xfrm>
        </p:grpSpPr>
        <p:pic>
          <p:nvPicPr>
            <p:cNvPr id="39" name="Picture 3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3843" y="4969685"/>
              <a:ext cx="1222356" cy="1026779"/>
            </a:xfrm>
            <a:prstGeom prst="rect">
              <a:avLst/>
            </a:prstGeom>
          </p:spPr>
        </p:pic>
        <p:sp>
          <p:nvSpPr>
            <p:cNvPr id="40" name="TextBox 39"/>
            <p:cNvSpPr txBox="1"/>
            <p:nvPr/>
          </p:nvSpPr>
          <p:spPr>
            <a:xfrm>
              <a:off x="7216131" y="5960787"/>
              <a:ext cx="1477780" cy="307777"/>
            </a:xfrm>
            <a:prstGeom prst="rect">
              <a:avLst/>
            </a:prstGeom>
            <a:noFill/>
          </p:spPr>
          <p:txBody>
            <a:bodyPr wrap="square" rtlCol="0">
              <a:spAutoFit/>
            </a:bodyPr>
            <a:lstStyle/>
            <a:p>
              <a:pPr algn="ctr"/>
              <a:r>
                <a:rPr lang="en-US" sz="1400" b="1" dirty="0">
                  <a:latin typeface="Arial Narrow" panose="020B0606020202030204" pitchFamily="34" charset="0"/>
                  <a:cs typeface="Arial" panose="020B0604020202020204" pitchFamily="34" charset="0"/>
                </a:rPr>
                <a:t>Workforce</a:t>
              </a:r>
            </a:p>
          </p:txBody>
        </p:sp>
      </p:grpSp>
    </p:spTree>
    <p:extLst>
      <p:ext uri="{BB962C8B-B14F-4D97-AF65-F5344CB8AC3E}">
        <p14:creationId xmlns:p14="http://schemas.microsoft.com/office/powerpoint/2010/main" val="28425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797" y="4021151"/>
            <a:ext cx="2710002" cy="2854566"/>
          </a:xfrm>
        </p:spPr>
        <p:txBody>
          <a:bodyPr numCol="1"/>
          <a:lstStyle/>
          <a:p>
            <a:pPr marL="0" indent="0" algn="ctr">
              <a:buNone/>
            </a:pPr>
            <a:r>
              <a:rPr lang="en-US" sz="2800" dirty="0" smtClean="0"/>
              <a:t>Minnesota Compass Champions </a:t>
            </a:r>
          </a:p>
          <a:p>
            <a:pPr marL="0" indent="0" algn="ctr">
              <a:buNone/>
            </a:pPr>
            <a:endParaRPr lang="en-US" sz="2800" dirty="0"/>
          </a:p>
          <a:p>
            <a:pPr marL="0" indent="0" algn="ctr">
              <a:buNone/>
            </a:pPr>
            <a:endParaRPr lang="en-US" sz="2800" dirty="0" smtClean="0"/>
          </a:p>
          <a:p>
            <a:pPr marL="0" indent="0" algn="ctr">
              <a:buNone/>
            </a:pPr>
            <a:endParaRPr lang="en-US" sz="2800" dirty="0" smtClean="0"/>
          </a:p>
          <a:p>
            <a:pPr marL="0" indent="0" algn="ctr">
              <a:buNone/>
            </a:pPr>
            <a:endParaRPr lang="en-US" sz="2800" dirty="0" smtClean="0"/>
          </a:p>
          <a:p>
            <a:pPr marL="0" indent="0" algn="ctr">
              <a:buNone/>
            </a:pPr>
            <a:endParaRPr lang="en-US" sz="2800" dirty="0" smtClean="0"/>
          </a:p>
          <a:p>
            <a:pPr marL="0" indent="0" algn="ctr">
              <a:buNone/>
            </a:pPr>
            <a:endParaRPr lang="en-US" sz="2800" dirty="0" smtClean="0"/>
          </a:p>
        </p:txBody>
      </p:sp>
      <p:sp>
        <p:nvSpPr>
          <p:cNvPr id="3" name="Title 2"/>
          <p:cNvSpPr>
            <a:spLocks noGrp="1"/>
          </p:cNvSpPr>
          <p:nvPr>
            <p:ph type="title"/>
          </p:nvPr>
        </p:nvSpPr>
        <p:spPr/>
        <p:txBody>
          <a:bodyPr/>
          <a:lstStyle/>
          <a:p>
            <a:r>
              <a:rPr lang="en-US" sz="3600" dirty="0" smtClean="0"/>
              <a:t>Continuing to work with communities across the state</a:t>
            </a:r>
            <a:endParaRPr lang="en-US" sz="3600" dirty="0"/>
          </a:p>
        </p:txBody>
      </p:sp>
      <p:pic>
        <p:nvPicPr>
          <p:cNvPr id="8" name="Picture 7"/>
          <p:cNvPicPr>
            <a:picLocks noChangeAspect="1"/>
          </p:cNvPicPr>
          <p:nvPr/>
        </p:nvPicPr>
        <p:blipFill>
          <a:blip r:embed="rId3"/>
          <a:stretch>
            <a:fillRect/>
          </a:stretch>
        </p:blipFill>
        <p:spPr>
          <a:xfrm>
            <a:off x="4103961" y="2146062"/>
            <a:ext cx="1404530" cy="1429084"/>
          </a:xfrm>
          <a:prstGeom prst="rect">
            <a:avLst/>
          </a:prstGeom>
        </p:spPr>
      </p:pic>
      <p:pic>
        <p:nvPicPr>
          <p:cNvPr id="10" name="Picture 9"/>
          <p:cNvPicPr>
            <a:picLocks noChangeAspect="1"/>
          </p:cNvPicPr>
          <p:nvPr/>
        </p:nvPicPr>
        <p:blipFill>
          <a:blip r:embed="rId4"/>
          <a:stretch>
            <a:fillRect/>
          </a:stretch>
        </p:blipFill>
        <p:spPr>
          <a:xfrm>
            <a:off x="9645292" y="2236967"/>
            <a:ext cx="1554573" cy="1247274"/>
          </a:xfrm>
          <a:prstGeom prst="rect">
            <a:avLst/>
          </a:prstGeom>
        </p:spPr>
      </p:pic>
      <p:pic>
        <p:nvPicPr>
          <p:cNvPr id="13" name="Picture 12"/>
          <p:cNvPicPr>
            <a:picLocks noChangeAspect="1"/>
          </p:cNvPicPr>
          <p:nvPr/>
        </p:nvPicPr>
        <p:blipFill>
          <a:blip r:embed="rId5"/>
          <a:stretch>
            <a:fillRect/>
          </a:stretch>
        </p:blipFill>
        <p:spPr>
          <a:xfrm>
            <a:off x="546981" y="1802085"/>
            <a:ext cx="2013750" cy="1957500"/>
          </a:xfrm>
          <a:prstGeom prst="rect">
            <a:avLst/>
          </a:prstGeom>
        </p:spPr>
      </p:pic>
      <p:pic>
        <p:nvPicPr>
          <p:cNvPr id="15" name="Picture 14"/>
          <p:cNvPicPr>
            <a:picLocks noChangeAspect="1"/>
          </p:cNvPicPr>
          <p:nvPr/>
        </p:nvPicPr>
        <p:blipFill>
          <a:blip r:embed="rId6"/>
          <a:stretch>
            <a:fillRect/>
          </a:stretch>
        </p:blipFill>
        <p:spPr>
          <a:xfrm>
            <a:off x="6926461" y="2101229"/>
            <a:ext cx="1473750" cy="1518750"/>
          </a:xfrm>
          <a:prstGeom prst="rect">
            <a:avLst/>
          </a:prstGeom>
        </p:spPr>
      </p:pic>
      <p:sp>
        <p:nvSpPr>
          <p:cNvPr id="16" name="TextBox 15"/>
          <p:cNvSpPr txBox="1"/>
          <p:nvPr/>
        </p:nvSpPr>
        <p:spPr>
          <a:xfrm>
            <a:off x="3545305" y="4026568"/>
            <a:ext cx="2521842" cy="1815882"/>
          </a:xfrm>
          <a:prstGeom prst="rect">
            <a:avLst/>
          </a:prstGeom>
          <a:noFill/>
        </p:spPr>
        <p:txBody>
          <a:bodyPr wrap="square" rtlCol="0">
            <a:spAutoFit/>
          </a:bodyPr>
          <a:lstStyle/>
          <a:p>
            <a:pPr algn="ctr"/>
            <a:r>
              <a:rPr lang="en-US" sz="2800" dirty="0"/>
              <a:t>Regional trend </a:t>
            </a:r>
            <a:r>
              <a:rPr lang="en-US" sz="2800" dirty="0" smtClean="0"/>
              <a:t>presentations, workshops, &amp; webinars</a:t>
            </a:r>
            <a:endParaRPr lang="en-US" sz="2800" dirty="0"/>
          </a:p>
        </p:txBody>
      </p:sp>
      <p:sp>
        <p:nvSpPr>
          <p:cNvPr id="17" name="TextBox 16"/>
          <p:cNvSpPr txBox="1"/>
          <p:nvPr/>
        </p:nvSpPr>
        <p:spPr>
          <a:xfrm>
            <a:off x="6500283" y="4026568"/>
            <a:ext cx="2326106" cy="1384995"/>
          </a:xfrm>
          <a:prstGeom prst="rect">
            <a:avLst/>
          </a:prstGeom>
          <a:noFill/>
        </p:spPr>
        <p:txBody>
          <a:bodyPr wrap="square" rtlCol="0">
            <a:spAutoFit/>
          </a:bodyPr>
          <a:lstStyle/>
          <a:p>
            <a:pPr marL="0" indent="0" algn="ctr">
              <a:buNone/>
            </a:pPr>
            <a:r>
              <a:rPr lang="en-US" sz="2800" dirty="0"/>
              <a:t>More Greater Minnesota </a:t>
            </a:r>
            <a:br>
              <a:rPr lang="en-US" sz="2800" dirty="0"/>
            </a:br>
            <a:r>
              <a:rPr lang="en-US" sz="2800" dirty="0" smtClean="0"/>
              <a:t>research</a:t>
            </a:r>
            <a:endParaRPr lang="en-US" sz="2800" dirty="0"/>
          </a:p>
        </p:txBody>
      </p:sp>
      <p:sp>
        <p:nvSpPr>
          <p:cNvPr id="18" name="TextBox 17"/>
          <p:cNvSpPr txBox="1"/>
          <p:nvPr/>
        </p:nvSpPr>
        <p:spPr>
          <a:xfrm>
            <a:off x="9259525" y="4026568"/>
            <a:ext cx="2326106" cy="1815882"/>
          </a:xfrm>
          <a:prstGeom prst="rect">
            <a:avLst/>
          </a:prstGeom>
          <a:noFill/>
        </p:spPr>
        <p:txBody>
          <a:bodyPr wrap="square" rtlCol="0">
            <a:spAutoFit/>
          </a:bodyPr>
          <a:lstStyle/>
          <a:p>
            <a:pPr marL="0" indent="0" algn="ctr">
              <a:buNone/>
            </a:pPr>
            <a:r>
              <a:rPr lang="en-US" sz="2800" dirty="0"/>
              <a:t>Greater Minnesota Advisory </a:t>
            </a:r>
            <a:br>
              <a:rPr lang="en-US" sz="2800" dirty="0"/>
            </a:br>
            <a:r>
              <a:rPr lang="en-US" sz="2800" dirty="0"/>
              <a:t>Council</a:t>
            </a:r>
          </a:p>
        </p:txBody>
      </p:sp>
    </p:spTree>
    <p:extLst>
      <p:ext uri="{BB962C8B-B14F-4D97-AF65-F5344CB8AC3E}">
        <p14:creationId xmlns:p14="http://schemas.microsoft.com/office/powerpoint/2010/main" val="2865176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z="4000" dirty="0" smtClean="0">
                <a:solidFill>
                  <a:schemeClr val="tx1"/>
                </a:solidFill>
              </a:rPr>
              <a:t>How can you stay informed?</a:t>
            </a:r>
          </a:p>
        </p:txBody>
      </p:sp>
      <p:grpSp>
        <p:nvGrpSpPr>
          <p:cNvPr id="3" name="Group 2"/>
          <p:cNvGrpSpPr/>
          <p:nvPr/>
        </p:nvGrpSpPr>
        <p:grpSpPr>
          <a:xfrm>
            <a:off x="395843" y="1638174"/>
            <a:ext cx="11368644" cy="1026649"/>
            <a:chOff x="881549" y="2288583"/>
            <a:chExt cx="11039116" cy="1026649"/>
          </a:xfrm>
        </p:grpSpPr>
        <p:sp>
          <p:nvSpPr>
            <p:cNvPr id="39940" name="Rectangle 3"/>
            <p:cNvSpPr>
              <a:spLocks noChangeArrowheads="1"/>
            </p:cNvSpPr>
            <p:nvPr/>
          </p:nvSpPr>
          <p:spPr bwMode="auto">
            <a:xfrm>
              <a:off x="2311024" y="2447643"/>
              <a:ext cx="9609641" cy="708528"/>
            </a:xfrm>
            <a:prstGeom prst="rect">
              <a:avLst/>
            </a:prstGeom>
            <a:noFill/>
            <a:ln w="9525">
              <a:noFill/>
              <a:miter lim="800000"/>
              <a:headEnd/>
              <a:tailEnd/>
            </a:ln>
          </p:spPr>
          <p:txBody>
            <a:bodyPr wrap="square" lIns="92075" tIns="46038" rIns="92075" bIns="46038">
              <a:spAutoFit/>
            </a:bodyPr>
            <a:lstStyle/>
            <a:p>
              <a:pPr eaLnBrk="0" fontAlgn="base" hangingPunct="0">
                <a:spcAft>
                  <a:spcPts val="1800"/>
                </a:spcAft>
                <a:buClr>
                  <a:srgbClr val="C67F07"/>
                </a:buClr>
                <a:buSzPct val="125000"/>
              </a:pPr>
              <a:r>
                <a:rPr lang="en-US" sz="4000" dirty="0">
                  <a:solidFill>
                    <a:prstClr val="black"/>
                  </a:solidFill>
                  <a:latin typeface="Arial Narrow" panose="020B0606020202030204" pitchFamily="34" charset="0"/>
                </a:rPr>
                <a:t>Sign up for our monthly </a:t>
              </a:r>
              <a:r>
                <a:rPr lang="en-US" sz="4000" dirty="0" smtClean="0">
                  <a:solidFill>
                    <a:prstClr val="black"/>
                  </a:solidFill>
                  <a:latin typeface="Arial Narrow" panose="020B0606020202030204" pitchFamily="34" charset="0"/>
                </a:rPr>
                <a:t>e-newsletter</a:t>
              </a:r>
              <a:endParaRPr lang="en-US" sz="4000" dirty="0">
                <a:solidFill>
                  <a:prstClr val="black"/>
                </a:solidFill>
                <a:latin typeface="Arial Narrow" panose="020B0606020202030204" pitchFamily="34" charset="0"/>
              </a:endParaRPr>
            </a:p>
          </p:txBody>
        </p:sp>
        <p:pic>
          <p:nvPicPr>
            <p:cNvPr id="6146" name="Picture 2" descr="C:\Users\allison.churilla\AppData\Local\Microsoft\Windows\Temporary Internet Files\Content.IE5\9BY4697F\MC900383874[1].wmf"/>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6803" t="12255" r="7811" b="12252"/>
            <a:stretch/>
          </p:blipFill>
          <p:spPr bwMode="auto">
            <a:xfrm>
              <a:off x="881549" y="2288583"/>
              <a:ext cx="1163537" cy="1026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95843" y="3438240"/>
            <a:ext cx="11368645" cy="767999"/>
            <a:chOff x="1177943" y="4437857"/>
            <a:chExt cx="11368645" cy="767999"/>
          </a:xfrm>
        </p:grpSpPr>
        <p:sp>
          <p:nvSpPr>
            <p:cNvPr id="7" name="Rectangle 3"/>
            <p:cNvSpPr>
              <a:spLocks noChangeArrowheads="1"/>
            </p:cNvSpPr>
            <p:nvPr/>
          </p:nvSpPr>
          <p:spPr bwMode="auto">
            <a:xfrm>
              <a:off x="2650089" y="4437857"/>
              <a:ext cx="9896499" cy="708528"/>
            </a:xfrm>
            <a:prstGeom prst="rect">
              <a:avLst/>
            </a:prstGeom>
            <a:noFill/>
            <a:ln w="9525">
              <a:noFill/>
              <a:miter lim="800000"/>
              <a:headEnd/>
              <a:tailEnd/>
            </a:ln>
          </p:spPr>
          <p:txBody>
            <a:bodyPr wrap="square" lIns="92075" tIns="46038" rIns="92075" bIns="46038">
              <a:spAutoFit/>
            </a:bodyPr>
            <a:lstStyle/>
            <a:p>
              <a:pPr eaLnBrk="0" fontAlgn="base" hangingPunct="0">
                <a:buClr>
                  <a:srgbClr val="C67F07"/>
                </a:buClr>
                <a:buSzPct val="125000"/>
              </a:pPr>
              <a:r>
                <a:rPr lang="en-US" sz="4000" dirty="0">
                  <a:solidFill>
                    <a:prstClr val="black"/>
                  </a:solidFill>
                  <a:latin typeface="Arial Narrow" panose="020B0606020202030204" pitchFamily="34" charset="0"/>
                </a:rPr>
                <a:t>Follow us on </a:t>
              </a:r>
              <a:r>
                <a:rPr lang="en-US" sz="4000" dirty="0" smtClean="0">
                  <a:solidFill>
                    <a:prstClr val="black"/>
                  </a:solidFill>
                  <a:latin typeface="Arial Narrow" panose="020B0606020202030204" pitchFamily="34" charset="0"/>
                </a:rPr>
                <a:t>Twitter </a:t>
              </a:r>
              <a:r>
                <a:rPr lang="en-US" sz="4000" b="1" dirty="0" smtClean="0">
                  <a:solidFill>
                    <a:prstClr val="black"/>
                  </a:solidFill>
                  <a:latin typeface="Arial Narrow" panose="020B0606020202030204" pitchFamily="34" charset="0"/>
                </a:rPr>
                <a:t>@</a:t>
              </a:r>
              <a:r>
                <a:rPr lang="en-US" sz="4000" b="1" dirty="0" err="1" smtClean="0">
                  <a:solidFill>
                    <a:prstClr val="black"/>
                  </a:solidFill>
                  <a:latin typeface="Arial Narrow" panose="020B0606020202030204" pitchFamily="34" charset="0"/>
                </a:rPr>
                <a:t>MNCompass</a:t>
              </a:r>
              <a:endParaRPr lang="en-US" sz="4000" b="1" dirty="0">
                <a:solidFill>
                  <a:prstClr val="black"/>
                </a:solidFill>
                <a:latin typeface="Arial Narrow" panose="020B0606020202030204" pitchFamily="34" charset="0"/>
              </a:endParaRPr>
            </a:p>
          </p:txBody>
        </p:sp>
        <p:pic>
          <p:nvPicPr>
            <p:cNvPr id="6149" name="Picture 5"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7943" y="4437857"/>
              <a:ext cx="944655" cy="767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395843" y="4979656"/>
            <a:ext cx="10694523" cy="872504"/>
            <a:chOff x="1265155" y="5562600"/>
            <a:chExt cx="10694523" cy="872504"/>
          </a:xfrm>
        </p:grpSpPr>
        <p:sp>
          <p:nvSpPr>
            <p:cNvPr id="13" name="Rectangle 3"/>
            <p:cNvSpPr>
              <a:spLocks noChangeArrowheads="1"/>
            </p:cNvSpPr>
            <p:nvPr/>
          </p:nvSpPr>
          <p:spPr bwMode="auto">
            <a:xfrm>
              <a:off x="2737301" y="5644588"/>
              <a:ext cx="9222377" cy="708528"/>
            </a:xfrm>
            <a:prstGeom prst="rect">
              <a:avLst/>
            </a:prstGeom>
            <a:noFill/>
            <a:ln w="9525">
              <a:noFill/>
              <a:miter lim="800000"/>
              <a:headEnd/>
              <a:tailEnd/>
            </a:ln>
          </p:spPr>
          <p:txBody>
            <a:bodyPr wrap="square" lIns="92075" tIns="46038" rIns="92075" bIns="46038">
              <a:spAutoFit/>
            </a:bodyPr>
            <a:lstStyle/>
            <a:p>
              <a:pPr eaLnBrk="0" fontAlgn="base" hangingPunct="0">
                <a:spcAft>
                  <a:spcPts val="1800"/>
                </a:spcAft>
                <a:buClr>
                  <a:srgbClr val="C67F07"/>
                </a:buClr>
                <a:buSzPct val="125000"/>
              </a:pPr>
              <a:r>
                <a:rPr lang="en-US" sz="4000" dirty="0">
                  <a:solidFill>
                    <a:prstClr val="black"/>
                  </a:solidFill>
                  <a:latin typeface="Arial Narrow" panose="020B0606020202030204" pitchFamily="34" charset="0"/>
                </a:rPr>
                <a:t>Connect with MN Compass on Facebook</a:t>
              </a:r>
            </a:p>
          </p:txBody>
        </p:sp>
        <p:pic>
          <p:nvPicPr>
            <p:cNvPr id="6150" name="Picture 6" descr="C:\Users\allison.churilla\Desktop\FB-fLogo-Blue-printpackaging.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5155" y="5562600"/>
              <a:ext cx="872504" cy="872504"/>
            </a:xfrm>
            <a:prstGeom prst="rect">
              <a:avLst/>
            </a:prstGeom>
            <a:noFill/>
          </p:spPr>
        </p:pic>
      </p:grpSp>
      <p:grpSp>
        <p:nvGrpSpPr>
          <p:cNvPr id="12" name="Group 11"/>
          <p:cNvGrpSpPr/>
          <p:nvPr/>
        </p:nvGrpSpPr>
        <p:grpSpPr>
          <a:xfrm>
            <a:off x="8788003" y="6519446"/>
            <a:ext cx="3403997" cy="338554"/>
            <a:chOff x="304800" y="6519446"/>
            <a:chExt cx="3403997" cy="338554"/>
          </a:xfrm>
        </p:grpSpPr>
        <p:sp>
          <p:nvSpPr>
            <p:cNvPr id="14" name="TextBox 13"/>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5" name="Picture 5" descr="https://g.twimg.com/Twitter_logo_bl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283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z="4000" dirty="0" smtClean="0">
                <a:solidFill>
                  <a:schemeClr val="tx1"/>
                </a:solidFill>
              </a:rPr>
              <a:t>How can you be a part of our work moving forward?</a:t>
            </a:r>
          </a:p>
        </p:txBody>
      </p:sp>
      <p:grpSp>
        <p:nvGrpSpPr>
          <p:cNvPr id="9" name="Group 8"/>
          <p:cNvGrpSpPr/>
          <p:nvPr/>
        </p:nvGrpSpPr>
        <p:grpSpPr>
          <a:xfrm>
            <a:off x="395843" y="1868073"/>
            <a:ext cx="11368644" cy="1592876"/>
            <a:chOff x="395843" y="1659067"/>
            <a:chExt cx="11368644" cy="1592876"/>
          </a:xfrm>
        </p:grpSpPr>
        <p:pic>
          <p:nvPicPr>
            <p:cNvPr id="2" name="Picture 1"/>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44823" b="37904"/>
            <a:stretch/>
          </p:blipFill>
          <p:spPr>
            <a:xfrm>
              <a:off x="395843" y="1659067"/>
              <a:ext cx="1024202" cy="1592876"/>
            </a:xfrm>
            <a:prstGeom prst="rect">
              <a:avLst/>
            </a:prstGeom>
          </p:spPr>
        </p:pic>
        <p:sp>
          <p:nvSpPr>
            <p:cNvPr id="39940" name="Rectangle 3"/>
            <p:cNvSpPr>
              <a:spLocks noChangeArrowheads="1"/>
            </p:cNvSpPr>
            <p:nvPr/>
          </p:nvSpPr>
          <p:spPr bwMode="auto">
            <a:xfrm>
              <a:off x="1867989" y="1797234"/>
              <a:ext cx="9896498" cy="1324081"/>
            </a:xfrm>
            <a:prstGeom prst="rect">
              <a:avLst/>
            </a:prstGeom>
            <a:noFill/>
            <a:ln w="9525">
              <a:noFill/>
              <a:miter lim="800000"/>
              <a:headEnd/>
              <a:tailEnd/>
            </a:ln>
          </p:spPr>
          <p:txBody>
            <a:bodyPr wrap="square" lIns="92075" tIns="46038" rIns="92075" bIns="46038">
              <a:spAutoFit/>
            </a:bodyPr>
            <a:lstStyle/>
            <a:p>
              <a:pPr eaLnBrk="0" fontAlgn="base" hangingPunct="0">
                <a:spcAft>
                  <a:spcPts val="1800"/>
                </a:spcAft>
                <a:buClr>
                  <a:srgbClr val="C67F07"/>
                </a:buClr>
                <a:buSzPct val="125000"/>
              </a:pPr>
              <a:r>
                <a:rPr lang="en-US" sz="4000" dirty="0" smtClean="0">
                  <a:solidFill>
                    <a:prstClr val="black"/>
                  </a:solidFill>
                  <a:latin typeface="Arial Narrow" panose="020B0606020202030204" pitchFamily="34" charset="0"/>
                </a:rPr>
                <a:t>Promote the use of Compass on your website, in your newsletter, and on social media</a:t>
              </a:r>
              <a:endParaRPr lang="en-US" sz="4000" dirty="0">
                <a:solidFill>
                  <a:prstClr val="black"/>
                </a:solidFill>
                <a:latin typeface="Arial Narrow" panose="020B0606020202030204" pitchFamily="34" charset="0"/>
              </a:endParaRPr>
            </a:p>
          </p:txBody>
        </p:sp>
      </p:grpSp>
      <p:grpSp>
        <p:nvGrpSpPr>
          <p:cNvPr id="6" name="Group 5"/>
          <p:cNvGrpSpPr/>
          <p:nvPr/>
        </p:nvGrpSpPr>
        <p:grpSpPr>
          <a:xfrm>
            <a:off x="395843" y="3982773"/>
            <a:ext cx="10694523" cy="1135663"/>
            <a:chOff x="395843" y="4848076"/>
            <a:chExt cx="10694523" cy="1135663"/>
          </a:xfrm>
        </p:grpSpPr>
        <p:sp>
          <p:nvSpPr>
            <p:cNvPr id="13" name="Rectangle 3"/>
            <p:cNvSpPr>
              <a:spLocks noChangeArrowheads="1"/>
            </p:cNvSpPr>
            <p:nvPr/>
          </p:nvSpPr>
          <p:spPr bwMode="auto">
            <a:xfrm>
              <a:off x="1867989" y="5061644"/>
              <a:ext cx="9222377" cy="708528"/>
            </a:xfrm>
            <a:prstGeom prst="rect">
              <a:avLst/>
            </a:prstGeom>
            <a:noFill/>
            <a:ln w="9525">
              <a:noFill/>
              <a:miter lim="800000"/>
              <a:headEnd/>
              <a:tailEnd/>
            </a:ln>
          </p:spPr>
          <p:txBody>
            <a:bodyPr wrap="square" lIns="92075" tIns="46038" rIns="92075" bIns="46038">
              <a:spAutoFit/>
            </a:bodyPr>
            <a:lstStyle/>
            <a:p>
              <a:pPr eaLnBrk="0" fontAlgn="base" hangingPunct="0">
                <a:spcAft>
                  <a:spcPts val="1800"/>
                </a:spcAft>
                <a:buClr>
                  <a:srgbClr val="C67F07"/>
                </a:buClr>
                <a:buSzPct val="125000"/>
              </a:pPr>
              <a:r>
                <a:rPr lang="en-US" sz="4000" dirty="0">
                  <a:solidFill>
                    <a:prstClr val="black"/>
                  </a:solidFill>
                  <a:latin typeface="Arial Narrow" panose="020B0606020202030204" pitchFamily="34" charset="0"/>
                </a:rPr>
                <a:t>Connect </a:t>
              </a:r>
              <a:r>
                <a:rPr lang="en-US" sz="4000" dirty="0" smtClean="0">
                  <a:solidFill>
                    <a:prstClr val="black"/>
                  </a:solidFill>
                  <a:latin typeface="Arial Narrow" panose="020B0606020202030204" pitchFamily="34" charset="0"/>
                </a:rPr>
                <a:t>Compass with community initiatives</a:t>
              </a:r>
              <a:endParaRPr lang="en-US" sz="4000" dirty="0">
                <a:solidFill>
                  <a:prstClr val="black"/>
                </a:solidFill>
                <a:latin typeface="Arial Narrow" panose="020B0606020202030204" pitchFamily="34" charset="0"/>
              </a:endParaRPr>
            </a:p>
          </p:txBody>
        </p:sp>
        <p:pic>
          <p:nvPicPr>
            <p:cNvPr id="4" name="Picture 3"/>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95843" y="4848076"/>
              <a:ext cx="1022096" cy="1135663"/>
            </a:xfrm>
            <a:prstGeom prst="rect">
              <a:avLst/>
            </a:prstGeom>
          </p:spPr>
        </p:pic>
      </p:grpSp>
      <p:grpSp>
        <p:nvGrpSpPr>
          <p:cNvPr id="10" name="Group 9"/>
          <p:cNvGrpSpPr/>
          <p:nvPr/>
        </p:nvGrpSpPr>
        <p:grpSpPr>
          <a:xfrm>
            <a:off x="8788003" y="6519446"/>
            <a:ext cx="3403997" cy="338554"/>
            <a:chOff x="304800" y="6519446"/>
            <a:chExt cx="3403997" cy="338554"/>
          </a:xfrm>
        </p:grpSpPr>
        <p:sp>
          <p:nvSpPr>
            <p:cNvPr id="11" name="TextBox 10"/>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2" name="Picture 5"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523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304800" y="228600"/>
            <a:ext cx="8458200" cy="1446550"/>
          </a:xfrm>
          <a:prstGeom prst="rect">
            <a:avLst/>
          </a:prstGeom>
          <a:ln>
            <a:noFill/>
          </a:ln>
        </p:spPr>
        <p:txBody>
          <a:bodyPr wrap="square">
            <a:spAutoFit/>
          </a:bodyPr>
          <a:lstStyle/>
          <a:p>
            <a:r>
              <a:rPr lang="en-US" sz="4400" b="1" dirty="0" smtClean="0">
                <a:solidFill>
                  <a:schemeClr val="tx2"/>
                </a:solidFill>
                <a:latin typeface="Arial" panose="020B0604020202020204" pitchFamily="34" charset="0"/>
                <a:cs typeface="Arial" panose="020B0604020202020204" pitchFamily="34" charset="0"/>
              </a:rPr>
              <a:t>Improving how we tell greater Minnesota’s story</a:t>
            </a:r>
            <a:endParaRPr lang="en-US" sz="4400" b="1" dirty="0">
              <a:solidFill>
                <a:schemeClr val="tx2"/>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7557" t="1307" r="14742" b="20572"/>
          <a:stretch/>
        </p:blipFill>
        <p:spPr>
          <a:xfrm flipH="1">
            <a:off x="0" y="1687342"/>
            <a:ext cx="5999747" cy="5198891"/>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41041" t="43483" r="14894" b="189"/>
          <a:stretch/>
        </p:blipFill>
        <p:spPr>
          <a:xfrm>
            <a:off x="6112043" y="1687342"/>
            <a:ext cx="6079958" cy="5181601"/>
          </a:xfrm>
          <a:prstGeom prst="rect">
            <a:avLst/>
          </a:prstGeom>
        </p:spPr>
      </p:pic>
    </p:spTree>
    <p:extLst>
      <p:ext uri="{BB962C8B-B14F-4D97-AF65-F5344CB8AC3E}">
        <p14:creationId xmlns:p14="http://schemas.microsoft.com/office/powerpoint/2010/main" val="620880174"/>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2"/>
          <p:cNvSpPr>
            <a:spLocks noGrp="1"/>
          </p:cNvSpPr>
          <p:nvPr>
            <p:ph type="title"/>
          </p:nvPr>
        </p:nvSpPr>
        <p:spPr>
          <a:xfrm>
            <a:off x="395843" y="-262728"/>
            <a:ext cx="11368644" cy="1255816"/>
          </a:xfrm>
        </p:spPr>
        <p:txBody>
          <a:bodyPr/>
          <a:lstStyle/>
          <a:p>
            <a:r>
              <a:rPr lang="en-US" dirty="0" smtClean="0">
                <a:solidFill>
                  <a:schemeClr val="bg1"/>
                </a:solidFill>
              </a:rPr>
              <a:t>In Minnesota…</a:t>
            </a:r>
            <a:endParaRPr lang="en-US" dirty="0">
              <a:solidFill>
                <a:schemeClr val="bg1"/>
              </a:solidFill>
            </a:endParaRPr>
          </a:p>
        </p:txBody>
      </p:sp>
      <p:pic>
        <p:nvPicPr>
          <p:cNvPr id="9" name="Picture 8"/>
          <p:cNvPicPr>
            <a:picLocks noChangeAspect="1"/>
          </p:cNvPicPr>
          <p:nvPr/>
        </p:nvPicPr>
        <p:blipFill>
          <a:blip r:embed="rId3"/>
          <a:stretch>
            <a:fillRect/>
          </a:stretch>
        </p:blipFill>
        <p:spPr>
          <a:xfrm>
            <a:off x="1358085" y="763414"/>
            <a:ext cx="3870000" cy="4657500"/>
          </a:xfrm>
          <a:prstGeom prst="rect">
            <a:avLst/>
          </a:prstGeom>
        </p:spPr>
      </p:pic>
      <p:sp>
        <p:nvSpPr>
          <p:cNvPr id="4" name="TextBox 3"/>
          <p:cNvSpPr txBox="1"/>
          <p:nvPr/>
        </p:nvSpPr>
        <p:spPr>
          <a:xfrm>
            <a:off x="6514696" y="1370537"/>
            <a:ext cx="5249791" cy="4305794"/>
          </a:xfrm>
          <a:prstGeom prst="rect">
            <a:avLst/>
          </a:prstGeom>
          <a:noFill/>
        </p:spPr>
        <p:txBody>
          <a:bodyPr wrap="square" rtlCol="0">
            <a:spAutoFit/>
          </a:bodyPr>
          <a:lstStyle/>
          <a:p>
            <a:r>
              <a:rPr lang="en-US" sz="3600" b="1" dirty="0" smtClean="0">
                <a:solidFill>
                  <a:schemeClr val="tx2"/>
                </a:solidFill>
              </a:rPr>
              <a:t>Agenda</a:t>
            </a:r>
          </a:p>
          <a:p>
            <a:endParaRPr lang="en-US" sz="2800" b="1" dirty="0" smtClean="0">
              <a:solidFill>
                <a:schemeClr val="tx2">
                  <a:lumMod val="75000"/>
                </a:schemeClr>
              </a:solidFill>
            </a:endParaRPr>
          </a:p>
          <a:p>
            <a:pPr marL="457200" indent="-457200">
              <a:spcBef>
                <a:spcPct val="20000"/>
              </a:spcBef>
              <a:spcAft>
                <a:spcPts val="1800"/>
              </a:spcAft>
              <a:buClr>
                <a:schemeClr val="tx2"/>
              </a:buClr>
              <a:buSzPct val="125000"/>
              <a:buFont typeface="Wingdings" panose="05000000000000000000" pitchFamily="2" charset="2"/>
              <a:buChar char="§"/>
            </a:pPr>
            <a:r>
              <a:rPr lang="en-US" sz="2800" dirty="0"/>
              <a:t>Creating better data tools</a:t>
            </a:r>
          </a:p>
          <a:p>
            <a:pPr marL="457200" indent="-457200">
              <a:spcBef>
                <a:spcPct val="20000"/>
              </a:spcBef>
              <a:spcAft>
                <a:spcPts val="1800"/>
              </a:spcAft>
              <a:buClr>
                <a:schemeClr val="tx2"/>
              </a:buClr>
              <a:buSzPct val="125000"/>
              <a:buFont typeface="Wingdings" panose="05000000000000000000" pitchFamily="2" charset="2"/>
              <a:buChar char="§"/>
            </a:pPr>
            <a:r>
              <a:rPr lang="en-US" sz="2800" dirty="0"/>
              <a:t>Sharing the Build Your </a:t>
            </a:r>
            <a:r>
              <a:rPr lang="en-US" sz="2800" dirty="0" smtClean="0"/>
              <a:t/>
            </a:r>
            <a:br>
              <a:rPr lang="en-US" sz="2800" dirty="0" smtClean="0"/>
            </a:br>
            <a:r>
              <a:rPr lang="en-US" sz="2800" dirty="0" smtClean="0"/>
              <a:t>Own </a:t>
            </a:r>
            <a:r>
              <a:rPr lang="en-US" sz="2800" dirty="0"/>
              <a:t>tool</a:t>
            </a:r>
          </a:p>
          <a:p>
            <a:pPr marL="457200" indent="-457200">
              <a:spcBef>
                <a:spcPct val="20000"/>
              </a:spcBef>
              <a:spcAft>
                <a:spcPts val="1800"/>
              </a:spcAft>
              <a:buClr>
                <a:schemeClr val="tx2"/>
              </a:buClr>
              <a:buSzPct val="125000"/>
              <a:buFont typeface="Wingdings" panose="05000000000000000000" pitchFamily="2" charset="2"/>
              <a:buChar char="§"/>
            </a:pPr>
            <a:r>
              <a:rPr lang="en-US" sz="2800" dirty="0"/>
              <a:t>Continuing our work</a:t>
            </a:r>
          </a:p>
          <a:p>
            <a:endParaRPr lang="en-US" dirty="0" smtClean="0"/>
          </a:p>
          <a:p>
            <a:pPr marL="285750" indent="-285750">
              <a:buFont typeface="Arial" panose="020B0604020202020204" pitchFamily="34" charset="0"/>
              <a:buChar char="•"/>
            </a:pPr>
            <a:endParaRPr lang="en-US" dirty="0"/>
          </a:p>
        </p:txBody>
      </p:sp>
      <p:grpSp>
        <p:nvGrpSpPr>
          <p:cNvPr id="13" name="Group 12"/>
          <p:cNvGrpSpPr/>
          <p:nvPr/>
        </p:nvGrpSpPr>
        <p:grpSpPr>
          <a:xfrm>
            <a:off x="8788003" y="6421910"/>
            <a:ext cx="3403997" cy="338554"/>
            <a:chOff x="304800" y="6519446"/>
            <a:chExt cx="3403997" cy="338554"/>
          </a:xfrm>
        </p:grpSpPr>
        <p:sp>
          <p:nvSpPr>
            <p:cNvPr id="14" name="TextBox 13"/>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chemeClr val="bg1"/>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schemeClr val="bg1"/>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schemeClr val="bg1"/>
                </a:solidFill>
                <a:effectLst/>
                <a:uLnTx/>
                <a:uFillTx/>
                <a:latin typeface="Arial Narrow" pitchFamily="34" charset="0"/>
                <a:ea typeface="+mn-ea"/>
                <a:cs typeface="+mn-cs"/>
              </a:endParaRPr>
            </a:p>
          </p:txBody>
        </p:sp>
        <p:pic>
          <p:nvPicPr>
            <p:cNvPr id="16" name="Picture 5"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5678977"/>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38910" y="918325"/>
            <a:ext cx="4037549" cy="3189240"/>
          </a:xfrm>
        </p:spPr>
        <p:txBody>
          <a:bodyPr numCol="2"/>
          <a:lstStyle/>
          <a:p>
            <a:pPr>
              <a:lnSpc>
                <a:spcPts val="3000"/>
              </a:lnSpc>
              <a:spcBef>
                <a:spcPts val="0"/>
              </a:spcBef>
              <a:spcAft>
                <a:spcPts val="600"/>
              </a:spcAft>
            </a:pPr>
            <a:r>
              <a:rPr lang="en-US" sz="2400" b="0" dirty="0" smtClean="0"/>
              <a:t>Alexandria</a:t>
            </a:r>
          </a:p>
          <a:p>
            <a:pPr>
              <a:lnSpc>
                <a:spcPts val="3000"/>
              </a:lnSpc>
              <a:spcBef>
                <a:spcPts val="0"/>
              </a:spcBef>
              <a:spcAft>
                <a:spcPts val="600"/>
              </a:spcAft>
            </a:pPr>
            <a:r>
              <a:rPr lang="en-US" sz="2400" b="0" dirty="0" smtClean="0"/>
              <a:t>Austin</a:t>
            </a:r>
            <a:endParaRPr lang="en-US" sz="2400" b="0" dirty="0"/>
          </a:p>
          <a:p>
            <a:pPr>
              <a:lnSpc>
                <a:spcPts val="3000"/>
              </a:lnSpc>
              <a:spcBef>
                <a:spcPts val="0"/>
              </a:spcBef>
              <a:spcAft>
                <a:spcPts val="600"/>
              </a:spcAft>
            </a:pPr>
            <a:r>
              <a:rPr lang="en-US" sz="2400" b="0" dirty="0" smtClean="0"/>
              <a:t>Bemidji</a:t>
            </a:r>
          </a:p>
          <a:p>
            <a:pPr>
              <a:lnSpc>
                <a:spcPts val="3000"/>
              </a:lnSpc>
              <a:spcBef>
                <a:spcPts val="0"/>
              </a:spcBef>
              <a:spcAft>
                <a:spcPts val="600"/>
              </a:spcAft>
            </a:pPr>
            <a:r>
              <a:rPr lang="en-US" sz="2400" b="0" dirty="0" smtClean="0"/>
              <a:t>Brainerd</a:t>
            </a:r>
            <a:endParaRPr lang="en-US" sz="2400" b="0" dirty="0"/>
          </a:p>
          <a:p>
            <a:pPr>
              <a:lnSpc>
                <a:spcPts val="3000"/>
              </a:lnSpc>
              <a:spcBef>
                <a:spcPts val="0"/>
              </a:spcBef>
              <a:spcAft>
                <a:spcPts val="600"/>
              </a:spcAft>
            </a:pPr>
            <a:r>
              <a:rPr lang="en-US" sz="2400" b="0" dirty="0" smtClean="0"/>
              <a:t>Crookston</a:t>
            </a:r>
          </a:p>
          <a:p>
            <a:pPr>
              <a:lnSpc>
                <a:spcPts val="3000"/>
              </a:lnSpc>
              <a:spcBef>
                <a:spcPts val="0"/>
              </a:spcBef>
              <a:spcAft>
                <a:spcPts val="600"/>
              </a:spcAft>
            </a:pPr>
            <a:r>
              <a:rPr lang="en-US" sz="2400" b="0" dirty="0"/>
              <a:t>Fergus </a:t>
            </a:r>
            <a:r>
              <a:rPr lang="en-US" sz="2400" b="0" dirty="0" smtClean="0"/>
              <a:t>Falls</a:t>
            </a:r>
            <a:endParaRPr lang="en-US" sz="2400" b="0" dirty="0"/>
          </a:p>
          <a:p>
            <a:pPr>
              <a:lnSpc>
                <a:spcPts val="3000"/>
              </a:lnSpc>
              <a:spcBef>
                <a:spcPts val="0"/>
              </a:spcBef>
              <a:spcAft>
                <a:spcPts val="600"/>
              </a:spcAft>
            </a:pPr>
            <a:r>
              <a:rPr lang="en-US" sz="2400" b="0" dirty="0"/>
              <a:t>Grand Rapids</a:t>
            </a:r>
          </a:p>
          <a:p>
            <a:pPr>
              <a:lnSpc>
                <a:spcPts val="3000"/>
              </a:lnSpc>
              <a:spcBef>
                <a:spcPts val="0"/>
              </a:spcBef>
              <a:spcAft>
                <a:spcPts val="600"/>
              </a:spcAft>
            </a:pPr>
            <a:r>
              <a:rPr lang="en-US" sz="2400" b="0" dirty="0"/>
              <a:t>Hibbing</a:t>
            </a:r>
          </a:p>
          <a:p>
            <a:pPr>
              <a:lnSpc>
                <a:spcPts val="3000"/>
              </a:lnSpc>
              <a:spcBef>
                <a:spcPts val="0"/>
              </a:spcBef>
              <a:spcAft>
                <a:spcPts val="600"/>
              </a:spcAft>
            </a:pPr>
            <a:r>
              <a:rPr lang="en-US" sz="2400" b="0" dirty="0" smtClean="0"/>
              <a:t>Rochester</a:t>
            </a:r>
          </a:p>
          <a:p>
            <a:pPr>
              <a:lnSpc>
                <a:spcPts val="3000"/>
              </a:lnSpc>
              <a:spcBef>
                <a:spcPts val="0"/>
              </a:spcBef>
              <a:spcAft>
                <a:spcPts val="600"/>
              </a:spcAft>
            </a:pPr>
            <a:r>
              <a:rPr lang="en-US" sz="2400" b="0" dirty="0" smtClean="0"/>
              <a:t>St</a:t>
            </a:r>
            <a:r>
              <a:rPr lang="en-US" sz="2400" b="0" dirty="0"/>
              <a:t>. Cloud</a:t>
            </a:r>
          </a:p>
          <a:p>
            <a:pPr>
              <a:lnSpc>
                <a:spcPts val="3000"/>
              </a:lnSpc>
              <a:spcBef>
                <a:spcPts val="0"/>
              </a:spcBef>
              <a:spcAft>
                <a:spcPts val="600"/>
              </a:spcAft>
            </a:pPr>
            <a:r>
              <a:rPr lang="en-US" sz="2400" b="0" dirty="0" smtClean="0"/>
              <a:t>Willmar</a:t>
            </a:r>
            <a:endParaRPr lang="en-US" sz="2400" b="0" dirty="0"/>
          </a:p>
          <a:p>
            <a:pPr>
              <a:lnSpc>
                <a:spcPts val="3000"/>
              </a:lnSpc>
              <a:spcBef>
                <a:spcPts val="0"/>
              </a:spcBef>
              <a:spcAft>
                <a:spcPts val="600"/>
              </a:spcAft>
            </a:pPr>
            <a:r>
              <a:rPr lang="en-US" sz="2400" b="0" dirty="0"/>
              <a:t>Worthington</a:t>
            </a:r>
          </a:p>
        </p:txBody>
      </p:sp>
      <p:pic>
        <p:nvPicPr>
          <p:cNvPr id="39" name="Picture 2" descr="Image result for minnesota image png"/>
          <p:cNvPicPr>
            <a:picLocks noChangeAspect="1" noChangeArrowheads="1"/>
          </p:cNvPicPr>
          <p:nvPr/>
        </p:nvPicPr>
        <p:blipFill rotWithShape="1">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3106" t="6410" r="2136" b="6410"/>
          <a:stretch/>
        </p:blipFill>
        <p:spPr bwMode="auto">
          <a:xfrm rot="151234">
            <a:off x="5797583" y="143753"/>
            <a:ext cx="5625594" cy="627115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9092723" y="4984276"/>
            <a:ext cx="423368" cy="811940"/>
          </a:xfrm>
          <a:prstGeom prst="rect">
            <a:avLst/>
          </a:prstGeom>
        </p:spPr>
      </p:pic>
      <p:pic>
        <p:nvPicPr>
          <p:cNvPr id="41" name="Picture 40"/>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8552486" y="5279210"/>
            <a:ext cx="423368" cy="811940"/>
          </a:xfrm>
          <a:prstGeom prst="rect">
            <a:avLst/>
          </a:prstGeom>
        </p:spPr>
      </p:pic>
      <p:pic>
        <p:nvPicPr>
          <p:cNvPr id="42" name="Picture 41"/>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6749385" y="5287484"/>
            <a:ext cx="423368" cy="811940"/>
          </a:xfrm>
          <a:prstGeom prst="rect">
            <a:avLst/>
          </a:prstGeom>
        </p:spPr>
      </p:pic>
      <p:pic>
        <p:nvPicPr>
          <p:cNvPr id="43" name="Picture 42"/>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7346449" y="3701595"/>
            <a:ext cx="423368" cy="811940"/>
          </a:xfrm>
          <a:prstGeom prst="rect">
            <a:avLst/>
          </a:prstGeom>
        </p:spPr>
      </p:pic>
      <p:pic>
        <p:nvPicPr>
          <p:cNvPr id="45" name="Picture 44"/>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7857821" y="3255914"/>
            <a:ext cx="423368" cy="811940"/>
          </a:xfrm>
          <a:prstGeom prst="rect">
            <a:avLst/>
          </a:prstGeom>
        </p:spPr>
      </p:pic>
      <p:pic>
        <p:nvPicPr>
          <p:cNvPr id="46" name="Picture 45"/>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7005226" y="2866969"/>
            <a:ext cx="423368" cy="811940"/>
          </a:xfrm>
          <a:prstGeom prst="rect">
            <a:avLst/>
          </a:prstGeom>
        </p:spPr>
      </p:pic>
      <p:pic>
        <p:nvPicPr>
          <p:cNvPr id="47" name="Picture 46"/>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6537139" y="2382394"/>
            <a:ext cx="423368" cy="811940"/>
          </a:xfrm>
          <a:prstGeom prst="rect">
            <a:avLst/>
          </a:prstGeom>
        </p:spPr>
      </p:pic>
      <p:pic>
        <p:nvPicPr>
          <p:cNvPr id="48" name="Picture 47"/>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6181556" y="875785"/>
            <a:ext cx="423368" cy="811940"/>
          </a:xfrm>
          <a:prstGeom prst="rect">
            <a:avLst/>
          </a:prstGeom>
        </p:spPr>
      </p:pic>
      <p:pic>
        <p:nvPicPr>
          <p:cNvPr id="49" name="Picture 48"/>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7308373" y="1258061"/>
            <a:ext cx="423368" cy="811940"/>
          </a:xfrm>
          <a:prstGeom prst="rect">
            <a:avLst/>
          </a:prstGeom>
        </p:spPr>
      </p:pic>
      <p:pic>
        <p:nvPicPr>
          <p:cNvPr id="50" name="Picture 49"/>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7901430" y="2265241"/>
            <a:ext cx="423368" cy="811940"/>
          </a:xfrm>
          <a:prstGeom prst="rect">
            <a:avLst/>
          </a:prstGeom>
        </p:spPr>
      </p:pic>
      <p:pic>
        <p:nvPicPr>
          <p:cNvPr id="51" name="Picture 50"/>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8506688" y="1506178"/>
            <a:ext cx="423368" cy="811940"/>
          </a:xfrm>
          <a:prstGeom prst="rect">
            <a:avLst/>
          </a:prstGeom>
        </p:spPr>
      </p:pic>
      <p:pic>
        <p:nvPicPr>
          <p:cNvPr id="52" name="Picture 51"/>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9052986" y="1334860"/>
            <a:ext cx="423368" cy="811940"/>
          </a:xfrm>
          <a:prstGeom prst="rect">
            <a:avLst/>
          </a:prstGeom>
        </p:spPr>
      </p:pic>
      <p:grpSp>
        <p:nvGrpSpPr>
          <p:cNvPr id="16" name="Group 15"/>
          <p:cNvGrpSpPr/>
          <p:nvPr/>
        </p:nvGrpSpPr>
        <p:grpSpPr>
          <a:xfrm>
            <a:off x="8788003" y="6519446"/>
            <a:ext cx="3403997" cy="338554"/>
            <a:chOff x="304800" y="6519446"/>
            <a:chExt cx="3403997" cy="338554"/>
          </a:xfrm>
        </p:grpSpPr>
        <p:sp>
          <p:nvSpPr>
            <p:cNvPr id="17" name="TextBox 16"/>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8" name="Picture 5"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188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431121" y="1549730"/>
            <a:ext cx="3660648" cy="4681728"/>
          </a:xfrm>
          <a:prstGeom prst="rect">
            <a:avLst/>
          </a:prstGeom>
        </p:spPr>
        <p:txBody>
          <a:bodyPr/>
          <a:lstStyle/>
          <a:p>
            <a:pPr marL="457200" indent="-457200">
              <a:spcAft>
                <a:spcPts val="1800"/>
              </a:spcAft>
              <a:buClr>
                <a:schemeClr val="tx2"/>
              </a:buClr>
              <a:buFont typeface="Wingdings" panose="05000000000000000000" pitchFamily="2" charset="2"/>
              <a:buChar char="§"/>
            </a:pPr>
            <a:r>
              <a:rPr lang="en-US" b="1" dirty="0"/>
              <a:t>Discuss</a:t>
            </a:r>
            <a:r>
              <a:rPr lang="en-US" dirty="0"/>
              <a:t> regional strengths and issues</a:t>
            </a:r>
          </a:p>
          <a:p>
            <a:pPr marL="457200" indent="-457200">
              <a:spcAft>
                <a:spcPts val="1800"/>
              </a:spcAft>
              <a:buClr>
                <a:schemeClr val="tx2"/>
              </a:buClr>
              <a:buFont typeface="Wingdings" panose="05000000000000000000" pitchFamily="2" charset="2"/>
              <a:buChar char="§"/>
            </a:pPr>
            <a:r>
              <a:rPr lang="en-US" b="1" dirty="0"/>
              <a:t>Identify </a:t>
            </a:r>
            <a:r>
              <a:rPr lang="en-US" dirty="0"/>
              <a:t>data use and needs</a:t>
            </a:r>
          </a:p>
          <a:p>
            <a:pPr marL="457200" indent="-457200">
              <a:spcAft>
                <a:spcPts val="1800"/>
              </a:spcAft>
              <a:buClr>
                <a:schemeClr val="tx2"/>
              </a:buClr>
              <a:buFont typeface="Wingdings" panose="05000000000000000000" pitchFamily="2" charset="2"/>
              <a:buChar char="§"/>
            </a:pPr>
            <a:r>
              <a:rPr lang="en-US" b="1" dirty="0" smtClean="0"/>
              <a:t>Gather </a:t>
            </a:r>
            <a:r>
              <a:rPr lang="en-US" dirty="0" smtClean="0"/>
              <a:t>feedback about tools</a:t>
            </a:r>
            <a:endParaRPr lang="en-US" dirty="0"/>
          </a:p>
        </p:txBody>
      </p:sp>
      <p:pic>
        <p:nvPicPr>
          <p:cNvPr id="5" name="Content Placeholder 4"/>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l="2510" r="946"/>
          <a:stretch/>
        </p:blipFill>
        <p:spPr>
          <a:xfrm>
            <a:off x="4626170" y="3217857"/>
            <a:ext cx="3521112" cy="3170603"/>
          </a:xfrm>
          <a:prstGeom prst="rect">
            <a:avLst/>
          </a:prstGeom>
        </p:spPr>
      </p:pic>
      <p:sp>
        <p:nvSpPr>
          <p:cNvPr id="3" name="Title 2"/>
          <p:cNvSpPr>
            <a:spLocks noGrp="1"/>
          </p:cNvSpPr>
          <p:nvPr>
            <p:ph type="title"/>
          </p:nvPr>
        </p:nvSpPr>
        <p:spPr/>
        <p:txBody>
          <a:bodyPr/>
          <a:lstStyle/>
          <a:p>
            <a:r>
              <a:rPr lang="en-US" dirty="0"/>
              <a:t>L</a:t>
            </a:r>
            <a:r>
              <a:rPr lang="en-US" dirty="0" smtClean="0"/>
              <a:t>istening sessions:</a:t>
            </a: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676" r="3111" b="19787"/>
          <a:stretch/>
        </p:blipFill>
        <p:spPr>
          <a:xfrm>
            <a:off x="4627214" y="67372"/>
            <a:ext cx="3541476" cy="305981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240" t="14276" r="10467" b="432"/>
          <a:stretch/>
        </p:blipFill>
        <p:spPr>
          <a:xfrm>
            <a:off x="8245972" y="3217859"/>
            <a:ext cx="3871922" cy="317060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5600" y="67372"/>
            <a:ext cx="3871922" cy="3059812"/>
          </a:xfrm>
          <a:prstGeom prst="rect">
            <a:avLst/>
          </a:prstGeom>
        </p:spPr>
      </p:pic>
      <p:grpSp>
        <p:nvGrpSpPr>
          <p:cNvPr id="10" name="Group 9"/>
          <p:cNvGrpSpPr/>
          <p:nvPr/>
        </p:nvGrpSpPr>
        <p:grpSpPr>
          <a:xfrm>
            <a:off x="8788003" y="6519446"/>
            <a:ext cx="3403997" cy="338554"/>
            <a:chOff x="304800" y="6519446"/>
            <a:chExt cx="3403997" cy="338554"/>
          </a:xfrm>
        </p:grpSpPr>
        <p:sp>
          <p:nvSpPr>
            <p:cNvPr id="11" name="TextBox 10"/>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2" name="Picture 5" descr="https://g.twimg.com/Twitter_logo_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16712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7315199" y="1155031"/>
            <a:ext cx="4732422" cy="4567320"/>
          </a:xfrm>
        </p:spPr>
        <p:txBody>
          <a:bodyPr/>
          <a:lstStyle/>
          <a:p>
            <a:pPr marL="0" indent="0">
              <a:spcBef>
                <a:spcPct val="0"/>
              </a:spcBef>
              <a:spcAft>
                <a:spcPts val="600"/>
              </a:spcAft>
              <a:buNone/>
            </a:pPr>
            <a:r>
              <a:rPr lang="en-US" sz="3200" dirty="0" smtClean="0">
                <a:latin typeface="Arial" panose="020B0604020202020204" pitchFamily="34" charset="0"/>
                <a:ea typeface="+mj-ea"/>
                <a:cs typeface="Arial" panose="020B0604020202020204" pitchFamily="34" charset="0"/>
              </a:rPr>
              <a:t>Issues</a:t>
            </a:r>
          </a:p>
          <a:p>
            <a:pPr fontAlgn="auto">
              <a:spcBef>
                <a:spcPts val="0"/>
              </a:spcBef>
              <a:spcAft>
                <a:spcPts val="450"/>
              </a:spcAft>
            </a:pPr>
            <a:r>
              <a:rPr lang="en-US" sz="2000" dirty="0" smtClean="0"/>
              <a:t>Cost of living not aligned with wages</a:t>
            </a:r>
          </a:p>
          <a:p>
            <a:pPr fontAlgn="auto">
              <a:spcBef>
                <a:spcPts val="0"/>
              </a:spcBef>
              <a:spcAft>
                <a:spcPts val="450"/>
              </a:spcAft>
            </a:pPr>
            <a:r>
              <a:rPr lang="en-US" sz="2000" dirty="0" smtClean="0"/>
              <a:t>Poverty</a:t>
            </a:r>
            <a:endParaRPr lang="en-US" sz="2000" dirty="0"/>
          </a:p>
          <a:p>
            <a:pPr fontAlgn="auto">
              <a:spcBef>
                <a:spcPts val="0"/>
              </a:spcBef>
              <a:spcAft>
                <a:spcPts val="450"/>
              </a:spcAft>
            </a:pPr>
            <a:r>
              <a:rPr lang="en-US" sz="2000" dirty="0"/>
              <a:t>Aging population</a:t>
            </a:r>
          </a:p>
          <a:p>
            <a:pPr fontAlgn="auto">
              <a:spcBef>
                <a:spcPts val="0"/>
              </a:spcBef>
              <a:spcAft>
                <a:spcPts val="450"/>
              </a:spcAft>
            </a:pPr>
            <a:r>
              <a:rPr lang="en-US" sz="2000" dirty="0"/>
              <a:t>Leadership vacuum</a:t>
            </a:r>
          </a:p>
          <a:p>
            <a:pPr fontAlgn="auto">
              <a:spcBef>
                <a:spcPts val="0"/>
              </a:spcBef>
              <a:spcAft>
                <a:spcPts val="450"/>
              </a:spcAft>
            </a:pPr>
            <a:r>
              <a:rPr lang="en-US" sz="2000" dirty="0"/>
              <a:t>Resistance to demographic changes</a:t>
            </a:r>
          </a:p>
          <a:p>
            <a:pPr fontAlgn="auto">
              <a:spcBef>
                <a:spcPts val="0"/>
              </a:spcBef>
              <a:spcAft>
                <a:spcPts val="450"/>
              </a:spcAft>
            </a:pPr>
            <a:r>
              <a:rPr lang="en-US" sz="2000" dirty="0"/>
              <a:t>Broadband expense and access</a:t>
            </a:r>
          </a:p>
          <a:p>
            <a:pPr fontAlgn="auto">
              <a:spcBef>
                <a:spcPts val="0"/>
              </a:spcBef>
              <a:spcAft>
                <a:spcPts val="450"/>
              </a:spcAft>
            </a:pPr>
            <a:r>
              <a:rPr lang="en-US" sz="2000" dirty="0"/>
              <a:t>Workforce shortages</a:t>
            </a:r>
          </a:p>
          <a:p>
            <a:pPr fontAlgn="auto">
              <a:spcBef>
                <a:spcPts val="0"/>
              </a:spcBef>
              <a:spcAft>
                <a:spcPts val="600"/>
              </a:spcAft>
            </a:pPr>
            <a:r>
              <a:rPr lang="en-US" sz="2000" dirty="0"/>
              <a:t>Childcare affordability and availability</a:t>
            </a:r>
          </a:p>
          <a:p>
            <a:pPr fontAlgn="auto">
              <a:spcBef>
                <a:spcPts val="0"/>
              </a:spcBef>
              <a:spcAft>
                <a:spcPts val="450"/>
              </a:spcAft>
            </a:pPr>
            <a:r>
              <a:rPr lang="en-US" sz="2000" dirty="0"/>
              <a:t>Housing affordability and availability</a:t>
            </a:r>
          </a:p>
          <a:p>
            <a:pPr fontAlgn="auto">
              <a:spcBef>
                <a:spcPts val="0"/>
              </a:spcBef>
              <a:spcAft>
                <a:spcPts val="450"/>
              </a:spcAft>
            </a:pPr>
            <a:r>
              <a:rPr lang="en-US" sz="2000" dirty="0"/>
              <a:t>Opioid epidemic</a:t>
            </a:r>
          </a:p>
          <a:p>
            <a:pPr fontAlgn="auto">
              <a:spcBef>
                <a:spcPts val="0"/>
              </a:spcBef>
              <a:spcAft>
                <a:spcPts val="450"/>
              </a:spcAft>
            </a:pPr>
            <a:r>
              <a:rPr lang="en-US" sz="2000" dirty="0"/>
              <a:t>Protecting natural resources</a:t>
            </a:r>
          </a:p>
          <a:p>
            <a:endParaRPr lang="en-US" dirty="0"/>
          </a:p>
        </p:txBody>
      </p:sp>
      <p:sp>
        <p:nvSpPr>
          <p:cNvPr id="4" name="Content Placeholder 3"/>
          <p:cNvSpPr>
            <a:spLocks noGrp="1"/>
          </p:cNvSpPr>
          <p:nvPr>
            <p:ph idx="11"/>
          </p:nvPr>
        </p:nvSpPr>
        <p:spPr>
          <a:xfrm>
            <a:off x="4139239" y="1155031"/>
            <a:ext cx="2869296" cy="4567320"/>
          </a:xfrm>
        </p:spPr>
        <p:txBody>
          <a:bodyPr/>
          <a:lstStyle/>
          <a:p>
            <a:pPr marL="0" indent="0">
              <a:spcBef>
                <a:spcPct val="0"/>
              </a:spcBef>
              <a:spcAft>
                <a:spcPts val="600"/>
              </a:spcAft>
              <a:buNone/>
            </a:pPr>
            <a:r>
              <a:rPr lang="en-US" sz="3200" dirty="0" smtClean="0">
                <a:latin typeface="Arial" panose="020B0604020202020204" pitchFamily="34" charset="0"/>
                <a:ea typeface="+mj-ea"/>
                <a:cs typeface="Arial" panose="020B0604020202020204" pitchFamily="34" charset="0"/>
              </a:rPr>
              <a:t>Strengths</a:t>
            </a:r>
            <a:endParaRPr lang="en-US" sz="3200" dirty="0">
              <a:latin typeface="Arial" panose="020B0604020202020204" pitchFamily="34" charset="0"/>
              <a:ea typeface="+mj-ea"/>
              <a:cs typeface="Arial" panose="020B0604020202020204" pitchFamily="34" charset="0"/>
            </a:endParaRPr>
          </a:p>
          <a:p>
            <a:pPr fontAlgn="auto">
              <a:spcBef>
                <a:spcPts val="0"/>
              </a:spcBef>
              <a:spcAft>
                <a:spcPts val="450"/>
              </a:spcAft>
            </a:pPr>
            <a:r>
              <a:rPr lang="en-US" sz="2000" dirty="0" smtClean="0"/>
              <a:t>Growing </a:t>
            </a:r>
            <a:r>
              <a:rPr lang="en-US" sz="2000" dirty="0"/>
              <a:t>racial and ethnic diversity</a:t>
            </a:r>
          </a:p>
          <a:p>
            <a:pPr fontAlgn="auto">
              <a:spcBef>
                <a:spcPts val="0"/>
              </a:spcBef>
              <a:spcAft>
                <a:spcPts val="450"/>
              </a:spcAft>
            </a:pPr>
            <a:r>
              <a:rPr lang="en-US" sz="2000" dirty="0"/>
              <a:t>Education</a:t>
            </a:r>
          </a:p>
          <a:p>
            <a:pPr fontAlgn="auto">
              <a:spcBef>
                <a:spcPts val="0"/>
              </a:spcBef>
              <a:spcAft>
                <a:spcPts val="450"/>
              </a:spcAft>
            </a:pPr>
            <a:r>
              <a:rPr lang="en-US" sz="2000" dirty="0"/>
              <a:t>Community</a:t>
            </a:r>
          </a:p>
          <a:p>
            <a:pPr fontAlgn="auto">
              <a:spcBef>
                <a:spcPts val="0"/>
              </a:spcBef>
              <a:spcAft>
                <a:spcPts val="450"/>
              </a:spcAft>
            </a:pPr>
            <a:r>
              <a:rPr lang="en-US" sz="2000" dirty="0"/>
              <a:t>Strong economy</a:t>
            </a:r>
          </a:p>
          <a:p>
            <a:pPr fontAlgn="auto">
              <a:spcBef>
                <a:spcPts val="0"/>
              </a:spcBef>
              <a:spcAft>
                <a:spcPts val="450"/>
              </a:spcAft>
            </a:pPr>
            <a:r>
              <a:rPr lang="en-US" sz="2000" dirty="0"/>
              <a:t>Natural resources</a:t>
            </a:r>
          </a:p>
          <a:p>
            <a:pPr fontAlgn="auto">
              <a:spcBef>
                <a:spcPts val="0"/>
              </a:spcBef>
              <a:spcAft>
                <a:spcPts val="450"/>
              </a:spcAft>
            </a:pPr>
            <a:r>
              <a:rPr lang="en-US" sz="2000" dirty="0"/>
              <a:t>Arts and culture</a:t>
            </a:r>
          </a:p>
          <a:p>
            <a:pPr fontAlgn="auto">
              <a:spcBef>
                <a:spcPts val="0"/>
              </a:spcBef>
              <a:spcAft>
                <a:spcPts val="450"/>
              </a:spcAft>
            </a:pPr>
            <a:r>
              <a:rPr lang="en-US" sz="2000" dirty="0"/>
              <a:t>Broadband access</a:t>
            </a:r>
          </a:p>
          <a:p>
            <a:pPr fontAlgn="auto">
              <a:spcBef>
                <a:spcPts val="0"/>
              </a:spcBef>
              <a:spcAft>
                <a:spcPts val="450"/>
              </a:spcAft>
            </a:pPr>
            <a:r>
              <a:rPr lang="en-US" sz="2000" dirty="0"/>
              <a:t>High quality of life</a:t>
            </a:r>
          </a:p>
          <a:p>
            <a:pPr fontAlgn="auto">
              <a:spcBef>
                <a:spcPts val="0"/>
              </a:spcBef>
              <a:spcAft>
                <a:spcPts val="450"/>
              </a:spcAft>
            </a:pPr>
            <a:r>
              <a:rPr lang="en-US" sz="2000" dirty="0"/>
              <a:t>Strong work ethic</a:t>
            </a:r>
          </a:p>
          <a:p>
            <a:pPr fontAlgn="auto">
              <a:spcBef>
                <a:spcPts val="0"/>
              </a:spcBef>
              <a:spcAft>
                <a:spcPts val="450"/>
              </a:spcAft>
            </a:pPr>
            <a:r>
              <a:rPr lang="en-US" sz="2000" dirty="0"/>
              <a:t>Innovation</a:t>
            </a:r>
          </a:p>
          <a:p>
            <a:pPr>
              <a:buNone/>
            </a:pPr>
            <a:endParaRPr lang="en-US" dirty="0"/>
          </a:p>
        </p:txBody>
      </p:sp>
      <p:pic>
        <p:nvPicPr>
          <p:cNvPr id="6" name="Picture 5"/>
          <p:cNvPicPr>
            <a:picLocks noChangeAspect="1"/>
          </p:cNvPicPr>
          <p:nvPr/>
        </p:nvPicPr>
        <p:blipFill>
          <a:blip r:embed="rId3">
            <a:biLevel thresh="75000"/>
          </a:blip>
          <a:stretch>
            <a:fillRect/>
          </a:stretch>
        </p:blipFill>
        <p:spPr>
          <a:xfrm>
            <a:off x="6139491" y="1300012"/>
            <a:ext cx="457200" cy="320233"/>
          </a:xfrm>
          <a:prstGeom prst="rect">
            <a:avLst/>
          </a:prstGeom>
        </p:spPr>
      </p:pic>
      <p:pic>
        <p:nvPicPr>
          <p:cNvPr id="7" name="Picture 6"/>
          <p:cNvPicPr>
            <a:picLocks noChangeAspect="1"/>
          </p:cNvPicPr>
          <p:nvPr/>
        </p:nvPicPr>
        <p:blipFill>
          <a:blip r:embed="rId4">
            <a:biLevel thresh="75000"/>
          </a:blip>
          <a:stretch>
            <a:fillRect/>
          </a:stretch>
        </p:blipFill>
        <p:spPr>
          <a:xfrm>
            <a:off x="8716053" y="1300011"/>
            <a:ext cx="365760" cy="365760"/>
          </a:xfrm>
          <a:prstGeom prst="rect">
            <a:avLst/>
          </a:prstGeom>
        </p:spPr>
      </p:pic>
      <p:sp>
        <p:nvSpPr>
          <p:cNvPr id="30" name="Title 2"/>
          <p:cNvSpPr>
            <a:spLocks noGrp="1"/>
          </p:cNvSpPr>
          <p:nvPr>
            <p:ph type="title"/>
          </p:nvPr>
        </p:nvSpPr>
        <p:spPr>
          <a:xfrm>
            <a:off x="3797993" y="389020"/>
            <a:ext cx="4079904" cy="766011"/>
          </a:xfrm>
        </p:spPr>
        <p:txBody>
          <a:bodyPr anchor="t"/>
          <a:lstStyle/>
          <a:p>
            <a:r>
              <a:rPr lang="en-US" dirty="0" smtClean="0">
                <a:solidFill>
                  <a:schemeClr val="tx2"/>
                </a:solidFill>
                <a:cs typeface="Arial" panose="020B0604020202020204" pitchFamily="34" charset="0"/>
              </a:rPr>
              <a:t>What we heard…</a:t>
            </a:r>
            <a:endParaRPr lang="en-US" sz="4000" b="0" dirty="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7443" b="7443"/>
          <a:stretch/>
        </p:blipFill>
        <p:spPr>
          <a:xfrm rot="16200000">
            <a:off x="-942467" y="1668088"/>
            <a:ext cx="5520594" cy="3134114"/>
          </a:xfrm>
          <a:prstGeom prst="rect">
            <a:avLst/>
          </a:prstGeom>
        </p:spPr>
      </p:pic>
      <p:grpSp>
        <p:nvGrpSpPr>
          <p:cNvPr id="8" name="Group 7"/>
          <p:cNvGrpSpPr/>
          <p:nvPr/>
        </p:nvGrpSpPr>
        <p:grpSpPr>
          <a:xfrm>
            <a:off x="8788003" y="6519446"/>
            <a:ext cx="3403997" cy="338554"/>
            <a:chOff x="304800" y="6519446"/>
            <a:chExt cx="3403997" cy="338554"/>
          </a:xfrm>
        </p:grpSpPr>
        <p:sp>
          <p:nvSpPr>
            <p:cNvPr id="9" name="TextBox 8"/>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1" name="Picture 5" descr="https://g.twimg.com/Twitter_logo_bl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59938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500"/>
                                        <p:tgtEl>
                                          <p:spTgt spid="4">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fade">
                                      <p:cBhvr>
                                        <p:cTn id="37" dur="500"/>
                                        <p:tgtEl>
                                          <p:spTgt spid="4">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fade">
                                      <p:cBhvr>
                                        <p:cTn id="45" dur="500"/>
                                        <p:tgtEl>
                                          <p:spTgt spid="3">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fade">
                                      <p:cBhvr>
                                        <p:cTn id="48" dur="500"/>
                                        <p:tgtEl>
                                          <p:spTgt spid="3">
                                            <p:txEl>
                                              <p:pRg st="1" end="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Effect transition="in" filter="fade">
                                      <p:cBhvr>
                                        <p:cTn id="51" dur="500"/>
                                        <p:tgtEl>
                                          <p:spTgt spid="3">
                                            <p:txEl>
                                              <p:pRg st="2" end="2"/>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fade">
                                      <p:cBhvr>
                                        <p:cTn id="54" dur="500"/>
                                        <p:tgtEl>
                                          <p:spTgt spid="3">
                                            <p:txEl>
                                              <p:pRg st="3" end="3"/>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500"/>
                                        <p:tgtEl>
                                          <p:spTgt spid="3">
                                            <p:txEl>
                                              <p:pRg st="4" end="4"/>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fade">
                                      <p:cBhvr>
                                        <p:cTn id="60" dur="500"/>
                                        <p:tgtEl>
                                          <p:spTgt spid="3">
                                            <p:txEl>
                                              <p:pRg st="5" end="5"/>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Effect transition="in" filter="fade">
                                      <p:cBhvr>
                                        <p:cTn id="63" dur="500"/>
                                        <p:tgtEl>
                                          <p:spTgt spid="3">
                                            <p:txEl>
                                              <p:pRg st="6" end="6"/>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Effect transition="in" filter="fade">
                                      <p:cBhvr>
                                        <p:cTn id="66" dur="500"/>
                                        <p:tgtEl>
                                          <p:spTgt spid="3">
                                            <p:txEl>
                                              <p:pRg st="7" end="7"/>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500"/>
                                        <p:tgtEl>
                                          <p:spTgt spid="3">
                                            <p:txEl>
                                              <p:pRg st="8" end="8"/>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
                                            <p:txEl>
                                              <p:pRg st="9" end="9"/>
                                            </p:txEl>
                                          </p:spTgt>
                                        </p:tgtEl>
                                        <p:attrNameLst>
                                          <p:attrName>style.visibility</p:attrName>
                                        </p:attrNameLst>
                                      </p:cBhvr>
                                      <p:to>
                                        <p:strVal val="visible"/>
                                      </p:to>
                                    </p:set>
                                    <p:animEffect transition="in" filter="fade">
                                      <p:cBhvr>
                                        <p:cTn id="72" dur="500"/>
                                        <p:tgtEl>
                                          <p:spTgt spid="3">
                                            <p:txEl>
                                              <p:pRg st="9" end="9"/>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
                                            <p:txEl>
                                              <p:pRg st="10" end="10"/>
                                            </p:txEl>
                                          </p:spTgt>
                                        </p:tgtEl>
                                        <p:attrNameLst>
                                          <p:attrName>style.visibility</p:attrName>
                                        </p:attrNameLst>
                                      </p:cBhvr>
                                      <p:to>
                                        <p:strVal val="visible"/>
                                      </p:to>
                                    </p:set>
                                    <p:animEffect transition="in" filter="fade">
                                      <p:cBhvr>
                                        <p:cTn id="75" dur="500"/>
                                        <p:tgtEl>
                                          <p:spTgt spid="3">
                                            <p:txEl>
                                              <p:pRg st="10" end="10"/>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
                                            <p:txEl>
                                              <p:pRg st="11" end="11"/>
                                            </p:txEl>
                                          </p:spTgt>
                                        </p:tgtEl>
                                        <p:attrNameLst>
                                          <p:attrName>style.visibility</p:attrName>
                                        </p:attrNameLst>
                                      </p:cBhvr>
                                      <p:to>
                                        <p:strVal val="visible"/>
                                      </p:to>
                                    </p:set>
                                    <p:animEffect transition="in" filter="fade">
                                      <p:cBhvr>
                                        <p:cTn id="78" dur="500"/>
                                        <p:tgtEl>
                                          <p:spTgt spid="3">
                                            <p:txEl>
                                              <p:pRg st="11" end="11"/>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395842" y="228599"/>
            <a:ext cx="9662557" cy="1279359"/>
          </a:xfrm>
        </p:spPr>
        <p:txBody>
          <a:bodyPr anchor="t"/>
          <a:lstStyle/>
          <a:p>
            <a:r>
              <a:rPr lang="en-US" dirty="0">
                <a:solidFill>
                  <a:schemeClr val="tx2"/>
                </a:solidFill>
                <a:cs typeface="Arial" panose="020B0604020202020204" pitchFamily="34" charset="0"/>
              </a:rPr>
              <a:t>What we </a:t>
            </a:r>
            <a:r>
              <a:rPr lang="en-US" dirty="0" smtClean="0">
                <a:solidFill>
                  <a:schemeClr val="tx2"/>
                </a:solidFill>
                <a:cs typeface="Arial" panose="020B0604020202020204" pitchFamily="34" charset="0"/>
              </a:rPr>
              <a:t>heard…</a:t>
            </a:r>
            <a:r>
              <a:rPr lang="en-US" dirty="0" smtClean="0">
                <a:solidFill>
                  <a:schemeClr val="tx1"/>
                </a:solidFill>
              </a:rPr>
              <a:t/>
            </a:r>
            <a:br>
              <a:rPr lang="en-US" dirty="0" smtClean="0">
                <a:solidFill>
                  <a:schemeClr val="tx1"/>
                </a:solidFill>
              </a:rPr>
            </a:br>
            <a:r>
              <a:rPr lang="en-US" dirty="0" smtClean="0">
                <a:solidFill>
                  <a:schemeClr val="tx1"/>
                </a:solidFill>
              </a:rPr>
              <a:t>   </a:t>
            </a:r>
            <a:r>
              <a:rPr lang="en-US" sz="3200" b="0" dirty="0" smtClean="0">
                <a:solidFill>
                  <a:schemeClr val="tx1"/>
                </a:solidFill>
                <a:latin typeface="Arial" panose="020B0604020202020204" pitchFamily="34" charset="0"/>
                <a:cs typeface="Arial" panose="020B0604020202020204" pitchFamily="34" charset="0"/>
              </a:rPr>
              <a:t>about data needs in greater Minnesota</a:t>
            </a:r>
            <a:endParaRPr lang="en-US" sz="3200" b="0" dirty="0">
              <a:solidFill>
                <a:schemeClr val="tx1"/>
              </a:solidFill>
              <a:latin typeface="Arial" panose="020B0604020202020204" pitchFamily="34" charset="0"/>
              <a:cs typeface="Arial" panose="020B0604020202020204" pitchFamily="34" charset="0"/>
            </a:endParaRPr>
          </a:p>
        </p:txBody>
      </p:sp>
      <p:sp>
        <p:nvSpPr>
          <p:cNvPr id="2" name="TextBox 1"/>
          <p:cNvSpPr txBox="1"/>
          <p:nvPr/>
        </p:nvSpPr>
        <p:spPr>
          <a:xfrm>
            <a:off x="3047858" y="2964932"/>
            <a:ext cx="7856620" cy="919401"/>
          </a:xfrm>
          <a:prstGeom prst="roundRect">
            <a:avLst/>
          </a:prstGeom>
          <a:solidFill>
            <a:schemeClr val="tx2"/>
          </a:solidFill>
        </p:spPr>
        <p:txBody>
          <a:bodyPr wrap="square" rtlCol="0">
            <a:spAutoFit/>
          </a:bodyPr>
          <a:lstStyle/>
          <a:p>
            <a:pPr marL="176213" indent="-176213"/>
            <a:r>
              <a:rPr lang="en-US" sz="2400" b="1" dirty="0" smtClean="0">
                <a:solidFill>
                  <a:schemeClr val="bg1"/>
                </a:solidFill>
                <a:latin typeface="Arial Narrow" panose="020B0606020202030204" pitchFamily="34" charset="0"/>
              </a:rPr>
              <a:t>“	How </a:t>
            </a:r>
            <a:r>
              <a:rPr lang="en-US" sz="2400" b="1" dirty="0">
                <a:solidFill>
                  <a:schemeClr val="bg1"/>
                </a:solidFill>
                <a:latin typeface="Arial Narrow" panose="020B0606020202030204" pitchFamily="34" charset="0"/>
              </a:rPr>
              <a:t>do educational attainment, unemployment, and poverty rates compare across school districts in my region?”</a:t>
            </a:r>
          </a:p>
        </p:txBody>
      </p:sp>
      <p:sp>
        <p:nvSpPr>
          <p:cNvPr id="10" name="TextBox 9"/>
          <p:cNvSpPr txBox="1"/>
          <p:nvPr/>
        </p:nvSpPr>
        <p:spPr>
          <a:xfrm>
            <a:off x="1298810" y="4250818"/>
            <a:ext cx="8803105" cy="510778"/>
          </a:xfrm>
          <a:prstGeom prst="roundRect">
            <a:avLst/>
          </a:prstGeom>
          <a:solidFill>
            <a:schemeClr val="accent6"/>
          </a:solidFill>
        </p:spPr>
        <p:txBody>
          <a:bodyPr wrap="square" rtlCol="0">
            <a:spAutoFit/>
          </a:bodyPr>
          <a:lstStyle/>
          <a:p>
            <a:pPr marL="112713" indent="-112713"/>
            <a:r>
              <a:rPr lang="en-US" sz="2400" b="1" dirty="0">
                <a:latin typeface="Arial Narrow" panose="020B0606020202030204" pitchFamily="34" charset="0"/>
              </a:rPr>
              <a:t>“How does my community fit into the bigger picture of the region?”</a:t>
            </a:r>
          </a:p>
        </p:txBody>
      </p:sp>
      <p:sp>
        <p:nvSpPr>
          <p:cNvPr id="11" name="TextBox 10"/>
          <p:cNvSpPr txBox="1"/>
          <p:nvPr/>
        </p:nvSpPr>
        <p:spPr>
          <a:xfrm>
            <a:off x="994010" y="1714525"/>
            <a:ext cx="7856620" cy="919401"/>
          </a:xfrm>
          <a:prstGeom prst="roundRect">
            <a:avLst/>
          </a:prstGeom>
          <a:solidFill>
            <a:srgbClr val="E66453"/>
          </a:solidFill>
        </p:spPr>
        <p:txBody>
          <a:bodyPr wrap="square" rtlCol="0">
            <a:spAutoFit/>
          </a:bodyPr>
          <a:lstStyle/>
          <a:p>
            <a:pPr marL="176213" indent="-176213"/>
            <a:r>
              <a:rPr lang="en-US" sz="2400" b="1" dirty="0">
                <a:solidFill>
                  <a:schemeClr val="bg1"/>
                </a:solidFill>
                <a:latin typeface="Arial Narrow" panose="020B0606020202030204" pitchFamily="34" charset="0"/>
              </a:rPr>
              <a:t>“	How many residents living in my Economic Development Region are without a car or are housing cost-burdened?” </a:t>
            </a:r>
          </a:p>
        </p:txBody>
      </p:sp>
      <p:sp>
        <p:nvSpPr>
          <p:cNvPr id="12" name="TextBox 11"/>
          <p:cNvSpPr txBox="1"/>
          <p:nvPr/>
        </p:nvSpPr>
        <p:spPr>
          <a:xfrm>
            <a:off x="2667000" y="5128081"/>
            <a:ext cx="8803105" cy="919401"/>
          </a:xfrm>
          <a:prstGeom prst="roundRect">
            <a:avLst/>
          </a:prstGeom>
          <a:solidFill>
            <a:srgbClr val="FFCF84"/>
          </a:solidFill>
        </p:spPr>
        <p:txBody>
          <a:bodyPr wrap="square" rtlCol="0">
            <a:spAutoFit/>
          </a:bodyPr>
          <a:lstStyle/>
          <a:p>
            <a:pPr marL="176213" indent="-176213"/>
            <a:r>
              <a:rPr lang="en-US" sz="2400" b="1" dirty="0">
                <a:latin typeface="Arial Narrow" panose="020B0606020202030204" pitchFamily="34" charset="0"/>
              </a:rPr>
              <a:t>“	How many children in my five-county program service area live in poverty and how does it compare to the entire region?”</a:t>
            </a:r>
          </a:p>
        </p:txBody>
      </p:sp>
      <p:grpSp>
        <p:nvGrpSpPr>
          <p:cNvPr id="7" name="Group 6"/>
          <p:cNvGrpSpPr/>
          <p:nvPr/>
        </p:nvGrpSpPr>
        <p:grpSpPr>
          <a:xfrm>
            <a:off x="8788003" y="6519446"/>
            <a:ext cx="3403997" cy="338554"/>
            <a:chOff x="304800" y="6519446"/>
            <a:chExt cx="3403997" cy="338554"/>
          </a:xfrm>
        </p:grpSpPr>
        <p:sp>
          <p:nvSpPr>
            <p:cNvPr id="8" name="TextBox 7"/>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9" name="Picture 5"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8191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Picture 2" descr="Image result for minnesota image png"/>
          <p:cNvPicPr>
            <a:picLocks noChangeAspect="1" noChangeArrowheads="1"/>
          </p:cNvPicPr>
          <p:nvPr/>
        </p:nvPicPr>
        <p:blipFill rotWithShape="1">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3106" t="6410" r="2136" b="6410"/>
          <a:stretch/>
        </p:blipFill>
        <p:spPr bwMode="auto">
          <a:xfrm rot="178030">
            <a:off x="5797583" y="143753"/>
            <a:ext cx="5625594" cy="6271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9092723" y="4984276"/>
            <a:ext cx="423368" cy="811940"/>
          </a:xfrm>
          <a:prstGeom prst="rect">
            <a:avLst/>
          </a:prstGeom>
        </p:spPr>
      </p:pic>
      <p:pic>
        <p:nvPicPr>
          <p:cNvPr id="23" name="Picture 22"/>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8552486" y="5279210"/>
            <a:ext cx="423368" cy="811940"/>
          </a:xfrm>
          <a:prstGeom prst="rect">
            <a:avLst/>
          </a:prstGeom>
        </p:spPr>
      </p:pic>
      <p:pic>
        <p:nvPicPr>
          <p:cNvPr id="24" name="Picture 23"/>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6749385" y="5287484"/>
            <a:ext cx="423368" cy="811940"/>
          </a:xfrm>
          <a:prstGeom prst="rect">
            <a:avLst/>
          </a:prstGeom>
        </p:spPr>
      </p:pic>
      <p:pic>
        <p:nvPicPr>
          <p:cNvPr id="25" name="Picture 24"/>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7346449" y="3701595"/>
            <a:ext cx="423368" cy="811940"/>
          </a:xfrm>
          <a:prstGeom prst="rect">
            <a:avLst/>
          </a:prstGeom>
        </p:spPr>
      </p:pic>
      <p:pic>
        <p:nvPicPr>
          <p:cNvPr id="26" name="Picture 25"/>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7857821" y="3255914"/>
            <a:ext cx="423368" cy="811940"/>
          </a:xfrm>
          <a:prstGeom prst="rect">
            <a:avLst/>
          </a:prstGeom>
        </p:spPr>
      </p:pic>
      <p:pic>
        <p:nvPicPr>
          <p:cNvPr id="27" name="Picture 26"/>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7005226" y="2866969"/>
            <a:ext cx="423368" cy="811940"/>
          </a:xfrm>
          <a:prstGeom prst="rect">
            <a:avLst/>
          </a:prstGeom>
        </p:spPr>
      </p:pic>
      <p:pic>
        <p:nvPicPr>
          <p:cNvPr id="28" name="Picture 27"/>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6537139" y="2382394"/>
            <a:ext cx="423368" cy="811940"/>
          </a:xfrm>
          <a:prstGeom prst="rect">
            <a:avLst/>
          </a:prstGeom>
        </p:spPr>
      </p:pic>
      <p:pic>
        <p:nvPicPr>
          <p:cNvPr id="29" name="Picture 28"/>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6181556" y="875785"/>
            <a:ext cx="423368" cy="811940"/>
          </a:xfrm>
          <a:prstGeom prst="rect">
            <a:avLst/>
          </a:prstGeom>
        </p:spPr>
      </p:pic>
      <p:pic>
        <p:nvPicPr>
          <p:cNvPr id="30" name="Picture 29"/>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7308373" y="1258061"/>
            <a:ext cx="423368" cy="811940"/>
          </a:xfrm>
          <a:prstGeom prst="rect">
            <a:avLst/>
          </a:prstGeom>
        </p:spPr>
      </p:pic>
      <p:pic>
        <p:nvPicPr>
          <p:cNvPr id="31" name="Picture 30"/>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7901430" y="2265241"/>
            <a:ext cx="423368" cy="811940"/>
          </a:xfrm>
          <a:prstGeom prst="rect">
            <a:avLst/>
          </a:prstGeom>
        </p:spPr>
      </p:pic>
      <p:pic>
        <p:nvPicPr>
          <p:cNvPr id="32" name="Picture 31"/>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8506688" y="1506178"/>
            <a:ext cx="423368" cy="811940"/>
          </a:xfrm>
          <a:prstGeom prst="rect">
            <a:avLst/>
          </a:prstGeom>
        </p:spPr>
      </p:pic>
      <p:pic>
        <p:nvPicPr>
          <p:cNvPr id="33" name="Picture 32"/>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3968" r="23889"/>
          <a:stretch/>
        </p:blipFill>
        <p:spPr>
          <a:xfrm rot="151234">
            <a:off x="9052986" y="1334860"/>
            <a:ext cx="423368" cy="811940"/>
          </a:xfrm>
          <a:prstGeom prst="rect">
            <a:avLst/>
          </a:prstGeom>
        </p:spPr>
      </p:pic>
      <p:sp>
        <p:nvSpPr>
          <p:cNvPr id="2" name="Content Placeholder 1"/>
          <p:cNvSpPr>
            <a:spLocks noGrp="1"/>
          </p:cNvSpPr>
          <p:nvPr>
            <p:ph sz="half" idx="1"/>
          </p:nvPr>
        </p:nvSpPr>
        <p:spPr>
          <a:xfrm>
            <a:off x="175795" y="768642"/>
            <a:ext cx="4473003" cy="3125153"/>
          </a:xfrm>
        </p:spPr>
        <p:txBody>
          <a:bodyPr numCol="2"/>
          <a:lstStyle/>
          <a:p>
            <a:pPr>
              <a:lnSpc>
                <a:spcPts val="3000"/>
              </a:lnSpc>
              <a:spcBef>
                <a:spcPts val="0"/>
              </a:spcBef>
              <a:spcAft>
                <a:spcPts val="600"/>
              </a:spcAft>
            </a:pPr>
            <a:r>
              <a:rPr lang="en-US" sz="2400" b="0" dirty="0"/>
              <a:t>Alexandria</a:t>
            </a:r>
          </a:p>
          <a:p>
            <a:pPr>
              <a:lnSpc>
                <a:spcPts val="3000"/>
              </a:lnSpc>
              <a:spcBef>
                <a:spcPts val="0"/>
              </a:spcBef>
              <a:spcAft>
                <a:spcPts val="600"/>
              </a:spcAft>
            </a:pPr>
            <a:r>
              <a:rPr lang="en-US" sz="2400" b="0" dirty="0"/>
              <a:t>Austin</a:t>
            </a:r>
          </a:p>
          <a:p>
            <a:pPr>
              <a:lnSpc>
                <a:spcPts val="3000"/>
              </a:lnSpc>
              <a:spcBef>
                <a:spcPts val="0"/>
              </a:spcBef>
              <a:spcAft>
                <a:spcPts val="600"/>
              </a:spcAft>
            </a:pPr>
            <a:r>
              <a:rPr lang="en-US" sz="2400" b="0" dirty="0"/>
              <a:t>Bemidji</a:t>
            </a:r>
          </a:p>
          <a:p>
            <a:pPr>
              <a:lnSpc>
                <a:spcPts val="3000"/>
              </a:lnSpc>
              <a:spcBef>
                <a:spcPts val="0"/>
              </a:spcBef>
              <a:spcAft>
                <a:spcPts val="600"/>
              </a:spcAft>
            </a:pPr>
            <a:r>
              <a:rPr lang="en-US" sz="2400" b="0" dirty="0"/>
              <a:t>Brainerd</a:t>
            </a:r>
          </a:p>
          <a:p>
            <a:pPr>
              <a:lnSpc>
                <a:spcPts val="3000"/>
              </a:lnSpc>
              <a:spcBef>
                <a:spcPts val="0"/>
              </a:spcBef>
              <a:spcAft>
                <a:spcPts val="600"/>
              </a:spcAft>
            </a:pPr>
            <a:r>
              <a:rPr lang="en-US" sz="2400" b="0" dirty="0"/>
              <a:t>Crookston</a:t>
            </a:r>
          </a:p>
          <a:p>
            <a:pPr>
              <a:lnSpc>
                <a:spcPts val="3000"/>
              </a:lnSpc>
              <a:spcBef>
                <a:spcPts val="0"/>
              </a:spcBef>
              <a:spcAft>
                <a:spcPts val="600"/>
              </a:spcAft>
            </a:pPr>
            <a:r>
              <a:rPr lang="en-US" sz="2400" b="0" dirty="0"/>
              <a:t>Fergus Falls</a:t>
            </a:r>
          </a:p>
          <a:p>
            <a:pPr>
              <a:lnSpc>
                <a:spcPts val="3000"/>
              </a:lnSpc>
              <a:spcBef>
                <a:spcPts val="0"/>
              </a:spcBef>
              <a:spcAft>
                <a:spcPts val="600"/>
              </a:spcAft>
            </a:pPr>
            <a:r>
              <a:rPr lang="en-US" sz="2400" b="0" dirty="0"/>
              <a:t>Grand Rapids</a:t>
            </a:r>
          </a:p>
          <a:p>
            <a:pPr>
              <a:lnSpc>
                <a:spcPts val="3000"/>
              </a:lnSpc>
              <a:spcBef>
                <a:spcPts val="0"/>
              </a:spcBef>
              <a:spcAft>
                <a:spcPts val="600"/>
              </a:spcAft>
            </a:pPr>
            <a:r>
              <a:rPr lang="en-US" sz="2400" b="0" dirty="0"/>
              <a:t>Hibbing</a:t>
            </a:r>
          </a:p>
          <a:p>
            <a:pPr>
              <a:lnSpc>
                <a:spcPts val="3000"/>
              </a:lnSpc>
              <a:spcBef>
                <a:spcPts val="0"/>
              </a:spcBef>
              <a:spcAft>
                <a:spcPts val="600"/>
              </a:spcAft>
            </a:pPr>
            <a:r>
              <a:rPr lang="en-US" sz="2400" b="0" dirty="0"/>
              <a:t>Rochester</a:t>
            </a:r>
          </a:p>
          <a:p>
            <a:pPr>
              <a:lnSpc>
                <a:spcPts val="3000"/>
              </a:lnSpc>
              <a:spcBef>
                <a:spcPts val="0"/>
              </a:spcBef>
              <a:spcAft>
                <a:spcPts val="600"/>
              </a:spcAft>
            </a:pPr>
            <a:r>
              <a:rPr lang="en-US" sz="2400" b="0" dirty="0"/>
              <a:t>St. Cloud</a:t>
            </a:r>
          </a:p>
          <a:p>
            <a:pPr>
              <a:lnSpc>
                <a:spcPts val="3000"/>
              </a:lnSpc>
              <a:spcBef>
                <a:spcPts val="0"/>
              </a:spcBef>
              <a:spcAft>
                <a:spcPts val="600"/>
              </a:spcAft>
            </a:pPr>
            <a:r>
              <a:rPr lang="en-US" sz="2400" b="0" dirty="0"/>
              <a:t>Willmar</a:t>
            </a:r>
          </a:p>
          <a:p>
            <a:pPr>
              <a:lnSpc>
                <a:spcPts val="3000"/>
              </a:lnSpc>
              <a:spcBef>
                <a:spcPts val="0"/>
              </a:spcBef>
              <a:spcAft>
                <a:spcPts val="600"/>
              </a:spcAft>
            </a:pPr>
            <a:r>
              <a:rPr lang="en-US" sz="2400" b="0" dirty="0"/>
              <a:t>Worthington</a:t>
            </a:r>
          </a:p>
        </p:txBody>
      </p:sp>
      <p:grpSp>
        <p:nvGrpSpPr>
          <p:cNvPr id="56" name="Group 55"/>
          <p:cNvGrpSpPr/>
          <p:nvPr/>
        </p:nvGrpSpPr>
        <p:grpSpPr>
          <a:xfrm>
            <a:off x="9490986" y="2642616"/>
            <a:ext cx="2407978" cy="2251304"/>
            <a:chOff x="8725552" y="2615291"/>
            <a:chExt cx="3210636" cy="3001738"/>
          </a:xfrm>
        </p:grpSpPr>
        <p:sp>
          <p:nvSpPr>
            <p:cNvPr id="54" name="Rounded Rectangular Callout 53"/>
            <p:cNvSpPr/>
            <p:nvPr/>
          </p:nvSpPr>
          <p:spPr>
            <a:xfrm>
              <a:off x="8725552" y="2615291"/>
              <a:ext cx="3210636" cy="3001738"/>
            </a:xfrm>
            <a:prstGeom prst="wedgeRoundRectCallout">
              <a:avLst>
                <a:gd name="adj1" fmla="val -76777"/>
                <a:gd name="adj2" fmla="val -23543"/>
                <a:gd name="adj3" fmla="val 16667"/>
              </a:avLst>
            </a:prstGeom>
            <a:solidFill>
              <a:schemeClr val="accent6">
                <a:lumMod val="20000"/>
                <a:lumOff val="80000"/>
              </a:schemeClr>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5" name="TextBox 54"/>
            <p:cNvSpPr txBox="1"/>
            <p:nvPr/>
          </p:nvSpPr>
          <p:spPr>
            <a:xfrm>
              <a:off x="8855347" y="2762016"/>
              <a:ext cx="2932421" cy="2749470"/>
            </a:xfrm>
            <a:prstGeom prst="rect">
              <a:avLst/>
            </a:prstGeom>
            <a:noFill/>
          </p:spPr>
          <p:txBody>
            <a:bodyPr wrap="square" rtlCol="0">
              <a:spAutoFit/>
            </a:bodyPr>
            <a:lstStyle/>
            <a:p>
              <a:pPr algn="ctr" fontAlgn="auto">
                <a:spcBef>
                  <a:spcPts val="0"/>
                </a:spcBef>
                <a:spcAft>
                  <a:spcPts val="0"/>
                </a:spcAft>
              </a:pPr>
              <a:r>
                <a:rPr lang="en-US" sz="3200" b="1" dirty="0" smtClean="0">
                  <a:solidFill>
                    <a:prstClr val="black"/>
                  </a:solidFill>
                  <a:latin typeface="Arial Narrow" panose="020B0606020202030204" pitchFamily="34" charset="0"/>
                </a:rPr>
                <a:t>“There’s </a:t>
              </a:r>
              <a:r>
                <a:rPr lang="en-US" sz="3200" b="1" dirty="0">
                  <a:solidFill>
                    <a:prstClr val="black"/>
                  </a:solidFill>
                  <a:latin typeface="Arial Narrow" panose="020B0606020202030204" pitchFamily="34" charset="0"/>
                </a:rPr>
                <a:t/>
              </a:r>
              <a:br>
                <a:rPr lang="en-US" sz="3200" b="1" dirty="0">
                  <a:solidFill>
                    <a:prstClr val="black"/>
                  </a:solidFill>
                  <a:latin typeface="Arial Narrow" panose="020B0606020202030204" pitchFamily="34" charset="0"/>
                </a:rPr>
              </a:br>
              <a:r>
                <a:rPr lang="en-US" sz="3200" b="1" dirty="0">
                  <a:solidFill>
                    <a:prstClr val="black"/>
                  </a:solidFill>
                  <a:latin typeface="Arial Narrow" panose="020B0606020202030204" pitchFamily="34" charset="0"/>
                </a:rPr>
                <a:t>more than one greater Minnesota</a:t>
              </a:r>
              <a:r>
                <a:rPr lang="en-US" sz="3200" b="1" dirty="0" smtClean="0">
                  <a:solidFill>
                    <a:prstClr val="black"/>
                  </a:solidFill>
                  <a:latin typeface="Arial Narrow" panose="020B0606020202030204" pitchFamily="34" charset="0"/>
                </a:rPr>
                <a:t>.”</a:t>
              </a:r>
              <a:endParaRPr lang="en-US" sz="3200" b="1" dirty="0">
                <a:solidFill>
                  <a:prstClr val="black"/>
                </a:solidFill>
                <a:latin typeface="Arial Narrow" panose="020B0606020202030204" pitchFamily="34" charset="0"/>
              </a:endParaRPr>
            </a:p>
          </p:txBody>
        </p:sp>
      </p:grpSp>
      <p:grpSp>
        <p:nvGrpSpPr>
          <p:cNvPr id="19" name="Group 18"/>
          <p:cNvGrpSpPr/>
          <p:nvPr/>
        </p:nvGrpSpPr>
        <p:grpSpPr>
          <a:xfrm>
            <a:off x="8788003" y="6519446"/>
            <a:ext cx="3403997" cy="338554"/>
            <a:chOff x="304800" y="6519446"/>
            <a:chExt cx="3403997" cy="338554"/>
          </a:xfrm>
        </p:grpSpPr>
        <p:sp>
          <p:nvSpPr>
            <p:cNvPr id="20" name="TextBox 19"/>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34" name="Picture 5"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78197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par>
                          <p:cTn id="53" fill="hold">
                            <p:stCondLst>
                              <p:cond delay="500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1" y="408166"/>
            <a:ext cx="8526483" cy="1255816"/>
          </a:xfrm>
        </p:spPr>
        <p:txBody>
          <a:bodyPr/>
          <a:lstStyle/>
          <a:p>
            <a:r>
              <a:rPr lang="en-US" dirty="0"/>
              <a:t>We do this by…</a:t>
            </a:r>
            <a:br>
              <a:rPr lang="en-US" dirty="0"/>
            </a:br>
            <a:endParaRPr lang="en-US" dirty="0"/>
          </a:p>
        </p:txBody>
      </p:sp>
      <p:grpSp>
        <p:nvGrpSpPr>
          <p:cNvPr id="17" name="Group 16"/>
          <p:cNvGrpSpPr/>
          <p:nvPr/>
        </p:nvGrpSpPr>
        <p:grpSpPr>
          <a:xfrm>
            <a:off x="1981200" y="2300713"/>
            <a:ext cx="8229600" cy="1158273"/>
            <a:chOff x="454024" y="2420972"/>
            <a:chExt cx="8229600" cy="1158273"/>
          </a:xfrm>
        </p:grpSpPr>
        <p:sp>
          <p:nvSpPr>
            <p:cNvPr id="9" name="Content Placeholder 1"/>
            <p:cNvSpPr txBox="1">
              <a:spLocks/>
            </p:cNvSpPr>
            <p:nvPr/>
          </p:nvSpPr>
          <p:spPr bwMode="auto">
            <a:xfrm>
              <a:off x="1597024" y="2420972"/>
              <a:ext cx="7086600" cy="11582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547688" indent="-273050" algn="l" rtl="0" eaLnBrk="1" fontAlgn="base" hangingPunct="1">
                <a:spcBef>
                  <a:spcPct val="20000"/>
                </a:spcBef>
                <a:spcAft>
                  <a:spcPct val="0"/>
                </a:spcAft>
                <a:buClr>
                  <a:schemeClr val="tx2"/>
                </a:buClr>
                <a:buSzPct val="85000"/>
                <a:buFont typeface="Wingdings" pitchFamily="2" charset="2"/>
                <a:buChar char="§"/>
                <a:defRPr lang="en-US" sz="2400" kern="1200" dirty="0" smtClean="0">
                  <a:solidFill>
                    <a:schemeClr val="tx1"/>
                  </a:solidFill>
                  <a:latin typeface="Arial" charset="0"/>
                  <a:ea typeface="+mn-ea"/>
                  <a:cs typeface="+mn-cs"/>
                </a:defRPr>
              </a:lvl2pPr>
              <a:lvl3pPr marL="822325" indent="-228600" algn="l" rtl="0" eaLnBrk="1" fontAlgn="base" hangingPunct="1">
                <a:spcBef>
                  <a:spcPct val="20000"/>
                </a:spcBef>
                <a:spcAft>
                  <a:spcPct val="0"/>
                </a:spcAft>
                <a:buClr>
                  <a:srgbClr val="CF4D4B"/>
                </a:buClr>
                <a:buSzPct val="95000"/>
                <a:buFont typeface="Arial" pitchFamily="34" charset="0"/>
                <a:buChar char="•"/>
                <a:defRPr lang="en-US" sz="2400" kern="1200" dirty="0" smtClean="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1">
                      <a:lumMod val="65000"/>
                      <a:lumOff val="35000"/>
                    </a:schemeClr>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rgbClr val="0068AC"/>
                </a:buClr>
                <a:buNone/>
              </a:pPr>
              <a:r>
                <a:rPr sz="2600" dirty="0">
                  <a:solidFill>
                    <a:prstClr val="black"/>
                  </a:solidFill>
                </a:rPr>
                <a:t>Tracking trends and measuring progress on issues in Minnesota's communities that impact our shared </a:t>
              </a:r>
              <a:r>
                <a:rPr b="1" dirty="0">
                  <a:solidFill>
                    <a:schemeClr val="accent5">
                      <a:lumMod val="75000"/>
                    </a:schemeClr>
                  </a:solidFill>
                </a:rPr>
                <a:t>quality of life</a:t>
              </a:r>
              <a:endParaRPr dirty="0">
                <a:solidFill>
                  <a:schemeClr val="accent5">
                    <a:lumMod val="75000"/>
                  </a:schemeClr>
                </a:solidFill>
              </a:endParaRPr>
            </a:p>
          </p:txBody>
        </p:sp>
        <p:pic>
          <p:nvPicPr>
            <p:cNvPr id="13" name="Picture 2" descr="http://www.iconpng.com/png/pictograms/minnesota.png"/>
            <p:cNvPicPr>
              <a:picLocks noChangeAspect="1" noChangeArrowheads="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454024" y="2538408"/>
              <a:ext cx="858452" cy="858452"/>
            </a:xfrm>
            <a:prstGeom prst="rect">
              <a:avLst/>
            </a:prstGeom>
            <a:noFill/>
          </p:spPr>
        </p:pic>
      </p:grpSp>
      <p:grpSp>
        <p:nvGrpSpPr>
          <p:cNvPr id="16" name="Group 15"/>
          <p:cNvGrpSpPr/>
          <p:nvPr/>
        </p:nvGrpSpPr>
        <p:grpSpPr>
          <a:xfrm>
            <a:off x="2133600" y="1304337"/>
            <a:ext cx="8074024" cy="676862"/>
            <a:chOff x="609600" y="1339445"/>
            <a:chExt cx="8074024" cy="676862"/>
          </a:xfrm>
        </p:grpSpPr>
        <p:sp>
          <p:nvSpPr>
            <p:cNvPr id="12" name="Content Placeholder 1"/>
            <p:cNvSpPr txBox="1">
              <a:spLocks/>
            </p:cNvSpPr>
            <p:nvPr/>
          </p:nvSpPr>
          <p:spPr bwMode="auto">
            <a:xfrm>
              <a:off x="1600200" y="1519524"/>
              <a:ext cx="7083424" cy="4967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547688" indent="-273050" algn="l" rtl="0" eaLnBrk="1" fontAlgn="base" hangingPunct="1">
                <a:spcBef>
                  <a:spcPct val="20000"/>
                </a:spcBef>
                <a:spcAft>
                  <a:spcPct val="0"/>
                </a:spcAft>
                <a:buClr>
                  <a:schemeClr val="tx2"/>
                </a:buClr>
                <a:buSzPct val="85000"/>
                <a:buFont typeface="Wingdings" pitchFamily="2" charset="2"/>
                <a:buChar char="§"/>
                <a:defRPr lang="en-US" sz="2400" kern="1200" dirty="0" smtClean="0">
                  <a:solidFill>
                    <a:schemeClr val="tx1"/>
                  </a:solidFill>
                  <a:latin typeface="Arial" charset="0"/>
                  <a:ea typeface="+mn-ea"/>
                  <a:cs typeface="+mn-cs"/>
                </a:defRPr>
              </a:lvl2pPr>
              <a:lvl3pPr marL="822325" indent="-228600" algn="l" rtl="0" eaLnBrk="1" fontAlgn="base" hangingPunct="1">
                <a:spcBef>
                  <a:spcPct val="20000"/>
                </a:spcBef>
                <a:spcAft>
                  <a:spcPct val="0"/>
                </a:spcAft>
                <a:buClr>
                  <a:srgbClr val="CF4D4B"/>
                </a:buClr>
                <a:buSzPct val="95000"/>
                <a:buFont typeface="Arial" pitchFamily="34" charset="0"/>
                <a:buChar char="•"/>
                <a:defRPr lang="en-US" sz="2400" kern="1200" dirty="0" smtClean="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1">
                      <a:lumMod val="65000"/>
                      <a:lumOff val="35000"/>
                    </a:schemeClr>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rgbClr val="0068AC"/>
                </a:buClr>
                <a:buNone/>
              </a:pPr>
              <a:r>
                <a:rPr sz="2600" dirty="0">
                  <a:solidFill>
                    <a:prstClr val="black"/>
                  </a:solidFill>
                </a:rPr>
                <a:t>Providing </a:t>
              </a:r>
              <a:r>
                <a:rPr b="1" dirty="0">
                  <a:solidFill>
                    <a:srgbClr val="E48E25">
                      <a:lumMod val="75000"/>
                    </a:srgbClr>
                  </a:solidFill>
                </a:rPr>
                <a:t>unbiased</a:t>
              </a:r>
              <a:r>
                <a:rPr sz="2600" b="1" dirty="0">
                  <a:solidFill>
                    <a:srgbClr val="E48E25">
                      <a:lumMod val="75000"/>
                    </a:srgbClr>
                  </a:solidFill>
                </a:rPr>
                <a:t> </a:t>
              </a:r>
              <a:r>
                <a:rPr lang="en-US" sz="2600" dirty="0">
                  <a:solidFill>
                    <a:prstClr val="black"/>
                  </a:solidFill>
                </a:rPr>
                <a:t>and</a:t>
              </a:r>
              <a:r>
                <a:rPr sz="2600" b="1" dirty="0">
                  <a:solidFill>
                    <a:srgbClr val="E48E25">
                      <a:lumMod val="75000"/>
                    </a:srgbClr>
                  </a:solidFill>
                </a:rPr>
                <a:t> </a:t>
              </a:r>
              <a:r>
                <a:rPr b="1" dirty="0">
                  <a:solidFill>
                    <a:srgbClr val="E48E25">
                      <a:lumMod val="75000"/>
                    </a:srgbClr>
                  </a:solidFill>
                </a:rPr>
                <a:t>credible</a:t>
              </a:r>
              <a:r>
                <a:rPr sz="2600" dirty="0">
                  <a:solidFill>
                    <a:prstClr val="black"/>
                  </a:solidFill>
                </a:rPr>
                <a:t> information</a:t>
              </a:r>
            </a:p>
          </p:txBody>
        </p:sp>
        <p:pic>
          <p:nvPicPr>
            <p:cNvPr id="1028" name="Picture 4" descr="https://pptcrafter.files.wordpress.com/2012/03/check.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0" y="1339445"/>
              <a:ext cx="544003" cy="6066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1926024" y="3889797"/>
            <a:ext cx="8256200" cy="1048491"/>
            <a:chOff x="402024" y="3939478"/>
            <a:chExt cx="8256200" cy="1048491"/>
          </a:xfrm>
        </p:grpSpPr>
        <p:sp>
          <p:nvSpPr>
            <p:cNvPr id="10" name="Content Placeholder 1"/>
            <p:cNvSpPr txBox="1">
              <a:spLocks/>
            </p:cNvSpPr>
            <p:nvPr/>
          </p:nvSpPr>
          <p:spPr bwMode="auto">
            <a:xfrm>
              <a:off x="1587500" y="3970851"/>
              <a:ext cx="7070724" cy="10171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547688" indent="-273050" algn="l" rtl="0" eaLnBrk="1" fontAlgn="base" hangingPunct="1">
                <a:spcBef>
                  <a:spcPct val="20000"/>
                </a:spcBef>
                <a:spcAft>
                  <a:spcPct val="0"/>
                </a:spcAft>
                <a:buClr>
                  <a:schemeClr val="tx2"/>
                </a:buClr>
                <a:buSzPct val="85000"/>
                <a:buFont typeface="Wingdings" pitchFamily="2" charset="2"/>
                <a:buChar char="§"/>
                <a:defRPr lang="en-US" sz="2400" kern="1200" dirty="0" smtClean="0">
                  <a:solidFill>
                    <a:schemeClr val="tx1"/>
                  </a:solidFill>
                  <a:latin typeface="Arial" charset="0"/>
                  <a:ea typeface="+mn-ea"/>
                  <a:cs typeface="+mn-cs"/>
                </a:defRPr>
              </a:lvl2pPr>
              <a:lvl3pPr marL="822325" indent="-228600" algn="l" rtl="0" eaLnBrk="1" fontAlgn="base" hangingPunct="1">
                <a:spcBef>
                  <a:spcPct val="20000"/>
                </a:spcBef>
                <a:spcAft>
                  <a:spcPct val="0"/>
                </a:spcAft>
                <a:buClr>
                  <a:srgbClr val="CF4D4B"/>
                </a:buClr>
                <a:buSzPct val="95000"/>
                <a:buFont typeface="Arial" pitchFamily="34" charset="0"/>
                <a:buChar char="•"/>
                <a:defRPr lang="en-US" sz="2400" kern="1200" dirty="0" smtClean="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1">
                      <a:lumMod val="65000"/>
                      <a:lumOff val="35000"/>
                    </a:schemeClr>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rgbClr val="0068AC"/>
                </a:buClr>
                <a:buNone/>
              </a:pPr>
              <a:r>
                <a:rPr sz="2600" dirty="0">
                  <a:solidFill>
                    <a:prstClr val="black"/>
                  </a:solidFill>
                </a:rPr>
                <a:t>Identifying </a:t>
              </a:r>
              <a:r>
                <a:rPr b="1" dirty="0">
                  <a:solidFill>
                    <a:schemeClr val="accent2">
                      <a:lumMod val="75000"/>
                    </a:schemeClr>
                  </a:solidFill>
                </a:rPr>
                <a:t>disparities</a:t>
              </a:r>
              <a:r>
                <a:rPr sz="2600" dirty="0">
                  <a:solidFill>
                    <a:prstClr val="black"/>
                  </a:solidFill>
                </a:rPr>
                <a:t> by including trend data by race, age, gender, and income</a:t>
              </a:r>
            </a:p>
            <a:p>
              <a:pPr>
                <a:buClr>
                  <a:srgbClr val="0068AC"/>
                </a:buClr>
              </a:pPr>
              <a:endParaRPr sz="2600" dirty="0">
                <a:solidFill>
                  <a:prstClr val="black"/>
                </a:solidFill>
              </a:endParaRPr>
            </a:p>
            <a:p>
              <a:pPr>
                <a:buClr>
                  <a:srgbClr val="0068AC"/>
                </a:buClr>
              </a:pPr>
              <a:endParaRPr sz="2600" dirty="0">
                <a:solidFill>
                  <a:prstClr val="black"/>
                </a:solidFill>
              </a:endParaRPr>
            </a:p>
          </p:txBody>
        </p:sp>
        <p:grpSp>
          <p:nvGrpSpPr>
            <p:cNvPr id="14" name="Group 13"/>
            <p:cNvGrpSpPr>
              <a:grpSpLocks noChangeAspect="1"/>
            </p:cNvGrpSpPr>
            <p:nvPr/>
          </p:nvGrpSpPr>
          <p:grpSpPr>
            <a:xfrm>
              <a:off x="402024" y="3939478"/>
              <a:ext cx="893376" cy="838205"/>
              <a:chOff x="476342" y="4136782"/>
              <a:chExt cx="992640" cy="931338"/>
            </a:xfrm>
          </p:grpSpPr>
          <p:pic>
            <p:nvPicPr>
              <p:cNvPr id="11" name="Picture 6" descr="http://www.clker.com/cliparts/a/4/1/d/1301963432622081819stick_figure%20%281%29-hi.png"/>
              <p:cNvPicPr>
                <a:picLocks noChangeAspect="1" noChangeArrowheads="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l="21955" r="21588"/>
              <a:stretch/>
            </p:blipFill>
            <p:spPr bwMode="auto">
              <a:xfrm>
                <a:off x="476342" y="4136786"/>
                <a:ext cx="524051" cy="9313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clker.com/cliparts/a/4/1/d/1301963432622081819stick_figure%20%281%29-hi.png"/>
              <p:cNvPicPr>
                <a:picLocks noChangeAspect="1" noChangeArrowheads="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l="21955" r="21588"/>
              <a:stretch/>
            </p:blipFill>
            <p:spPr bwMode="auto">
              <a:xfrm>
                <a:off x="944931" y="4136782"/>
                <a:ext cx="524051" cy="93133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 name="Group 20"/>
          <p:cNvGrpSpPr/>
          <p:nvPr/>
        </p:nvGrpSpPr>
        <p:grpSpPr>
          <a:xfrm>
            <a:off x="1981200" y="5257800"/>
            <a:ext cx="8226424" cy="1038732"/>
            <a:chOff x="457200" y="5334000"/>
            <a:chExt cx="8226424" cy="1038732"/>
          </a:xfrm>
        </p:grpSpPr>
        <p:sp>
          <p:nvSpPr>
            <p:cNvPr id="20" name="Content Placeholder 1"/>
            <p:cNvSpPr txBox="1">
              <a:spLocks/>
            </p:cNvSpPr>
            <p:nvPr/>
          </p:nvSpPr>
          <p:spPr bwMode="auto">
            <a:xfrm>
              <a:off x="1600200" y="5334000"/>
              <a:ext cx="7083424" cy="10387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547688" indent="-273050" algn="l" rtl="0" eaLnBrk="1" fontAlgn="base" hangingPunct="1">
                <a:spcBef>
                  <a:spcPct val="20000"/>
                </a:spcBef>
                <a:spcAft>
                  <a:spcPct val="0"/>
                </a:spcAft>
                <a:buClr>
                  <a:schemeClr val="tx2"/>
                </a:buClr>
                <a:buSzPct val="85000"/>
                <a:buFont typeface="Wingdings" pitchFamily="2" charset="2"/>
                <a:buChar char="§"/>
                <a:defRPr lang="en-US" sz="2400" kern="1200" dirty="0" smtClean="0">
                  <a:solidFill>
                    <a:schemeClr val="tx1"/>
                  </a:solidFill>
                  <a:latin typeface="Arial" charset="0"/>
                  <a:ea typeface="+mn-ea"/>
                  <a:cs typeface="+mn-cs"/>
                </a:defRPr>
              </a:lvl2pPr>
              <a:lvl3pPr marL="822325" indent="-228600" algn="l" rtl="0" eaLnBrk="1" fontAlgn="base" hangingPunct="1">
                <a:spcBef>
                  <a:spcPct val="20000"/>
                </a:spcBef>
                <a:spcAft>
                  <a:spcPct val="0"/>
                </a:spcAft>
                <a:buClr>
                  <a:srgbClr val="CF4D4B"/>
                </a:buClr>
                <a:buSzPct val="95000"/>
                <a:buFont typeface="Arial" pitchFamily="34" charset="0"/>
                <a:buChar char="•"/>
                <a:defRPr lang="en-US" sz="2400" kern="1200" dirty="0" smtClean="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1">
                      <a:lumMod val="65000"/>
                      <a:lumOff val="35000"/>
                    </a:schemeClr>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rgbClr val="0068AC"/>
                </a:buClr>
                <a:buNone/>
              </a:pPr>
              <a:r>
                <a:rPr sz="2600" dirty="0">
                  <a:solidFill>
                    <a:prstClr val="black"/>
                  </a:solidFill>
                </a:rPr>
                <a:t>Providing </a:t>
              </a:r>
              <a:r>
                <a:rPr b="1" dirty="0">
                  <a:solidFill>
                    <a:schemeClr val="accent4">
                      <a:lumMod val="75000"/>
                    </a:schemeClr>
                  </a:solidFill>
                </a:rPr>
                <a:t>additional resources</a:t>
              </a:r>
              <a:r>
                <a:rPr dirty="0">
                  <a:solidFill>
                    <a:schemeClr val="accent4">
                      <a:lumMod val="75000"/>
                    </a:schemeClr>
                  </a:solidFill>
                </a:rPr>
                <a:t> </a:t>
              </a:r>
              <a:r>
                <a:rPr sz="2600" dirty="0">
                  <a:solidFill>
                    <a:prstClr val="black"/>
                  </a:solidFill>
                </a:rPr>
                <a:t>for addressing issues</a:t>
              </a:r>
            </a:p>
            <a:p>
              <a:pPr>
                <a:buClr>
                  <a:srgbClr val="0068AC"/>
                </a:buClr>
              </a:pPr>
              <a:endParaRPr sz="2600" dirty="0">
                <a:solidFill>
                  <a:prstClr val="black"/>
                </a:solidFill>
              </a:endParaRPr>
            </a:p>
          </p:txBody>
        </p:sp>
        <p:pic>
          <p:nvPicPr>
            <p:cNvPr id="1050" name="Picture 26" descr="https://encrypted-tbn2.gstatic.com/images?q=tbn:ANd9GcSd1kDa8PCVkKkWIEr3D172Lznpr6HgUM7hfEWvodf2NNP8OQr-"/>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7200" y="5494095"/>
              <a:ext cx="812800" cy="609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6100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843" y="993936"/>
            <a:ext cx="3316849" cy="4203380"/>
          </a:xfrm>
        </p:spPr>
        <p:txBody>
          <a:bodyPr/>
          <a:lstStyle/>
          <a:p>
            <a:r>
              <a:rPr lang="en-US" sz="2800" b="1" dirty="0"/>
              <a:t>45% of Minnesotans </a:t>
            </a:r>
            <a:r>
              <a:rPr lang="en-US" sz="2800" b="1" dirty="0" smtClean="0"/>
              <a:t/>
            </a:r>
            <a:br>
              <a:rPr lang="en-US" sz="2800" b="1" dirty="0" smtClean="0"/>
            </a:br>
            <a:r>
              <a:rPr lang="en-US" sz="2800" b="1" dirty="0" smtClean="0"/>
              <a:t>live </a:t>
            </a:r>
            <a:r>
              <a:rPr lang="en-US" sz="2800" b="1" dirty="0"/>
              <a:t>in greater </a:t>
            </a:r>
            <a:r>
              <a:rPr lang="en-US" sz="2800" b="1" dirty="0" smtClean="0"/>
              <a:t>Minnesota</a:t>
            </a:r>
            <a:endParaRPr lang="en-US" sz="2800" b="1" dirty="0"/>
          </a:p>
        </p:txBody>
      </p:sp>
      <p:pic>
        <p:nvPicPr>
          <p:cNvPr id="7" name="Picture 6"/>
          <p:cNvPicPr>
            <a:picLocks noChangeAspect="1"/>
          </p:cNvPicPr>
          <p:nvPr/>
        </p:nvPicPr>
        <p:blipFill>
          <a:blip r:embed="rId3"/>
          <a:stretch>
            <a:fillRect/>
          </a:stretch>
        </p:blipFill>
        <p:spPr>
          <a:xfrm>
            <a:off x="3717020" y="993936"/>
            <a:ext cx="3892500" cy="4657500"/>
          </a:xfrm>
          <a:prstGeom prst="rect">
            <a:avLst/>
          </a:prstGeom>
        </p:spPr>
      </p:pic>
      <p:sp>
        <p:nvSpPr>
          <p:cNvPr id="8" name="Content Placeholder 1"/>
          <p:cNvSpPr txBox="1">
            <a:spLocks/>
          </p:cNvSpPr>
          <p:nvPr/>
        </p:nvSpPr>
        <p:spPr bwMode="auto">
          <a:xfrm>
            <a:off x="8011236" y="1370537"/>
            <a:ext cx="3916908" cy="4567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00000"/>
              </a:lnSpc>
              <a:spcBef>
                <a:spcPts val="1200"/>
              </a:spcBef>
              <a:spcAft>
                <a:spcPts val="0"/>
              </a:spcAft>
              <a:buClr>
                <a:schemeClr val="tx2"/>
              </a:buClr>
              <a:buSzPct val="100000"/>
              <a:buFont typeface="Wingdings" panose="05000000000000000000" pitchFamily="2" charset="2"/>
              <a:buNone/>
              <a:defRPr lang="en-US" sz="1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1">
                    <a:lumMod val="65000"/>
                    <a:lumOff val="35000"/>
                  </a:schemeClr>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342900" indent="-342900">
              <a:buFont typeface="Wingdings" panose="05000000000000000000" pitchFamily="2" charset="2"/>
              <a:buChar char="§"/>
            </a:pPr>
            <a:r>
              <a:rPr lang="en-US" sz="3000" b="1" dirty="0" smtClean="0"/>
              <a:t>80</a:t>
            </a:r>
            <a:r>
              <a:rPr lang="en-US" sz="2400" dirty="0" smtClean="0"/>
              <a:t> </a:t>
            </a:r>
            <a:r>
              <a:rPr lang="en-US" sz="2400" dirty="0"/>
              <a:t>counties</a:t>
            </a:r>
          </a:p>
          <a:p>
            <a:pPr marL="342900" indent="-342900">
              <a:buFont typeface="Wingdings" panose="05000000000000000000" pitchFamily="2" charset="2"/>
              <a:buChar char="§"/>
            </a:pPr>
            <a:r>
              <a:rPr lang="en-US" sz="3000" b="1" dirty="0" smtClean="0"/>
              <a:t>751</a:t>
            </a:r>
            <a:r>
              <a:rPr lang="en-US" sz="2400" dirty="0" smtClean="0"/>
              <a:t> </a:t>
            </a:r>
            <a:r>
              <a:rPr lang="en-US" sz="2400" dirty="0"/>
              <a:t>cities and towns </a:t>
            </a:r>
          </a:p>
          <a:p>
            <a:pPr marL="342900" indent="-342900">
              <a:buFont typeface="Wingdings" panose="05000000000000000000" pitchFamily="2" charset="2"/>
              <a:buChar char="§"/>
            </a:pPr>
            <a:r>
              <a:rPr lang="en-US" sz="3000" b="1" dirty="0" smtClean="0"/>
              <a:t>282</a:t>
            </a:r>
            <a:r>
              <a:rPr lang="en-US" sz="2400" dirty="0" smtClean="0"/>
              <a:t> </a:t>
            </a:r>
            <a:r>
              <a:rPr lang="en-US" sz="2400" dirty="0"/>
              <a:t>school districts</a:t>
            </a:r>
          </a:p>
          <a:p>
            <a:pPr marL="342900" indent="-342900">
              <a:buFont typeface="Wingdings" panose="05000000000000000000" pitchFamily="2" charset="2"/>
              <a:buChar char="§"/>
            </a:pPr>
            <a:r>
              <a:rPr lang="en-US" sz="3000" b="1" dirty="0" smtClean="0"/>
              <a:t>734</a:t>
            </a:r>
            <a:r>
              <a:rPr lang="en-US" sz="2400" dirty="0" smtClean="0"/>
              <a:t> zip codes</a:t>
            </a:r>
          </a:p>
          <a:p>
            <a:pPr marL="342900" indent="-342900">
              <a:buFont typeface="Wingdings" panose="05000000000000000000" pitchFamily="2" charset="2"/>
              <a:buChar char="§"/>
            </a:pPr>
            <a:r>
              <a:rPr lang="en-US" sz="3000" b="1" dirty="0" smtClean="0"/>
              <a:t>11</a:t>
            </a:r>
            <a:r>
              <a:rPr lang="en-US" sz="2400" dirty="0" smtClean="0"/>
              <a:t> </a:t>
            </a:r>
            <a:r>
              <a:rPr lang="en-US" sz="2400" dirty="0"/>
              <a:t>Native nations</a:t>
            </a:r>
          </a:p>
        </p:txBody>
      </p:sp>
      <p:sp>
        <p:nvSpPr>
          <p:cNvPr id="9" name="Content Placeholder 1"/>
          <p:cNvSpPr txBox="1">
            <a:spLocks/>
          </p:cNvSpPr>
          <p:nvPr/>
        </p:nvSpPr>
        <p:spPr bwMode="auto">
          <a:xfrm>
            <a:off x="395843" y="3886192"/>
            <a:ext cx="3390665" cy="19277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00000"/>
              </a:lnSpc>
              <a:spcBef>
                <a:spcPts val="1200"/>
              </a:spcBef>
              <a:spcAft>
                <a:spcPts val="0"/>
              </a:spcAft>
              <a:buClr>
                <a:schemeClr val="tx2"/>
              </a:buClr>
              <a:buSzPct val="100000"/>
              <a:buFont typeface="Wingdings" panose="05000000000000000000" pitchFamily="2" charset="2"/>
              <a:buNone/>
              <a:defRPr lang="en-US" sz="1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1">
                    <a:lumMod val="65000"/>
                    <a:lumOff val="35000"/>
                  </a:schemeClr>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2400" dirty="0"/>
              <a:t>And infinite other ways that </a:t>
            </a:r>
            <a:r>
              <a:rPr lang="en-US" sz="2400" dirty="0" smtClean="0"/>
              <a:t>greater Minnesotans </a:t>
            </a:r>
            <a:r>
              <a:rPr lang="en-US" sz="2400" dirty="0"/>
              <a:t>define and draw their community </a:t>
            </a:r>
            <a:r>
              <a:rPr lang="en-US" sz="2400" dirty="0" smtClean="0"/>
              <a:t>boundaries </a:t>
            </a:r>
            <a:endParaRPr lang="en-US" sz="2400" dirty="0"/>
          </a:p>
        </p:txBody>
      </p:sp>
      <p:sp>
        <p:nvSpPr>
          <p:cNvPr id="10" name="Rectangle 9"/>
          <p:cNvSpPr/>
          <p:nvPr/>
        </p:nvSpPr>
        <p:spPr>
          <a:xfrm>
            <a:off x="7919563" y="891119"/>
            <a:ext cx="4008581" cy="528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8788003" y="6421910"/>
            <a:ext cx="3403997" cy="338554"/>
            <a:chOff x="304800" y="6519446"/>
            <a:chExt cx="3403997" cy="338554"/>
          </a:xfrm>
        </p:grpSpPr>
        <p:sp>
          <p:nvSpPr>
            <p:cNvPr id="12" name="TextBox 11"/>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chemeClr val="bg1"/>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schemeClr val="bg1"/>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schemeClr val="bg1"/>
                </a:solidFill>
                <a:effectLst/>
                <a:uLnTx/>
                <a:uFillTx/>
                <a:latin typeface="Arial Narrow" pitchFamily="34" charset="0"/>
                <a:ea typeface="+mn-ea"/>
                <a:cs typeface="+mn-cs"/>
              </a:endParaRPr>
            </a:p>
          </p:txBody>
        </p:sp>
        <p:pic>
          <p:nvPicPr>
            <p:cNvPr id="13" name="Picture 5"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354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P spid="9"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bg2">
                <a:shade val="45000"/>
                <a:satMod val="135000"/>
              </a:schemeClr>
              <a:prstClr val="white"/>
            </a:duotone>
          </a:blip>
          <a:srcRect l="9440"/>
          <a:stretch/>
        </p:blipFill>
        <p:spPr>
          <a:xfrm>
            <a:off x="-64168" y="0"/>
            <a:ext cx="12256168" cy="6865396"/>
          </a:xfrm>
          <a:prstGeom prst="rect">
            <a:avLst/>
          </a:prstGeom>
        </p:spPr>
      </p:pic>
      <p:pic>
        <p:nvPicPr>
          <p:cNvPr id="5" name="Picture 4"/>
          <p:cNvPicPr>
            <a:picLocks noChangeAspect="1"/>
          </p:cNvPicPr>
          <p:nvPr/>
        </p:nvPicPr>
        <p:blipFill rotWithShape="1">
          <a:blip r:embed="rId3"/>
          <a:srcRect l="9440"/>
          <a:stretch/>
        </p:blipFill>
        <p:spPr>
          <a:xfrm>
            <a:off x="-64168" y="-7396"/>
            <a:ext cx="12256168" cy="6865396"/>
          </a:xfrm>
          <a:prstGeom prst="rect">
            <a:avLst/>
          </a:prstGeom>
        </p:spPr>
      </p:pic>
      <p:sp>
        <p:nvSpPr>
          <p:cNvPr id="6" name="Title 2"/>
          <p:cNvSpPr txBox="1">
            <a:spLocks/>
          </p:cNvSpPr>
          <p:nvPr/>
        </p:nvSpPr>
        <p:spPr bwMode="auto">
          <a:xfrm>
            <a:off x="1920560" y="2699085"/>
            <a:ext cx="7393562" cy="256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pPr algn="ctr"/>
            <a:r>
              <a:rPr lang="en-US" sz="6000" dirty="0">
                <a:solidFill>
                  <a:schemeClr val="tx2"/>
                </a:solidFill>
              </a:rPr>
              <a:t>Improving access to data for greater Minnesota communities</a:t>
            </a:r>
          </a:p>
        </p:txBody>
      </p:sp>
      <p:grpSp>
        <p:nvGrpSpPr>
          <p:cNvPr id="7" name="Group 6"/>
          <p:cNvGrpSpPr/>
          <p:nvPr/>
        </p:nvGrpSpPr>
        <p:grpSpPr>
          <a:xfrm>
            <a:off x="8788003" y="6519446"/>
            <a:ext cx="3403997" cy="338554"/>
            <a:chOff x="304800" y="6519446"/>
            <a:chExt cx="3403997" cy="338554"/>
          </a:xfrm>
        </p:grpSpPr>
        <p:sp>
          <p:nvSpPr>
            <p:cNvPr id="8" name="TextBox 7"/>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9" name="Picture 5"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80137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par>
                                <p:cTn id="8" presetID="16" presetClass="exit" presetSubtype="21" fill="hold" grpId="0" nodeType="withEffect">
                                  <p:stCondLst>
                                    <p:cond delay="0"/>
                                  </p:stCondLst>
                                  <p:childTnLst>
                                    <p:animEffect transition="out" filter="barn(inVertic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536"/>
            <a:ext cx="12200022" cy="6100011"/>
          </a:xfrm>
          <a:prstGeom prst="rect">
            <a:avLst/>
          </a:prstGeom>
        </p:spPr>
      </p:pic>
      <p:grpSp>
        <p:nvGrpSpPr>
          <p:cNvPr id="3" name="Group 2"/>
          <p:cNvGrpSpPr/>
          <p:nvPr/>
        </p:nvGrpSpPr>
        <p:grpSpPr>
          <a:xfrm>
            <a:off x="8788003" y="6519446"/>
            <a:ext cx="3403997" cy="338554"/>
            <a:chOff x="304800" y="6519446"/>
            <a:chExt cx="3403997" cy="338554"/>
          </a:xfrm>
        </p:grpSpPr>
        <p:sp>
          <p:nvSpPr>
            <p:cNvPr id="4" name="TextBox 3"/>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5" name="Picture 5"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33033"/>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02167" y="198761"/>
            <a:ext cx="11368644" cy="1255816"/>
          </a:xfrm>
        </p:spPr>
        <p:txBody>
          <a:bodyPr/>
          <a:lstStyle/>
          <a:p>
            <a:r>
              <a:rPr lang="en-US" dirty="0" smtClean="0">
                <a:solidFill>
                  <a:schemeClr val="tx2"/>
                </a:solidFill>
              </a:rPr>
              <a:t>Build your own profile data</a:t>
            </a:r>
            <a:r>
              <a:rPr lang="en-US" sz="2200" dirty="0">
                <a:solidFill>
                  <a:schemeClr val="tx2"/>
                </a:solidFill>
              </a:rPr>
              <a:t/>
            </a:r>
            <a:br>
              <a:rPr lang="en-US" sz="2200" dirty="0">
                <a:solidFill>
                  <a:schemeClr val="tx2"/>
                </a:solidFill>
              </a:rPr>
            </a:br>
            <a:endParaRPr lang="en-US" sz="2600" b="0" dirty="0">
              <a:solidFill>
                <a:schemeClr val="tx2"/>
              </a:solidFill>
            </a:endParaRPr>
          </a:p>
        </p:txBody>
      </p:sp>
      <p:sp>
        <p:nvSpPr>
          <p:cNvPr id="2" name="TextBox 1"/>
          <p:cNvSpPr txBox="1"/>
          <p:nvPr/>
        </p:nvSpPr>
        <p:spPr>
          <a:xfrm>
            <a:off x="9066501" y="1470122"/>
            <a:ext cx="2704310" cy="3385542"/>
          </a:xfrm>
          <a:prstGeom prst="rect">
            <a:avLst/>
          </a:prstGeom>
          <a:noFill/>
          <a:ln>
            <a:noFill/>
          </a:ln>
        </p:spPr>
        <p:txBody>
          <a:bodyPr wrap="square" rtlCol="0">
            <a:spAutoFit/>
          </a:bodyPr>
          <a:lstStyle/>
          <a:p>
            <a:pPr>
              <a:spcBef>
                <a:spcPts val="1200"/>
              </a:spcBef>
            </a:pPr>
            <a:r>
              <a:rPr lang="en-US" sz="2400" b="1" dirty="0"/>
              <a:t>Data Sources: </a:t>
            </a:r>
          </a:p>
          <a:p>
            <a:pPr marL="284163" indent="-284163">
              <a:spcBef>
                <a:spcPts val="1200"/>
              </a:spcBef>
              <a:buClr>
                <a:schemeClr val="tx2"/>
              </a:buClr>
              <a:buFont typeface="Wingdings" panose="05000000000000000000" pitchFamily="2" charset="2"/>
              <a:buChar char="§"/>
            </a:pPr>
            <a:r>
              <a:rPr lang="en-US" sz="2000" dirty="0"/>
              <a:t>American Community Survey (5-year estimates)</a:t>
            </a:r>
          </a:p>
          <a:p>
            <a:pPr marL="284163" indent="-284163">
              <a:spcBef>
                <a:spcPts val="1200"/>
              </a:spcBef>
              <a:buClr>
                <a:schemeClr val="tx2"/>
              </a:buClr>
              <a:buFont typeface="Wingdings" panose="05000000000000000000" pitchFamily="2" charset="2"/>
              <a:buChar char="§"/>
            </a:pPr>
            <a:r>
              <a:rPr lang="en-US" sz="2000" dirty="0"/>
              <a:t>Longitudinal Employment Household Dynamics Data</a:t>
            </a:r>
          </a:p>
          <a:p>
            <a:pPr marL="284163" indent="-284163">
              <a:spcBef>
                <a:spcPts val="1200"/>
              </a:spcBef>
              <a:buClr>
                <a:schemeClr val="tx2"/>
              </a:buClr>
              <a:buFont typeface="Wingdings" panose="05000000000000000000" pitchFamily="2" charset="2"/>
              <a:buChar char="§"/>
            </a:pPr>
            <a:r>
              <a:rPr lang="en-US" sz="2000" dirty="0"/>
              <a:t>Decennial Census</a:t>
            </a:r>
          </a:p>
        </p:txBody>
      </p:sp>
      <p:sp>
        <p:nvSpPr>
          <p:cNvPr id="47" name="TextBox 46"/>
          <p:cNvSpPr txBox="1"/>
          <p:nvPr/>
        </p:nvSpPr>
        <p:spPr>
          <a:xfrm>
            <a:off x="2493554" y="5677193"/>
            <a:ext cx="1761247" cy="400111"/>
          </a:xfrm>
          <a:prstGeom prst="rect">
            <a:avLst/>
          </a:prstGeom>
          <a:noFill/>
        </p:spPr>
        <p:txBody>
          <a:bodyPr wrap="square" rtlCol="0" anchor="ctr">
            <a:spAutoFit/>
          </a:bodyPr>
          <a:lstStyle/>
          <a:p>
            <a:pPr algn="ctr"/>
            <a:r>
              <a:rPr lang="en-US" sz="2000" b="1" dirty="0" smtClean="0">
                <a:latin typeface="Arial Narrow" panose="020B0606020202030204" pitchFamily="34" charset="0"/>
                <a:cs typeface="Arial" panose="020B0604020202020204" pitchFamily="34" charset="0"/>
              </a:rPr>
              <a:t>Education</a:t>
            </a:r>
            <a:endParaRPr lang="en-US" sz="2000" b="1" dirty="0">
              <a:latin typeface="Arial Narrow" panose="020B0606020202030204" pitchFamily="34" charset="0"/>
              <a:cs typeface="Arial" panose="020B0604020202020204" pitchFamily="34" charset="0"/>
            </a:endParaRPr>
          </a:p>
        </p:txBody>
      </p:sp>
      <p:sp>
        <p:nvSpPr>
          <p:cNvPr id="49" name="TextBox 48"/>
          <p:cNvSpPr txBox="1"/>
          <p:nvPr/>
        </p:nvSpPr>
        <p:spPr>
          <a:xfrm>
            <a:off x="4582622" y="3020889"/>
            <a:ext cx="1761247" cy="400111"/>
          </a:xfrm>
          <a:prstGeom prst="rect">
            <a:avLst/>
          </a:prstGeom>
          <a:noFill/>
        </p:spPr>
        <p:txBody>
          <a:bodyPr wrap="square" rtlCol="0" anchor="ctr">
            <a:spAutoFit/>
          </a:bodyPr>
          <a:lstStyle/>
          <a:p>
            <a:pPr algn="ctr"/>
            <a:r>
              <a:rPr lang="en-US" sz="2000" b="1" dirty="0" smtClean="0">
                <a:latin typeface="Arial Narrow" panose="020B0606020202030204" pitchFamily="34" charset="0"/>
                <a:cs typeface="Arial" panose="020B0604020202020204" pitchFamily="34" charset="0"/>
              </a:rPr>
              <a:t>Economy</a:t>
            </a:r>
            <a:endParaRPr lang="en-US" sz="2000" b="1" dirty="0">
              <a:latin typeface="Arial Narrow" panose="020B0606020202030204" pitchFamily="34" charset="0"/>
              <a:cs typeface="Arial" panose="020B0604020202020204" pitchFamily="34" charset="0"/>
            </a:endParaRPr>
          </a:p>
        </p:txBody>
      </p:sp>
      <p:sp>
        <p:nvSpPr>
          <p:cNvPr id="51" name="TextBox 50"/>
          <p:cNvSpPr txBox="1"/>
          <p:nvPr/>
        </p:nvSpPr>
        <p:spPr>
          <a:xfrm>
            <a:off x="6691770" y="3020890"/>
            <a:ext cx="1761247" cy="400111"/>
          </a:xfrm>
          <a:prstGeom prst="rect">
            <a:avLst/>
          </a:prstGeom>
          <a:noFill/>
        </p:spPr>
        <p:txBody>
          <a:bodyPr wrap="square" rtlCol="0" anchor="ctr">
            <a:spAutoFit/>
          </a:bodyPr>
          <a:lstStyle/>
          <a:p>
            <a:pPr algn="ctr"/>
            <a:r>
              <a:rPr lang="en-US" sz="2000" b="1" dirty="0" smtClean="0">
                <a:latin typeface="Arial Narrow" panose="020B0606020202030204" pitchFamily="34" charset="0"/>
                <a:cs typeface="Arial" panose="020B0604020202020204" pitchFamily="34" charset="0"/>
              </a:rPr>
              <a:t>Health</a:t>
            </a:r>
            <a:endParaRPr lang="en-US" sz="2000" b="1" dirty="0">
              <a:latin typeface="Arial Narrow" panose="020B0606020202030204" pitchFamily="34" charset="0"/>
              <a:cs typeface="Arial" panose="020B0604020202020204" pitchFamily="34" charset="0"/>
            </a:endParaRPr>
          </a:p>
        </p:txBody>
      </p:sp>
      <p:sp>
        <p:nvSpPr>
          <p:cNvPr id="55" name="TextBox 54"/>
          <p:cNvSpPr txBox="1"/>
          <p:nvPr/>
        </p:nvSpPr>
        <p:spPr>
          <a:xfrm>
            <a:off x="2493554" y="3022091"/>
            <a:ext cx="1761247" cy="400111"/>
          </a:xfrm>
          <a:prstGeom prst="rect">
            <a:avLst/>
          </a:prstGeom>
          <a:noFill/>
        </p:spPr>
        <p:txBody>
          <a:bodyPr wrap="square" rtlCol="0" anchor="ctr">
            <a:spAutoFit/>
          </a:bodyPr>
          <a:lstStyle/>
          <a:p>
            <a:pPr algn="ctr"/>
            <a:r>
              <a:rPr lang="en-US" sz="2000" b="1" dirty="0" smtClean="0">
                <a:latin typeface="Arial Narrow" panose="020B0606020202030204" pitchFamily="34" charset="0"/>
                <a:cs typeface="Arial" panose="020B0604020202020204" pitchFamily="34" charset="0"/>
              </a:rPr>
              <a:t>Housing</a:t>
            </a:r>
            <a:endParaRPr lang="en-US" sz="2000" b="1" dirty="0">
              <a:latin typeface="Arial Narrow" panose="020B0606020202030204" pitchFamily="34" charset="0"/>
              <a:cs typeface="Arial" panose="020B0604020202020204" pitchFamily="34" charset="0"/>
            </a:endParaRPr>
          </a:p>
        </p:txBody>
      </p:sp>
      <p:sp>
        <p:nvSpPr>
          <p:cNvPr id="57" name="TextBox 56"/>
          <p:cNvSpPr txBox="1"/>
          <p:nvPr/>
        </p:nvSpPr>
        <p:spPr>
          <a:xfrm>
            <a:off x="6329124" y="5678377"/>
            <a:ext cx="2486539" cy="400110"/>
          </a:xfrm>
          <a:prstGeom prst="rect">
            <a:avLst/>
          </a:prstGeom>
          <a:noFill/>
        </p:spPr>
        <p:txBody>
          <a:bodyPr wrap="square" rtlCol="0" anchor="ctr">
            <a:spAutoFit/>
          </a:bodyPr>
          <a:lstStyle/>
          <a:p>
            <a:pPr algn="ctr"/>
            <a:r>
              <a:rPr lang="en-US" sz="2000" b="1" dirty="0" smtClean="0">
                <a:latin typeface="Arial Narrow" panose="020B0606020202030204" pitchFamily="34" charset="0"/>
                <a:cs typeface="Arial" panose="020B0604020202020204" pitchFamily="34" charset="0"/>
              </a:rPr>
              <a:t>Immigration</a:t>
            </a:r>
            <a:endParaRPr lang="en-US" sz="2000" b="1" dirty="0">
              <a:latin typeface="Arial Narrow" panose="020B0606020202030204" pitchFamily="34" charset="0"/>
              <a:cs typeface="Arial" panose="020B0604020202020204" pitchFamily="34" charset="0"/>
            </a:endParaRPr>
          </a:p>
        </p:txBody>
      </p:sp>
      <p:sp>
        <p:nvSpPr>
          <p:cNvPr id="59" name="TextBox 58"/>
          <p:cNvSpPr txBox="1"/>
          <p:nvPr/>
        </p:nvSpPr>
        <p:spPr>
          <a:xfrm>
            <a:off x="4205148" y="5678380"/>
            <a:ext cx="2516195" cy="400110"/>
          </a:xfrm>
          <a:prstGeom prst="rect">
            <a:avLst/>
          </a:prstGeom>
          <a:noFill/>
        </p:spPr>
        <p:txBody>
          <a:bodyPr wrap="square" rtlCol="0" anchor="ctr">
            <a:spAutoFit/>
          </a:bodyPr>
          <a:lstStyle/>
          <a:p>
            <a:pPr algn="ctr"/>
            <a:r>
              <a:rPr lang="en-US" sz="2000" b="1" dirty="0" smtClean="0">
                <a:latin typeface="Arial Narrow" panose="020B0606020202030204" pitchFamily="34" charset="0"/>
                <a:cs typeface="Arial" panose="020B0604020202020204" pitchFamily="34" charset="0"/>
              </a:rPr>
              <a:t>Transportation</a:t>
            </a:r>
            <a:endParaRPr lang="en-US" sz="2000" b="1" dirty="0">
              <a:latin typeface="Arial Narrow" panose="020B0606020202030204" pitchFamily="34" charset="0"/>
              <a:cs typeface="Arial" panose="020B0604020202020204" pitchFamily="34" charset="0"/>
            </a:endParaRPr>
          </a:p>
        </p:txBody>
      </p:sp>
      <p:sp>
        <p:nvSpPr>
          <p:cNvPr id="66" name="TextBox 65"/>
          <p:cNvSpPr txBox="1"/>
          <p:nvPr userDrawn="1"/>
        </p:nvSpPr>
        <p:spPr>
          <a:xfrm>
            <a:off x="145493" y="3032083"/>
            <a:ext cx="2342557" cy="400110"/>
          </a:xfrm>
          <a:prstGeom prst="rect">
            <a:avLst/>
          </a:prstGeom>
          <a:noFill/>
        </p:spPr>
        <p:txBody>
          <a:bodyPr wrap="square" rtlCol="0" anchor="ctr">
            <a:spAutoFit/>
          </a:bodyPr>
          <a:lstStyle/>
          <a:p>
            <a:pPr algn="ctr"/>
            <a:r>
              <a:rPr lang="en-US" sz="2000" b="1" dirty="0" smtClean="0">
                <a:latin typeface="Arial Narrow" panose="020B0606020202030204" pitchFamily="34" charset="0"/>
                <a:cs typeface="Arial" panose="020B0604020202020204" pitchFamily="34" charset="0"/>
              </a:rPr>
              <a:t>Demographics</a:t>
            </a:r>
            <a:endParaRPr lang="en-US" sz="2000" b="1" dirty="0">
              <a:latin typeface="Arial Narrow" panose="020B0606020202030204" pitchFamily="34" charset="0"/>
              <a:cs typeface="Arial" panose="020B0604020202020204" pitchFamily="34" charset="0"/>
            </a:endParaRPr>
          </a:p>
        </p:txBody>
      </p:sp>
      <p:sp>
        <p:nvSpPr>
          <p:cNvPr id="69" name="TextBox 68"/>
          <p:cNvSpPr txBox="1"/>
          <p:nvPr/>
        </p:nvSpPr>
        <p:spPr>
          <a:xfrm>
            <a:off x="378743" y="5653061"/>
            <a:ext cx="1876057" cy="400111"/>
          </a:xfrm>
          <a:prstGeom prst="rect">
            <a:avLst/>
          </a:prstGeom>
          <a:noFill/>
        </p:spPr>
        <p:txBody>
          <a:bodyPr wrap="square" rtlCol="0" anchor="ctr">
            <a:spAutoFit/>
          </a:bodyPr>
          <a:lstStyle/>
          <a:p>
            <a:pPr algn="ctr"/>
            <a:r>
              <a:rPr lang="en-US" sz="2000" b="1" dirty="0" smtClean="0">
                <a:latin typeface="Arial Narrow" panose="020B0606020202030204" pitchFamily="34" charset="0"/>
                <a:cs typeface="Arial" panose="020B0604020202020204" pitchFamily="34" charset="0"/>
              </a:rPr>
              <a:t>Workforce</a:t>
            </a:r>
            <a:endParaRPr lang="en-US" sz="2000" b="1" dirty="0">
              <a:latin typeface="Arial Narrow" panose="020B0606020202030204" pitchFamily="34"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371771" y="1392162"/>
            <a:ext cx="1890000" cy="1586250"/>
          </a:xfrm>
          <a:prstGeom prst="rect">
            <a:avLst/>
          </a:prstGeom>
        </p:spPr>
      </p:pic>
      <p:pic>
        <p:nvPicPr>
          <p:cNvPr id="18" name="Picture 17"/>
          <p:cNvPicPr>
            <a:picLocks noChangeAspect="1"/>
          </p:cNvPicPr>
          <p:nvPr/>
        </p:nvPicPr>
        <p:blipFill>
          <a:blip r:embed="rId4"/>
          <a:stretch>
            <a:fillRect/>
          </a:stretch>
        </p:blipFill>
        <p:spPr>
          <a:xfrm>
            <a:off x="2429177" y="1382171"/>
            <a:ext cx="1890000" cy="1586250"/>
          </a:xfrm>
          <a:prstGeom prst="rect">
            <a:avLst/>
          </a:prstGeom>
        </p:spPr>
      </p:pic>
      <p:pic>
        <p:nvPicPr>
          <p:cNvPr id="19" name="Picture 18"/>
          <p:cNvPicPr>
            <a:picLocks noChangeAspect="1"/>
          </p:cNvPicPr>
          <p:nvPr/>
        </p:nvPicPr>
        <p:blipFill>
          <a:blip r:embed="rId5"/>
          <a:stretch>
            <a:fillRect/>
          </a:stretch>
        </p:blipFill>
        <p:spPr>
          <a:xfrm>
            <a:off x="4518245" y="1417556"/>
            <a:ext cx="1890000" cy="1586250"/>
          </a:xfrm>
          <a:prstGeom prst="rect">
            <a:avLst/>
          </a:prstGeom>
        </p:spPr>
      </p:pic>
      <p:pic>
        <p:nvPicPr>
          <p:cNvPr id="20" name="Picture 19"/>
          <p:cNvPicPr>
            <a:picLocks noChangeAspect="1"/>
          </p:cNvPicPr>
          <p:nvPr/>
        </p:nvPicPr>
        <p:blipFill>
          <a:blip r:embed="rId6"/>
          <a:stretch>
            <a:fillRect/>
          </a:stretch>
        </p:blipFill>
        <p:spPr>
          <a:xfrm>
            <a:off x="6627393" y="1445833"/>
            <a:ext cx="1890000" cy="1586250"/>
          </a:xfrm>
          <a:prstGeom prst="rect">
            <a:avLst/>
          </a:prstGeom>
        </p:spPr>
      </p:pic>
      <p:pic>
        <p:nvPicPr>
          <p:cNvPr id="22" name="Picture 21"/>
          <p:cNvPicPr>
            <a:picLocks noChangeAspect="1"/>
          </p:cNvPicPr>
          <p:nvPr/>
        </p:nvPicPr>
        <p:blipFill>
          <a:blip r:embed="rId7"/>
          <a:stretch>
            <a:fillRect/>
          </a:stretch>
        </p:blipFill>
        <p:spPr>
          <a:xfrm>
            <a:off x="2429177" y="4056746"/>
            <a:ext cx="1890000" cy="1586250"/>
          </a:xfrm>
          <a:prstGeom prst="rect">
            <a:avLst/>
          </a:prstGeom>
        </p:spPr>
      </p:pic>
      <p:pic>
        <p:nvPicPr>
          <p:cNvPr id="23" name="Picture 22"/>
          <p:cNvPicPr>
            <a:picLocks noChangeAspect="1"/>
          </p:cNvPicPr>
          <p:nvPr/>
        </p:nvPicPr>
        <p:blipFill>
          <a:blip r:embed="rId8"/>
          <a:stretch>
            <a:fillRect/>
          </a:stretch>
        </p:blipFill>
        <p:spPr>
          <a:xfrm>
            <a:off x="4518245" y="4063854"/>
            <a:ext cx="1890000" cy="1586250"/>
          </a:xfrm>
          <a:prstGeom prst="rect">
            <a:avLst/>
          </a:prstGeom>
        </p:spPr>
      </p:pic>
      <p:pic>
        <p:nvPicPr>
          <p:cNvPr id="24" name="Picture 23"/>
          <p:cNvPicPr>
            <a:picLocks noChangeAspect="1"/>
          </p:cNvPicPr>
          <p:nvPr/>
        </p:nvPicPr>
        <p:blipFill>
          <a:blip r:embed="rId9"/>
          <a:stretch>
            <a:fillRect/>
          </a:stretch>
        </p:blipFill>
        <p:spPr>
          <a:xfrm>
            <a:off x="6627393" y="4090943"/>
            <a:ext cx="1890000" cy="1586250"/>
          </a:xfrm>
          <a:prstGeom prst="rect">
            <a:avLst/>
          </a:prstGeom>
        </p:spPr>
      </p:pic>
      <p:pic>
        <p:nvPicPr>
          <p:cNvPr id="25" name="Picture 24"/>
          <p:cNvPicPr>
            <a:picLocks noChangeAspect="1"/>
          </p:cNvPicPr>
          <p:nvPr/>
        </p:nvPicPr>
        <p:blipFill>
          <a:blip r:embed="rId10"/>
          <a:stretch>
            <a:fillRect/>
          </a:stretch>
        </p:blipFill>
        <p:spPr>
          <a:xfrm>
            <a:off x="364979" y="4059048"/>
            <a:ext cx="1903585" cy="1591056"/>
          </a:xfrm>
          <a:prstGeom prst="rect">
            <a:avLst/>
          </a:prstGeom>
        </p:spPr>
      </p:pic>
      <p:grpSp>
        <p:nvGrpSpPr>
          <p:cNvPr id="21" name="Group 20"/>
          <p:cNvGrpSpPr/>
          <p:nvPr/>
        </p:nvGrpSpPr>
        <p:grpSpPr>
          <a:xfrm>
            <a:off x="8788003" y="6519446"/>
            <a:ext cx="3403997" cy="338554"/>
            <a:chOff x="304800" y="6519446"/>
            <a:chExt cx="3403997" cy="338554"/>
          </a:xfrm>
        </p:grpSpPr>
        <p:sp>
          <p:nvSpPr>
            <p:cNvPr id="26" name="TextBox 25"/>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27" name="Picture 5" descr="https://g.twimg.com/Twitter_logo_blu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3965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1000"/>
                                        <p:tgtEl>
                                          <p:spTgt spid="66"/>
                                        </p:tgtEl>
                                      </p:cBhvr>
                                    </p:animEffect>
                                    <p:anim calcmode="lin" valueType="num">
                                      <p:cBhvr>
                                        <p:cTn id="23" dur="1000" fill="hold"/>
                                        <p:tgtEl>
                                          <p:spTgt spid="66"/>
                                        </p:tgtEl>
                                        <p:attrNameLst>
                                          <p:attrName>ppt_x</p:attrName>
                                        </p:attrNameLst>
                                      </p:cBhvr>
                                      <p:tavLst>
                                        <p:tav tm="0">
                                          <p:val>
                                            <p:strVal val="#ppt_x"/>
                                          </p:val>
                                        </p:tav>
                                        <p:tav tm="100000">
                                          <p:val>
                                            <p:strVal val="#ppt_x"/>
                                          </p:val>
                                        </p:tav>
                                      </p:tavLst>
                                    </p:anim>
                                    <p:anim calcmode="lin" valueType="num">
                                      <p:cBhvr>
                                        <p:cTn id="24" dur="1000" fill="hold"/>
                                        <p:tgtEl>
                                          <p:spTgt spid="6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1000"/>
                                        <p:tgtEl>
                                          <p:spTgt spid="47"/>
                                        </p:tgtEl>
                                      </p:cBhvr>
                                    </p:animEffect>
                                    <p:anim calcmode="lin" valueType="num">
                                      <p:cBhvr>
                                        <p:cTn id="50" dur="1000" fill="hold"/>
                                        <p:tgtEl>
                                          <p:spTgt spid="47"/>
                                        </p:tgtEl>
                                        <p:attrNameLst>
                                          <p:attrName>ppt_x</p:attrName>
                                        </p:attrNameLst>
                                      </p:cBhvr>
                                      <p:tavLst>
                                        <p:tav tm="0">
                                          <p:val>
                                            <p:strVal val="#ppt_x"/>
                                          </p:val>
                                        </p:tav>
                                        <p:tav tm="100000">
                                          <p:val>
                                            <p:strVal val="#ppt_x"/>
                                          </p:val>
                                        </p:tav>
                                      </p:tavLst>
                                    </p:anim>
                                    <p:anim calcmode="lin" valueType="num">
                                      <p:cBhvr>
                                        <p:cTn id="51" dur="1000" fill="hold"/>
                                        <p:tgtEl>
                                          <p:spTgt spid="4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1000"/>
                                        <p:tgtEl>
                                          <p:spTgt spid="57"/>
                                        </p:tgtEl>
                                      </p:cBhvr>
                                    </p:animEffect>
                                    <p:anim calcmode="lin" valueType="num">
                                      <p:cBhvr>
                                        <p:cTn id="55" dur="1000" fill="hold"/>
                                        <p:tgtEl>
                                          <p:spTgt spid="57"/>
                                        </p:tgtEl>
                                        <p:attrNameLst>
                                          <p:attrName>ppt_x</p:attrName>
                                        </p:attrNameLst>
                                      </p:cBhvr>
                                      <p:tavLst>
                                        <p:tav tm="0">
                                          <p:val>
                                            <p:strVal val="#ppt_x"/>
                                          </p:val>
                                        </p:tav>
                                        <p:tav tm="100000">
                                          <p:val>
                                            <p:strVal val="#ppt_x"/>
                                          </p:val>
                                        </p:tav>
                                      </p:tavLst>
                                    </p:anim>
                                    <p:anim calcmode="lin" valueType="num">
                                      <p:cBhvr>
                                        <p:cTn id="56" dur="1000" fill="hold"/>
                                        <p:tgtEl>
                                          <p:spTgt spid="5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1000"/>
                                        <p:tgtEl>
                                          <p:spTgt spid="59"/>
                                        </p:tgtEl>
                                      </p:cBhvr>
                                    </p:animEffect>
                                    <p:anim calcmode="lin" valueType="num">
                                      <p:cBhvr>
                                        <p:cTn id="60" dur="1000" fill="hold"/>
                                        <p:tgtEl>
                                          <p:spTgt spid="59"/>
                                        </p:tgtEl>
                                        <p:attrNameLst>
                                          <p:attrName>ppt_x</p:attrName>
                                        </p:attrNameLst>
                                      </p:cBhvr>
                                      <p:tavLst>
                                        <p:tav tm="0">
                                          <p:val>
                                            <p:strVal val="#ppt_x"/>
                                          </p:val>
                                        </p:tav>
                                        <p:tav tm="100000">
                                          <p:val>
                                            <p:strVal val="#ppt_x"/>
                                          </p:val>
                                        </p:tav>
                                      </p:tavLst>
                                    </p:anim>
                                    <p:anim calcmode="lin" valueType="num">
                                      <p:cBhvr>
                                        <p:cTn id="61" dur="1000" fill="hold"/>
                                        <p:tgtEl>
                                          <p:spTgt spid="5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1000"/>
                                        <p:tgtEl>
                                          <p:spTgt spid="69"/>
                                        </p:tgtEl>
                                      </p:cBhvr>
                                    </p:animEffect>
                                    <p:anim calcmode="lin" valueType="num">
                                      <p:cBhvr>
                                        <p:cTn id="65" dur="1000" fill="hold"/>
                                        <p:tgtEl>
                                          <p:spTgt spid="69"/>
                                        </p:tgtEl>
                                        <p:attrNameLst>
                                          <p:attrName>ppt_x</p:attrName>
                                        </p:attrNameLst>
                                      </p:cBhvr>
                                      <p:tavLst>
                                        <p:tav tm="0">
                                          <p:val>
                                            <p:strVal val="#ppt_x"/>
                                          </p:val>
                                        </p:tav>
                                        <p:tav tm="100000">
                                          <p:val>
                                            <p:strVal val="#ppt_x"/>
                                          </p:val>
                                        </p:tav>
                                      </p:tavLst>
                                    </p:anim>
                                    <p:anim calcmode="lin" valueType="num">
                                      <p:cBhvr>
                                        <p:cTn id="66" dur="1000" fill="hold"/>
                                        <p:tgtEl>
                                          <p:spTgt spid="69"/>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1000" fill="hold"/>
                                        <p:tgtEl>
                                          <p:spTgt spid="2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1000"/>
                                        <p:tgtEl>
                                          <p:spTgt spid="24"/>
                                        </p:tgtEl>
                                      </p:cBhvr>
                                    </p:animEffect>
                                    <p:anim calcmode="lin" valueType="num">
                                      <p:cBhvr>
                                        <p:cTn id="80" dur="1000" fill="hold"/>
                                        <p:tgtEl>
                                          <p:spTgt spid="24"/>
                                        </p:tgtEl>
                                        <p:attrNameLst>
                                          <p:attrName>ppt_x</p:attrName>
                                        </p:attrNameLst>
                                      </p:cBhvr>
                                      <p:tavLst>
                                        <p:tav tm="0">
                                          <p:val>
                                            <p:strVal val="#ppt_x"/>
                                          </p:val>
                                        </p:tav>
                                        <p:tav tm="100000">
                                          <p:val>
                                            <p:strVal val="#ppt_x"/>
                                          </p:val>
                                        </p:tav>
                                      </p:tavLst>
                                    </p:anim>
                                    <p:anim calcmode="lin" valueType="num">
                                      <p:cBhvr>
                                        <p:cTn id="81" dur="1000" fill="hold"/>
                                        <p:tgtEl>
                                          <p:spTgt spid="24"/>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 grpId="0"/>
      <p:bldP spid="49" grpId="0"/>
      <p:bldP spid="51" grpId="0"/>
      <p:bldP spid="55" grpId="0"/>
      <p:bldP spid="57" grpId="0"/>
      <p:bldP spid="59" grpId="0"/>
      <p:bldP spid="66" grpId="0"/>
      <p:bldP spid="69"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352577" y="130071"/>
            <a:ext cx="6618568" cy="1255816"/>
          </a:xfrm>
        </p:spPr>
        <p:txBody>
          <a:bodyPr/>
          <a:lstStyle/>
          <a:p>
            <a:r>
              <a:rPr lang="en-US" dirty="0" smtClean="0">
                <a:solidFill>
                  <a:schemeClr val="tx2"/>
                </a:solidFill>
              </a:rPr>
              <a:t>Data available for more greater Minnesota communities</a:t>
            </a:r>
            <a:endParaRPr lang="en-US" dirty="0">
              <a:solidFill>
                <a:schemeClr val="tx2"/>
              </a:solidFill>
            </a:endParaRPr>
          </a:p>
        </p:txBody>
      </p:sp>
      <p:sp>
        <p:nvSpPr>
          <p:cNvPr id="12" name="TextBox 11"/>
          <p:cNvSpPr txBox="1"/>
          <p:nvPr/>
        </p:nvSpPr>
        <p:spPr>
          <a:xfrm>
            <a:off x="352577" y="1502688"/>
            <a:ext cx="6979515" cy="5016758"/>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Available geographies:</a:t>
            </a:r>
          </a:p>
          <a:p>
            <a:pPr marL="346075" indent="-346075">
              <a:spcBef>
                <a:spcPts val="600"/>
              </a:spcBef>
              <a:spcAft>
                <a:spcPts val="0"/>
              </a:spcAft>
              <a:buClr>
                <a:schemeClr val="tx2"/>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Counties</a:t>
            </a:r>
            <a:endParaRPr lang="en-US" sz="2200" dirty="0">
              <a:latin typeface="Arial" panose="020B0604020202020204" pitchFamily="34" charset="0"/>
              <a:cs typeface="Arial" panose="020B0604020202020204" pitchFamily="34" charset="0"/>
            </a:endParaRPr>
          </a:p>
          <a:p>
            <a:pPr marL="346075" indent="-346075">
              <a:spcBef>
                <a:spcPts val="600"/>
              </a:spcBef>
              <a:spcAft>
                <a:spcPts val="0"/>
              </a:spcAft>
              <a:buClr>
                <a:schemeClr val="tx2"/>
              </a:buClr>
              <a:buFont typeface="Wingdings" panose="05000000000000000000" pitchFamily="2" charset="2"/>
              <a:buChar char="§"/>
            </a:pPr>
            <a:r>
              <a:rPr lang="en-US" sz="2200" dirty="0">
                <a:latin typeface="Arial" panose="020B0604020202020204" pitchFamily="34" charset="0"/>
                <a:cs typeface="Arial" panose="020B0604020202020204" pitchFamily="34" charset="0"/>
              </a:rPr>
              <a:t>Cities</a:t>
            </a:r>
          </a:p>
          <a:p>
            <a:pPr marL="346075" indent="-346075">
              <a:spcBef>
                <a:spcPts val="600"/>
              </a:spcBef>
              <a:spcAft>
                <a:spcPts val="0"/>
              </a:spcAft>
              <a:buClr>
                <a:schemeClr val="tx2"/>
              </a:buClr>
              <a:buFont typeface="Wingdings" panose="05000000000000000000" pitchFamily="2" charset="2"/>
              <a:buChar char="§"/>
            </a:pPr>
            <a:r>
              <a:rPr lang="en-US" sz="2200" dirty="0">
                <a:latin typeface="Arial" panose="020B0604020202020204" pitchFamily="34" charset="0"/>
                <a:cs typeface="Arial" panose="020B0604020202020204" pitchFamily="34" charset="0"/>
              </a:rPr>
              <a:t>School districts</a:t>
            </a:r>
          </a:p>
          <a:p>
            <a:pPr marL="346075" indent="-346075">
              <a:spcBef>
                <a:spcPts val="600"/>
              </a:spcBef>
              <a:spcAft>
                <a:spcPts val="0"/>
              </a:spcAft>
              <a:buClr>
                <a:schemeClr val="tx2"/>
              </a:buClr>
              <a:buFont typeface="Wingdings" panose="05000000000000000000" pitchFamily="2" charset="2"/>
              <a:buChar char="§"/>
            </a:pPr>
            <a:r>
              <a:rPr lang="en-US" sz="2200" dirty="0">
                <a:latin typeface="Arial" panose="020B0604020202020204" pitchFamily="34" charset="0"/>
                <a:cs typeface="Arial" panose="020B0604020202020204" pitchFamily="34" charset="0"/>
              </a:rPr>
              <a:t>Minnesota Initiative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Foundation </a:t>
            </a:r>
            <a:r>
              <a:rPr lang="en-US" sz="2200" dirty="0">
                <a:latin typeface="Arial" panose="020B0604020202020204" pitchFamily="34" charset="0"/>
                <a:cs typeface="Arial" panose="020B0604020202020204" pitchFamily="34" charset="0"/>
              </a:rPr>
              <a:t>Region</a:t>
            </a:r>
          </a:p>
          <a:p>
            <a:pPr marL="346075" indent="-346075">
              <a:spcBef>
                <a:spcPts val="600"/>
              </a:spcBef>
              <a:spcAft>
                <a:spcPts val="0"/>
              </a:spcAft>
              <a:buClr>
                <a:schemeClr val="tx2"/>
              </a:buClr>
              <a:buFont typeface="Wingdings" panose="05000000000000000000" pitchFamily="2" charset="2"/>
              <a:buChar char="§"/>
            </a:pPr>
            <a:r>
              <a:rPr lang="en-US" sz="2200" dirty="0">
                <a:latin typeface="Arial" panose="020B0604020202020204" pitchFamily="34" charset="0"/>
                <a:cs typeface="Arial" panose="020B0604020202020204" pitchFamily="34" charset="0"/>
              </a:rPr>
              <a:t>Economic Development Region</a:t>
            </a:r>
          </a:p>
          <a:p>
            <a:pPr marL="346075" indent="-346075">
              <a:spcBef>
                <a:spcPts val="600"/>
              </a:spcBef>
              <a:spcAft>
                <a:spcPts val="0"/>
              </a:spcAft>
              <a:buClr>
                <a:schemeClr val="tx2"/>
              </a:buClr>
              <a:buFont typeface="Wingdings" panose="05000000000000000000" pitchFamily="2" charset="2"/>
              <a:buChar char="§"/>
            </a:pPr>
            <a:r>
              <a:rPr lang="en-US" sz="2200" dirty="0">
                <a:latin typeface="Arial" panose="020B0604020202020204" pitchFamily="34" charset="0"/>
                <a:cs typeface="Arial" panose="020B0604020202020204" pitchFamily="34" charset="0"/>
              </a:rPr>
              <a:t>MN House Districts</a:t>
            </a:r>
          </a:p>
          <a:p>
            <a:pPr marL="346075" indent="-346075">
              <a:spcBef>
                <a:spcPts val="600"/>
              </a:spcBef>
              <a:spcAft>
                <a:spcPts val="0"/>
              </a:spcAft>
              <a:buClr>
                <a:schemeClr val="tx2"/>
              </a:buClr>
              <a:buFont typeface="Wingdings" panose="05000000000000000000" pitchFamily="2" charset="2"/>
              <a:buChar char="§"/>
            </a:pPr>
            <a:r>
              <a:rPr lang="en-US" sz="2200" dirty="0">
                <a:latin typeface="Arial" panose="020B0604020202020204" pitchFamily="34" charset="0"/>
                <a:cs typeface="Arial" panose="020B0604020202020204" pitchFamily="34" charset="0"/>
              </a:rPr>
              <a:t>MN Senate Districts</a:t>
            </a:r>
          </a:p>
          <a:p>
            <a:pPr marL="346075" indent="-346075">
              <a:spcBef>
                <a:spcPts val="600"/>
              </a:spcBef>
              <a:spcAft>
                <a:spcPts val="0"/>
              </a:spcAft>
              <a:buClr>
                <a:schemeClr val="tx2"/>
              </a:buClr>
              <a:buFont typeface="Wingdings" panose="05000000000000000000" pitchFamily="2" charset="2"/>
              <a:buChar char="§"/>
            </a:pPr>
            <a:r>
              <a:rPr lang="en-US" sz="2200" dirty="0">
                <a:latin typeface="Arial" panose="020B0604020202020204" pitchFamily="34" charset="0"/>
                <a:cs typeface="Arial" panose="020B0604020202020204" pitchFamily="34" charset="0"/>
              </a:rPr>
              <a:t>US Congressional </a:t>
            </a:r>
            <a:r>
              <a:rPr lang="en-US" sz="2200" dirty="0" smtClean="0">
                <a:latin typeface="Arial" panose="020B0604020202020204" pitchFamily="34" charset="0"/>
                <a:cs typeface="Arial" panose="020B0604020202020204" pitchFamily="34" charset="0"/>
              </a:rPr>
              <a:t>Districts</a:t>
            </a:r>
          </a:p>
          <a:p>
            <a:pPr marL="346075" indent="-346075">
              <a:spcBef>
                <a:spcPts val="600"/>
              </a:spcBef>
              <a:spcAft>
                <a:spcPts val="0"/>
              </a:spcAft>
              <a:buClr>
                <a:schemeClr val="tx2"/>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Zip codes</a:t>
            </a:r>
          </a:p>
          <a:p>
            <a:pPr marL="346075" indent="-346075">
              <a:spcBef>
                <a:spcPts val="600"/>
              </a:spcBef>
              <a:spcAft>
                <a:spcPts val="0"/>
              </a:spcAft>
              <a:buClr>
                <a:schemeClr val="tx2"/>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Census tracts</a:t>
            </a:r>
            <a:endParaRPr lang="en-US" sz="22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8014823" y="0"/>
            <a:ext cx="3873582" cy="6858000"/>
          </a:xfrm>
          <a:prstGeom prst="rect">
            <a:avLst/>
          </a:prstGeom>
        </p:spPr>
      </p:pic>
      <p:sp>
        <p:nvSpPr>
          <p:cNvPr id="10" name="Oval 9"/>
          <p:cNvSpPr/>
          <p:nvPr/>
        </p:nvSpPr>
        <p:spPr>
          <a:xfrm>
            <a:off x="8543925" y="2771775"/>
            <a:ext cx="123825" cy="12382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014823" y="908216"/>
            <a:ext cx="3873582" cy="47767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5400000">
            <a:off x="7683953" y="1062830"/>
            <a:ext cx="421106" cy="168442"/>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p:cNvSpPr/>
          <p:nvPr/>
        </p:nvSpPr>
        <p:spPr>
          <a:xfrm>
            <a:off x="11888405" y="6251575"/>
            <a:ext cx="303595" cy="606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132982"/>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682750"/>
            <a:ext cx="11363325" cy="4568825"/>
          </a:xfrm>
        </p:spPr>
        <p:txBody>
          <a:bodyPr/>
          <a:lstStyle/>
          <a:p>
            <a:pPr marL="0" indent="0">
              <a:spcAft>
                <a:spcPts val="1800"/>
              </a:spcAft>
              <a:buNone/>
            </a:pPr>
            <a:endParaRPr lang="en-US" dirty="0" smtClean="0"/>
          </a:p>
          <a:p>
            <a:pPr>
              <a:spcAft>
                <a:spcPts val="1800"/>
              </a:spcAft>
            </a:pPr>
            <a:endParaRPr lang="en-US" dirty="0" smtClean="0"/>
          </a:p>
          <a:p>
            <a:pPr marL="274638" lvl="1" indent="0">
              <a:spcAft>
                <a:spcPts val="1800"/>
              </a:spcAft>
              <a:buNone/>
            </a:pPr>
            <a:endParaRPr lang="en-US" dirty="0" smtClean="0"/>
          </a:p>
          <a:p>
            <a:pPr marL="274638" lvl="1" indent="0">
              <a:spcAft>
                <a:spcPts val="1800"/>
              </a:spcAft>
              <a:buNone/>
            </a:pPr>
            <a:endParaRPr lang="en-US" dirty="0"/>
          </a:p>
        </p:txBody>
      </p:sp>
      <p:pic>
        <p:nvPicPr>
          <p:cNvPr id="7" name="Picture 6"/>
          <p:cNvPicPr>
            <a:picLocks noChangeAspect="1"/>
          </p:cNvPicPr>
          <p:nvPr/>
        </p:nvPicPr>
        <p:blipFill>
          <a:blip r:embed="rId3"/>
          <a:stretch>
            <a:fillRect/>
          </a:stretch>
        </p:blipFill>
        <p:spPr>
          <a:xfrm>
            <a:off x="1114426" y="0"/>
            <a:ext cx="6219825" cy="6829425"/>
          </a:xfrm>
          <a:prstGeom prst="rect">
            <a:avLst/>
          </a:prstGeom>
        </p:spPr>
      </p:pic>
      <p:pic>
        <p:nvPicPr>
          <p:cNvPr id="8" name="Picture 7"/>
          <p:cNvPicPr>
            <a:picLocks noChangeAspect="1"/>
          </p:cNvPicPr>
          <p:nvPr/>
        </p:nvPicPr>
        <p:blipFill>
          <a:blip r:embed="rId4"/>
          <a:stretch>
            <a:fillRect/>
          </a:stretch>
        </p:blipFill>
        <p:spPr>
          <a:xfrm>
            <a:off x="8014823" y="0"/>
            <a:ext cx="3873582" cy="6858000"/>
          </a:xfrm>
          <a:prstGeom prst="rect">
            <a:avLst/>
          </a:prstGeom>
        </p:spPr>
      </p:pic>
      <p:sp>
        <p:nvSpPr>
          <p:cNvPr id="14" name="Oval 13"/>
          <p:cNvSpPr/>
          <p:nvPr/>
        </p:nvSpPr>
        <p:spPr>
          <a:xfrm>
            <a:off x="8543925" y="2771775"/>
            <a:ext cx="123825" cy="12382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565583" y="25877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8325853" y="1431758"/>
            <a:ext cx="3320715" cy="1720516"/>
          </a:xfrm>
          <a:custGeom>
            <a:avLst/>
            <a:gdLst>
              <a:gd name="connsiteX0" fmla="*/ 161757 w 3320715"/>
              <a:gd name="connsiteY0" fmla="*/ 1092369 h 1720516"/>
              <a:gd name="connsiteX1" fmla="*/ 120764 w 3320715"/>
              <a:gd name="connsiteY1" fmla="*/ 1133362 h 1720516"/>
              <a:gd name="connsiteX2" fmla="*/ 120764 w 3320715"/>
              <a:gd name="connsiteY2" fmla="*/ 1297328 h 1720516"/>
              <a:gd name="connsiteX3" fmla="*/ 161757 w 3320715"/>
              <a:gd name="connsiteY3" fmla="*/ 1338321 h 1720516"/>
              <a:gd name="connsiteX4" fmla="*/ 2965846 w 3320715"/>
              <a:gd name="connsiteY4" fmla="*/ 1338321 h 1720516"/>
              <a:gd name="connsiteX5" fmla="*/ 3006839 w 3320715"/>
              <a:gd name="connsiteY5" fmla="*/ 1297328 h 1720516"/>
              <a:gd name="connsiteX6" fmla="*/ 3006839 w 3320715"/>
              <a:gd name="connsiteY6" fmla="*/ 1133362 h 1720516"/>
              <a:gd name="connsiteX7" fmla="*/ 2965846 w 3320715"/>
              <a:gd name="connsiteY7" fmla="*/ 1092369 h 1720516"/>
              <a:gd name="connsiteX8" fmla="*/ 0 w 3320715"/>
              <a:gd name="connsiteY8" fmla="*/ 0 h 1720516"/>
              <a:gd name="connsiteX9" fmla="*/ 3320715 w 3320715"/>
              <a:gd name="connsiteY9" fmla="*/ 0 h 1720516"/>
              <a:gd name="connsiteX10" fmla="*/ 3320715 w 3320715"/>
              <a:gd name="connsiteY10" fmla="*/ 1720516 h 1720516"/>
              <a:gd name="connsiteX11" fmla="*/ 0 w 3320715"/>
              <a:gd name="connsiteY11" fmla="*/ 1720516 h 172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0715" h="1720516">
                <a:moveTo>
                  <a:pt x="161757" y="1092369"/>
                </a:moveTo>
                <a:cubicBezTo>
                  <a:pt x="139117" y="1092369"/>
                  <a:pt x="120764" y="1110722"/>
                  <a:pt x="120764" y="1133362"/>
                </a:cubicBezTo>
                <a:lnTo>
                  <a:pt x="120764" y="1297328"/>
                </a:lnTo>
                <a:cubicBezTo>
                  <a:pt x="120764" y="1319968"/>
                  <a:pt x="139117" y="1338321"/>
                  <a:pt x="161757" y="1338321"/>
                </a:cubicBezTo>
                <a:lnTo>
                  <a:pt x="2965846" y="1338321"/>
                </a:lnTo>
                <a:cubicBezTo>
                  <a:pt x="2988486" y="1338321"/>
                  <a:pt x="3006839" y="1319968"/>
                  <a:pt x="3006839" y="1297328"/>
                </a:cubicBezTo>
                <a:lnTo>
                  <a:pt x="3006839" y="1133362"/>
                </a:lnTo>
                <a:cubicBezTo>
                  <a:pt x="3006839" y="1110722"/>
                  <a:pt x="2988486" y="1092369"/>
                  <a:pt x="2965846" y="1092369"/>
                </a:cubicBezTo>
                <a:close/>
                <a:moveTo>
                  <a:pt x="0" y="0"/>
                </a:moveTo>
                <a:lnTo>
                  <a:pt x="3320715" y="0"/>
                </a:lnTo>
                <a:lnTo>
                  <a:pt x="3320715" y="1720516"/>
                </a:lnTo>
                <a:lnTo>
                  <a:pt x="0" y="1720516"/>
                </a:lnTo>
                <a:close/>
              </a:path>
            </a:pathLst>
          </a:custGeom>
          <a:solidFill>
            <a:srgbClr val="9B9B9B">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8014823" y="2407444"/>
            <a:ext cx="3873582" cy="47767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5400000">
            <a:off x="7683953" y="2562058"/>
            <a:ext cx="421106" cy="168442"/>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610911"/>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5827"/>
          <a:stretch/>
        </p:blipFill>
        <p:spPr>
          <a:xfrm>
            <a:off x="618722" y="77882"/>
            <a:ext cx="6953227" cy="6681952"/>
          </a:xfrm>
          <a:prstGeom prst="rect">
            <a:avLst/>
          </a:prstGeom>
        </p:spPr>
      </p:pic>
      <p:sp>
        <p:nvSpPr>
          <p:cNvPr id="2" name="Content Placeholder 1"/>
          <p:cNvSpPr>
            <a:spLocks noGrp="1"/>
          </p:cNvSpPr>
          <p:nvPr>
            <p:ph idx="4294967295"/>
          </p:nvPr>
        </p:nvSpPr>
        <p:spPr>
          <a:xfrm>
            <a:off x="0" y="1682750"/>
            <a:ext cx="11363325" cy="4568825"/>
          </a:xfrm>
        </p:spPr>
        <p:txBody>
          <a:bodyPr/>
          <a:lstStyle/>
          <a:p>
            <a:pPr marL="0" indent="0">
              <a:spcAft>
                <a:spcPts val="1800"/>
              </a:spcAft>
              <a:buNone/>
            </a:pPr>
            <a:endParaRPr lang="en-US" dirty="0" smtClean="0"/>
          </a:p>
          <a:p>
            <a:pPr>
              <a:spcAft>
                <a:spcPts val="1800"/>
              </a:spcAft>
            </a:pPr>
            <a:endParaRPr lang="en-US" dirty="0" smtClean="0"/>
          </a:p>
          <a:p>
            <a:pPr marL="274638" lvl="1" indent="0">
              <a:spcAft>
                <a:spcPts val="1800"/>
              </a:spcAft>
              <a:buNone/>
            </a:pPr>
            <a:endParaRPr lang="en-US" dirty="0" smtClean="0"/>
          </a:p>
          <a:p>
            <a:pPr marL="274638" lvl="1" indent="0">
              <a:spcAft>
                <a:spcPts val="1800"/>
              </a:spcAft>
              <a:buNone/>
            </a:pPr>
            <a:endParaRPr lang="en-US" dirty="0"/>
          </a:p>
        </p:txBody>
      </p:sp>
      <p:pic>
        <p:nvPicPr>
          <p:cNvPr id="12" name="Picture 11"/>
          <p:cNvPicPr>
            <a:picLocks noChangeAspect="1"/>
          </p:cNvPicPr>
          <p:nvPr/>
        </p:nvPicPr>
        <p:blipFill>
          <a:blip r:embed="rId4"/>
          <a:stretch>
            <a:fillRect/>
          </a:stretch>
        </p:blipFill>
        <p:spPr>
          <a:xfrm>
            <a:off x="8014823" y="0"/>
            <a:ext cx="3873582" cy="6858000"/>
          </a:xfrm>
          <a:prstGeom prst="rect">
            <a:avLst/>
          </a:prstGeom>
        </p:spPr>
      </p:pic>
      <p:sp>
        <p:nvSpPr>
          <p:cNvPr id="14" name="Oval 13"/>
          <p:cNvSpPr/>
          <p:nvPr/>
        </p:nvSpPr>
        <p:spPr>
          <a:xfrm>
            <a:off x="8543925" y="2771775"/>
            <a:ext cx="123825" cy="12382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565583" y="197921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8014823" y="1819129"/>
            <a:ext cx="3873582" cy="47767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5400000">
            <a:off x="7683953" y="1986438"/>
            <a:ext cx="421106" cy="168442"/>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Freeform 16"/>
          <p:cNvSpPr/>
          <p:nvPr/>
        </p:nvSpPr>
        <p:spPr>
          <a:xfrm>
            <a:off x="8346205" y="1436542"/>
            <a:ext cx="3320715" cy="1720516"/>
          </a:xfrm>
          <a:custGeom>
            <a:avLst/>
            <a:gdLst>
              <a:gd name="connsiteX0" fmla="*/ 170404 w 3320715"/>
              <a:gd name="connsiteY0" fmla="*/ 470790 h 1720516"/>
              <a:gd name="connsiteX1" fmla="*/ 130069 w 3320715"/>
              <a:gd name="connsiteY1" fmla="*/ 511125 h 1720516"/>
              <a:gd name="connsiteX2" fmla="*/ 130069 w 3320715"/>
              <a:gd name="connsiteY2" fmla="*/ 672459 h 1720516"/>
              <a:gd name="connsiteX3" fmla="*/ 170404 w 3320715"/>
              <a:gd name="connsiteY3" fmla="*/ 712794 h 1720516"/>
              <a:gd name="connsiteX4" fmla="*/ 2976785 w 3320715"/>
              <a:gd name="connsiteY4" fmla="*/ 712794 h 1720516"/>
              <a:gd name="connsiteX5" fmla="*/ 3017120 w 3320715"/>
              <a:gd name="connsiteY5" fmla="*/ 672459 h 1720516"/>
              <a:gd name="connsiteX6" fmla="*/ 3017120 w 3320715"/>
              <a:gd name="connsiteY6" fmla="*/ 511125 h 1720516"/>
              <a:gd name="connsiteX7" fmla="*/ 2976785 w 3320715"/>
              <a:gd name="connsiteY7" fmla="*/ 470790 h 1720516"/>
              <a:gd name="connsiteX8" fmla="*/ 0 w 3320715"/>
              <a:gd name="connsiteY8" fmla="*/ 0 h 1720516"/>
              <a:gd name="connsiteX9" fmla="*/ 3320715 w 3320715"/>
              <a:gd name="connsiteY9" fmla="*/ 0 h 1720516"/>
              <a:gd name="connsiteX10" fmla="*/ 3320715 w 3320715"/>
              <a:gd name="connsiteY10" fmla="*/ 1720516 h 1720516"/>
              <a:gd name="connsiteX11" fmla="*/ 0 w 3320715"/>
              <a:gd name="connsiteY11" fmla="*/ 1720516 h 172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0715" h="1720516">
                <a:moveTo>
                  <a:pt x="170404" y="470790"/>
                </a:moveTo>
                <a:cubicBezTo>
                  <a:pt x="148128" y="470790"/>
                  <a:pt x="130069" y="488849"/>
                  <a:pt x="130069" y="511125"/>
                </a:cubicBezTo>
                <a:lnTo>
                  <a:pt x="130069" y="672459"/>
                </a:lnTo>
                <a:cubicBezTo>
                  <a:pt x="130069" y="694735"/>
                  <a:pt x="148128" y="712794"/>
                  <a:pt x="170404" y="712794"/>
                </a:cubicBezTo>
                <a:lnTo>
                  <a:pt x="2976785" y="712794"/>
                </a:lnTo>
                <a:cubicBezTo>
                  <a:pt x="2999061" y="712794"/>
                  <a:pt x="3017120" y="694735"/>
                  <a:pt x="3017120" y="672459"/>
                </a:cubicBezTo>
                <a:lnTo>
                  <a:pt x="3017120" y="511125"/>
                </a:lnTo>
                <a:cubicBezTo>
                  <a:pt x="3017120" y="488849"/>
                  <a:pt x="2999061" y="470790"/>
                  <a:pt x="2976785" y="470790"/>
                </a:cubicBezTo>
                <a:close/>
                <a:moveTo>
                  <a:pt x="0" y="0"/>
                </a:moveTo>
                <a:lnTo>
                  <a:pt x="3320715" y="0"/>
                </a:lnTo>
                <a:lnTo>
                  <a:pt x="3320715" y="1720516"/>
                </a:lnTo>
                <a:lnTo>
                  <a:pt x="0" y="1720516"/>
                </a:lnTo>
                <a:close/>
              </a:path>
            </a:pathLst>
          </a:custGeom>
          <a:solidFill>
            <a:srgbClr val="9B9B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72435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682750"/>
            <a:ext cx="11363325" cy="4568825"/>
          </a:xfrm>
        </p:spPr>
        <p:txBody>
          <a:bodyPr/>
          <a:lstStyle/>
          <a:p>
            <a:pPr marL="0" indent="0">
              <a:spcAft>
                <a:spcPts val="1800"/>
              </a:spcAft>
              <a:buNone/>
            </a:pPr>
            <a:endParaRPr lang="en-US" dirty="0" smtClean="0"/>
          </a:p>
          <a:p>
            <a:pPr>
              <a:spcAft>
                <a:spcPts val="1800"/>
              </a:spcAft>
            </a:pPr>
            <a:endParaRPr lang="en-US" dirty="0" smtClean="0"/>
          </a:p>
          <a:p>
            <a:pPr marL="274638" lvl="1" indent="0">
              <a:spcAft>
                <a:spcPts val="1800"/>
              </a:spcAft>
              <a:buNone/>
            </a:pPr>
            <a:endParaRPr lang="en-US" dirty="0" smtClean="0"/>
          </a:p>
          <a:p>
            <a:pPr marL="274638" lvl="1" indent="0">
              <a:spcAft>
                <a:spcPts val="1800"/>
              </a:spcAft>
              <a:buNone/>
            </a:pPr>
            <a:endParaRPr lang="en-US" dirty="0"/>
          </a:p>
        </p:txBody>
      </p:sp>
      <p:pic>
        <p:nvPicPr>
          <p:cNvPr id="5" name="Picture 4"/>
          <p:cNvPicPr>
            <a:picLocks noChangeAspect="1"/>
          </p:cNvPicPr>
          <p:nvPr/>
        </p:nvPicPr>
        <p:blipFill>
          <a:blip r:embed="rId3"/>
          <a:stretch>
            <a:fillRect/>
          </a:stretch>
        </p:blipFill>
        <p:spPr>
          <a:xfrm>
            <a:off x="1128249" y="-12032"/>
            <a:ext cx="6200775" cy="6858000"/>
          </a:xfrm>
          <a:prstGeom prst="rect">
            <a:avLst/>
          </a:prstGeom>
        </p:spPr>
      </p:pic>
      <p:pic>
        <p:nvPicPr>
          <p:cNvPr id="13" name="Picture 12"/>
          <p:cNvPicPr>
            <a:picLocks noChangeAspect="1"/>
          </p:cNvPicPr>
          <p:nvPr/>
        </p:nvPicPr>
        <p:blipFill>
          <a:blip r:embed="rId4"/>
          <a:stretch>
            <a:fillRect/>
          </a:stretch>
        </p:blipFill>
        <p:spPr>
          <a:xfrm>
            <a:off x="8014823" y="0"/>
            <a:ext cx="3873582" cy="6858000"/>
          </a:xfrm>
          <a:prstGeom prst="rect">
            <a:avLst/>
          </a:prstGeom>
        </p:spPr>
      </p:pic>
      <p:sp>
        <p:nvSpPr>
          <p:cNvPr id="15" name="Oval 14"/>
          <p:cNvSpPr/>
          <p:nvPr/>
        </p:nvSpPr>
        <p:spPr>
          <a:xfrm>
            <a:off x="8565583" y="279414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353320" y="1440127"/>
            <a:ext cx="3320715" cy="1720516"/>
          </a:xfrm>
          <a:custGeom>
            <a:avLst/>
            <a:gdLst>
              <a:gd name="connsiteX0" fmla="*/ 97570 w 3320715"/>
              <a:gd name="connsiteY0" fmla="*/ 1288792 h 1720516"/>
              <a:gd name="connsiteX1" fmla="*/ 56577 w 3320715"/>
              <a:gd name="connsiteY1" fmla="*/ 1329785 h 1720516"/>
              <a:gd name="connsiteX2" fmla="*/ 56577 w 3320715"/>
              <a:gd name="connsiteY2" fmla="*/ 1493751 h 1720516"/>
              <a:gd name="connsiteX3" fmla="*/ 97570 w 3320715"/>
              <a:gd name="connsiteY3" fmla="*/ 1534744 h 1720516"/>
              <a:gd name="connsiteX4" fmla="*/ 2901659 w 3320715"/>
              <a:gd name="connsiteY4" fmla="*/ 1534744 h 1720516"/>
              <a:gd name="connsiteX5" fmla="*/ 2942652 w 3320715"/>
              <a:gd name="connsiteY5" fmla="*/ 1493751 h 1720516"/>
              <a:gd name="connsiteX6" fmla="*/ 2942652 w 3320715"/>
              <a:gd name="connsiteY6" fmla="*/ 1329785 h 1720516"/>
              <a:gd name="connsiteX7" fmla="*/ 2901659 w 3320715"/>
              <a:gd name="connsiteY7" fmla="*/ 1288792 h 1720516"/>
              <a:gd name="connsiteX8" fmla="*/ 0 w 3320715"/>
              <a:gd name="connsiteY8" fmla="*/ 0 h 1720516"/>
              <a:gd name="connsiteX9" fmla="*/ 3320715 w 3320715"/>
              <a:gd name="connsiteY9" fmla="*/ 0 h 1720516"/>
              <a:gd name="connsiteX10" fmla="*/ 3320715 w 3320715"/>
              <a:gd name="connsiteY10" fmla="*/ 1720516 h 1720516"/>
              <a:gd name="connsiteX11" fmla="*/ 0 w 3320715"/>
              <a:gd name="connsiteY11" fmla="*/ 1720516 h 172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0715" h="1720516">
                <a:moveTo>
                  <a:pt x="97570" y="1288792"/>
                </a:moveTo>
                <a:cubicBezTo>
                  <a:pt x="74930" y="1288792"/>
                  <a:pt x="56577" y="1307145"/>
                  <a:pt x="56577" y="1329785"/>
                </a:cubicBezTo>
                <a:lnTo>
                  <a:pt x="56577" y="1493751"/>
                </a:lnTo>
                <a:cubicBezTo>
                  <a:pt x="56577" y="1516391"/>
                  <a:pt x="74930" y="1534744"/>
                  <a:pt x="97570" y="1534744"/>
                </a:cubicBezTo>
                <a:lnTo>
                  <a:pt x="2901659" y="1534744"/>
                </a:lnTo>
                <a:cubicBezTo>
                  <a:pt x="2924299" y="1534744"/>
                  <a:pt x="2942652" y="1516391"/>
                  <a:pt x="2942652" y="1493751"/>
                </a:cubicBezTo>
                <a:lnTo>
                  <a:pt x="2942652" y="1329785"/>
                </a:lnTo>
                <a:cubicBezTo>
                  <a:pt x="2942652" y="1307145"/>
                  <a:pt x="2924299" y="1288792"/>
                  <a:pt x="2901659" y="1288792"/>
                </a:cubicBezTo>
                <a:close/>
                <a:moveTo>
                  <a:pt x="0" y="0"/>
                </a:moveTo>
                <a:lnTo>
                  <a:pt x="3320715" y="0"/>
                </a:lnTo>
                <a:lnTo>
                  <a:pt x="3320715" y="1720516"/>
                </a:lnTo>
                <a:lnTo>
                  <a:pt x="0" y="1720516"/>
                </a:lnTo>
                <a:close/>
              </a:path>
            </a:pathLst>
          </a:custGeom>
          <a:solidFill>
            <a:srgbClr val="9B9B9B">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014823" y="2612163"/>
            <a:ext cx="3873582" cy="47767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5400000">
            <a:off x="7683953" y="2766777"/>
            <a:ext cx="421106" cy="168442"/>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921265"/>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682750"/>
            <a:ext cx="11363325" cy="4568825"/>
          </a:xfrm>
        </p:spPr>
        <p:txBody>
          <a:bodyPr/>
          <a:lstStyle/>
          <a:p>
            <a:pPr marL="0" indent="0">
              <a:spcAft>
                <a:spcPts val="1800"/>
              </a:spcAft>
              <a:buNone/>
            </a:pPr>
            <a:endParaRPr lang="en-US" dirty="0" smtClean="0"/>
          </a:p>
          <a:p>
            <a:pPr>
              <a:spcAft>
                <a:spcPts val="1800"/>
              </a:spcAft>
            </a:pPr>
            <a:endParaRPr lang="en-US" dirty="0" smtClean="0"/>
          </a:p>
          <a:p>
            <a:pPr marL="274638" lvl="1" indent="0">
              <a:spcAft>
                <a:spcPts val="1800"/>
              </a:spcAft>
              <a:buNone/>
            </a:pPr>
            <a:endParaRPr lang="en-US" dirty="0" smtClean="0"/>
          </a:p>
          <a:p>
            <a:pPr marL="274638" lvl="1" indent="0">
              <a:spcAft>
                <a:spcPts val="1800"/>
              </a:spcAft>
              <a:buNone/>
            </a:pPr>
            <a:endParaRPr lang="en-US" dirty="0"/>
          </a:p>
        </p:txBody>
      </p:sp>
      <p:pic>
        <p:nvPicPr>
          <p:cNvPr id="4" name="Picture 3"/>
          <p:cNvPicPr>
            <a:picLocks noChangeAspect="1"/>
          </p:cNvPicPr>
          <p:nvPr/>
        </p:nvPicPr>
        <p:blipFill>
          <a:blip r:embed="rId3"/>
          <a:stretch>
            <a:fillRect/>
          </a:stretch>
        </p:blipFill>
        <p:spPr>
          <a:xfrm>
            <a:off x="1134928" y="0"/>
            <a:ext cx="6191250" cy="6858000"/>
          </a:xfrm>
          <a:prstGeom prst="rect">
            <a:avLst/>
          </a:prstGeom>
        </p:spPr>
      </p:pic>
      <p:pic>
        <p:nvPicPr>
          <p:cNvPr id="10" name="Picture 9"/>
          <p:cNvPicPr>
            <a:picLocks noChangeAspect="1"/>
          </p:cNvPicPr>
          <p:nvPr/>
        </p:nvPicPr>
        <p:blipFill>
          <a:blip r:embed="rId4"/>
          <a:stretch>
            <a:fillRect/>
          </a:stretch>
        </p:blipFill>
        <p:spPr>
          <a:xfrm>
            <a:off x="8014823" y="0"/>
            <a:ext cx="3873582" cy="6858000"/>
          </a:xfrm>
          <a:prstGeom prst="rect">
            <a:avLst/>
          </a:prstGeom>
        </p:spPr>
      </p:pic>
      <p:sp>
        <p:nvSpPr>
          <p:cNvPr id="11" name="Oval 10"/>
          <p:cNvSpPr/>
          <p:nvPr/>
        </p:nvSpPr>
        <p:spPr>
          <a:xfrm>
            <a:off x="8543925" y="2771775"/>
            <a:ext cx="123825" cy="12382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565583" y="218191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8345569" y="1413096"/>
            <a:ext cx="3320715" cy="1720516"/>
          </a:xfrm>
          <a:custGeom>
            <a:avLst/>
            <a:gdLst>
              <a:gd name="connsiteX0" fmla="*/ 142042 w 3320715"/>
              <a:gd name="connsiteY0" fmla="*/ 701090 h 1720516"/>
              <a:gd name="connsiteX1" fmla="*/ 101049 w 3320715"/>
              <a:gd name="connsiteY1" fmla="*/ 742083 h 1720516"/>
              <a:gd name="connsiteX2" fmla="*/ 101049 w 3320715"/>
              <a:gd name="connsiteY2" fmla="*/ 906049 h 1720516"/>
              <a:gd name="connsiteX3" fmla="*/ 142042 w 3320715"/>
              <a:gd name="connsiteY3" fmla="*/ 947042 h 1720516"/>
              <a:gd name="connsiteX4" fmla="*/ 2946131 w 3320715"/>
              <a:gd name="connsiteY4" fmla="*/ 947042 h 1720516"/>
              <a:gd name="connsiteX5" fmla="*/ 2987124 w 3320715"/>
              <a:gd name="connsiteY5" fmla="*/ 906049 h 1720516"/>
              <a:gd name="connsiteX6" fmla="*/ 2987124 w 3320715"/>
              <a:gd name="connsiteY6" fmla="*/ 742083 h 1720516"/>
              <a:gd name="connsiteX7" fmla="*/ 2946131 w 3320715"/>
              <a:gd name="connsiteY7" fmla="*/ 701090 h 1720516"/>
              <a:gd name="connsiteX8" fmla="*/ 0 w 3320715"/>
              <a:gd name="connsiteY8" fmla="*/ 0 h 1720516"/>
              <a:gd name="connsiteX9" fmla="*/ 3320715 w 3320715"/>
              <a:gd name="connsiteY9" fmla="*/ 0 h 1720516"/>
              <a:gd name="connsiteX10" fmla="*/ 3320715 w 3320715"/>
              <a:gd name="connsiteY10" fmla="*/ 1720516 h 1720516"/>
              <a:gd name="connsiteX11" fmla="*/ 0 w 3320715"/>
              <a:gd name="connsiteY11" fmla="*/ 1720516 h 172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0715" h="1720516">
                <a:moveTo>
                  <a:pt x="142042" y="701090"/>
                </a:moveTo>
                <a:cubicBezTo>
                  <a:pt x="119402" y="701090"/>
                  <a:pt x="101049" y="719443"/>
                  <a:pt x="101049" y="742083"/>
                </a:cubicBezTo>
                <a:lnTo>
                  <a:pt x="101049" y="906049"/>
                </a:lnTo>
                <a:cubicBezTo>
                  <a:pt x="101049" y="928689"/>
                  <a:pt x="119402" y="947042"/>
                  <a:pt x="142042" y="947042"/>
                </a:cubicBezTo>
                <a:lnTo>
                  <a:pt x="2946131" y="947042"/>
                </a:lnTo>
                <a:cubicBezTo>
                  <a:pt x="2968771" y="947042"/>
                  <a:pt x="2987124" y="928689"/>
                  <a:pt x="2987124" y="906049"/>
                </a:cubicBezTo>
                <a:lnTo>
                  <a:pt x="2987124" y="742083"/>
                </a:lnTo>
                <a:cubicBezTo>
                  <a:pt x="2987124" y="719443"/>
                  <a:pt x="2968771" y="701090"/>
                  <a:pt x="2946131" y="701090"/>
                </a:cubicBezTo>
                <a:close/>
                <a:moveTo>
                  <a:pt x="0" y="0"/>
                </a:moveTo>
                <a:lnTo>
                  <a:pt x="3320715" y="0"/>
                </a:lnTo>
                <a:lnTo>
                  <a:pt x="3320715" y="1720516"/>
                </a:lnTo>
                <a:lnTo>
                  <a:pt x="0" y="1720516"/>
                </a:lnTo>
                <a:close/>
              </a:path>
            </a:pathLst>
          </a:custGeom>
          <a:solidFill>
            <a:srgbClr val="9B9B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014823" y="1989960"/>
            <a:ext cx="3873582" cy="47767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5400000">
            <a:off x="7683953" y="2144574"/>
            <a:ext cx="421106" cy="168442"/>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374986"/>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a:solidFill>
                  <a:schemeClr val="tx1"/>
                </a:solidFill>
              </a:rPr>
              <a:t>Let’s see it in action!</a:t>
            </a:r>
          </a:p>
        </p:txBody>
      </p:sp>
      <p:grpSp>
        <p:nvGrpSpPr>
          <p:cNvPr id="3" name="Group 2"/>
          <p:cNvGrpSpPr/>
          <p:nvPr/>
        </p:nvGrpSpPr>
        <p:grpSpPr>
          <a:xfrm>
            <a:off x="8788003" y="6421910"/>
            <a:ext cx="3403997" cy="338554"/>
            <a:chOff x="304800" y="6519446"/>
            <a:chExt cx="3403997" cy="338554"/>
          </a:xfrm>
        </p:grpSpPr>
        <p:sp>
          <p:nvSpPr>
            <p:cNvPr id="4" name="TextBox 3"/>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chemeClr val="bg1"/>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schemeClr val="bg1"/>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schemeClr val="bg1"/>
                </a:solidFill>
                <a:effectLst/>
                <a:uLnTx/>
                <a:uFillTx/>
                <a:latin typeface="Arial Narrow" pitchFamily="34" charset="0"/>
                <a:ea typeface="+mn-ea"/>
                <a:cs typeface="+mn-cs"/>
              </a:endParaRPr>
            </a:p>
          </p:txBody>
        </p:sp>
        <p:pic>
          <p:nvPicPr>
            <p:cNvPr id="5" name="Picture 5" descr="https://g.twimg.com/Twitter_logo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17888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2"/>
                </a:solidFill>
              </a:rPr>
              <a:t>Why do we use data?</a:t>
            </a:r>
            <a:r>
              <a:rPr lang="en-US" dirty="0" smtClean="0">
                <a:solidFill>
                  <a:schemeClr val="tx1"/>
                </a:solidFill>
              </a:rPr>
              <a:t/>
            </a:r>
            <a:br>
              <a:rPr lang="en-US" dirty="0" smtClean="0">
                <a:solidFill>
                  <a:schemeClr val="tx1"/>
                </a:solidFill>
              </a:rPr>
            </a:br>
            <a:endParaRPr lang="en-US" dirty="0">
              <a:solidFill>
                <a:schemeClr val="tx1"/>
              </a:solidFill>
            </a:endParaRPr>
          </a:p>
        </p:txBody>
      </p:sp>
      <p:grpSp>
        <p:nvGrpSpPr>
          <p:cNvPr id="7" name="Group 6"/>
          <p:cNvGrpSpPr/>
          <p:nvPr/>
        </p:nvGrpSpPr>
        <p:grpSpPr>
          <a:xfrm>
            <a:off x="7264004" y="6519446"/>
            <a:ext cx="3403997" cy="338554"/>
            <a:chOff x="304800" y="6519446"/>
            <a:chExt cx="3403997" cy="338554"/>
          </a:xfrm>
        </p:grpSpPr>
        <p:sp>
          <p:nvSpPr>
            <p:cNvPr id="8" name="TextBox 7"/>
            <p:cNvSpPr txBox="1"/>
            <p:nvPr/>
          </p:nvSpPr>
          <p:spPr>
            <a:xfrm>
              <a:off x="304800" y="6519446"/>
              <a:ext cx="3403997" cy="338554"/>
            </a:xfrm>
            <a:prstGeom prst="rect">
              <a:avLst/>
            </a:prstGeom>
            <a:noFill/>
          </p:spPr>
          <p:txBody>
            <a:bodyPr wrap="square" rtlCol="0">
              <a:spAutoFit/>
            </a:bodyPr>
            <a:lstStyle/>
            <a:p>
              <a:pPr algn="r" fontAlgn="auto">
                <a:spcBef>
                  <a:spcPts val="0"/>
                </a:spcBef>
                <a:spcAft>
                  <a:spcPts val="0"/>
                </a:spcAft>
                <a:defRPr/>
              </a:pPr>
              <a:r>
                <a:rPr lang="en-US" altLang="en-US" sz="1600" dirty="0">
                  <a:solidFill>
                    <a:prstClr val="black">
                      <a:lumMod val="50000"/>
                      <a:lumOff val="50000"/>
                    </a:prstClr>
                  </a:solidFill>
                  <a:latin typeface="Arial Narrow" pitchFamily="34" charset="0"/>
                </a:rPr>
                <a:t>@</a:t>
              </a:r>
              <a:r>
                <a:rPr lang="en-US" altLang="en-US" sz="1600" dirty="0" err="1">
                  <a:solidFill>
                    <a:prstClr val="black">
                      <a:lumMod val="50000"/>
                      <a:lumOff val="50000"/>
                    </a:prstClr>
                  </a:solidFill>
                  <a:latin typeface="Arial Narrow" pitchFamily="34" charset="0"/>
                </a:rPr>
                <a:t>MNCompass</a:t>
              </a:r>
              <a:endParaRPr lang="en-US" altLang="en-US" sz="1600" dirty="0">
                <a:solidFill>
                  <a:prstClr val="black">
                    <a:lumMod val="50000"/>
                    <a:lumOff val="50000"/>
                  </a:prstClr>
                </a:solidFill>
                <a:latin typeface="Arial Narrow" pitchFamily="34" charset="0"/>
              </a:endParaRPr>
            </a:p>
          </p:txBody>
        </p:sp>
        <p:pic>
          <p:nvPicPr>
            <p:cNvPr id="9" name="Picture 5" descr="https://g.twimg.com/Twitter_logo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2184606" y="1371600"/>
            <a:ext cx="4444795" cy="1066800"/>
            <a:chOff x="660605" y="1295400"/>
            <a:chExt cx="4444795" cy="1066800"/>
          </a:xfrm>
        </p:grpSpPr>
        <p:sp>
          <p:nvSpPr>
            <p:cNvPr id="16" name="Title 2"/>
            <p:cNvSpPr txBox="1">
              <a:spLocks/>
            </p:cNvSpPr>
            <p:nvPr/>
          </p:nvSpPr>
          <p:spPr bwMode="auto">
            <a:xfrm>
              <a:off x="769917" y="1487384"/>
              <a:ext cx="4335483" cy="6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pPr marL="457200" indent="-457200">
                <a:tabLst>
                  <a:tab pos="457200" algn="l"/>
                  <a:tab pos="1489075" algn="l"/>
                </a:tabLst>
              </a:pPr>
              <a:r>
                <a:rPr lang="en-US" dirty="0">
                  <a:solidFill>
                    <a:schemeClr val="bg2">
                      <a:lumMod val="50000"/>
                    </a:schemeClr>
                  </a:solidFill>
                </a:rPr>
                <a:t>To uncover insights</a:t>
              </a:r>
            </a:p>
          </p:txBody>
        </p:sp>
        <p:sp>
          <p:nvSpPr>
            <p:cNvPr id="17" name="Rounded Rectangular Callout 16"/>
            <p:cNvSpPr/>
            <p:nvPr/>
          </p:nvSpPr>
          <p:spPr>
            <a:xfrm>
              <a:off x="660605" y="1295400"/>
              <a:ext cx="4368596" cy="1066800"/>
            </a:xfrm>
            <a:prstGeom prst="wedgeRoundRectCallout">
              <a:avLst>
                <a:gd name="adj1" fmla="val -56574"/>
                <a:gd name="adj2" fmla="val 41310"/>
                <a:gd name="adj3" fmla="val 16667"/>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eorgia"/>
              </a:endParaRPr>
            </a:p>
          </p:txBody>
        </p:sp>
      </p:grpSp>
      <p:grpSp>
        <p:nvGrpSpPr>
          <p:cNvPr id="23" name="Group 22"/>
          <p:cNvGrpSpPr/>
          <p:nvPr/>
        </p:nvGrpSpPr>
        <p:grpSpPr>
          <a:xfrm>
            <a:off x="2146506" y="4724400"/>
            <a:ext cx="6311695" cy="1447800"/>
            <a:chOff x="660605" y="1295400"/>
            <a:chExt cx="4444795" cy="1066800"/>
          </a:xfrm>
        </p:grpSpPr>
        <p:sp>
          <p:nvSpPr>
            <p:cNvPr id="24" name="Title 2"/>
            <p:cNvSpPr txBox="1">
              <a:spLocks/>
            </p:cNvSpPr>
            <p:nvPr/>
          </p:nvSpPr>
          <p:spPr bwMode="auto">
            <a:xfrm>
              <a:off x="769917" y="1487384"/>
              <a:ext cx="4335483" cy="6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pPr>
                <a:tabLst>
                  <a:tab pos="1489075" algn="l"/>
                </a:tabLst>
              </a:pPr>
              <a:r>
                <a:rPr lang="en-US" dirty="0">
                  <a:solidFill>
                    <a:schemeClr val="accent3">
                      <a:lumMod val="50000"/>
                    </a:schemeClr>
                  </a:solidFill>
                </a:rPr>
                <a:t>To make the case to support my community</a:t>
              </a:r>
            </a:p>
          </p:txBody>
        </p:sp>
        <p:sp>
          <p:nvSpPr>
            <p:cNvPr id="25" name="Rounded Rectangular Callout 24"/>
            <p:cNvSpPr/>
            <p:nvPr/>
          </p:nvSpPr>
          <p:spPr>
            <a:xfrm>
              <a:off x="660605" y="1295400"/>
              <a:ext cx="4368596" cy="1066800"/>
            </a:xfrm>
            <a:prstGeom prst="wedgeRoundRectCallout">
              <a:avLst>
                <a:gd name="adj1" fmla="val -56574"/>
                <a:gd name="adj2" fmla="val 41310"/>
                <a:gd name="adj3" fmla="val 16667"/>
              </a:avLst>
            </a:pr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eorgia"/>
              </a:endParaRPr>
            </a:p>
          </p:txBody>
        </p:sp>
      </p:grpSp>
      <p:sp>
        <p:nvSpPr>
          <p:cNvPr id="15" name="Rounded Rectangular Callout 14"/>
          <p:cNvSpPr/>
          <p:nvPr/>
        </p:nvSpPr>
        <p:spPr>
          <a:xfrm flipH="1">
            <a:off x="3581400" y="3121959"/>
            <a:ext cx="5590679" cy="1069041"/>
          </a:xfrm>
          <a:prstGeom prst="wedgeRoundRectCallout">
            <a:avLst>
              <a:gd name="adj1" fmla="val -53011"/>
              <a:gd name="adj2" fmla="val 40152"/>
              <a:gd name="adj3" fmla="val 16667"/>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eorgia"/>
            </a:endParaRPr>
          </a:p>
        </p:txBody>
      </p:sp>
      <p:sp>
        <p:nvSpPr>
          <p:cNvPr id="2" name="Rectangle 1"/>
          <p:cNvSpPr/>
          <p:nvPr/>
        </p:nvSpPr>
        <p:spPr>
          <a:xfrm>
            <a:off x="4532655" y="3258765"/>
            <a:ext cx="4403450" cy="707886"/>
          </a:xfrm>
          <a:prstGeom prst="rect">
            <a:avLst/>
          </a:prstGeom>
        </p:spPr>
        <p:txBody>
          <a:bodyPr wrap="none">
            <a:spAutoFit/>
          </a:bodyPr>
          <a:lstStyle/>
          <a:p>
            <a:pPr algn="r">
              <a:tabLst>
                <a:tab pos="1489075" algn="l"/>
              </a:tabLst>
            </a:pPr>
            <a:r>
              <a:rPr lang="en-US" sz="4000" b="1" dirty="0">
                <a:solidFill>
                  <a:schemeClr val="tx2">
                    <a:lumMod val="50000"/>
                  </a:schemeClr>
                </a:solidFill>
                <a:latin typeface="Arial Narrow" panose="020B0606020202030204" pitchFamily="34" charset="0"/>
                <a:cs typeface="Arial" panose="020B0604020202020204" pitchFamily="34" charset="0"/>
              </a:rPr>
              <a:t>To demonstrate need</a:t>
            </a:r>
          </a:p>
        </p:txBody>
      </p:sp>
    </p:spTree>
    <p:extLst>
      <p:ext uri="{BB962C8B-B14F-4D97-AF65-F5344CB8AC3E}">
        <p14:creationId xmlns:p14="http://schemas.microsoft.com/office/powerpoint/2010/main" val="1298691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510" t="34773" r="26789" b="1438"/>
          <a:stretch/>
        </p:blipFill>
        <p:spPr>
          <a:xfrm>
            <a:off x="5962649" y="0"/>
            <a:ext cx="6224801" cy="6438900"/>
          </a:xfrm>
          <a:prstGeom prst="rect">
            <a:avLst/>
          </a:prstGeom>
        </p:spPr>
      </p:pic>
      <p:sp>
        <p:nvSpPr>
          <p:cNvPr id="6" name="Content Placeholder 5"/>
          <p:cNvSpPr>
            <a:spLocks noGrp="1"/>
          </p:cNvSpPr>
          <p:nvPr>
            <p:ph idx="11"/>
          </p:nvPr>
        </p:nvSpPr>
        <p:spPr/>
        <p:txBody>
          <a:bodyPr/>
          <a:lstStyle/>
          <a:p>
            <a:endParaRPr lang="en-US" dirty="0"/>
          </a:p>
          <a:p>
            <a:endParaRPr lang="en-US" dirty="0"/>
          </a:p>
        </p:txBody>
      </p:sp>
      <p:pic>
        <p:nvPicPr>
          <p:cNvPr id="9" name="Picture 8"/>
          <p:cNvPicPr>
            <a:picLocks noChangeAspect="1"/>
          </p:cNvPicPr>
          <p:nvPr/>
        </p:nvPicPr>
        <p:blipFill>
          <a:blip r:embed="rId4"/>
          <a:stretch>
            <a:fillRect/>
          </a:stretch>
        </p:blipFill>
        <p:spPr>
          <a:xfrm>
            <a:off x="7159309" y="996180"/>
            <a:ext cx="3831479" cy="2400986"/>
          </a:xfrm>
          <a:prstGeom prst="rect">
            <a:avLst/>
          </a:prstGeom>
        </p:spPr>
      </p:pic>
      <p:sp>
        <p:nvSpPr>
          <p:cNvPr id="10" name="Content Placeholder 6"/>
          <p:cNvSpPr txBox="1">
            <a:spLocks/>
          </p:cNvSpPr>
          <p:nvPr/>
        </p:nvSpPr>
        <p:spPr bwMode="auto">
          <a:xfrm>
            <a:off x="927898" y="2920402"/>
            <a:ext cx="3875906" cy="393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accent3"/>
              </a:buClr>
              <a:buSzPct val="125000"/>
              <a:buFont typeface="Wingdings 2" pitchFamily="18" charset="2"/>
              <a:buNone/>
              <a:defRPr sz="2800" kern="1200">
                <a:solidFill>
                  <a:schemeClr val="tx1"/>
                </a:solidFill>
                <a:latin typeface="Arial" charset="0"/>
                <a:ea typeface="+mn-ea"/>
                <a:cs typeface="+mn-cs"/>
              </a:defRPr>
            </a:lvl1pPr>
            <a:lvl2pPr marL="547688" indent="-273050" algn="l" rtl="0" eaLnBrk="1" fontAlgn="base" hangingPunct="1">
              <a:spcBef>
                <a:spcPct val="20000"/>
              </a:spcBef>
              <a:spcAft>
                <a:spcPct val="0"/>
              </a:spcAft>
              <a:buClr>
                <a:schemeClr val="tx2"/>
              </a:buClr>
              <a:buSzPct val="85000"/>
              <a:buFont typeface="Wingdings" pitchFamily="2" charset="2"/>
              <a:buChar char="§"/>
              <a:defRPr sz="2400" kern="1200">
                <a:solidFill>
                  <a:schemeClr val="tx1"/>
                </a:solidFill>
                <a:latin typeface="Arial" charset="0"/>
                <a:ea typeface="+mn-ea"/>
                <a:cs typeface="+mn-cs"/>
              </a:defRPr>
            </a:lvl2pPr>
            <a:lvl3pPr marL="822325" indent="-228600" algn="l" rtl="0" eaLnBrk="1" fontAlgn="base" hangingPunct="1">
              <a:spcBef>
                <a:spcPct val="20000"/>
              </a:spcBef>
              <a:spcAft>
                <a:spcPct val="0"/>
              </a:spcAft>
              <a:buClr>
                <a:srgbClr val="CF4D4B"/>
              </a:buClr>
              <a:buSzPct val="95000"/>
              <a:buChar char="•"/>
              <a:defRPr sz="2400" kern="120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2"/>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b="1" dirty="0" smtClean="0">
                <a:solidFill>
                  <a:schemeClr val="accent4"/>
                </a:solidFill>
              </a:rPr>
              <a:t>#1 </a:t>
            </a:r>
            <a:r>
              <a:rPr lang="en-US" dirty="0" smtClean="0"/>
              <a:t>Build a Profile</a:t>
            </a:r>
          </a:p>
          <a:p>
            <a:r>
              <a:rPr lang="en-US" b="1" dirty="0" smtClean="0">
                <a:solidFill>
                  <a:schemeClr val="accent3"/>
                </a:solidFill>
              </a:rPr>
              <a:t>#2 </a:t>
            </a:r>
            <a:r>
              <a:rPr lang="en-US" dirty="0" smtClean="0"/>
              <a:t>Compare Profiles </a:t>
            </a:r>
          </a:p>
          <a:p>
            <a:r>
              <a:rPr lang="en-US" b="1" dirty="0" smtClean="0">
                <a:solidFill>
                  <a:schemeClr val="accent2"/>
                </a:solidFill>
              </a:rPr>
              <a:t>#3 </a:t>
            </a:r>
            <a:r>
              <a:rPr lang="en-US" dirty="0" smtClean="0"/>
              <a:t>Draw a Profile </a:t>
            </a:r>
          </a:p>
          <a:p>
            <a:endParaRPr lang="en-US" dirty="0" smtClean="0"/>
          </a:p>
          <a:p>
            <a:endParaRPr lang="en-US" dirty="0" smtClean="0"/>
          </a:p>
          <a:p>
            <a:endParaRPr lang="en-US" dirty="0" smtClean="0"/>
          </a:p>
          <a:p>
            <a:endParaRPr lang="en-US" dirty="0"/>
          </a:p>
        </p:txBody>
      </p:sp>
      <p:sp>
        <p:nvSpPr>
          <p:cNvPr id="8" name="Rectangle 7"/>
          <p:cNvSpPr/>
          <p:nvPr/>
        </p:nvSpPr>
        <p:spPr>
          <a:xfrm>
            <a:off x="-1" y="315639"/>
            <a:ext cx="5657851" cy="663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p:cNvSpPr txBox="1">
            <a:spLocks/>
          </p:cNvSpPr>
          <p:nvPr/>
        </p:nvSpPr>
        <p:spPr bwMode="auto">
          <a:xfrm>
            <a:off x="395843" y="-319878"/>
            <a:ext cx="5776357"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800" dirty="0">
                <a:solidFill>
                  <a:schemeClr val="bg1"/>
                </a:solidFill>
              </a:rPr>
              <a:t>Using the </a:t>
            </a:r>
            <a:r>
              <a:rPr lang="en-US" sz="2800" i="1" dirty="0">
                <a:solidFill>
                  <a:schemeClr val="bg1"/>
                </a:solidFill>
              </a:rPr>
              <a:t>Build your own data </a:t>
            </a:r>
            <a:r>
              <a:rPr lang="en-US" sz="2800" dirty="0">
                <a:solidFill>
                  <a:schemeClr val="bg1"/>
                </a:solidFill>
              </a:rPr>
              <a:t>tool</a:t>
            </a:r>
            <a:endParaRPr lang="en-US" sz="2800" i="1" dirty="0">
              <a:solidFill>
                <a:schemeClr val="bg1"/>
              </a:solidFill>
            </a:endParaRPr>
          </a:p>
        </p:txBody>
      </p:sp>
      <p:sp>
        <p:nvSpPr>
          <p:cNvPr id="13" name="Title 10"/>
          <p:cNvSpPr>
            <a:spLocks noGrp="1"/>
          </p:cNvSpPr>
          <p:nvPr>
            <p:ph type="title"/>
          </p:nvPr>
        </p:nvSpPr>
        <p:spPr>
          <a:xfrm>
            <a:off x="927898" y="1332144"/>
            <a:ext cx="4176157" cy="1273397"/>
          </a:xfrm>
        </p:spPr>
        <p:txBody>
          <a:bodyPr/>
          <a:lstStyle/>
          <a:p>
            <a:r>
              <a:rPr lang="en-US" dirty="0"/>
              <a:t>Choose your own </a:t>
            </a:r>
            <a:r>
              <a:rPr lang="en-US" dirty="0" smtClean="0"/>
              <a:t>data adventure</a:t>
            </a:r>
            <a:endParaRPr lang="en-US" dirty="0"/>
          </a:p>
        </p:txBody>
      </p:sp>
      <p:grpSp>
        <p:nvGrpSpPr>
          <p:cNvPr id="11" name="Group 10"/>
          <p:cNvGrpSpPr/>
          <p:nvPr/>
        </p:nvGrpSpPr>
        <p:grpSpPr>
          <a:xfrm>
            <a:off x="8788003" y="6519446"/>
            <a:ext cx="3403997" cy="338554"/>
            <a:chOff x="304800" y="6519446"/>
            <a:chExt cx="3403997" cy="338554"/>
          </a:xfrm>
        </p:grpSpPr>
        <p:sp>
          <p:nvSpPr>
            <p:cNvPr id="14" name="TextBox 13"/>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5" name="Picture 5"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526041"/>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510" t="34773" r="26789" b="1438"/>
          <a:stretch/>
        </p:blipFill>
        <p:spPr>
          <a:xfrm>
            <a:off x="5962649" y="0"/>
            <a:ext cx="6224801" cy="6438900"/>
          </a:xfrm>
          <a:prstGeom prst="rect">
            <a:avLst/>
          </a:prstGeom>
        </p:spPr>
      </p:pic>
      <p:sp>
        <p:nvSpPr>
          <p:cNvPr id="6" name="Content Placeholder 5"/>
          <p:cNvSpPr>
            <a:spLocks noGrp="1"/>
          </p:cNvSpPr>
          <p:nvPr>
            <p:ph idx="11"/>
          </p:nvPr>
        </p:nvSpPr>
        <p:spPr/>
        <p:txBody>
          <a:bodyPr/>
          <a:lstStyle/>
          <a:p>
            <a:endParaRPr lang="en-US" dirty="0"/>
          </a:p>
          <a:p>
            <a:endParaRPr lang="en-US" dirty="0"/>
          </a:p>
        </p:txBody>
      </p:sp>
      <p:sp>
        <p:nvSpPr>
          <p:cNvPr id="10" name="Content Placeholder 6"/>
          <p:cNvSpPr txBox="1">
            <a:spLocks/>
          </p:cNvSpPr>
          <p:nvPr/>
        </p:nvSpPr>
        <p:spPr bwMode="auto">
          <a:xfrm>
            <a:off x="927898" y="2920402"/>
            <a:ext cx="3875906" cy="393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accent3"/>
              </a:buClr>
              <a:buSzPct val="125000"/>
              <a:buFont typeface="Wingdings 2" pitchFamily="18" charset="2"/>
              <a:buNone/>
              <a:defRPr sz="2800" kern="1200">
                <a:solidFill>
                  <a:schemeClr val="tx1"/>
                </a:solidFill>
                <a:latin typeface="Arial" charset="0"/>
                <a:ea typeface="+mn-ea"/>
                <a:cs typeface="+mn-cs"/>
              </a:defRPr>
            </a:lvl1pPr>
            <a:lvl2pPr marL="547688" indent="-273050" algn="l" rtl="0" eaLnBrk="1" fontAlgn="base" hangingPunct="1">
              <a:spcBef>
                <a:spcPct val="20000"/>
              </a:spcBef>
              <a:spcAft>
                <a:spcPct val="0"/>
              </a:spcAft>
              <a:buClr>
                <a:schemeClr val="tx2"/>
              </a:buClr>
              <a:buSzPct val="85000"/>
              <a:buFont typeface="Wingdings" pitchFamily="2" charset="2"/>
              <a:buChar char="§"/>
              <a:defRPr sz="2400" kern="1200">
                <a:solidFill>
                  <a:schemeClr val="tx1"/>
                </a:solidFill>
                <a:latin typeface="Arial" charset="0"/>
                <a:ea typeface="+mn-ea"/>
                <a:cs typeface="+mn-cs"/>
              </a:defRPr>
            </a:lvl2pPr>
            <a:lvl3pPr marL="822325" indent="-228600" algn="l" rtl="0" eaLnBrk="1" fontAlgn="base" hangingPunct="1">
              <a:spcBef>
                <a:spcPct val="20000"/>
              </a:spcBef>
              <a:spcAft>
                <a:spcPct val="0"/>
              </a:spcAft>
              <a:buClr>
                <a:srgbClr val="CF4D4B"/>
              </a:buClr>
              <a:buSzPct val="95000"/>
              <a:buChar char="•"/>
              <a:defRPr sz="2400" kern="120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2"/>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b="1" dirty="0" smtClean="0">
                <a:solidFill>
                  <a:schemeClr val="accent4"/>
                </a:solidFill>
              </a:rPr>
              <a:t>#1 </a:t>
            </a:r>
            <a:r>
              <a:rPr lang="en-US" dirty="0" smtClean="0"/>
              <a:t>Build a Profile</a:t>
            </a:r>
          </a:p>
          <a:p>
            <a:endParaRPr lang="en-US" dirty="0" smtClean="0"/>
          </a:p>
          <a:p>
            <a:endParaRPr lang="en-US" dirty="0" smtClean="0"/>
          </a:p>
          <a:p>
            <a:endParaRPr lang="en-US" dirty="0" smtClean="0"/>
          </a:p>
          <a:p>
            <a:endParaRPr lang="en-US" dirty="0"/>
          </a:p>
        </p:txBody>
      </p:sp>
      <p:pic>
        <p:nvPicPr>
          <p:cNvPr id="14" name="Picture 13"/>
          <p:cNvPicPr>
            <a:picLocks noChangeAspect="1"/>
          </p:cNvPicPr>
          <p:nvPr/>
        </p:nvPicPr>
        <p:blipFill>
          <a:blip r:embed="rId4">
            <a:duotone>
              <a:schemeClr val="bg2">
                <a:shade val="45000"/>
                <a:satMod val="135000"/>
              </a:schemeClr>
              <a:prstClr val="white"/>
            </a:duotone>
          </a:blip>
          <a:stretch>
            <a:fillRect/>
          </a:stretch>
        </p:blipFill>
        <p:spPr>
          <a:xfrm>
            <a:off x="9853311" y="996179"/>
            <a:ext cx="1136250" cy="2160000"/>
          </a:xfrm>
          <a:prstGeom prst="rect">
            <a:avLst/>
          </a:prstGeom>
        </p:spPr>
      </p:pic>
      <p:pic>
        <p:nvPicPr>
          <p:cNvPr id="15" name="Picture 14"/>
          <p:cNvPicPr>
            <a:picLocks noChangeAspect="1"/>
          </p:cNvPicPr>
          <p:nvPr/>
        </p:nvPicPr>
        <p:blipFill>
          <a:blip r:embed="rId5">
            <a:duotone>
              <a:schemeClr val="bg2">
                <a:shade val="45000"/>
                <a:satMod val="135000"/>
              </a:schemeClr>
              <a:prstClr val="white"/>
            </a:duotone>
          </a:blip>
          <a:stretch>
            <a:fillRect/>
          </a:stretch>
        </p:blipFill>
        <p:spPr>
          <a:xfrm>
            <a:off x="8035486" y="1067585"/>
            <a:ext cx="2610001" cy="2334376"/>
          </a:xfrm>
          <a:prstGeom prst="rect">
            <a:avLst/>
          </a:prstGeom>
        </p:spPr>
      </p:pic>
      <p:pic>
        <p:nvPicPr>
          <p:cNvPr id="12" name="Picture 11"/>
          <p:cNvPicPr>
            <a:picLocks noChangeAspect="1"/>
          </p:cNvPicPr>
          <p:nvPr/>
        </p:nvPicPr>
        <p:blipFill>
          <a:blip r:embed="rId6"/>
          <a:stretch>
            <a:fillRect/>
          </a:stretch>
        </p:blipFill>
        <p:spPr>
          <a:xfrm>
            <a:off x="7147736" y="989166"/>
            <a:ext cx="3474720" cy="2157692"/>
          </a:xfrm>
          <a:prstGeom prst="rect">
            <a:avLst/>
          </a:prstGeom>
        </p:spPr>
      </p:pic>
      <p:sp>
        <p:nvSpPr>
          <p:cNvPr id="16" name="Rectangle 15"/>
          <p:cNvSpPr/>
          <p:nvPr/>
        </p:nvSpPr>
        <p:spPr>
          <a:xfrm>
            <a:off x="-1" y="315639"/>
            <a:ext cx="5657851" cy="663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2"/>
          <p:cNvSpPr txBox="1">
            <a:spLocks/>
          </p:cNvSpPr>
          <p:nvPr/>
        </p:nvSpPr>
        <p:spPr bwMode="auto">
          <a:xfrm>
            <a:off x="395843" y="-319878"/>
            <a:ext cx="5776357"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800" dirty="0">
                <a:solidFill>
                  <a:schemeClr val="bg1"/>
                </a:solidFill>
              </a:rPr>
              <a:t>Using the </a:t>
            </a:r>
            <a:r>
              <a:rPr lang="en-US" sz="2800" i="1" dirty="0">
                <a:solidFill>
                  <a:schemeClr val="bg1"/>
                </a:solidFill>
              </a:rPr>
              <a:t>Build your own data </a:t>
            </a:r>
            <a:r>
              <a:rPr lang="en-US" sz="2800" dirty="0">
                <a:solidFill>
                  <a:schemeClr val="bg1"/>
                </a:solidFill>
              </a:rPr>
              <a:t>tool</a:t>
            </a:r>
            <a:endParaRPr lang="en-US" sz="2800" i="1" dirty="0">
              <a:solidFill>
                <a:schemeClr val="bg1"/>
              </a:solidFill>
            </a:endParaRPr>
          </a:p>
        </p:txBody>
      </p:sp>
      <p:sp>
        <p:nvSpPr>
          <p:cNvPr id="18" name="Title 10"/>
          <p:cNvSpPr>
            <a:spLocks noGrp="1"/>
          </p:cNvSpPr>
          <p:nvPr>
            <p:ph type="title"/>
          </p:nvPr>
        </p:nvSpPr>
        <p:spPr>
          <a:xfrm>
            <a:off x="927898" y="1332144"/>
            <a:ext cx="4176157" cy="1273397"/>
          </a:xfrm>
        </p:spPr>
        <p:txBody>
          <a:bodyPr/>
          <a:lstStyle/>
          <a:p>
            <a:r>
              <a:rPr lang="en-US" dirty="0"/>
              <a:t>Choose your own </a:t>
            </a:r>
            <a:r>
              <a:rPr lang="en-US" dirty="0" smtClean="0"/>
              <a:t>data adventure</a:t>
            </a:r>
            <a:endParaRPr lang="en-US" dirty="0"/>
          </a:p>
        </p:txBody>
      </p:sp>
      <p:grpSp>
        <p:nvGrpSpPr>
          <p:cNvPr id="11" name="Group 10"/>
          <p:cNvGrpSpPr/>
          <p:nvPr/>
        </p:nvGrpSpPr>
        <p:grpSpPr>
          <a:xfrm>
            <a:off x="8788003" y="6519446"/>
            <a:ext cx="3403997" cy="338554"/>
            <a:chOff x="304800" y="6519446"/>
            <a:chExt cx="3403997" cy="338554"/>
          </a:xfrm>
        </p:grpSpPr>
        <p:sp>
          <p:nvSpPr>
            <p:cNvPr id="13" name="TextBox 12"/>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9" name="Picture 5" descr="https://g.twimg.com/Twitter_logo_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8271696"/>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3752" y="326918"/>
            <a:ext cx="914400" cy="914400"/>
          </a:xfrm>
          <a:prstGeom prst="rect">
            <a:avLst/>
          </a:prstGeom>
        </p:spPr>
      </p:pic>
      <p:sp>
        <p:nvSpPr>
          <p:cNvPr id="8" name="Rectangle 7"/>
          <p:cNvSpPr/>
          <p:nvPr/>
        </p:nvSpPr>
        <p:spPr>
          <a:xfrm>
            <a:off x="273752" y="3368287"/>
            <a:ext cx="3231448" cy="2954655"/>
          </a:xfrm>
          <a:prstGeom prst="rect">
            <a:avLst/>
          </a:prstGeom>
          <a:solidFill>
            <a:srgbClr val="FCE0E1"/>
          </a:solidFill>
        </p:spPr>
        <p:txBody>
          <a:bodyPr wrap="square">
            <a:spAutoFit/>
          </a:bodyPr>
          <a:lstStyle/>
          <a:p>
            <a:r>
              <a:rPr lang="en-US" sz="2800" b="1" dirty="0" smtClean="0">
                <a:latin typeface="Arial" panose="020B0604020202020204" pitchFamily="34" charset="0"/>
                <a:cs typeface="Arial" panose="020B0604020202020204" pitchFamily="34" charset="0"/>
              </a:rPr>
              <a:t>11% </a:t>
            </a:r>
          </a:p>
          <a:p>
            <a:r>
              <a:rPr lang="en-US" dirty="0" smtClean="0">
                <a:latin typeface="Arial" panose="020B0604020202020204" pitchFamily="34" charset="0"/>
                <a:cs typeface="Arial" panose="020B0604020202020204" pitchFamily="34" charset="0"/>
              </a:rPr>
              <a:t>live in poverty</a:t>
            </a:r>
          </a:p>
          <a:p>
            <a:endParaRPr lang="en-US" dirty="0" smtClean="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17% </a:t>
            </a:r>
            <a:r>
              <a:rPr lang="en-US" dirty="0" smtClean="0">
                <a:latin typeface="Arial" panose="020B0604020202020204" pitchFamily="34" charset="0"/>
                <a:cs typeface="Arial" panose="020B0604020202020204" pitchFamily="34" charset="0"/>
              </a:rPr>
              <a:t>of children under 17 </a:t>
            </a:r>
            <a:br>
              <a:rPr lang="en-US" dirty="0" smtClean="0">
                <a:latin typeface="Arial" panose="020B0604020202020204" pitchFamily="34" charset="0"/>
                <a:cs typeface="Arial" panose="020B0604020202020204" pitchFamily="34" charset="0"/>
              </a:rPr>
            </a:br>
            <a:r>
              <a:rPr lang="en-US" sz="2400" b="1" dirty="0" smtClean="0">
                <a:latin typeface="Arial Narrow" panose="020B0606020202030204" pitchFamily="34" charset="0"/>
                <a:cs typeface="Arial" panose="020B0604020202020204" pitchFamily="34" charset="0"/>
              </a:rPr>
              <a:t>live in poverty</a:t>
            </a:r>
          </a:p>
          <a:p>
            <a:endParaRPr lang="en-US" dirty="0" smtClean="0">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29% </a:t>
            </a:r>
            <a:r>
              <a:rPr lang="en-US" dirty="0" smtClean="0">
                <a:latin typeface="Arial" panose="020B0604020202020204" pitchFamily="34" charset="0"/>
                <a:cs typeface="Arial" panose="020B0604020202020204" pitchFamily="34" charset="0"/>
              </a:rPr>
              <a:t>of households </a:t>
            </a:r>
            <a:br>
              <a:rPr lang="en-US" dirty="0" smtClean="0">
                <a:latin typeface="Arial" panose="020B0604020202020204" pitchFamily="34" charset="0"/>
                <a:cs typeface="Arial" panose="020B0604020202020204" pitchFamily="34" charset="0"/>
              </a:rPr>
            </a:br>
            <a:r>
              <a:rPr lang="en-US" sz="2400" b="1" dirty="0">
                <a:latin typeface="Arial Narrow" panose="020B0606020202030204" pitchFamily="34" charset="0"/>
                <a:cs typeface="Arial" panose="020B0604020202020204" pitchFamily="34" charset="0"/>
              </a:rPr>
              <a:t>make less than $35,000</a:t>
            </a:r>
          </a:p>
        </p:txBody>
      </p:sp>
      <p:sp>
        <p:nvSpPr>
          <p:cNvPr id="7" name="Title 4"/>
          <p:cNvSpPr txBox="1">
            <a:spLocks/>
          </p:cNvSpPr>
          <p:nvPr/>
        </p:nvSpPr>
        <p:spPr bwMode="auto">
          <a:xfrm>
            <a:off x="1188152" y="480060"/>
            <a:ext cx="2010178"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dirty="0" smtClean="0">
                <a:solidFill>
                  <a:schemeClr val="accent4"/>
                </a:solidFill>
              </a:rPr>
              <a:t>Adventure #1</a:t>
            </a:r>
            <a:endParaRPr lang="en-US" sz="2400" b="0" dirty="0">
              <a:solidFill>
                <a:schemeClr val="tx1"/>
              </a:solidFill>
            </a:endParaRPr>
          </a:p>
        </p:txBody>
      </p:sp>
      <p:sp>
        <p:nvSpPr>
          <p:cNvPr id="9" name="Title 4"/>
          <p:cNvSpPr txBox="1">
            <a:spLocks/>
          </p:cNvSpPr>
          <p:nvPr/>
        </p:nvSpPr>
        <p:spPr bwMode="auto">
          <a:xfrm>
            <a:off x="273752" y="1124692"/>
            <a:ext cx="7739854"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b="0" dirty="0">
                <a:solidFill>
                  <a:schemeClr val="tx1"/>
                </a:solidFill>
              </a:rPr>
              <a:t>B</a:t>
            </a:r>
            <a:r>
              <a:rPr lang="en-US" sz="2400" b="0" dirty="0" smtClean="0">
                <a:solidFill>
                  <a:schemeClr val="tx1"/>
                </a:solidFill>
              </a:rPr>
              <a:t>uild a profile with</a:t>
            </a:r>
            <a:r>
              <a:rPr lang="en-US" dirty="0" smtClean="0">
                <a:solidFill>
                  <a:schemeClr val="tx1"/>
                </a:solidFill>
              </a:rPr>
              <a:t/>
            </a:r>
            <a:br>
              <a:rPr lang="en-US" dirty="0" smtClean="0">
                <a:solidFill>
                  <a:schemeClr val="tx1"/>
                </a:solidFill>
              </a:rPr>
            </a:br>
            <a:r>
              <a:rPr lang="en-US" sz="3200" dirty="0" smtClean="0">
                <a:solidFill>
                  <a:schemeClr val="tx1"/>
                </a:solidFill>
              </a:rPr>
              <a:t>One geography</a:t>
            </a:r>
            <a:endParaRPr lang="en-US" sz="3200" dirty="0">
              <a:solidFill>
                <a:schemeClr val="tx1"/>
              </a:solidFill>
            </a:endParaRPr>
          </a:p>
        </p:txBody>
      </p:sp>
      <p:pic>
        <p:nvPicPr>
          <p:cNvPr id="6" name="Picture 5"/>
          <p:cNvPicPr>
            <a:picLocks noChangeAspect="1"/>
          </p:cNvPicPr>
          <p:nvPr/>
        </p:nvPicPr>
        <p:blipFill>
          <a:blip r:embed="rId4"/>
          <a:stretch>
            <a:fillRect/>
          </a:stretch>
        </p:blipFill>
        <p:spPr>
          <a:xfrm>
            <a:off x="3923710" y="699455"/>
            <a:ext cx="3990975" cy="5448300"/>
          </a:xfrm>
          <a:prstGeom prst="rect">
            <a:avLst/>
          </a:prstGeom>
        </p:spPr>
      </p:pic>
      <p:sp>
        <p:nvSpPr>
          <p:cNvPr id="17" name="TextBox 16"/>
          <p:cNvSpPr txBox="1"/>
          <p:nvPr/>
        </p:nvSpPr>
        <p:spPr>
          <a:xfrm>
            <a:off x="5372100" y="3245031"/>
            <a:ext cx="1343025" cy="369332"/>
          </a:xfrm>
          <a:prstGeom prst="rect">
            <a:avLst/>
          </a:prstGeom>
          <a:solidFill>
            <a:srgbClr val="EDE1E6"/>
          </a:solidFill>
        </p:spPr>
        <p:txBody>
          <a:bodyPr wrap="square" rtlCol="0">
            <a:spAutoFit/>
          </a:bodyPr>
          <a:lstStyle/>
          <a:p>
            <a:r>
              <a:rPr lang="en-US" b="1" dirty="0" smtClean="0"/>
              <a:t>Kandiyohi</a:t>
            </a:r>
            <a:endParaRPr lang="en-US" b="1" dirty="0"/>
          </a:p>
        </p:txBody>
      </p:sp>
      <p:pic>
        <p:nvPicPr>
          <p:cNvPr id="18" name="Picture 17"/>
          <p:cNvPicPr>
            <a:picLocks noChangeAspect="1"/>
          </p:cNvPicPr>
          <p:nvPr/>
        </p:nvPicPr>
        <p:blipFill>
          <a:blip r:embed="rId5"/>
          <a:stretch>
            <a:fillRect/>
          </a:stretch>
        </p:blipFill>
        <p:spPr>
          <a:xfrm>
            <a:off x="8333195" y="326918"/>
            <a:ext cx="3390900" cy="5638800"/>
          </a:xfrm>
          <a:prstGeom prst="rect">
            <a:avLst/>
          </a:prstGeom>
        </p:spPr>
      </p:pic>
      <p:grpSp>
        <p:nvGrpSpPr>
          <p:cNvPr id="10" name="Group 9"/>
          <p:cNvGrpSpPr/>
          <p:nvPr/>
        </p:nvGrpSpPr>
        <p:grpSpPr>
          <a:xfrm>
            <a:off x="8788003" y="6519446"/>
            <a:ext cx="3403997" cy="338554"/>
            <a:chOff x="304800" y="6519446"/>
            <a:chExt cx="3403997" cy="338554"/>
          </a:xfrm>
        </p:grpSpPr>
        <p:sp>
          <p:nvSpPr>
            <p:cNvPr id="11" name="TextBox 10"/>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2" name="Picture 5" descr="https://g.twimg.com/Twitter_logo_bl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8814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73752" y="326918"/>
            <a:ext cx="914400" cy="914400"/>
          </a:xfrm>
          <a:prstGeom prst="rect">
            <a:avLst/>
          </a:prstGeom>
        </p:spPr>
      </p:pic>
      <p:sp>
        <p:nvSpPr>
          <p:cNvPr id="10" name="Title 4"/>
          <p:cNvSpPr txBox="1">
            <a:spLocks/>
          </p:cNvSpPr>
          <p:nvPr/>
        </p:nvSpPr>
        <p:spPr bwMode="auto">
          <a:xfrm>
            <a:off x="1188152" y="480060"/>
            <a:ext cx="2010178"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dirty="0" smtClean="0">
                <a:solidFill>
                  <a:schemeClr val="accent4"/>
                </a:solidFill>
              </a:rPr>
              <a:t>Adventure #1</a:t>
            </a:r>
            <a:endParaRPr lang="en-US" sz="2400" b="0" dirty="0">
              <a:solidFill>
                <a:schemeClr val="tx1"/>
              </a:solidFill>
            </a:endParaRPr>
          </a:p>
        </p:txBody>
      </p:sp>
      <p:sp>
        <p:nvSpPr>
          <p:cNvPr id="11" name="Title 4"/>
          <p:cNvSpPr txBox="1">
            <a:spLocks/>
          </p:cNvSpPr>
          <p:nvPr/>
        </p:nvSpPr>
        <p:spPr bwMode="auto">
          <a:xfrm>
            <a:off x="273752" y="1470000"/>
            <a:ext cx="3764848"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b="0" dirty="0">
                <a:solidFill>
                  <a:schemeClr val="tx1"/>
                </a:solidFill>
              </a:rPr>
              <a:t>B</a:t>
            </a:r>
            <a:r>
              <a:rPr lang="en-US" sz="2400" b="0" dirty="0" smtClean="0">
                <a:solidFill>
                  <a:schemeClr val="tx1"/>
                </a:solidFill>
              </a:rPr>
              <a:t>uild a profile with</a:t>
            </a:r>
            <a:r>
              <a:rPr lang="en-US" dirty="0" smtClean="0">
                <a:solidFill>
                  <a:schemeClr val="tx1"/>
                </a:solidFill>
              </a:rPr>
              <a:t/>
            </a:r>
            <a:br>
              <a:rPr lang="en-US" dirty="0" smtClean="0">
                <a:solidFill>
                  <a:schemeClr val="tx1"/>
                </a:solidFill>
              </a:rPr>
            </a:br>
            <a:r>
              <a:rPr lang="en-US" sz="3200" dirty="0" smtClean="0">
                <a:solidFill>
                  <a:schemeClr val="tx1"/>
                </a:solidFill>
              </a:rPr>
              <a:t>More than </a:t>
            </a:r>
            <a:br>
              <a:rPr lang="en-US" sz="3200" dirty="0" smtClean="0">
                <a:solidFill>
                  <a:schemeClr val="tx1"/>
                </a:solidFill>
              </a:rPr>
            </a:br>
            <a:r>
              <a:rPr lang="en-US" sz="3200" dirty="0" smtClean="0">
                <a:solidFill>
                  <a:schemeClr val="tx1"/>
                </a:solidFill>
              </a:rPr>
              <a:t>one</a:t>
            </a:r>
            <a:br>
              <a:rPr lang="en-US" sz="3200" dirty="0" smtClean="0">
                <a:solidFill>
                  <a:schemeClr val="tx1"/>
                </a:solidFill>
              </a:rPr>
            </a:br>
            <a:r>
              <a:rPr lang="en-US" sz="3200" dirty="0" smtClean="0">
                <a:solidFill>
                  <a:schemeClr val="tx1"/>
                </a:solidFill>
              </a:rPr>
              <a:t>geography</a:t>
            </a:r>
            <a:endParaRPr lang="en-US" sz="3200" dirty="0">
              <a:solidFill>
                <a:schemeClr val="tx1"/>
              </a:solidFill>
            </a:endParaRPr>
          </a:p>
        </p:txBody>
      </p:sp>
      <p:pic>
        <p:nvPicPr>
          <p:cNvPr id="2" name="Picture 1"/>
          <p:cNvPicPr>
            <a:picLocks noChangeAspect="1"/>
          </p:cNvPicPr>
          <p:nvPr/>
        </p:nvPicPr>
        <p:blipFill>
          <a:blip r:embed="rId4"/>
          <a:stretch>
            <a:fillRect/>
          </a:stretch>
        </p:blipFill>
        <p:spPr>
          <a:xfrm>
            <a:off x="2629495" y="1062154"/>
            <a:ext cx="6828684" cy="5022628"/>
          </a:xfrm>
          <a:prstGeom prst="rect">
            <a:avLst/>
          </a:prstGeom>
        </p:spPr>
      </p:pic>
      <p:sp>
        <p:nvSpPr>
          <p:cNvPr id="16" name="TextBox 15"/>
          <p:cNvSpPr txBox="1"/>
          <p:nvPr/>
        </p:nvSpPr>
        <p:spPr>
          <a:xfrm>
            <a:off x="5913499" y="2313999"/>
            <a:ext cx="1343025" cy="369332"/>
          </a:xfrm>
          <a:prstGeom prst="rect">
            <a:avLst/>
          </a:prstGeom>
          <a:solidFill>
            <a:srgbClr val="EDE1E6"/>
          </a:solidFill>
        </p:spPr>
        <p:txBody>
          <a:bodyPr wrap="square" rtlCol="0">
            <a:spAutoFit/>
          </a:bodyPr>
          <a:lstStyle/>
          <a:p>
            <a:r>
              <a:rPr lang="en-US" b="1" dirty="0" smtClean="0"/>
              <a:t>Kandiyohi</a:t>
            </a:r>
            <a:endParaRPr lang="en-US" b="1" dirty="0"/>
          </a:p>
        </p:txBody>
      </p:sp>
      <p:grpSp>
        <p:nvGrpSpPr>
          <p:cNvPr id="17" name="Group 16"/>
          <p:cNvGrpSpPr/>
          <p:nvPr/>
        </p:nvGrpSpPr>
        <p:grpSpPr>
          <a:xfrm>
            <a:off x="8617909" y="-20364"/>
            <a:ext cx="3574091" cy="6482124"/>
            <a:chOff x="8639175" y="213180"/>
            <a:chExt cx="3574091" cy="6482124"/>
          </a:xfrm>
        </p:grpSpPr>
        <p:sp>
          <p:nvSpPr>
            <p:cNvPr id="8" name="Rectangle 7"/>
            <p:cNvSpPr/>
            <p:nvPr/>
          </p:nvSpPr>
          <p:spPr>
            <a:xfrm>
              <a:off x="8660441" y="5456693"/>
              <a:ext cx="3552825" cy="571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5"/>
            <a:srcRect b="14644"/>
            <a:stretch/>
          </p:blipFill>
          <p:spPr>
            <a:xfrm>
              <a:off x="8639175" y="213180"/>
              <a:ext cx="3552825" cy="5357813"/>
            </a:xfrm>
            <a:prstGeom prst="rect">
              <a:avLst/>
            </a:prstGeom>
          </p:spPr>
        </p:pic>
        <p:pic>
          <p:nvPicPr>
            <p:cNvPr id="4" name="Picture 3"/>
            <p:cNvPicPr>
              <a:picLocks noChangeAspect="1"/>
            </p:cNvPicPr>
            <p:nvPr/>
          </p:nvPicPr>
          <p:blipFill rotWithShape="1">
            <a:blip r:embed="rId6"/>
            <a:srcRect t="12939" r="10188" b="15336"/>
            <a:stretch/>
          </p:blipFill>
          <p:spPr>
            <a:xfrm>
              <a:off x="9029700" y="4961393"/>
              <a:ext cx="2728913" cy="990600"/>
            </a:xfrm>
            <a:prstGeom prst="rect">
              <a:avLst/>
            </a:prstGeom>
          </p:spPr>
        </p:pic>
        <p:pic>
          <p:nvPicPr>
            <p:cNvPr id="13" name="Picture 12"/>
            <p:cNvPicPr>
              <a:picLocks noChangeAspect="1"/>
            </p:cNvPicPr>
            <p:nvPr/>
          </p:nvPicPr>
          <p:blipFill rotWithShape="1">
            <a:blip r:embed="rId5"/>
            <a:srcRect t="85205" b="2592"/>
            <a:stretch/>
          </p:blipFill>
          <p:spPr>
            <a:xfrm>
              <a:off x="8639175" y="5929313"/>
              <a:ext cx="3552825" cy="765991"/>
            </a:xfrm>
            <a:prstGeom prst="rect">
              <a:avLst/>
            </a:prstGeom>
          </p:spPr>
        </p:pic>
      </p:grpSp>
      <p:sp>
        <p:nvSpPr>
          <p:cNvPr id="7" name="TextBox 6"/>
          <p:cNvSpPr txBox="1"/>
          <p:nvPr/>
        </p:nvSpPr>
        <p:spPr>
          <a:xfrm>
            <a:off x="3982021" y="1833333"/>
            <a:ext cx="797442" cy="369332"/>
          </a:xfrm>
          <a:prstGeom prst="rect">
            <a:avLst/>
          </a:prstGeom>
          <a:solidFill>
            <a:srgbClr val="DEE7BF"/>
          </a:solidFill>
        </p:spPr>
        <p:txBody>
          <a:bodyPr wrap="square" rtlCol="0">
            <a:spAutoFit/>
          </a:bodyPr>
          <a:lstStyle/>
          <a:p>
            <a:r>
              <a:rPr lang="en-US" b="1" dirty="0" smtClean="0"/>
              <a:t>Swift</a:t>
            </a:r>
            <a:endParaRPr lang="en-US" b="1" dirty="0"/>
          </a:p>
        </p:txBody>
      </p:sp>
      <p:sp>
        <p:nvSpPr>
          <p:cNvPr id="14" name="TextBox 13"/>
          <p:cNvSpPr txBox="1"/>
          <p:nvPr/>
        </p:nvSpPr>
        <p:spPr>
          <a:xfrm>
            <a:off x="4129210" y="3098062"/>
            <a:ext cx="1350733" cy="369332"/>
          </a:xfrm>
          <a:prstGeom prst="rect">
            <a:avLst/>
          </a:prstGeom>
          <a:solidFill>
            <a:srgbClr val="EEDCCE"/>
          </a:solidFill>
        </p:spPr>
        <p:txBody>
          <a:bodyPr wrap="square" rtlCol="0">
            <a:spAutoFit/>
          </a:bodyPr>
          <a:lstStyle/>
          <a:p>
            <a:r>
              <a:rPr lang="en-US" b="1" dirty="0" smtClean="0"/>
              <a:t>Chippewa</a:t>
            </a:r>
            <a:endParaRPr lang="en-US" b="1" dirty="0"/>
          </a:p>
        </p:txBody>
      </p:sp>
      <p:sp>
        <p:nvSpPr>
          <p:cNvPr id="15" name="TextBox 14"/>
          <p:cNvSpPr txBox="1"/>
          <p:nvPr/>
        </p:nvSpPr>
        <p:spPr>
          <a:xfrm>
            <a:off x="6170514" y="4524000"/>
            <a:ext cx="1350733" cy="369332"/>
          </a:xfrm>
          <a:prstGeom prst="rect">
            <a:avLst/>
          </a:prstGeom>
          <a:solidFill>
            <a:srgbClr val="F5DECD"/>
          </a:solidFill>
        </p:spPr>
        <p:txBody>
          <a:bodyPr wrap="square" rtlCol="0">
            <a:spAutoFit/>
          </a:bodyPr>
          <a:lstStyle/>
          <a:p>
            <a:r>
              <a:rPr lang="en-US" b="1" dirty="0" smtClean="0"/>
              <a:t>Renville</a:t>
            </a:r>
            <a:endParaRPr lang="en-US" b="1" dirty="0"/>
          </a:p>
        </p:txBody>
      </p:sp>
      <p:sp>
        <p:nvSpPr>
          <p:cNvPr id="12" name="Rectangle 11"/>
          <p:cNvSpPr/>
          <p:nvPr/>
        </p:nvSpPr>
        <p:spPr>
          <a:xfrm>
            <a:off x="273752" y="3646318"/>
            <a:ext cx="3345748" cy="2677656"/>
          </a:xfrm>
          <a:prstGeom prst="rect">
            <a:avLst/>
          </a:prstGeom>
          <a:solidFill>
            <a:srgbClr val="FCE0E1"/>
          </a:solidFill>
        </p:spPr>
        <p:txBody>
          <a:bodyPr wrap="square">
            <a:spAutoFit/>
          </a:bodyPr>
          <a:lstStyle/>
          <a:p>
            <a:pPr>
              <a:spcBef>
                <a:spcPts val="600"/>
              </a:spcBef>
            </a:pPr>
            <a:r>
              <a:rPr lang="en-US" sz="2800" b="1" dirty="0" smtClean="0">
                <a:latin typeface="Arial" panose="020B0604020202020204" pitchFamily="34" charset="0"/>
                <a:cs typeface="Arial" panose="020B0604020202020204" pitchFamily="34" charset="0"/>
              </a:rPr>
              <a:t>11% </a:t>
            </a:r>
            <a:r>
              <a:rPr lang="en-US" dirty="0" smtClean="0">
                <a:latin typeface="Arial" panose="020B0604020202020204" pitchFamily="34" charset="0"/>
                <a:cs typeface="Arial" panose="020B0604020202020204" pitchFamily="34" charset="0"/>
              </a:rPr>
              <a:t>live in poverty</a:t>
            </a:r>
          </a:p>
          <a:p>
            <a:endParaRPr lang="en-US" dirty="0" smtClean="0">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15% </a:t>
            </a:r>
            <a:r>
              <a:rPr lang="en-US" dirty="0" smtClean="0">
                <a:latin typeface="Arial" panose="020B0604020202020204" pitchFamily="34" charset="0"/>
                <a:cs typeface="Arial" panose="020B0604020202020204" pitchFamily="34" charset="0"/>
              </a:rPr>
              <a:t>of children under 17 </a:t>
            </a:r>
            <a:br>
              <a:rPr lang="en-US" dirty="0" smtClean="0">
                <a:latin typeface="Arial" panose="020B0604020202020204" pitchFamily="34" charset="0"/>
                <a:cs typeface="Arial" panose="020B0604020202020204" pitchFamily="34" charset="0"/>
              </a:rPr>
            </a:br>
            <a:r>
              <a:rPr lang="en-US" sz="2400" b="1" dirty="0" smtClean="0">
                <a:latin typeface="Arial Narrow" panose="020B0606020202030204" pitchFamily="34" charset="0"/>
                <a:cs typeface="Arial" panose="020B0604020202020204" pitchFamily="34" charset="0"/>
              </a:rPr>
              <a:t>live in poverty</a:t>
            </a:r>
          </a:p>
          <a:p>
            <a:endParaRPr lang="en-US" dirty="0" smtClean="0">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30% </a:t>
            </a:r>
            <a:r>
              <a:rPr lang="en-US" dirty="0" smtClean="0">
                <a:latin typeface="Arial" panose="020B0604020202020204" pitchFamily="34" charset="0"/>
                <a:cs typeface="Arial" panose="020B0604020202020204" pitchFamily="34" charset="0"/>
              </a:rPr>
              <a:t>of households </a:t>
            </a:r>
            <a:br>
              <a:rPr lang="en-US" dirty="0" smtClean="0">
                <a:latin typeface="Arial" panose="020B0604020202020204" pitchFamily="34" charset="0"/>
                <a:cs typeface="Arial" panose="020B0604020202020204" pitchFamily="34" charset="0"/>
              </a:rPr>
            </a:br>
            <a:r>
              <a:rPr lang="en-US" sz="2400" b="1" dirty="0">
                <a:latin typeface="Arial Narrow" panose="020B0606020202030204" pitchFamily="34" charset="0"/>
                <a:cs typeface="Arial" panose="020B0604020202020204" pitchFamily="34" charset="0"/>
              </a:rPr>
              <a:t>make less than $</a:t>
            </a:r>
            <a:r>
              <a:rPr lang="en-US" sz="2400" b="1" dirty="0" smtClean="0">
                <a:latin typeface="Arial Narrow" panose="020B0606020202030204" pitchFamily="34" charset="0"/>
                <a:cs typeface="Arial" panose="020B0604020202020204" pitchFamily="34" charset="0"/>
              </a:rPr>
              <a:t>35,000</a:t>
            </a:r>
          </a:p>
        </p:txBody>
      </p:sp>
      <p:sp>
        <p:nvSpPr>
          <p:cNvPr id="18" name="TextBox 17"/>
          <p:cNvSpPr txBox="1"/>
          <p:nvPr/>
        </p:nvSpPr>
        <p:spPr>
          <a:xfrm>
            <a:off x="7509844" y="2149492"/>
            <a:ext cx="1108065" cy="369332"/>
          </a:xfrm>
          <a:prstGeom prst="rect">
            <a:avLst/>
          </a:prstGeom>
          <a:solidFill>
            <a:srgbClr val="E4CBCC"/>
          </a:solidFill>
        </p:spPr>
        <p:txBody>
          <a:bodyPr wrap="square" rtlCol="0">
            <a:spAutoFit/>
          </a:bodyPr>
          <a:lstStyle/>
          <a:p>
            <a:r>
              <a:rPr lang="en-US" b="1" dirty="0" smtClean="0"/>
              <a:t>Meeker</a:t>
            </a:r>
            <a:endParaRPr lang="en-US" b="1" dirty="0"/>
          </a:p>
        </p:txBody>
      </p:sp>
      <p:grpSp>
        <p:nvGrpSpPr>
          <p:cNvPr id="19" name="Group 18"/>
          <p:cNvGrpSpPr/>
          <p:nvPr/>
        </p:nvGrpSpPr>
        <p:grpSpPr>
          <a:xfrm>
            <a:off x="8788003" y="6519446"/>
            <a:ext cx="3403997" cy="338554"/>
            <a:chOff x="304800" y="6519446"/>
            <a:chExt cx="3403997" cy="338554"/>
          </a:xfrm>
        </p:grpSpPr>
        <p:sp>
          <p:nvSpPr>
            <p:cNvPr id="20" name="TextBox 19"/>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21" name="Picture 5" descr="https://g.twimg.com/Twitter_logo_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0740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1"/>
          </p:nvPr>
        </p:nvSpPr>
        <p:spPr/>
        <p:txBody>
          <a:bodyPr/>
          <a:lstStyle/>
          <a:p>
            <a:pPr marL="0" indent="0">
              <a:buNone/>
            </a:pPr>
            <a:endParaRPr lang="en-US" sz="3800" dirty="0"/>
          </a:p>
          <a:p>
            <a:pPr marL="0" indent="0">
              <a:buNone/>
            </a:pPr>
            <a:endParaRPr lang="en-US" dirty="0"/>
          </a:p>
          <a:p>
            <a:pPr marL="0" indent="0">
              <a:buNone/>
            </a:pPr>
            <a:endParaRPr lang="en-US" dirty="0"/>
          </a:p>
        </p:txBody>
      </p:sp>
      <p:pic>
        <p:nvPicPr>
          <p:cNvPr id="3" name="Picture 2"/>
          <p:cNvPicPr>
            <a:picLocks noChangeAspect="1"/>
          </p:cNvPicPr>
          <p:nvPr/>
        </p:nvPicPr>
        <p:blipFill rotWithShape="1">
          <a:blip r:embed="rId3"/>
          <a:srcRect t="3192" b="2742"/>
          <a:stretch/>
        </p:blipFill>
        <p:spPr>
          <a:xfrm>
            <a:off x="4575518" y="-6236"/>
            <a:ext cx="3808242" cy="6467996"/>
          </a:xfrm>
          <a:prstGeom prst="rect">
            <a:avLst/>
          </a:prstGeom>
        </p:spPr>
      </p:pic>
      <p:pic>
        <p:nvPicPr>
          <p:cNvPr id="7" name="Picture 6"/>
          <p:cNvPicPr>
            <a:picLocks noChangeAspect="1"/>
          </p:cNvPicPr>
          <p:nvPr/>
        </p:nvPicPr>
        <p:blipFill>
          <a:blip r:embed="rId4"/>
          <a:stretch>
            <a:fillRect/>
          </a:stretch>
        </p:blipFill>
        <p:spPr>
          <a:xfrm>
            <a:off x="273752" y="326918"/>
            <a:ext cx="914400" cy="914400"/>
          </a:xfrm>
          <a:prstGeom prst="rect">
            <a:avLst/>
          </a:prstGeom>
        </p:spPr>
      </p:pic>
      <p:sp>
        <p:nvSpPr>
          <p:cNvPr id="9" name="Title 4"/>
          <p:cNvSpPr txBox="1">
            <a:spLocks/>
          </p:cNvSpPr>
          <p:nvPr/>
        </p:nvSpPr>
        <p:spPr bwMode="auto">
          <a:xfrm>
            <a:off x="1188152" y="480060"/>
            <a:ext cx="2010178"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dirty="0" smtClean="0">
                <a:solidFill>
                  <a:schemeClr val="accent4"/>
                </a:solidFill>
              </a:rPr>
              <a:t>Adventure #1</a:t>
            </a:r>
            <a:endParaRPr lang="en-US" sz="2400" b="0" dirty="0">
              <a:solidFill>
                <a:schemeClr val="tx1"/>
              </a:solidFill>
            </a:endParaRPr>
          </a:p>
        </p:txBody>
      </p:sp>
      <p:sp>
        <p:nvSpPr>
          <p:cNvPr id="10" name="Title 4"/>
          <p:cNvSpPr txBox="1">
            <a:spLocks/>
          </p:cNvSpPr>
          <p:nvPr/>
        </p:nvSpPr>
        <p:spPr bwMode="auto">
          <a:xfrm>
            <a:off x="273752" y="1645393"/>
            <a:ext cx="3764848"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b="0" dirty="0" smtClean="0">
                <a:solidFill>
                  <a:schemeClr val="tx1"/>
                </a:solidFill>
              </a:rPr>
              <a:t>More examples</a:t>
            </a:r>
            <a:r>
              <a:rPr lang="en-US" dirty="0" smtClean="0">
                <a:solidFill>
                  <a:schemeClr val="tx1"/>
                </a:solidFill>
              </a:rPr>
              <a:t/>
            </a:r>
            <a:br>
              <a:rPr lang="en-US" dirty="0" smtClean="0">
                <a:solidFill>
                  <a:schemeClr val="tx1"/>
                </a:solidFill>
              </a:rPr>
            </a:br>
            <a:r>
              <a:rPr lang="en-US" sz="3200" dirty="0">
                <a:solidFill>
                  <a:schemeClr val="tx1"/>
                </a:solidFill>
              </a:rPr>
              <a:t>Eastern Washington County United Way Service Area</a:t>
            </a:r>
          </a:p>
        </p:txBody>
      </p:sp>
      <p:pic>
        <p:nvPicPr>
          <p:cNvPr id="5" name="Picture 4"/>
          <p:cNvPicPr>
            <a:picLocks noChangeAspect="1"/>
          </p:cNvPicPr>
          <p:nvPr/>
        </p:nvPicPr>
        <p:blipFill rotWithShape="1">
          <a:blip r:embed="rId5"/>
          <a:srcRect b="3894"/>
          <a:stretch/>
        </p:blipFill>
        <p:spPr>
          <a:xfrm>
            <a:off x="8515063" y="42532"/>
            <a:ext cx="3533775" cy="6188147"/>
          </a:xfrm>
          <a:prstGeom prst="rect">
            <a:avLst/>
          </a:prstGeom>
        </p:spPr>
      </p:pic>
      <p:sp>
        <p:nvSpPr>
          <p:cNvPr id="12" name="Rounded Rectangle 11"/>
          <p:cNvSpPr/>
          <p:nvPr/>
        </p:nvSpPr>
        <p:spPr>
          <a:xfrm>
            <a:off x="8635380" y="1683526"/>
            <a:ext cx="2618677" cy="30175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5400000">
            <a:off x="8304510" y="1748036"/>
            <a:ext cx="421106" cy="168442"/>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1" name="Group 10"/>
          <p:cNvGrpSpPr/>
          <p:nvPr/>
        </p:nvGrpSpPr>
        <p:grpSpPr>
          <a:xfrm>
            <a:off x="8788003" y="6519446"/>
            <a:ext cx="3403997" cy="338554"/>
            <a:chOff x="304800" y="6519446"/>
            <a:chExt cx="3403997" cy="338554"/>
          </a:xfrm>
        </p:grpSpPr>
        <p:sp>
          <p:nvSpPr>
            <p:cNvPr id="14" name="TextBox 13"/>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5" name="Picture 5" descr="https://g.twimg.com/Twitter_logo_bl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9284243"/>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589191" y="202068"/>
            <a:ext cx="3552825" cy="6029325"/>
          </a:xfrm>
          <a:prstGeom prst="rect">
            <a:avLst/>
          </a:prstGeom>
        </p:spPr>
      </p:pic>
      <p:pic>
        <p:nvPicPr>
          <p:cNvPr id="11" name="Picture 10"/>
          <p:cNvPicPr>
            <a:picLocks noChangeAspect="1"/>
          </p:cNvPicPr>
          <p:nvPr/>
        </p:nvPicPr>
        <p:blipFill>
          <a:blip r:embed="rId4"/>
          <a:stretch>
            <a:fillRect/>
          </a:stretch>
        </p:blipFill>
        <p:spPr>
          <a:xfrm>
            <a:off x="273752" y="326918"/>
            <a:ext cx="914400" cy="914400"/>
          </a:xfrm>
          <a:prstGeom prst="rect">
            <a:avLst/>
          </a:prstGeom>
        </p:spPr>
      </p:pic>
      <p:sp>
        <p:nvSpPr>
          <p:cNvPr id="12" name="Title 4"/>
          <p:cNvSpPr txBox="1">
            <a:spLocks/>
          </p:cNvSpPr>
          <p:nvPr/>
        </p:nvSpPr>
        <p:spPr bwMode="auto">
          <a:xfrm>
            <a:off x="1188152" y="480060"/>
            <a:ext cx="2010178"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dirty="0" smtClean="0">
                <a:solidFill>
                  <a:schemeClr val="accent4"/>
                </a:solidFill>
              </a:rPr>
              <a:t>Adventure #1</a:t>
            </a:r>
            <a:endParaRPr lang="en-US" sz="2400" b="0" dirty="0">
              <a:solidFill>
                <a:schemeClr val="tx1"/>
              </a:solidFill>
            </a:endParaRPr>
          </a:p>
        </p:txBody>
      </p:sp>
      <p:sp>
        <p:nvSpPr>
          <p:cNvPr id="13" name="Title 4"/>
          <p:cNvSpPr txBox="1">
            <a:spLocks/>
          </p:cNvSpPr>
          <p:nvPr/>
        </p:nvSpPr>
        <p:spPr bwMode="auto">
          <a:xfrm>
            <a:off x="273752" y="1394460"/>
            <a:ext cx="3764848"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b="0" dirty="0" smtClean="0">
                <a:solidFill>
                  <a:schemeClr val="tx1"/>
                </a:solidFill>
              </a:rPr>
              <a:t>More examples</a:t>
            </a:r>
            <a:r>
              <a:rPr lang="en-US" dirty="0" smtClean="0">
                <a:solidFill>
                  <a:schemeClr val="tx1"/>
                </a:solidFill>
              </a:rPr>
              <a:t/>
            </a:r>
            <a:br>
              <a:rPr lang="en-US" dirty="0" smtClean="0">
                <a:solidFill>
                  <a:schemeClr val="tx1"/>
                </a:solidFill>
              </a:rPr>
            </a:br>
            <a:r>
              <a:rPr lang="en-US" sz="3200" dirty="0">
                <a:solidFill>
                  <a:schemeClr val="tx1"/>
                </a:solidFill>
              </a:rPr>
              <a:t>St. Cloud </a:t>
            </a:r>
            <a:r>
              <a:rPr lang="en-US" sz="3200" dirty="0" smtClean="0">
                <a:solidFill>
                  <a:schemeClr val="tx1"/>
                </a:solidFill>
              </a:rPr>
              <a:t/>
            </a:r>
            <a:br>
              <a:rPr lang="en-US" sz="3200" dirty="0" smtClean="0">
                <a:solidFill>
                  <a:schemeClr val="tx1"/>
                </a:solidFill>
              </a:rPr>
            </a:br>
            <a:r>
              <a:rPr lang="en-US" sz="3200" dirty="0" smtClean="0">
                <a:solidFill>
                  <a:schemeClr val="tx1"/>
                </a:solidFill>
              </a:rPr>
              <a:t>Area </a:t>
            </a:r>
            <a:r>
              <a:rPr lang="en-US" sz="3200" dirty="0">
                <a:solidFill>
                  <a:schemeClr val="tx1"/>
                </a:solidFill>
              </a:rPr>
              <a:t>MSA</a:t>
            </a:r>
          </a:p>
        </p:txBody>
      </p:sp>
      <p:pic>
        <p:nvPicPr>
          <p:cNvPr id="7" name="Picture 6"/>
          <p:cNvPicPr>
            <a:picLocks noChangeAspect="1"/>
          </p:cNvPicPr>
          <p:nvPr/>
        </p:nvPicPr>
        <p:blipFill rotWithShape="1">
          <a:blip r:embed="rId5"/>
          <a:srcRect l="3717" r="3717"/>
          <a:stretch/>
        </p:blipFill>
        <p:spPr>
          <a:xfrm>
            <a:off x="3190266" y="202068"/>
            <a:ext cx="5275854" cy="5890041"/>
          </a:xfrm>
          <a:prstGeom prst="rect">
            <a:avLst/>
          </a:prstGeom>
        </p:spPr>
      </p:pic>
      <p:sp>
        <p:nvSpPr>
          <p:cNvPr id="14" name="Isosceles Triangle 13"/>
          <p:cNvSpPr/>
          <p:nvPr/>
        </p:nvSpPr>
        <p:spPr>
          <a:xfrm rot="5400000">
            <a:off x="8614377" y="1975020"/>
            <a:ext cx="421106" cy="168442"/>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ounded Rectangle 9"/>
          <p:cNvSpPr/>
          <p:nvPr/>
        </p:nvSpPr>
        <p:spPr>
          <a:xfrm>
            <a:off x="8945247" y="1915919"/>
            <a:ext cx="2618677" cy="30175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541653" y="3174691"/>
            <a:ext cx="1073889" cy="369332"/>
          </a:xfrm>
          <a:prstGeom prst="rect">
            <a:avLst/>
          </a:prstGeom>
          <a:solidFill>
            <a:srgbClr val="F3E8C2"/>
          </a:solidFill>
        </p:spPr>
        <p:txBody>
          <a:bodyPr wrap="square" rtlCol="0">
            <a:spAutoFit/>
          </a:bodyPr>
          <a:lstStyle/>
          <a:p>
            <a:r>
              <a:rPr lang="en-US" b="1" dirty="0" smtClean="0"/>
              <a:t>Stearns</a:t>
            </a:r>
            <a:endParaRPr lang="en-US" b="1" dirty="0"/>
          </a:p>
        </p:txBody>
      </p:sp>
      <p:sp>
        <p:nvSpPr>
          <p:cNvPr id="16" name="TextBox 15"/>
          <p:cNvSpPr txBox="1"/>
          <p:nvPr/>
        </p:nvSpPr>
        <p:spPr>
          <a:xfrm>
            <a:off x="6806388" y="2567378"/>
            <a:ext cx="1073889" cy="369332"/>
          </a:xfrm>
          <a:prstGeom prst="rect">
            <a:avLst/>
          </a:prstGeom>
          <a:solidFill>
            <a:srgbClr val="EEE4EB"/>
          </a:solidFill>
        </p:spPr>
        <p:txBody>
          <a:bodyPr wrap="square" rtlCol="0">
            <a:spAutoFit/>
          </a:bodyPr>
          <a:lstStyle/>
          <a:p>
            <a:r>
              <a:rPr lang="en-US" b="1" dirty="0" smtClean="0"/>
              <a:t>Benton</a:t>
            </a:r>
            <a:endParaRPr lang="en-US" b="1" dirty="0"/>
          </a:p>
        </p:txBody>
      </p:sp>
      <p:grpSp>
        <p:nvGrpSpPr>
          <p:cNvPr id="17" name="Group 16"/>
          <p:cNvGrpSpPr/>
          <p:nvPr/>
        </p:nvGrpSpPr>
        <p:grpSpPr>
          <a:xfrm>
            <a:off x="8788003" y="6519446"/>
            <a:ext cx="3403997" cy="338554"/>
            <a:chOff x="304800" y="6519446"/>
            <a:chExt cx="3403997" cy="338554"/>
          </a:xfrm>
        </p:grpSpPr>
        <p:sp>
          <p:nvSpPr>
            <p:cNvPr id="18" name="TextBox 17"/>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9" name="Picture 5" descr="https://g.twimg.com/Twitter_logo_bl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1385888"/>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510" t="34773" r="26789" b="1438"/>
          <a:stretch/>
        </p:blipFill>
        <p:spPr>
          <a:xfrm>
            <a:off x="5962649" y="0"/>
            <a:ext cx="6224801" cy="6438900"/>
          </a:xfrm>
          <a:prstGeom prst="rect">
            <a:avLst/>
          </a:prstGeom>
        </p:spPr>
      </p:pic>
      <p:sp>
        <p:nvSpPr>
          <p:cNvPr id="6" name="Content Placeholder 5"/>
          <p:cNvSpPr>
            <a:spLocks noGrp="1"/>
          </p:cNvSpPr>
          <p:nvPr>
            <p:ph idx="11"/>
          </p:nvPr>
        </p:nvSpPr>
        <p:spPr/>
        <p:txBody>
          <a:bodyPr/>
          <a:lstStyle/>
          <a:p>
            <a:endParaRPr lang="en-US" dirty="0"/>
          </a:p>
          <a:p>
            <a:endParaRPr lang="en-US" dirty="0"/>
          </a:p>
        </p:txBody>
      </p:sp>
      <p:sp>
        <p:nvSpPr>
          <p:cNvPr id="10" name="Content Placeholder 6"/>
          <p:cNvSpPr txBox="1">
            <a:spLocks/>
          </p:cNvSpPr>
          <p:nvPr/>
        </p:nvSpPr>
        <p:spPr bwMode="auto">
          <a:xfrm>
            <a:off x="927898" y="2920402"/>
            <a:ext cx="3875906" cy="393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accent3"/>
              </a:buClr>
              <a:buSzPct val="125000"/>
              <a:buFont typeface="Wingdings 2" pitchFamily="18" charset="2"/>
              <a:buNone/>
              <a:defRPr sz="2800" kern="1200">
                <a:solidFill>
                  <a:schemeClr val="tx1"/>
                </a:solidFill>
                <a:latin typeface="Arial" charset="0"/>
                <a:ea typeface="+mn-ea"/>
                <a:cs typeface="+mn-cs"/>
              </a:defRPr>
            </a:lvl1pPr>
            <a:lvl2pPr marL="547688" indent="-273050" algn="l" rtl="0" eaLnBrk="1" fontAlgn="base" hangingPunct="1">
              <a:spcBef>
                <a:spcPct val="20000"/>
              </a:spcBef>
              <a:spcAft>
                <a:spcPct val="0"/>
              </a:spcAft>
              <a:buClr>
                <a:schemeClr val="tx2"/>
              </a:buClr>
              <a:buSzPct val="85000"/>
              <a:buFont typeface="Wingdings" pitchFamily="2" charset="2"/>
              <a:buChar char="§"/>
              <a:defRPr sz="2400" kern="1200">
                <a:solidFill>
                  <a:schemeClr val="tx1"/>
                </a:solidFill>
                <a:latin typeface="Arial" charset="0"/>
                <a:ea typeface="+mn-ea"/>
                <a:cs typeface="+mn-cs"/>
              </a:defRPr>
            </a:lvl2pPr>
            <a:lvl3pPr marL="822325" indent="-228600" algn="l" rtl="0" eaLnBrk="1" fontAlgn="base" hangingPunct="1">
              <a:spcBef>
                <a:spcPct val="20000"/>
              </a:spcBef>
              <a:spcAft>
                <a:spcPct val="0"/>
              </a:spcAft>
              <a:buClr>
                <a:srgbClr val="CF4D4B"/>
              </a:buClr>
              <a:buSzPct val="95000"/>
              <a:buChar char="•"/>
              <a:defRPr sz="2400" kern="120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2"/>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b="1" dirty="0" smtClean="0">
                <a:solidFill>
                  <a:schemeClr val="accent4"/>
                </a:solidFill>
              </a:rPr>
              <a:t> </a:t>
            </a:r>
            <a:endParaRPr lang="en-US" dirty="0" smtClean="0"/>
          </a:p>
          <a:p>
            <a:r>
              <a:rPr lang="en-US" b="1" dirty="0" smtClean="0">
                <a:solidFill>
                  <a:schemeClr val="accent3"/>
                </a:solidFill>
              </a:rPr>
              <a:t>#2 </a:t>
            </a:r>
            <a:r>
              <a:rPr lang="en-US" dirty="0" smtClean="0"/>
              <a:t>Compare Profiles </a:t>
            </a:r>
          </a:p>
          <a:p>
            <a:endParaRPr lang="en-US" dirty="0" smtClean="0"/>
          </a:p>
          <a:p>
            <a:endParaRPr lang="en-US" dirty="0" smtClean="0"/>
          </a:p>
          <a:p>
            <a:endParaRPr lang="en-US" dirty="0" smtClean="0"/>
          </a:p>
          <a:p>
            <a:endParaRPr lang="en-US" dirty="0"/>
          </a:p>
        </p:txBody>
      </p:sp>
      <p:pic>
        <p:nvPicPr>
          <p:cNvPr id="12" name="Picture 11"/>
          <p:cNvPicPr>
            <a:picLocks noChangeAspect="1"/>
          </p:cNvPicPr>
          <p:nvPr/>
        </p:nvPicPr>
        <p:blipFill>
          <a:blip r:embed="rId4">
            <a:duotone>
              <a:schemeClr val="bg2">
                <a:shade val="45000"/>
                <a:satMod val="135000"/>
              </a:schemeClr>
              <a:prstClr val="white"/>
            </a:duotone>
          </a:blip>
          <a:stretch>
            <a:fillRect/>
          </a:stretch>
        </p:blipFill>
        <p:spPr>
          <a:xfrm>
            <a:off x="7163778" y="989166"/>
            <a:ext cx="3474720" cy="2157692"/>
          </a:xfrm>
          <a:prstGeom prst="rect">
            <a:avLst/>
          </a:prstGeom>
        </p:spPr>
      </p:pic>
      <p:pic>
        <p:nvPicPr>
          <p:cNvPr id="2" name="Picture 1"/>
          <p:cNvPicPr>
            <a:picLocks noChangeAspect="1"/>
          </p:cNvPicPr>
          <p:nvPr/>
        </p:nvPicPr>
        <p:blipFill>
          <a:blip r:embed="rId5"/>
          <a:stretch>
            <a:fillRect/>
          </a:stretch>
        </p:blipFill>
        <p:spPr>
          <a:xfrm>
            <a:off x="8035486" y="1067585"/>
            <a:ext cx="2610001" cy="2334376"/>
          </a:xfrm>
          <a:prstGeom prst="rect">
            <a:avLst/>
          </a:prstGeom>
        </p:spPr>
      </p:pic>
      <p:sp>
        <p:nvSpPr>
          <p:cNvPr id="13" name="Rectangle 12"/>
          <p:cNvSpPr/>
          <p:nvPr/>
        </p:nvSpPr>
        <p:spPr>
          <a:xfrm>
            <a:off x="-1" y="315639"/>
            <a:ext cx="5657851" cy="663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bwMode="auto">
          <a:xfrm>
            <a:off x="395843" y="-319878"/>
            <a:ext cx="5776357"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800" dirty="0">
                <a:solidFill>
                  <a:schemeClr val="bg1"/>
                </a:solidFill>
              </a:rPr>
              <a:t>Using the </a:t>
            </a:r>
            <a:r>
              <a:rPr lang="en-US" sz="2800" i="1" dirty="0">
                <a:solidFill>
                  <a:schemeClr val="bg1"/>
                </a:solidFill>
              </a:rPr>
              <a:t>Build your own data </a:t>
            </a:r>
            <a:r>
              <a:rPr lang="en-US" sz="2800" dirty="0">
                <a:solidFill>
                  <a:schemeClr val="bg1"/>
                </a:solidFill>
              </a:rPr>
              <a:t>tool</a:t>
            </a:r>
            <a:endParaRPr lang="en-US" sz="2800" i="1" dirty="0">
              <a:solidFill>
                <a:schemeClr val="bg1"/>
              </a:solidFill>
            </a:endParaRPr>
          </a:p>
        </p:txBody>
      </p:sp>
      <p:sp>
        <p:nvSpPr>
          <p:cNvPr id="15" name="Title 10"/>
          <p:cNvSpPr>
            <a:spLocks noGrp="1"/>
          </p:cNvSpPr>
          <p:nvPr>
            <p:ph type="title"/>
          </p:nvPr>
        </p:nvSpPr>
        <p:spPr>
          <a:xfrm>
            <a:off x="927898" y="1332144"/>
            <a:ext cx="4176157" cy="1273397"/>
          </a:xfrm>
        </p:spPr>
        <p:txBody>
          <a:bodyPr/>
          <a:lstStyle/>
          <a:p>
            <a:r>
              <a:rPr lang="en-US" dirty="0"/>
              <a:t>Choose your own </a:t>
            </a:r>
            <a:r>
              <a:rPr lang="en-US" dirty="0" smtClean="0"/>
              <a:t>data adventure</a:t>
            </a:r>
            <a:endParaRPr lang="en-US" dirty="0"/>
          </a:p>
        </p:txBody>
      </p:sp>
      <p:pic>
        <p:nvPicPr>
          <p:cNvPr id="11" name="Picture 10"/>
          <p:cNvPicPr>
            <a:picLocks noChangeAspect="1"/>
          </p:cNvPicPr>
          <p:nvPr/>
        </p:nvPicPr>
        <p:blipFill>
          <a:blip r:embed="rId6">
            <a:duotone>
              <a:schemeClr val="bg2">
                <a:shade val="45000"/>
                <a:satMod val="135000"/>
              </a:schemeClr>
              <a:prstClr val="white"/>
            </a:duotone>
          </a:blip>
          <a:stretch>
            <a:fillRect/>
          </a:stretch>
        </p:blipFill>
        <p:spPr>
          <a:xfrm>
            <a:off x="9853311" y="996179"/>
            <a:ext cx="1136250" cy="2160000"/>
          </a:xfrm>
          <a:prstGeom prst="rect">
            <a:avLst/>
          </a:prstGeom>
        </p:spPr>
      </p:pic>
      <p:grpSp>
        <p:nvGrpSpPr>
          <p:cNvPr id="16" name="Group 15"/>
          <p:cNvGrpSpPr/>
          <p:nvPr/>
        </p:nvGrpSpPr>
        <p:grpSpPr>
          <a:xfrm>
            <a:off x="8788003" y="6519446"/>
            <a:ext cx="3403997" cy="338554"/>
            <a:chOff x="304800" y="6519446"/>
            <a:chExt cx="3403997" cy="338554"/>
          </a:xfrm>
        </p:grpSpPr>
        <p:sp>
          <p:nvSpPr>
            <p:cNvPr id="17" name="TextBox 16"/>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8" name="Picture 5" descr="https://g.twimg.com/Twitter_logo_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69237177"/>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4"/>
          <p:cNvSpPr txBox="1">
            <a:spLocks/>
          </p:cNvSpPr>
          <p:nvPr/>
        </p:nvSpPr>
        <p:spPr bwMode="auto">
          <a:xfrm>
            <a:off x="1188152" y="495531"/>
            <a:ext cx="2010178"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dirty="0" smtClean="0">
                <a:solidFill>
                  <a:schemeClr val="accent3"/>
                </a:solidFill>
              </a:rPr>
              <a:t>Adventure #2</a:t>
            </a:r>
            <a:endParaRPr lang="en-US" sz="2400" b="0" dirty="0">
              <a:solidFill>
                <a:schemeClr val="accent3"/>
              </a:solidFill>
            </a:endParaRPr>
          </a:p>
        </p:txBody>
      </p:sp>
      <p:pic>
        <p:nvPicPr>
          <p:cNvPr id="10" name="Picture 9"/>
          <p:cNvPicPr>
            <a:picLocks noChangeAspect="1"/>
          </p:cNvPicPr>
          <p:nvPr/>
        </p:nvPicPr>
        <p:blipFill>
          <a:blip r:embed="rId3"/>
          <a:stretch>
            <a:fillRect/>
          </a:stretch>
        </p:blipFill>
        <p:spPr>
          <a:xfrm>
            <a:off x="254700" y="308610"/>
            <a:ext cx="914400" cy="914400"/>
          </a:xfrm>
          <a:prstGeom prst="rect">
            <a:avLst/>
          </a:prstGeom>
        </p:spPr>
      </p:pic>
      <p:grpSp>
        <p:nvGrpSpPr>
          <p:cNvPr id="8" name="Group 7"/>
          <p:cNvGrpSpPr/>
          <p:nvPr/>
        </p:nvGrpSpPr>
        <p:grpSpPr>
          <a:xfrm>
            <a:off x="273752" y="5096639"/>
            <a:ext cx="11670597" cy="1109302"/>
            <a:chOff x="273752" y="5096639"/>
            <a:chExt cx="11670597" cy="1109302"/>
          </a:xfrm>
        </p:grpSpPr>
        <p:sp>
          <p:nvSpPr>
            <p:cNvPr id="11" name="Rounded Rectangle 10"/>
            <p:cNvSpPr/>
            <p:nvPr/>
          </p:nvSpPr>
          <p:spPr>
            <a:xfrm>
              <a:off x="273752" y="5128723"/>
              <a:ext cx="11670597" cy="107721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8382000" y="5096639"/>
              <a:ext cx="0" cy="110799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38575" y="5096639"/>
              <a:ext cx="0" cy="110799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464252" y="5223973"/>
            <a:ext cx="3326698" cy="461665"/>
          </a:xfrm>
          <a:prstGeom prst="rect">
            <a:avLst/>
          </a:prstGeom>
          <a:noFill/>
        </p:spPr>
        <p:txBody>
          <a:bodyPr wrap="square">
            <a:spAutoFit/>
          </a:bodyPr>
          <a:lstStyle/>
          <a:p>
            <a:r>
              <a:rPr lang="en-US" sz="2400" b="1" dirty="0">
                <a:latin typeface="Arial Narrow" panose="020B0606020202030204" pitchFamily="34" charset="0"/>
                <a:cs typeface="Arial" panose="020B0604020202020204" pitchFamily="34" charset="0"/>
              </a:rPr>
              <a:t>Older adults living alone:</a:t>
            </a:r>
          </a:p>
        </p:txBody>
      </p:sp>
      <p:sp>
        <p:nvSpPr>
          <p:cNvPr id="13" name="Rectangle 12"/>
          <p:cNvSpPr/>
          <p:nvPr/>
        </p:nvSpPr>
        <p:spPr>
          <a:xfrm>
            <a:off x="3876675" y="5147773"/>
            <a:ext cx="4457699" cy="800219"/>
          </a:xfrm>
          <a:prstGeom prst="rect">
            <a:avLst/>
          </a:prstGeom>
          <a:noFill/>
        </p:spPr>
        <p:txBody>
          <a:bodyPr wrap="square">
            <a:spAutoFit/>
          </a:bodyPr>
          <a:lstStyle/>
          <a:p>
            <a:pPr algn="ctr">
              <a:spcBef>
                <a:spcPts val="600"/>
              </a:spcBef>
            </a:pPr>
            <a:r>
              <a:rPr lang="en-US" sz="2800" b="1" dirty="0" smtClean="0">
                <a:latin typeface="Arial" panose="020B0604020202020204" pitchFamily="34" charset="0"/>
                <a:cs typeface="Arial" panose="020B0604020202020204" pitchFamily="34" charset="0"/>
              </a:rPr>
              <a:t>21% </a:t>
            </a:r>
          </a:p>
          <a:p>
            <a:pPr algn="ctr"/>
            <a:r>
              <a:rPr lang="en-US" dirty="0" smtClean="0">
                <a:latin typeface="Arial" panose="020B0604020202020204" pitchFamily="34" charset="0"/>
                <a:cs typeface="Arial" panose="020B0604020202020204" pitchFamily="34" charset="0"/>
              </a:rPr>
              <a:t>Alexandria</a:t>
            </a:r>
          </a:p>
        </p:txBody>
      </p:sp>
      <p:sp>
        <p:nvSpPr>
          <p:cNvPr id="14" name="Rectangle 13"/>
          <p:cNvSpPr/>
          <p:nvPr/>
        </p:nvSpPr>
        <p:spPr>
          <a:xfrm>
            <a:off x="8391524" y="5147773"/>
            <a:ext cx="3533775" cy="800219"/>
          </a:xfrm>
          <a:prstGeom prst="rect">
            <a:avLst/>
          </a:prstGeom>
          <a:noFill/>
        </p:spPr>
        <p:txBody>
          <a:bodyPr wrap="square">
            <a:spAutoFit/>
          </a:bodyPr>
          <a:lstStyle/>
          <a:p>
            <a:pPr marL="0" lvl="1" algn="ctr"/>
            <a:r>
              <a:rPr lang="en-US" sz="2800" b="1" dirty="0" smtClean="0">
                <a:latin typeface="Arial" panose="020B0604020202020204" pitchFamily="34" charset="0"/>
                <a:cs typeface="Arial" panose="020B0604020202020204" pitchFamily="34" charset="0"/>
              </a:rPr>
              <a:t>22% </a:t>
            </a:r>
            <a:br>
              <a:rPr lang="en-US" sz="2800" b="1"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Fergus Falls</a:t>
            </a:r>
            <a:endParaRPr lang="en-US" dirty="0">
              <a:latin typeface="Arial" panose="020B0604020202020204" pitchFamily="34" charset="0"/>
              <a:cs typeface="Arial" panose="020B0604020202020204" pitchFamily="34" charset="0"/>
            </a:endParaRPr>
          </a:p>
        </p:txBody>
      </p:sp>
      <p:sp>
        <p:nvSpPr>
          <p:cNvPr id="20" name="Rectangle 19"/>
          <p:cNvSpPr/>
          <p:nvPr/>
        </p:nvSpPr>
        <p:spPr>
          <a:xfrm>
            <a:off x="13569718" y="1348004"/>
            <a:ext cx="1105290" cy="923330"/>
          </a:xfrm>
          <a:prstGeom prst="rect">
            <a:avLst/>
          </a:prstGeom>
          <a:solidFill>
            <a:srgbClr val="E3D8E3"/>
          </a:solidFill>
        </p:spPr>
        <p:txBody>
          <a:bodyPr wrap="square">
            <a:spAutoFit/>
          </a:bodyPr>
          <a:lstStyle/>
          <a:p>
            <a:pPr marL="0" lvl="1" algn="ctr"/>
            <a:r>
              <a:rPr lang="en-US" b="1" dirty="0" smtClean="0">
                <a:latin typeface="Arial" panose="020B0604020202020204" pitchFamily="34" charset="0"/>
                <a:cs typeface="Arial" panose="020B0604020202020204" pitchFamily="34" charset="0"/>
              </a:rPr>
              <a:t>West Central EDR</a:t>
            </a:r>
            <a:endParaRPr lang="en-US" b="1" dirty="0">
              <a:latin typeface="Arial" panose="020B0604020202020204" pitchFamily="34" charset="0"/>
              <a:cs typeface="Arial" panose="020B0604020202020204" pitchFamily="34" charset="0"/>
            </a:endParaRPr>
          </a:p>
        </p:txBody>
      </p:sp>
      <p:sp>
        <p:nvSpPr>
          <p:cNvPr id="21" name="Title 4"/>
          <p:cNvSpPr txBox="1">
            <a:spLocks/>
          </p:cNvSpPr>
          <p:nvPr/>
        </p:nvSpPr>
        <p:spPr bwMode="auto">
          <a:xfrm>
            <a:off x="273752" y="1639930"/>
            <a:ext cx="4145848"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b="0" dirty="0" smtClean="0">
                <a:solidFill>
                  <a:schemeClr val="tx1"/>
                </a:solidFill>
              </a:rPr>
              <a:t>Compare</a:t>
            </a:r>
            <a:r>
              <a:rPr lang="en-US" dirty="0" smtClean="0">
                <a:solidFill>
                  <a:schemeClr val="tx1"/>
                </a:solidFill>
              </a:rPr>
              <a:t/>
            </a:r>
            <a:br>
              <a:rPr lang="en-US" dirty="0" smtClean="0">
                <a:solidFill>
                  <a:schemeClr val="tx1"/>
                </a:solidFill>
              </a:rPr>
            </a:br>
            <a:r>
              <a:rPr lang="en-US" sz="3200" dirty="0" smtClean="0">
                <a:solidFill>
                  <a:schemeClr val="tx1"/>
                </a:solidFill>
              </a:rPr>
              <a:t>Cities &amp; Cities</a:t>
            </a:r>
            <a:endParaRPr lang="en-US" sz="3200" dirty="0">
              <a:solidFill>
                <a:schemeClr val="tx1"/>
              </a:solidFill>
            </a:endParaRPr>
          </a:p>
        </p:txBody>
      </p:sp>
      <p:pic>
        <p:nvPicPr>
          <p:cNvPr id="2" name="Picture 1"/>
          <p:cNvPicPr>
            <a:picLocks noChangeAspect="1"/>
          </p:cNvPicPr>
          <p:nvPr/>
        </p:nvPicPr>
        <p:blipFill>
          <a:blip r:embed="rId4"/>
          <a:stretch>
            <a:fillRect/>
          </a:stretch>
        </p:blipFill>
        <p:spPr>
          <a:xfrm>
            <a:off x="4533767" y="1291472"/>
            <a:ext cx="3574716" cy="2831301"/>
          </a:xfrm>
          <a:prstGeom prst="rect">
            <a:avLst/>
          </a:prstGeom>
        </p:spPr>
      </p:pic>
      <p:pic>
        <p:nvPicPr>
          <p:cNvPr id="6" name="Picture 5"/>
          <p:cNvPicPr>
            <a:picLocks noChangeAspect="1"/>
          </p:cNvPicPr>
          <p:nvPr/>
        </p:nvPicPr>
        <p:blipFill>
          <a:blip r:embed="rId5"/>
          <a:stretch>
            <a:fillRect/>
          </a:stretch>
        </p:blipFill>
        <p:spPr>
          <a:xfrm>
            <a:off x="8512722" y="1278334"/>
            <a:ext cx="3048657" cy="2844440"/>
          </a:xfrm>
          <a:prstGeom prst="rect">
            <a:avLst/>
          </a:prstGeom>
        </p:spPr>
      </p:pic>
    </p:spTree>
    <p:extLst>
      <p:ext uri="{BB962C8B-B14F-4D97-AF65-F5344CB8AC3E}">
        <p14:creationId xmlns:p14="http://schemas.microsoft.com/office/powerpoint/2010/main" val="4283992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4"/>
          <p:cNvSpPr txBox="1">
            <a:spLocks/>
          </p:cNvSpPr>
          <p:nvPr/>
        </p:nvSpPr>
        <p:spPr bwMode="auto">
          <a:xfrm>
            <a:off x="1188152" y="495531"/>
            <a:ext cx="2010178"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dirty="0" smtClean="0">
                <a:solidFill>
                  <a:schemeClr val="accent3"/>
                </a:solidFill>
              </a:rPr>
              <a:t>Adventure #2</a:t>
            </a:r>
            <a:endParaRPr lang="en-US" sz="2400" b="0" dirty="0">
              <a:solidFill>
                <a:schemeClr val="accent3"/>
              </a:solidFill>
            </a:endParaRPr>
          </a:p>
        </p:txBody>
      </p:sp>
      <p:pic>
        <p:nvPicPr>
          <p:cNvPr id="10" name="Picture 9"/>
          <p:cNvPicPr>
            <a:picLocks noChangeAspect="1"/>
          </p:cNvPicPr>
          <p:nvPr/>
        </p:nvPicPr>
        <p:blipFill>
          <a:blip r:embed="rId3"/>
          <a:stretch>
            <a:fillRect/>
          </a:stretch>
        </p:blipFill>
        <p:spPr>
          <a:xfrm>
            <a:off x="254700" y="308610"/>
            <a:ext cx="914400" cy="914400"/>
          </a:xfrm>
          <a:prstGeom prst="rect">
            <a:avLst/>
          </a:prstGeom>
        </p:spPr>
      </p:pic>
      <p:grpSp>
        <p:nvGrpSpPr>
          <p:cNvPr id="8" name="Group 7"/>
          <p:cNvGrpSpPr/>
          <p:nvPr/>
        </p:nvGrpSpPr>
        <p:grpSpPr>
          <a:xfrm>
            <a:off x="273752" y="5096639"/>
            <a:ext cx="11670597" cy="1109302"/>
            <a:chOff x="273752" y="5096639"/>
            <a:chExt cx="11670597" cy="1109302"/>
          </a:xfrm>
        </p:grpSpPr>
        <p:sp>
          <p:nvSpPr>
            <p:cNvPr id="11" name="Rounded Rectangle 10"/>
            <p:cNvSpPr/>
            <p:nvPr/>
          </p:nvSpPr>
          <p:spPr>
            <a:xfrm>
              <a:off x="273752" y="5128723"/>
              <a:ext cx="11670597" cy="107721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8382000" y="5096639"/>
              <a:ext cx="0" cy="110799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38575" y="5096639"/>
              <a:ext cx="0" cy="110799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464252" y="5223973"/>
            <a:ext cx="3326698" cy="461665"/>
          </a:xfrm>
          <a:prstGeom prst="rect">
            <a:avLst/>
          </a:prstGeom>
          <a:noFill/>
        </p:spPr>
        <p:txBody>
          <a:bodyPr wrap="square">
            <a:spAutoFit/>
          </a:bodyPr>
          <a:lstStyle/>
          <a:p>
            <a:r>
              <a:rPr lang="en-US" sz="2400" b="1" dirty="0">
                <a:latin typeface="Arial Narrow" panose="020B0606020202030204" pitchFamily="34" charset="0"/>
                <a:cs typeface="Arial" panose="020B0604020202020204" pitchFamily="34" charset="0"/>
              </a:rPr>
              <a:t>Older adults living alone:</a:t>
            </a:r>
          </a:p>
        </p:txBody>
      </p:sp>
      <p:sp>
        <p:nvSpPr>
          <p:cNvPr id="13" name="Rectangle 12"/>
          <p:cNvSpPr/>
          <p:nvPr/>
        </p:nvSpPr>
        <p:spPr>
          <a:xfrm>
            <a:off x="3876675" y="5147773"/>
            <a:ext cx="4457699" cy="1077218"/>
          </a:xfrm>
          <a:prstGeom prst="rect">
            <a:avLst/>
          </a:prstGeom>
          <a:noFill/>
        </p:spPr>
        <p:txBody>
          <a:bodyPr wrap="square">
            <a:spAutoFit/>
          </a:bodyPr>
          <a:lstStyle/>
          <a:p>
            <a:pPr algn="ctr">
              <a:spcBef>
                <a:spcPts val="600"/>
              </a:spcBef>
            </a:pPr>
            <a:r>
              <a:rPr lang="en-US" sz="2800" b="1" dirty="0" smtClean="0">
                <a:latin typeface="Arial" panose="020B0604020202020204" pitchFamily="34" charset="0"/>
                <a:cs typeface="Arial" panose="020B0604020202020204" pitchFamily="34" charset="0"/>
              </a:rPr>
              <a:t>22% </a:t>
            </a:r>
          </a:p>
          <a:p>
            <a:pPr algn="ctr"/>
            <a:r>
              <a:rPr lang="en-US" dirty="0">
                <a:latin typeface="Arial" panose="020B0604020202020204" pitchFamily="34" charset="0"/>
                <a:cs typeface="Arial" panose="020B0604020202020204" pitchFamily="34" charset="0"/>
              </a:rPr>
              <a:t>Alexandria &amp; Fergus </a:t>
            </a:r>
            <a:r>
              <a:rPr lang="en-US" dirty="0" smtClean="0">
                <a:latin typeface="Arial" panose="020B0604020202020204" pitchFamily="34" charset="0"/>
                <a:cs typeface="Arial" panose="020B0604020202020204" pitchFamily="34" charset="0"/>
              </a:rPr>
              <a:t>Falls</a:t>
            </a:r>
          </a:p>
          <a:p>
            <a:pPr algn="ctr"/>
            <a:endParaRPr lang="en-US" dirty="0" smtClean="0">
              <a:latin typeface="Arial" panose="020B0604020202020204" pitchFamily="34" charset="0"/>
              <a:cs typeface="Arial" panose="020B0604020202020204" pitchFamily="34" charset="0"/>
            </a:endParaRPr>
          </a:p>
        </p:txBody>
      </p:sp>
      <p:sp>
        <p:nvSpPr>
          <p:cNvPr id="14" name="Rectangle 13"/>
          <p:cNvSpPr/>
          <p:nvPr/>
        </p:nvSpPr>
        <p:spPr>
          <a:xfrm>
            <a:off x="8391524" y="5147773"/>
            <a:ext cx="3533775" cy="1077218"/>
          </a:xfrm>
          <a:prstGeom prst="rect">
            <a:avLst/>
          </a:prstGeom>
          <a:noFill/>
        </p:spPr>
        <p:txBody>
          <a:bodyPr wrap="square">
            <a:spAutoFit/>
          </a:bodyPr>
          <a:lstStyle/>
          <a:p>
            <a:pPr marL="0" lvl="1" algn="ctr"/>
            <a:r>
              <a:rPr lang="en-US" sz="2800" b="1" dirty="0" smtClean="0">
                <a:latin typeface="Arial" panose="020B0604020202020204" pitchFamily="34" charset="0"/>
                <a:cs typeface="Arial" panose="020B0604020202020204" pitchFamily="34" charset="0"/>
              </a:rPr>
              <a:t>13% </a:t>
            </a:r>
            <a:br>
              <a:rPr lang="en-US" sz="2800" b="1" dirty="0" smtClean="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West Central Economic Development Region </a:t>
            </a:r>
          </a:p>
        </p:txBody>
      </p:sp>
      <p:pic>
        <p:nvPicPr>
          <p:cNvPr id="3" name="Picture 2"/>
          <p:cNvPicPr>
            <a:picLocks noChangeAspect="1"/>
          </p:cNvPicPr>
          <p:nvPr/>
        </p:nvPicPr>
        <p:blipFill rotWithShape="1">
          <a:blip r:embed="rId4"/>
          <a:srcRect l="2628" r="15285"/>
          <a:stretch/>
        </p:blipFill>
        <p:spPr>
          <a:xfrm>
            <a:off x="3927230" y="382090"/>
            <a:ext cx="4407143" cy="4620587"/>
          </a:xfrm>
          <a:prstGeom prst="rect">
            <a:avLst/>
          </a:prstGeom>
        </p:spPr>
      </p:pic>
      <p:sp>
        <p:nvSpPr>
          <p:cNvPr id="17" name="Rectangle 16"/>
          <p:cNvSpPr/>
          <p:nvPr/>
        </p:nvSpPr>
        <p:spPr>
          <a:xfrm>
            <a:off x="4794739" y="1304238"/>
            <a:ext cx="1264882" cy="923330"/>
          </a:xfrm>
          <a:prstGeom prst="rect">
            <a:avLst/>
          </a:prstGeom>
          <a:noFill/>
        </p:spPr>
        <p:txBody>
          <a:bodyPr wrap="square">
            <a:spAutoFit/>
          </a:bodyPr>
          <a:lstStyle/>
          <a:p>
            <a:pPr algn="ctr">
              <a:spcBef>
                <a:spcPts val="600"/>
              </a:spcBef>
            </a:pPr>
            <a:r>
              <a:rPr lang="en-US" b="1" dirty="0" smtClean="0">
                <a:latin typeface="Arial" panose="020B0604020202020204" pitchFamily="34" charset="0"/>
                <a:cs typeface="Arial" panose="020B0604020202020204" pitchFamily="34" charset="0"/>
              </a:rPr>
              <a:t>Fergus Falls</a:t>
            </a:r>
          </a:p>
          <a:p>
            <a:pPr algn="ctr"/>
            <a:endParaRPr lang="en-US" b="1" dirty="0" smtClean="0">
              <a:latin typeface="Arial" panose="020B0604020202020204" pitchFamily="34" charset="0"/>
              <a:cs typeface="Arial" panose="020B0604020202020204" pitchFamily="34" charset="0"/>
            </a:endParaRPr>
          </a:p>
        </p:txBody>
      </p:sp>
      <p:sp>
        <p:nvSpPr>
          <p:cNvPr id="18" name="Rectangle 17"/>
          <p:cNvSpPr/>
          <p:nvPr/>
        </p:nvSpPr>
        <p:spPr>
          <a:xfrm>
            <a:off x="6205300" y="4096599"/>
            <a:ext cx="1450729" cy="369332"/>
          </a:xfrm>
          <a:prstGeom prst="rect">
            <a:avLst/>
          </a:prstGeom>
          <a:noFill/>
        </p:spPr>
        <p:txBody>
          <a:bodyPr wrap="square">
            <a:spAutoFit/>
          </a:bodyPr>
          <a:lstStyle/>
          <a:p>
            <a:pPr algn="ctr"/>
            <a:r>
              <a:rPr lang="en-US" b="1" dirty="0" smtClean="0">
                <a:latin typeface="Arial" panose="020B0604020202020204" pitchFamily="34" charset="0"/>
                <a:cs typeface="Arial" panose="020B0604020202020204" pitchFamily="34" charset="0"/>
              </a:rPr>
              <a:t>Alexandria</a:t>
            </a:r>
          </a:p>
        </p:txBody>
      </p:sp>
      <p:sp>
        <p:nvSpPr>
          <p:cNvPr id="4" name="Rounded Rectangle 3"/>
          <p:cNvSpPr/>
          <p:nvPr/>
        </p:nvSpPr>
        <p:spPr>
          <a:xfrm>
            <a:off x="4419600" y="1223010"/>
            <a:ext cx="222738" cy="183759"/>
          </a:xfrm>
          <a:prstGeom prst="roundRect">
            <a:avLst/>
          </a:prstGeom>
          <a:solidFill>
            <a:srgbClr val="C4C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765885" y="4105659"/>
            <a:ext cx="268893" cy="90257"/>
          </a:xfrm>
          <a:prstGeom prst="roundRect">
            <a:avLst/>
          </a:prstGeom>
          <a:solidFill>
            <a:srgbClr val="ECE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a:srcRect l="11320" t="13038" r="7303" b="9589"/>
          <a:stretch/>
        </p:blipFill>
        <p:spPr>
          <a:xfrm>
            <a:off x="8470231" y="401053"/>
            <a:ext cx="3474117" cy="4572000"/>
          </a:xfrm>
          <a:prstGeom prst="rect">
            <a:avLst/>
          </a:prstGeom>
        </p:spPr>
      </p:pic>
      <p:sp>
        <p:nvSpPr>
          <p:cNvPr id="20" name="Rectangle 19"/>
          <p:cNvSpPr/>
          <p:nvPr/>
        </p:nvSpPr>
        <p:spPr>
          <a:xfrm>
            <a:off x="9654644" y="2134542"/>
            <a:ext cx="1105290" cy="923330"/>
          </a:xfrm>
          <a:prstGeom prst="rect">
            <a:avLst/>
          </a:prstGeom>
          <a:solidFill>
            <a:srgbClr val="E3D8E3"/>
          </a:solidFill>
        </p:spPr>
        <p:txBody>
          <a:bodyPr wrap="square">
            <a:spAutoFit/>
          </a:bodyPr>
          <a:lstStyle/>
          <a:p>
            <a:pPr marL="0" lvl="1" algn="ctr"/>
            <a:r>
              <a:rPr lang="en-US" b="1" dirty="0" smtClean="0">
                <a:latin typeface="Arial" panose="020B0604020202020204" pitchFamily="34" charset="0"/>
                <a:cs typeface="Arial" panose="020B0604020202020204" pitchFamily="34" charset="0"/>
              </a:rPr>
              <a:t>West Central EDR</a:t>
            </a:r>
            <a:endParaRPr lang="en-US" b="1" dirty="0">
              <a:latin typeface="Arial" panose="020B0604020202020204" pitchFamily="34" charset="0"/>
              <a:cs typeface="Arial" panose="020B0604020202020204" pitchFamily="34" charset="0"/>
            </a:endParaRPr>
          </a:p>
        </p:txBody>
      </p:sp>
      <p:sp>
        <p:nvSpPr>
          <p:cNvPr id="21" name="Title 4"/>
          <p:cNvSpPr txBox="1">
            <a:spLocks/>
          </p:cNvSpPr>
          <p:nvPr/>
        </p:nvSpPr>
        <p:spPr bwMode="auto">
          <a:xfrm>
            <a:off x="273752" y="1639930"/>
            <a:ext cx="4145848"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b="0" dirty="0" smtClean="0">
                <a:solidFill>
                  <a:schemeClr val="tx1"/>
                </a:solidFill>
              </a:rPr>
              <a:t>Compare</a:t>
            </a:r>
            <a:r>
              <a:rPr lang="en-US" dirty="0" smtClean="0">
                <a:solidFill>
                  <a:schemeClr val="tx1"/>
                </a:solidFill>
              </a:rPr>
              <a:t/>
            </a:r>
            <a:br>
              <a:rPr lang="en-US" dirty="0" smtClean="0">
                <a:solidFill>
                  <a:schemeClr val="tx1"/>
                </a:solidFill>
              </a:rPr>
            </a:br>
            <a:r>
              <a:rPr lang="en-US" sz="3200" dirty="0" smtClean="0">
                <a:solidFill>
                  <a:schemeClr val="tx1"/>
                </a:solidFill>
              </a:rPr>
              <a:t>Cities &amp; Economic </a:t>
            </a:r>
            <a:br>
              <a:rPr lang="en-US" sz="3200" dirty="0" smtClean="0">
                <a:solidFill>
                  <a:schemeClr val="tx1"/>
                </a:solidFill>
              </a:rPr>
            </a:br>
            <a:r>
              <a:rPr lang="en-US" sz="3200" dirty="0" smtClean="0">
                <a:solidFill>
                  <a:schemeClr val="tx1"/>
                </a:solidFill>
              </a:rPr>
              <a:t>Development </a:t>
            </a:r>
            <a:br>
              <a:rPr lang="en-US" sz="3200" dirty="0" smtClean="0">
                <a:solidFill>
                  <a:schemeClr val="tx1"/>
                </a:solidFill>
              </a:rPr>
            </a:br>
            <a:r>
              <a:rPr lang="en-US" sz="3200" dirty="0" smtClean="0">
                <a:solidFill>
                  <a:schemeClr val="tx1"/>
                </a:solidFill>
              </a:rPr>
              <a:t>Regions</a:t>
            </a:r>
            <a:endParaRPr lang="en-US" sz="3200" dirty="0">
              <a:solidFill>
                <a:schemeClr val="tx1"/>
              </a:solidFill>
            </a:endParaRPr>
          </a:p>
        </p:txBody>
      </p:sp>
    </p:spTree>
    <p:extLst>
      <p:ext uri="{BB962C8B-B14F-4D97-AF65-F5344CB8AC3E}">
        <p14:creationId xmlns:p14="http://schemas.microsoft.com/office/powerpoint/2010/main" val="3033813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1414"/>
          <a:stretch/>
        </p:blipFill>
        <p:spPr>
          <a:xfrm>
            <a:off x="4706111" y="13648"/>
            <a:ext cx="7476741" cy="6449398"/>
          </a:xfrm>
          <a:prstGeom prst="rect">
            <a:avLst/>
          </a:prstGeom>
        </p:spPr>
      </p:pic>
      <p:pic>
        <p:nvPicPr>
          <p:cNvPr id="5" name="Picture 4"/>
          <p:cNvPicPr>
            <a:picLocks noChangeAspect="1"/>
          </p:cNvPicPr>
          <p:nvPr/>
        </p:nvPicPr>
        <p:blipFill rotWithShape="1">
          <a:blip r:embed="rId5"/>
          <a:srcRect l="1847"/>
          <a:stretch/>
        </p:blipFill>
        <p:spPr>
          <a:xfrm>
            <a:off x="4718304" y="-2622"/>
            <a:ext cx="7452356" cy="6420509"/>
          </a:xfrm>
          <a:prstGeom prst="rect">
            <a:avLst/>
          </a:prstGeom>
        </p:spPr>
      </p:pic>
      <p:sp>
        <p:nvSpPr>
          <p:cNvPr id="13" name="Title 4"/>
          <p:cNvSpPr txBox="1">
            <a:spLocks/>
          </p:cNvSpPr>
          <p:nvPr/>
        </p:nvSpPr>
        <p:spPr bwMode="auto">
          <a:xfrm>
            <a:off x="1188152" y="495531"/>
            <a:ext cx="2010178"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dirty="0" smtClean="0">
                <a:solidFill>
                  <a:schemeClr val="accent3"/>
                </a:solidFill>
              </a:rPr>
              <a:t>Adventure #2</a:t>
            </a:r>
            <a:endParaRPr lang="en-US" sz="2400" b="0" dirty="0">
              <a:solidFill>
                <a:schemeClr val="accent3"/>
              </a:solidFill>
            </a:endParaRPr>
          </a:p>
        </p:txBody>
      </p:sp>
      <p:pic>
        <p:nvPicPr>
          <p:cNvPr id="15" name="Picture 14"/>
          <p:cNvPicPr>
            <a:picLocks noChangeAspect="1"/>
          </p:cNvPicPr>
          <p:nvPr/>
        </p:nvPicPr>
        <p:blipFill>
          <a:blip r:embed="rId6"/>
          <a:stretch>
            <a:fillRect/>
          </a:stretch>
        </p:blipFill>
        <p:spPr>
          <a:xfrm>
            <a:off x="254700" y="308610"/>
            <a:ext cx="914400" cy="914400"/>
          </a:xfrm>
          <a:prstGeom prst="rect">
            <a:avLst/>
          </a:prstGeom>
        </p:spPr>
      </p:pic>
      <p:sp>
        <p:nvSpPr>
          <p:cNvPr id="8" name="TextBox 7"/>
          <p:cNvSpPr txBox="1"/>
          <p:nvPr/>
        </p:nvSpPr>
        <p:spPr>
          <a:xfrm>
            <a:off x="4565191" y="417821"/>
            <a:ext cx="2884962" cy="510778"/>
          </a:xfrm>
          <a:prstGeom prst="roundRect">
            <a:avLst/>
          </a:prstGeom>
          <a:solidFill>
            <a:schemeClr val="accent3">
              <a:lumMod val="20000"/>
              <a:lumOff val="80000"/>
            </a:schemeClr>
          </a:solidFill>
          <a:ln>
            <a:noFill/>
          </a:ln>
        </p:spPr>
        <p:txBody>
          <a:bodyPr wrap="square" rtlCol="0">
            <a:spAutoFit/>
          </a:bodyPr>
          <a:lstStyle/>
          <a:p>
            <a:pPr algn="ctr"/>
            <a:r>
              <a:rPr lang="en-US" sz="2400" b="1" dirty="0">
                <a:latin typeface="Arial" panose="020B0604020202020204" pitchFamily="34" charset="0"/>
                <a:cs typeface="Arial" panose="020B0604020202020204" pitchFamily="34" charset="0"/>
              </a:rPr>
              <a:t>St. Louis County</a:t>
            </a:r>
          </a:p>
        </p:txBody>
      </p:sp>
      <p:sp>
        <p:nvSpPr>
          <p:cNvPr id="12" name="TextBox 11"/>
          <p:cNvSpPr txBox="1"/>
          <p:nvPr/>
        </p:nvSpPr>
        <p:spPr>
          <a:xfrm>
            <a:off x="8505324" y="3292779"/>
            <a:ext cx="2907989" cy="1328023"/>
          </a:xfrm>
          <a:prstGeom prst="roundRect">
            <a:avLst/>
          </a:prstGeom>
          <a:solidFill>
            <a:schemeClr val="accent3">
              <a:lumMod val="20000"/>
              <a:lumOff val="80000"/>
            </a:schemeClr>
          </a:solidFill>
          <a:ln>
            <a:noFill/>
          </a:ln>
        </p:spPr>
        <p:txBody>
          <a:bodyPr wrap="square" rtlCol="0">
            <a:spAutoFit/>
          </a:bodyPr>
          <a:lstStyle/>
          <a:p>
            <a:pPr algn="ctr"/>
            <a:r>
              <a:rPr lang="en-US" sz="2400" b="1" dirty="0">
                <a:latin typeface="Arial" panose="020B0604020202020204" pitchFamily="34" charset="0"/>
                <a:cs typeface="Arial" panose="020B0604020202020204" pitchFamily="34" charset="0"/>
              </a:rPr>
              <a:t>School districts within </a:t>
            </a:r>
            <a:r>
              <a:rPr lang="en-US" sz="2400" b="1" dirty="0" smtClean="0">
                <a:latin typeface="Arial" panose="020B0604020202020204" pitchFamily="34" charset="0"/>
                <a:cs typeface="Arial" panose="020B0604020202020204" pitchFamily="34" charset="0"/>
              </a:rPr>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St</a:t>
            </a:r>
            <a:r>
              <a:rPr lang="en-US" sz="2400" b="1" dirty="0">
                <a:latin typeface="Arial" panose="020B0604020202020204" pitchFamily="34" charset="0"/>
                <a:cs typeface="Arial" panose="020B0604020202020204" pitchFamily="34" charset="0"/>
              </a:rPr>
              <a:t>. Louis County</a:t>
            </a:r>
          </a:p>
        </p:txBody>
      </p:sp>
      <p:sp>
        <p:nvSpPr>
          <p:cNvPr id="16" name="Title 4"/>
          <p:cNvSpPr txBox="1">
            <a:spLocks/>
          </p:cNvSpPr>
          <p:nvPr/>
        </p:nvSpPr>
        <p:spPr bwMode="auto">
          <a:xfrm>
            <a:off x="273752" y="1543678"/>
            <a:ext cx="4145848"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b="0" dirty="0" smtClean="0">
                <a:solidFill>
                  <a:schemeClr val="tx1"/>
                </a:solidFill>
              </a:rPr>
              <a:t>Compare</a:t>
            </a:r>
            <a:r>
              <a:rPr lang="en-US" dirty="0" smtClean="0">
                <a:solidFill>
                  <a:schemeClr val="tx1"/>
                </a:solidFill>
              </a:rPr>
              <a:t/>
            </a:r>
            <a:br>
              <a:rPr lang="en-US" dirty="0" smtClean="0">
                <a:solidFill>
                  <a:schemeClr val="tx1"/>
                </a:solidFill>
              </a:rPr>
            </a:br>
            <a:r>
              <a:rPr lang="en-US" sz="3200" dirty="0" smtClean="0">
                <a:solidFill>
                  <a:schemeClr val="tx1"/>
                </a:solidFill>
              </a:rPr>
              <a:t>Counties &amp;</a:t>
            </a:r>
            <a:br>
              <a:rPr lang="en-US" sz="3200" dirty="0" smtClean="0">
                <a:solidFill>
                  <a:schemeClr val="tx1"/>
                </a:solidFill>
              </a:rPr>
            </a:br>
            <a:r>
              <a:rPr lang="en-US" sz="3200" dirty="0" smtClean="0">
                <a:solidFill>
                  <a:schemeClr val="tx1"/>
                </a:solidFill>
              </a:rPr>
              <a:t>School Districts</a:t>
            </a:r>
            <a:endParaRPr lang="en-US" sz="3200" dirty="0">
              <a:solidFill>
                <a:schemeClr val="tx1"/>
              </a:solidFill>
            </a:endParaRPr>
          </a:p>
        </p:txBody>
      </p:sp>
      <p:grpSp>
        <p:nvGrpSpPr>
          <p:cNvPr id="9" name="Group 8"/>
          <p:cNvGrpSpPr/>
          <p:nvPr/>
        </p:nvGrpSpPr>
        <p:grpSpPr>
          <a:xfrm>
            <a:off x="8788003" y="6519446"/>
            <a:ext cx="3403997" cy="338554"/>
            <a:chOff x="304800" y="6519446"/>
            <a:chExt cx="3403997" cy="338554"/>
          </a:xfrm>
        </p:grpSpPr>
        <p:sp>
          <p:nvSpPr>
            <p:cNvPr id="10" name="TextBox 9"/>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1" name="Picture 5" descr="https://g.twimg.com/Twitter_logo_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926297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2"/>
                </a:solidFill>
              </a:rPr>
              <a:t>Why do we use data?</a:t>
            </a:r>
            <a:r>
              <a:rPr lang="en-US" dirty="0" smtClean="0">
                <a:solidFill>
                  <a:schemeClr val="tx1"/>
                </a:solidFill>
              </a:rPr>
              <a:t/>
            </a:r>
            <a:br>
              <a:rPr lang="en-US" dirty="0" smtClean="0">
                <a:solidFill>
                  <a:schemeClr val="tx1"/>
                </a:solidFill>
              </a:rPr>
            </a:br>
            <a:endParaRPr lang="en-US" dirty="0">
              <a:solidFill>
                <a:schemeClr val="tx1"/>
              </a:solidFill>
            </a:endParaRPr>
          </a:p>
        </p:txBody>
      </p:sp>
      <p:grpSp>
        <p:nvGrpSpPr>
          <p:cNvPr id="7" name="Group 6"/>
          <p:cNvGrpSpPr/>
          <p:nvPr/>
        </p:nvGrpSpPr>
        <p:grpSpPr>
          <a:xfrm>
            <a:off x="7264004" y="6519446"/>
            <a:ext cx="3403997" cy="338554"/>
            <a:chOff x="304800" y="6519446"/>
            <a:chExt cx="3403997" cy="338554"/>
          </a:xfrm>
        </p:grpSpPr>
        <p:sp>
          <p:nvSpPr>
            <p:cNvPr id="8" name="TextBox 7"/>
            <p:cNvSpPr txBox="1"/>
            <p:nvPr/>
          </p:nvSpPr>
          <p:spPr>
            <a:xfrm>
              <a:off x="304800" y="6519446"/>
              <a:ext cx="3403997" cy="338554"/>
            </a:xfrm>
            <a:prstGeom prst="rect">
              <a:avLst/>
            </a:prstGeom>
            <a:noFill/>
          </p:spPr>
          <p:txBody>
            <a:bodyPr wrap="square" rtlCol="0">
              <a:spAutoFit/>
            </a:bodyPr>
            <a:lstStyle/>
            <a:p>
              <a:pPr algn="r" fontAlgn="auto">
                <a:spcBef>
                  <a:spcPts val="0"/>
                </a:spcBef>
                <a:spcAft>
                  <a:spcPts val="0"/>
                </a:spcAft>
                <a:defRPr/>
              </a:pPr>
              <a:r>
                <a:rPr lang="en-US" altLang="en-US" sz="1600" dirty="0">
                  <a:solidFill>
                    <a:prstClr val="black">
                      <a:lumMod val="50000"/>
                      <a:lumOff val="50000"/>
                    </a:prstClr>
                  </a:solidFill>
                  <a:latin typeface="Arial Narrow" pitchFamily="34" charset="0"/>
                </a:rPr>
                <a:t>@</a:t>
              </a:r>
              <a:r>
                <a:rPr lang="en-US" altLang="en-US" sz="1600" dirty="0" err="1">
                  <a:solidFill>
                    <a:prstClr val="black">
                      <a:lumMod val="50000"/>
                      <a:lumOff val="50000"/>
                    </a:prstClr>
                  </a:solidFill>
                  <a:latin typeface="Arial Narrow" pitchFamily="34" charset="0"/>
                </a:rPr>
                <a:t>MNCompass</a:t>
              </a:r>
              <a:endParaRPr lang="en-US" altLang="en-US" sz="1600" dirty="0">
                <a:solidFill>
                  <a:prstClr val="black">
                    <a:lumMod val="50000"/>
                    <a:lumOff val="50000"/>
                  </a:prstClr>
                </a:solidFill>
                <a:latin typeface="Arial Narrow" pitchFamily="34" charset="0"/>
              </a:endParaRPr>
            </a:p>
          </p:txBody>
        </p:sp>
        <p:pic>
          <p:nvPicPr>
            <p:cNvPr id="9" name="Picture 5"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2438400" y="2133600"/>
            <a:ext cx="6527601" cy="1524000"/>
            <a:chOff x="73375" y="1070221"/>
            <a:chExt cx="4955823" cy="1524000"/>
          </a:xfrm>
        </p:grpSpPr>
        <p:sp>
          <p:nvSpPr>
            <p:cNvPr id="24" name="Title 2"/>
            <p:cNvSpPr txBox="1">
              <a:spLocks/>
            </p:cNvSpPr>
            <p:nvPr/>
          </p:nvSpPr>
          <p:spPr bwMode="auto">
            <a:xfrm>
              <a:off x="315719" y="1487384"/>
              <a:ext cx="4454592" cy="6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pPr marL="457200" indent="-457200" algn="r">
                <a:tabLst>
                  <a:tab pos="457200" algn="l"/>
                  <a:tab pos="1489075" algn="l"/>
                </a:tabLst>
              </a:pPr>
              <a:r>
                <a:rPr lang="en-US" sz="7200" dirty="0">
                  <a:solidFill>
                    <a:schemeClr val="accent4">
                      <a:lumMod val="50000"/>
                    </a:schemeClr>
                  </a:solidFill>
                </a:rPr>
                <a:t>To tell our story</a:t>
              </a:r>
            </a:p>
          </p:txBody>
        </p:sp>
        <p:sp>
          <p:nvSpPr>
            <p:cNvPr id="25" name="Rounded Rectangular Callout 24"/>
            <p:cNvSpPr/>
            <p:nvPr/>
          </p:nvSpPr>
          <p:spPr>
            <a:xfrm flipH="1">
              <a:off x="73375" y="1070221"/>
              <a:ext cx="4955823" cy="1524000"/>
            </a:xfrm>
            <a:prstGeom prst="wedgeRoundRectCallout">
              <a:avLst>
                <a:gd name="adj1" fmla="val -70999"/>
                <a:gd name="adj2" fmla="val 44078"/>
                <a:gd name="adj3" fmla="val 16667"/>
              </a:avLst>
            </a:pr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Georgia"/>
              </a:endParaRPr>
            </a:p>
          </p:txBody>
        </p:sp>
      </p:grpSp>
    </p:spTree>
    <p:extLst>
      <p:ext uri="{BB962C8B-B14F-4D97-AF65-F5344CB8AC3E}">
        <p14:creationId xmlns:p14="http://schemas.microsoft.com/office/powerpoint/2010/main" val="2318669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4"/>
          <p:cNvSpPr txBox="1">
            <a:spLocks/>
          </p:cNvSpPr>
          <p:nvPr/>
        </p:nvSpPr>
        <p:spPr bwMode="auto">
          <a:xfrm>
            <a:off x="1188152" y="495531"/>
            <a:ext cx="2010178"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dirty="0" smtClean="0">
                <a:solidFill>
                  <a:schemeClr val="accent3"/>
                </a:solidFill>
              </a:rPr>
              <a:t>Adventure #2</a:t>
            </a:r>
            <a:endParaRPr lang="en-US" sz="2400" b="0" dirty="0">
              <a:solidFill>
                <a:schemeClr val="accent3"/>
              </a:solidFill>
            </a:endParaRPr>
          </a:p>
        </p:txBody>
      </p:sp>
      <p:pic>
        <p:nvPicPr>
          <p:cNvPr id="7" name="Picture 6"/>
          <p:cNvPicPr>
            <a:picLocks noChangeAspect="1"/>
          </p:cNvPicPr>
          <p:nvPr/>
        </p:nvPicPr>
        <p:blipFill>
          <a:blip r:embed="rId3"/>
          <a:stretch>
            <a:fillRect/>
          </a:stretch>
        </p:blipFill>
        <p:spPr>
          <a:xfrm>
            <a:off x="254700" y="308610"/>
            <a:ext cx="914400" cy="914400"/>
          </a:xfrm>
          <a:prstGeom prst="rect">
            <a:avLst/>
          </a:prstGeom>
        </p:spPr>
      </p:pic>
      <p:sp>
        <p:nvSpPr>
          <p:cNvPr id="8" name="Title 4"/>
          <p:cNvSpPr txBox="1">
            <a:spLocks/>
          </p:cNvSpPr>
          <p:nvPr/>
        </p:nvSpPr>
        <p:spPr bwMode="auto">
          <a:xfrm>
            <a:off x="273752" y="1359254"/>
            <a:ext cx="3313510" cy="236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b="0" dirty="0" smtClean="0">
                <a:solidFill>
                  <a:schemeClr val="tx1"/>
                </a:solidFill>
              </a:rPr>
              <a:t>Build &amp; Compare</a:t>
            </a:r>
            <a:r>
              <a:rPr lang="en-US" dirty="0" smtClean="0">
                <a:solidFill>
                  <a:schemeClr val="tx1"/>
                </a:solidFill>
              </a:rPr>
              <a:t/>
            </a:r>
            <a:br>
              <a:rPr lang="en-US" dirty="0" smtClean="0">
                <a:solidFill>
                  <a:schemeClr val="tx1"/>
                </a:solidFill>
              </a:rPr>
            </a:br>
            <a:r>
              <a:rPr lang="en-US" sz="3200" dirty="0">
                <a:solidFill>
                  <a:schemeClr val="tx1"/>
                </a:solidFill>
              </a:rPr>
              <a:t>Worthington School District </a:t>
            </a:r>
            <a:r>
              <a:rPr lang="en-US" sz="3200" dirty="0" smtClean="0">
                <a:solidFill>
                  <a:schemeClr val="tx1"/>
                </a:solidFill>
              </a:rPr>
              <a:t/>
            </a:r>
            <a:br>
              <a:rPr lang="en-US" sz="3200" dirty="0" smtClean="0">
                <a:solidFill>
                  <a:schemeClr val="tx1"/>
                </a:solidFill>
              </a:rPr>
            </a:br>
            <a:r>
              <a:rPr lang="en-US" sz="3200" dirty="0" smtClean="0">
                <a:solidFill>
                  <a:schemeClr val="tx1"/>
                </a:solidFill>
              </a:rPr>
              <a:t>and </a:t>
            </a:r>
            <a:r>
              <a:rPr lang="en-US" sz="3200" dirty="0">
                <a:solidFill>
                  <a:schemeClr val="tx1"/>
                </a:solidFill>
              </a:rPr>
              <a:t>surrounding School Districts</a:t>
            </a:r>
          </a:p>
        </p:txBody>
      </p:sp>
      <p:grpSp>
        <p:nvGrpSpPr>
          <p:cNvPr id="9" name="Group 8"/>
          <p:cNvGrpSpPr/>
          <p:nvPr/>
        </p:nvGrpSpPr>
        <p:grpSpPr>
          <a:xfrm>
            <a:off x="273752" y="4831926"/>
            <a:ext cx="11670597" cy="1575326"/>
            <a:chOff x="273752" y="5096639"/>
            <a:chExt cx="11670597" cy="1109302"/>
          </a:xfrm>
        </p:grpSpPr>
        <p:sp>
          <p:nvSpPr>
            <p:cNvPr id="10" name="Rounded Rectangle 9"/>
            <p:cNvSpPr/>
            <p:nvPr/>
          </p:nvSpPr>
          <p:spPr>
            <a:xfrm>
              <a:off x="273752" y="5128723"/>
              <a:ext cx="11670597" cy="107721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109050" y="5096639"/>
              <a:ext cx="0" cy="110799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Content Placeholder 1"/>
          <p:cNvSpPr>
            <a:spLocks noGrp="1"/>
          </p:cNvSpPr>
          <p:nvPr>
            <p:ph idx="11"/>
          </p:nvPr>
        </p:nvSpPr>
        <p:spPr>
          <a:xfrm>
            <a:off x="6109050" y="4889212"/>
            <a:ext cx="5835299" cy="1878105"/>
          </a:xfrm>
        </p:spPr>
        <p:txBody>
          <a:bodyPr/>
          <a:lstStyle/>
          <a:p>
            <a:pPr marL="0" indent="0" algn="ctr">
              <a:spcBef>
                <a:spcPct val="0"/>
              </a:spcBef>
              <a:spcAft>
                <a:spcPct val="0"/>
              </a:spcAft>
              <a:buNone/>
            </a:pPr>
            <a:r>
              <a:rPr lang="en-US" sz="1800" dirty="0" smtClean="0">
                <a:latin typeface="Arial" panose="020B0604020202020204" pitchFamily="34" charset="0"/>
                <a:cs typeface="Arial" panose="020B0604020202020204" pitchFamily="34" charset="0"/>
              </a:rPr>
              <a:t>Surrounding </a:t>
            </a:r>
            <a:r>
              <a:rPr lang="en-US" sz="1800" dirty="0">
                <a:latin typeface="Arial" panose="020B0604020202020204" pitchFamily="34" charset="0"/>
                <a:cs typeface="Arial" panose="020B0604020202020204" pitchFamily="34" charset="0"/>
              </a:rPr>
              <a:t>School Districts </a:t>
            </a: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Ellsworth, Adrian, Fulda, Round Lake Brewster</a:t>
            </a:r>
            <a:r>
              <a:rPr lang="en-US" sz="1800" dirty="0" smtClean="0">
                <a:latin typeface="Arial" panose="020B0604020202020204" pitchFamily="34" charset="0"/>
                <a:cs typeface="Arial" panose="020B0604020202020204" pitchFamily="34" charset="0"/>
              </a:rPr>
              <a:t>):</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t>
            </a:r>
          </a:p>
          <a:p>
            <a:pPr marL="0" indent="0" algn="ctr">
              <a:spcBef>
                <a:spcPct val="0"/>
              </a:spcBef>
              <a:spcAft>
                <a:spcPct val="0"/>
              </a:spcAft>
              <a:buNone/>
            </a:pPr>
            <a:r>
              <a:rPr lang="en-US" b="1" dirty="0" smtClean="0">
                <a:latin typeface="Arial" panose="020B0604020202020204" pitchFamily="34" charset="0"/>
                <a:cs typeface="Arial" panose="020B0604020202020204" pitchFamily="34" charset="0"/>
              </a:rPr>
              <a:t>8</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Color; </a:t>
            </a:r>
            <a:r>
              <a:rPr lang="en-US" b="1" dirty="0" smtClean="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Foreign-born</a:t>
            </a:r>
          </a:p>
        </p:txBody>
      </p:sp>
      <p:sp>
        <p:nvSpPr>
          <p:cNvPr id="15" name="Content Placeholder 1"/>
          <p:cNvSpPr txBox="1">
            <a:spLocks/>
          </p:cNvSpPr>
          <p:nvPr/>
        </p:nvSpPr>
        <p:spPr bwMode="auto">
          <a:xfrm>
            <a:off x="333596" y="5169481"/>
            <a:ext cx="5715611" cy="13740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00000"/>
              </a:lnSpc>
              <a:spcBef>
                <a:spcPts val="1200"/>
              </a:spcBef>
              <a:spcAft>
                <a:spcPts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1">
                    <a:lumMod val="65000"/>
                    <a:lumOff val="35000"/>
                  </a:schemeClr>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spcBef>
                <a:spcPct val="0"/>
              </a:spcBef>
              <a:spcAft>
                <a:spcPct val="0"/>
              </a:spcAft>
              <a:buFont typeface="Wingdings" panose="05000000000000000000" pitchFamily="2" charset="2"/>
              <a:buNone/>
            </a:pPr>
            <a:r>
              <a:rPr lang="en-US" sz="1800" dirty="0" smtClean="0">
                <a:latin typeface="Arial" panose="020B0604020202020204" pitchFamily="34" charset="0"/>
                <a:cs typeface="Arial" panose="020B0604020202020204" pitchFamily="34" charset="0"/>
              </a:rPr>
              <a:t>Worthington School District:</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pPr marL="0" indent="0" algn="ctr">
              <a:spcBef>
                <a:spcPct val="0"/>
              </a:spcBef>
              <a:spcAft>
                <a:spcPct val="0"/>
              </a:spcAft>
              <a:buFont typeface="Wingdings" panose="05000000000000000000" pitchFamily="2" charset="2"/>
              <a:buNone/>
            </a:pPr>
            <a:r>
              <a:rPr lang="en-US" b="1" dirty="0" smtClean="0">
                <a:latin typeface="Arial" panose="020B0604020202020204" pitchFamily="34" charset="0"/>
                <a:cs typeface="Arial" panose="020B0604020202020204" pitchFamily="34" charset="0"/>
              </a:rPr>
              <a:t>50% </a:t>
            </a:r>
            <a:r>
              <a:rPr lang="en-US" dirty="0" smtClean="0">
                <a:latin typeface="Arial" panose="020B0604020202020204" pitchFamily="34" charset="0"/>
                <a:cs typeface="Arial" panose="020B0604020202020204" pitchFamily="34" charset="0"/>
              </a:rPr>
              <a:t>Of Color; </a:t>
            </a:r>
            <a:r>
              <a:rPr lang="en-US" b="1" dirty="0" smtClean="0">
                <a:latin typeface="Arial" panose="020B0604020202020204" pitchFamily="34" charset="0"/>
                <a:cs typeface="Arial" panose="020B0604020202020204" pitchFamily="34" charset="0"/>
              </a:rPr>
              <a:t>26% </a:t>
            </a:r>
            <a:r>
              <a:rPr lang="en-US" dirty="0" smtClean="0">
                <a:latin typeface="Arial" panose="020B0604020202020204" pitchFamily="34" charset="0"/>
                <a:cs typeface="Arial" panose="020B0604020202020204" pitchFamily="34" charset="0"/>
              </a:rPr>
              <a:t>Foreign-born</a:t>
            </a:r>
            <a:endParaRPr lang="en-US"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a:off x="5673969" y="-18800"/>
            <a:ext cx="6084276" cy="4850726"/>
          </a:xfrm>
          <a:prstGeom prst="rect">
            <a:avLst/>
          </a:prstGeom>
        </p:spPr>
      </p:pic>
    </p:spTree>
    <p:extLst>
      <p:ext uri="{BB962C8B-B14F-4D97-AF65-F5344CB8AC3E}">
        <p14:creationId xmlns:p14="http://schemas.microsoft.com/office/powerpoint/2010/main" val="1905692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510" t="34773" r="26789" b="1438"/>
          <a:stretch/>
        </p:blipFill>
        <p:spPr>
          <a:xfrm>
            <a:off x="5962649" y="0"/>
            <a:ext cx="6224801" cy="6438900"/>
          </a:xfrm>
          <a:prstGeom prst="rect">
            <a:avLst/>
          </a:prstGeom>
        </p:spPr>
      </p:pic>
      <p:sp>
        <p:nvSpPr>
          <p:cNvPr id="6" name="Content Placeholder 5"/>
          <p:cNvSpPr>
            <a:spLocks noGrp="1"/>
          </p:cNvSpPr>
          <p:nvPr>
            <p:ph idx="11"/>
          </p:nvPr>
        </p:nvSpPr>
        <p:spPr/>
        <p:txBody>
          <a:bodyPr/>
          <a:lstStyle/>
          <a:p>
            <a:endParaRPr lang="en-US" dirty="0"/>
          </a:p>
          <a:p>
            <a:endParaRPr lang="en-US" dirty="0"/>
          </a:p>
        </p:txBody>
      </p:sp>
      <p:sp>
        <p:nvSpPr>
          <p:cNvPr id="10" name="Content Placeholder 6"/>
          <p:cNvSpPr txBox="1">
            <a:spLocks/>
          </p:cNvSpPr>
          <p:nvPr/>
        </p:nvSpPr>
        <p:spPr bwMode="auto">
          <a:xfrm>
            <a:off x="927898" y="2920402"/>
            <a:ext cx="3875906" cy="393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accent3"/>
              </a:buClr>
              <a:buSzPct val="125000"/>
              <a:buFont typeface="Wingdings 2" pitchFamily="18" charset="2"/>
              <a:buNone/>
              <a:defRPr sz="2800" kern="1200">
                <a:solidFill>
                  <a:schemeClr val="tx1"/>
                </a:solidFill>
                <a:latin typeface="Arial" charset="0"/>
                <a:ea typeface="+mn-ea"/>
                <a:cs typeface="+mn-cs"/>
              </a:defRPr>
            </a:lvl1pPr>
            <a:lvl2pPr marL="547688" indent="-273050" algn="l" rtl="0" eaLnBrk="1" fontAlgn="base" hangingPunct="1">
              <a:spcBef>
                <a:spcPct val="20000"/>
              </a:spcBef>
              <a:spcAft>
                <a:spcPct val="0"/>
              </a:spcAft>
              <a:buClr>
                <a:schemeClr val="tx2"/>
              </a:buClr>
              <a:buSzPct val="85000"/>
              <a:buFont typeface="Wingdings" pitchFamily="2" charset="2"/>
              <a:buChar char="§"/>
              <a:defRPr sz="2400" kern="1200">
                <a:solidFill>
                  <a:schemeClr val="tx1"/>
                </a:solidFill>
                <a:latin typeface="Arial" charset="0"/>
                <a:ea typeface="+mn-ea"/>
                <a:cs typeface="+mn-cs"/>
              </a:defRPr>
            </a:lvl2pPr>
            <a:lvl3pPr marL="822325" indent="-228600" algn="l" rtl="0" eaLnBrk="1" fontAlgn="base" hangingPunct="1">
              <a:spcBef>
                <a:spcPct val="20000"/>
              </a:spcBef>
              <a:spcAft>
                <a:spcPct val="0"/>
              </a:spcAft>
              <a:buClr>
                <a:srgbClr val="CF4D4B"/>
              </a:buClr>
              <a:buSzPct val="95000"/>
              <a:buChar char="•"/>
              <a:defRPr sz="2400" kern="120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2"/>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b="1" dirty="0" smtClean="0">
                <a:solidFill>
                  <a:schemeClr val="accent4"/>
                </a:solidFill>
              </a:rPr>
              <a:t> </a:t>
            </a:r>
            <a:endParaRPr lang="en-US" dirty="0" smtClean="0"/>
          </a:p>
          <a:p>
            <a:r>
              <a:rPr lang="en-US" b="1" dirty="0" smtClean="0">
                <a:solidFill>
                  <a:schemeClr val="accent3"/>
                </a:solidFill>
              </a:rPr>
              <a:t> </a:t>
            </a:r>
            <a:endParaRPr lang="en-US" dirty="0" smtClean="0"/>
          </a:p>
          <a:p>
            <a:r>
              <a:rPr lang="en-US" b="1" dirty="0" smtClean="0">
                <a:solidFill>
                  <a:schemeClr val="accent2"/>
                </a:solidFill>
              </a:rPr>
              <a:t>#3 </a:t>
            </a:r>
            <a:r>
              <a:rPr lang="en-US" dirty="0" smtClean="0"/>
              <a:t>Draw a Profile </a:t>
            </a:r>
          </a:p>
          <a:p>
            <a:endParaRPr lang="en-US" dirty="0" smtClean="0"/>
          </a:p>
          <a:p>
            <a:endParaRPr lang="en-US" dirty="0" smtClean="0"/>
          </a:p>
          <a:p>
            <a:endParaRPr lang="en-US" dirty="0" smtClean="0"/>
          </a:p>
          <a:p>
            <a:endParaRPr lang="en-US" dirty="0"/>
          </a:p>
        </p:txBody>
      </p:sp>
      <p:pic>
        <p:nvPicPr>
          <p:cNvPr id="2" name="Picture 1"/>
          <p:cNvPicPr>
            <a:picLocks noChangeAspect="1"/>
          </p:cNvPicPr>
          <p:nvPr/>
        </p:nvPicPr>
        <p:blipFill>
          <a:blip r:embed="rId4"/>
          <a:stretch>
            <a:fillRect/>
          </a:stretch>
        </p:blipFill>
        <p:spPr>
          <a:xfrm>
            <a:off x="9853311" y="996179"/>
            <a:ext cx="1136250" cy="2160000"/>
          </a:xfrm>
          <a:prstGeom prst="rect">
            <a:avLst/>
          </a:prstGeom>
        </p:spPr>
      </p:pic>
      <p:pic>
        <p:nvPicPr>
          <p:cNvPr id="12" name="Picture 11"/>
          <p:cNvPicPr>
            <a:picLocks noChangeAspect="1"/>
          </p:cNvPicPr>
          <p:nvPr/>
        </p:nvPicPr>
        <p:blipFill>
          <a:blip r:embed="rId5">
            <a:duotone>
              <a:schemeClr val="bg2">
                <a:shade val="45000"/>
                <a:satMod val="135000"/>
              </a:schemeClr>
              <a:prstClr val="white"/>
            </a:duotone>
          </a:blip>
          <a:stretch>
            <a:fillRect/>
          </a:stretch>
        </p:blipFill>
        <p:spPr>
          <a:xfrm>
            <a:off x="7163778" y="989166"/>
            <a:ext cx="3474720" cy="2157692"/>
          </a:xfrm>
          <a:prstGeom prst="rect">
            <a:avLst/>
          </a:prstGeom>
        </p:spPr>
      </p:pic>
      <p:pic>
        <p:nvPicPr>
          <p:cNvPr id="13" name="Picture 12"/>
          <p:cNvPicPr>
            <a:picLocks noChangeAspect="1"/>
          </p:cNvPicPr>
          <p:nvPr/>
        </p:nvPicPr>
        <p:blipFill>
          <a:blip r:embed="rId6">
            <a:duotone>
              <a:schemeClr val="bg2">
                <a:shade val="45000"/>
                <a:satMod val="135000"/>
              </a:schemeClr>
              <a:prstClr val="white"/>
            </a:duotone>
          </a:blip>
          <a:stretch>
            <a:fillRect/>
          </a:stretch>
        </p:blipFill>
        <p:spPr>
          <a:xfrm>
            <a:off x="8035486" y="1067585"/>
            <a:ext cx="2610001" cy="2334376"/>
          </a:xfrm>
          <a:prstGeom prst="rect">
            <a:avLst/>
          </a:prstGeom>
        </p:spPr>
      </p:pic>
      <p:sp>
        <p:nvSpPr>
          <p:cNvPr id="14" name="Rectangle 13"/>
          <p:cNvSpPr/>
          <p:nvPr/>
        </p:nvSpPr>
        <p:spPr>
          <a:xfrm>
            <a:off x="-1" y="315639"/>
            <a:ext cx="5657851" cy="663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p:cNvSpPr txBox="1">
            <a:spLocks/>
          </p:cNvSpPr>
          <p:nvPr/>
        </p:nvSpPr>
        <p:spPr bwMode="auto">
          <a:xfrm>
            <a:off x="395843" y="-319878"/>
            <a:ext cx="5776357"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800" dirty="0">
                <a:solidFill>
                  <a:schemeClr val="bg1"/>
                </a:solidFill>
              </a:rPr>
              <a:t>Using the </a:t>
            </a:r>
            <a:r>
              <a:rPr lang="en-US" sz="2800" i="1" dirty="0">
                <a:solidFill>
                  <a:schemeClr val="bg1"/>
                </a:solidFill>
              </a:rPr>
              <a:t>Build your own data </a:t>
            </a:r>
            <a:r>
              <a:rPr lang="en-US" sz="2800" dirty="0">
                <a:solidFill>
                  <a:schemeClr val="bg1"/>
                </a:solidFill>
              </a:rPr>
              <a:t>tool</a:t>
            </a:r>
            <a:endParaRPr lang="en-US" sz="2800" i="1" dirty="0">
              <a:solidFill>
                <a:schemeClr val="bg1"/>
              </a:solidFill>
            </a:endParaRPr>
          </a:p>
        </p:txBody>
      </p:sp>
      <p:sp>
        <p:nvSpPr>
          <p:cNvPr id="16" name="Title 10"/>
          <p:cNvSpPr>
            <a:spLocks noGrp="1"/>
          </p:cNvSpPr>
          <p:nvPr>
            <p:ph type="title"/>
          </p:nvPr>
        </p:nvSpPr>
        <p:spPr>
          <a:xfrm>
            <a:off x="927898" y="1332144"/>
            <a:ext cx="4176157" cy="1273397"/>
          </a:xfrm>
        </p:spPr>
        <p:txBody>
          <a:bodyPr/>
          <a:lstStyle/>
          <a:p>
            <a:r>
              <a:rPr lang="en-US" dirty="0"/>
              <a:t>Choose your own </a:t>
            </a:r>
            <a:r>
              <a:rPr lang="en-US" dirty="0" smtClean="0"/>
              <a:t>data adventure</a:t>
            </a:r>
            <a:endParaRPr lang="en-US" dirty="0"/>
          </a:p>
        </p:txBody>
      </p:sp>
      <p:grpSp>
        <p:nvGrpSpPr>
          <p:cNvPr id="11" name="Group 10"/>
          <p:cNvGrpSpPr/>
          <p:nvPr/>
        </p:nvGrpSpPr>
        <p:grpSpPr>
          <a:xfrm>
            <a:off x="8788003" y="6519446"/>
            <a:ext cx="3403997" cy="338554"/>
            <a:chOff x="304800" y="6519446"/>
            <a:chExt cx="3403997" cy="338554"/>
          </a:xfrm>
        </p:grpSpPr>
        <p:sp>
          <p:nvSpPr>
            <p:cNvPr id="17" name="TextBox 16"/>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8" name="Picture 5" descr="https://g.twimg.com/Twitter_logo_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6314185"/>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1"/>
          </p:nvPr>
        </p:nvSpPr>
        <p:spPr/>
        <p:txBody>
          <a:bodyPr/>
          <a:lstStyle/>
          <a:p>
            <a:endParaRPr lang="en-US" sz="3800" dirty="0"/>
          </a:p>
          <a:p>
            <a:endParaRPr lang="en-US" dirty="0"/>
          </a:p>
          <a:p>
            <a:endParaRPr lang="en-US" dirty="0"/>
          </a:p>
        </p:txBody>
      </p:sp>
      <p:pic>
        <p:nvPicPr>
          <p:cNvPr id="7" name="Picture 6"/>
          <p:cNvPicPr>
            <a:picLocks noChangeAspect="1"/>
          </p:cNvPicPr>
          <p:nvPr/>
        </p:nvPicPr>
        <p:blipFill rotWithShape="1">
          <a:blip r:embed="rId3"/>
          <a:srcRect l="16392"/>
          <a:stretch/>
        </p:blipFill>
        <p:spPr>
          <a:xfrm>
            <a:off x="3157261" y="0"/>
            <a:ext cx="5213684" cy="6463577"/>
          </a:xfrm>
          <a:prstGeom prst="rect">
            <a:avLst/>
          </a:prstGeom>
        </p:spPr>
      </p:pic>
      <p:sp>
        <p:nvSpPr>
          <p:cNvPr id="9" name="Title 4"/>
          <p:cNvSpPr txBox="1">
            <a:spLocks/>
          </p:cNvSpPr>
          <p:nvPr/>
        </p:nvSpPr>
        <p:spPr bwMode="auto">
          <a:xfrm>
            <a:off x="1188152" y="495531"/>
            <a:ext cx="2010178"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dirty="0" smtClean="0">
                <a:solidFill>
                  <a:schemeClr val="accent2"/>
                </a:solidFill>
              </a:rPr>
              <a:t>Adventure #3</a:t>
            </a:r>
            <a:endParaRPr lang="en-US" sz="2400" b="0" dirty="0">
              <a:solidFill>
                <a:schemeClr val="accent2"/>
              </a:solidFill>
            </a:endParaRPr>
          </a:p>
        </p:txBody>
      </p:sp>
      <p:sp>
        <p:nvSpPr>
          <p:cNvPr id="12" name="Title 4"/>
          <p:cNvSpPr txBox="1">
            <a:spLocks/>
          </p:cNvSpPr>
          <p:nvPr/>
        </p:nvSpPr>
        <p:spPr bwMode="auto">
          <a:xfrm>
            <a:off x="257919" y="2049322"/>
            <a:ext cx="2598345"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b="0" dirty="0" smtClean="0">
                <a:solidFill>
                  <a:schemeClr val="tx1"/>
                </a:solidFill>
              </a:rPr>
              <a:t>Draw profiles</a:t>
            </a:r>
            <a:r>
              <a:rPr lang="en-US" dirty="0" smtClean="0">
                <a:solidFill>
                  <a:schemeClr val="tx1"/>
                </a:solidFill>
              </a:rPr>
              <a:t/>
            </a:r>
            <a:br>
              <a:rPr lang="en-US" dirty="0" smtClean="0">
                <a:solidFill>
                  <a:schemeClr val="tx1"/>
                </a:solidFill>
              </a:rPr>
            </a:br>
            <a:r>
              <a:rPr lang="en-US" dirty="0" smtClean="0">
                <a:solidFill>
                  <a:schemeClr val="tx1"/>
                </a:solidFill>
              </a:rPr>
              <a:t>Greater </a:t>
            </a:r>
            <a:r>
              <a:rPr lang="en-US" sz="3200" dirty="0" smtClean="0">
                <a:solidFill>
                  <a:schemeClr val="tx1"/>
                </a:solidFill>
              </a:rPr>
              <a:t>Twin </a:t>
            </a:r>
            <a:r>
              <a:rPr lang="en-US" sz="3200" dirty="0">
                <a:solidFill>
                  <a:schemeClr val="tx1"/>
                </a:solidFill>
              </a:rPr>
              <a:t>Cities </a:t>
            </a:r>
            <a:r>
              <a:rPr lang="en-US" sz="3200" dirty="0" smtClean="0">
                <a:solidFill>
                  <a:schemeClr val="tx1"/>
                </a:solidFill>
              </a:rPr>
              <a:t>United Way Service </a:t>
            </a:r>
            <a:r>
              <a:rPr lang="en-US" sz="3200" dirty="0">
                <a:solidFill>
                  <a:schemeClr val="tx1"/>
                </a:solidFill>
              </a:rPr>
              <a:t>Area</a:t>
            </a:r>
          </a:p>
        </p:txBody>
      </p:sp>
      <p:pic>
        <p:nvPicPr>
          <p:cNvPr id="15" name="Picture 14"/>
          <p:cNvPicPr>
            <a:picLocks noChangeAspect="1"/>
          </p:cNvPicPr>
          <p:nvPr/>
        </p:nvPicPr>
        <p:blipFill>
          <a:blip r:embed="rId4"/>
          <a:stretch>
            <a:fillRect/>
          </a:stretch>
        </p:blipFill>
        <p:spPr>
          <a:xfrm>
            <a:off x="257919" y="271948"/>
            <a:ext cx="911181" cy="914400"/>
          </a:xfrm>
          <a:prstGeom prst="rect">
            <a:avLst/>
          </a:prstGeom>
        </p:spPr>
      </p:pic>
      <p:pic>
        <p:nvPicPr>
          <p:cNvPr id="18" name="Picture 17"/>
          <p:cNvPicPr>
            <a:picLocks noChangeAspect="1"/>
          </p:cNvPicPr>
          <p:nvPr/>
        </p:nvPicPr>
        <p:blipFill rotWithShape="1">
          <a:blip r:embed="rId5"/>
          <a:srcRect l="1918"/>
          <a:stretch/>
        </p:blipFill>
        <p:spPr>
          <a:xfrm>
            <a:off x="8558784" y="271948"/>
            <a:ext cx="3447305" cy="5857875"/>
          </a:xfrm>
          <a:prstGeom prst="rect">
            <a:avLst/>
          </a:prstGeom>
        </p:spPr>
      </p:pic>
      <p:sp>
        <p:nvSpPr>
          <p:cNvPr id="16" name="Rounded Rectangle 15"/>
          <p:cNvSpPr/>
          <p:nvPr/>
        </p:nvSpPr>
        <p:spPr>
          <a:xfrm>
            <a:off x="8860646" y="2097414"/>
            <a:ext cx="2618677" cy="30175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5400000">
            <a:off x="8529776" y="2156515"/>
            <a:ext cx="421106" cy="168442"/>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0" name="Group 9"/>
          <p:cNvGrpSpPr/>
          <p:nvPr/>
        </p:nvGrpSpPr>
        <p:grpSpPr>
          <a:xfrm>
            <a:off x="8788003" y="6519446"/>
            <a:ext cx="3403997" cy="338554"/>
            <a:chOff x="304800" y="6519446"/>
            <a:chExt cx="3403997" cy="338554"/>
          </a:xfrm>
        </p:grpSpPr>
        <p:sp>
          <p:nvSpPr>
            <p:cNvPr id="11" name="TextBox 10"/>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3" name="Picture 5" descr="https://g.twimg.com/Twitter_logo_bl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3032600"/>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50412" y="271948"/>
            <a:ext cx="3400425" cy="5724525"/>
          </a:xfrm>
          <a:prstGeom prst="rect">
            <a:avLst/>
          </a:prstGeom>
        </p:spPr>
      </p:pic>
      <p:sp>
        <p:nvSpPr>
          <p:cNvPr id="2" name="Content Placeholder 1"/>
          <p:cNvSpPr>
            <a:spLocks noGrp="1"/>
          </p:cNvSpPr>
          <p:nvPr>
            <p:ph idx="11"/>
          </p:nvPr>
        </p:nvSpPr>
        <p:spPr/>
        <p:txBody>
          <a:bodyPr/>
          <a:lstStyle/>
          <a:p>
            <a:endParaRPr lang="en-US" sz="3800" dirty="0"/>
          </a:p>
          <a:p>
            <a:endParaRPr lang="en-US" dirty="0"/>
          </a:p>
          <a:p>
            <a:endParaRPr lang="en-US" dirty="0"/>
          </a:p>
        </p:txBody>
      </p:sp>
      <p:pic>
        <p:nvPicPr>
          <p:cNvPr id="6" name="Picture 5"/>
          <p:cNvPicPr>
            <a:picLocks noChangeAspect="1"/>
          </p:cNvPicPr>
          <p:nvPr/>
        </p:nvPicPr>
        <p:blipFill rotWithShape="1">
          <a:blip r:embed="rId4"/>
          <a:srcRect l="11405" r="11405"/>
          <a:stretch/>
        </p:blipFill>
        <p:spPr>
          <a:xfrm>
            <a:off x="4301474" y="130751"/>
            <a:ext cx="4062588" cy="6120062"/>
          </a:xfrm>
          <a:prstGeom prst="rect">
            <a:avLst/>
          </a:prstGeom>
        </p:spPr>
      </p:pic>
      <p:sp>
        <p:nvSpPr>
          <p:cNvPr id="8" name="Title 4"/>
          <p:cNvSpPr txBox="1">
            <a:spLocks/>
          </p:cNvSpPr>
          <p:nvPr/>
        </p:nvSpPr>
        <p:spPr bwMode="auto">
          <a:xfrm>
            <a:off x="1188152" y="495531"/>
            <a:ext cx="2010178"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dirty="0" smtClean="0">
                <a:solidFill>
                  <a:schemeClr val="accent2"/>
                </a:solidFill>
              </a:rPr>
              <a:t>Adventure #3</a:t>
            </a:r>
            <a:endParaRPr lang="en-US" sz="2400" b="0" dirty="0">
              <a:solidFill>
                <a:schemeClr val="accent2"/>
              </a:solidFill>
            </a:endParaRPr>
          </a:p>
        </p:txBody>
      </p:sp>
      <p:pic>
        <p:nvPicPr>
          <p:cNvPr id="9" name="Picture 8"/>
          <p:cNvPicPr>
            <a:picLocks noChangeAspect="1"/>
          </p:cNvPicPr>
          <p:nvPr/>
        </p:nvPicPr>
        <p:blipFill>
          <a:blip r:embed="rId5"/>
          <a:stretch>
            <a:fillRect/>
          </a:stretch>
        </p:blipFill>
        <p:spPr>
          <a:xfrm>
            <a:off x="257919" y="271948"/>
            <a:ext cx="911181" cy="914400"/>
          </a:xfrm>
          <a:prstGeom prst="rect">
            <a:avLst/>
          </a:prstGeom>
        </p:spPr>
      </p:pic>
      <p:sp>
        <p:nvSpPr>
          <p:cNvPr id="10" name="Title 4"/>
          <p:cNvSpPr txBox="1">
            <a:spLocks/>
          </p:cNvSpPr>
          <p:nvPr/>
        </p:nvSpPr>
        <p:spPr bwMode="auto">
          <a:xfrm>
            <a:off x="273752" y="1284135"/>
            <a:ext cx="3764848"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b="0" dirty="0" smtClean="0">
                <a:solidFill>
                  <a:schemeClr val="tx1"/>
                </a:solidFill>
              </a:rPr>
              <a:t>Draw profiles</a:t>
            </a:r>
            <a:r>
              <a:rPr lang="en-US" dirty="0" smtClean="0">
                <a:solidFill>
                  <a:schemeClr val="tx1"/>
                </a:solidFill>
              </a:rPr>
              <a:t/>
            </a:r>
            <a:br>
              <a:rPr lang="en-US" dirty="0" smtClean="0">
                <a:solidFill>
                  <a:schemeClr val="tx1"/>
                </a:solidFill>
              </a:rPr>
            </a:br>
            <a:r>
              <a:rPr lang="en-US" sz="3200" dirty="0" smtClean="0">
                <a:solidFill>
                  <a:schemeClr val="tx1"/>
                </a:solidFill>
              </a:rPr>
              <a:t>Northern &amp; Southern</a:t>
            </a:r>
            <a:br>
              <a:rPr lang="en-US" sz="3200" dirty="0" smtClean="0">
                <a:solidFill>
                  <a:schemeClr val="tx1"/>
                </a:solidFill>
              </a:rPr>
            </a:br>
            <a:r>
              <a:rPr lang="en-US" sz="3200" dirty="0" smtClean="0">
                <a:solidFill>
                  <a:schemeClr val="tx1"/>
                </a:solidFill>
              </a:rPr>
              <a:t>St. Louis County</a:t>
            </a:r>
            <a:endParaRPr lang="en-US" sz="3200" dirty="0">
              <a:solidFill>
                <a:schemeClr val="tx1"/>
              </a:solidFill>
            </a:endParaRPr>
          </a:p>
        </p:txBody>
      </p:sp>
      <p:sp>
        <p:nvSpPr>
          <p:cNvPr id="13" name="Text Placeholder 1"/>
          <p:cNvSpPr txBox="1">
            <a:spLocks/>
          </p:cNvSpPr>
          <p:nvPr/>
        </p:nvSpPr>
        <p:spPr bwMode="auto">
          <a:xfrm>
            <a:off x="402167" y="3892944"/>
            <a:ext cx="3114035" cy="17083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00000"/>
              </a:lnSpc>
              <a:spcBef>
                <a:spcPts val="1200"/>
              </a:spcBef>
              <a:spcAft>
                <a:spcPts val="0"/>
              </a:spcAft>
              <a:buClr>
                <a:schemeClr val="tx2"/>
              </a:buClr>
              <a:buSzPct val="100000"/>
              <a:buFont typeface="Wingdings" panose="05000000000000000000" pitchFamily="2" charset="2"/>
              <a:buChar char="§"/>
              <a:defRPr lang="en-US" sz="2800" kern="1200" dirty="0" smtClean="0">
                <a:solidFill>
                  <a:schemeClr val="tx1"/>
                </a:solidFill>
                <a:latin typeface="Arial" charset="0"/>
                <a:ea typeface="+mn-ea"/>
                <a:cs typeface="+mn-cs"/>
              </a:defRPr>
            </a:lvl1pPr>
            <a:lvl2pPr marL="800100" marR="0" indent="-342900" algn="l" defTabSz="914400" rtl="0" eaLnBrk="1" fontAlgn="auto" latinLnBrk="0" hangingPunct="1">
              <a:lnSpc>
                <a:spcPct val="100000"/>
              </a:lnSpc>
              <a:spcBef>
                <a:spcPts val="1200"/>
              </a:spcBef>
              <a:spcAft>
                <a:spcPts val="0"/>
              </a:spcAft>
              <a:buClr>
                <a:srgbClr val="F3901D"/>
              </a:buClr>
              <a:buSzTx/>
              <a:buFont typeface="Arial" pitchFamily="34" charset="0"/>
              <a:buChar char="–"/>
              <a:tabLst/>
              <a:defRPr lang="en-US" sz="2400" kern="1200" dirty="0" smtClean="0">
                <a:solidFill>
                  <a:schemeClr val="tx1"/>
                </a:solidFill>
                <a:latin typeface="Arial" charset="0"/>
                <a:ea typeface="+mn-ea"/>
                <a:cs typeface="+mn-cs"/>
              </a:defRPr>
            </a:lvl2pPr>
            <a:lvl3pPr marL="1143000" marR="0" indent="-228600" algn="l" defTabSz="914400" rtl="0" eaLnBrk="1" fontAlgn="auto" latinLnBrk="0" hangingPunct="1">
              <a:lnSpc>
                <a:spcPct val="100000"/>
              </a:lnSpc>
              <a:spcBef>
                <a:spcPts val="1200"/>
              </a:spcBef>
              <a:spcAft>
                <a:spcPts val="0"/>
              </a:spcAft>
              <a:buClr>
                <a:srgbClr val="8D8B00"/>
              </a:buClr>
              <a:buSzTx/>
              <a:buFont typeface="Arial" pitchFamily="34" charset="0"/>
              <a:buChar char="•"/>
              <a:tabLst>
                <a:tab pos="685800" algn="l"/>
              </a:tabLst>
              <a:defRPr lang="en-US" sz="2400" kern="1200" baseline="0" dirty="0" smtClean="0">
                <a:solidFill>
                  <a:schemeClr val="tx1"/>
                </a:solidFill>
                <a:latin typeface="Arial" charset="0"/>
                <a:ea typeface="+mn-ea"/>
                <a:cs typeface="+mn-cs"/>
              </a:defRPr>
            </a:lvl3pPr>
            <a:lvl4pPr marL="1096963" indent="-228600" algn="l" rtl="0" eaLnBrk="1" fontAlgn="base" hangingPunct="1">
              <a:spcBef>
                <a:spcPct val="20000"/>
              </a:spcBef>
              <a:spcAft>
                <a:spcPct val="0"/>
              </a:spcAft>
              <a:buClr>
                <a:srgbClr val="4E8542"/>
              </a:buClr>
              <a:buSzPct val="70000"/>
              <a:buFont typeface="Wingdings" pitchFamily="2" charset="2"/>
              <a:buChar char="–"/>
              <a:defRPr sz="2400" kern="1200">
                <a:solidFill>
                  <a:schemeClr val="tx1">
                    <a:lumMod val="65000"/>
                    <a:lumOff val="35000"/>
                  </a:schemeClr>
                </a:solidFill>
                <a:latin typeface="Arial" charset="0"/>
                <a:ea typeface="+mn-ea"/>
                <a:cs typeface="+mn-cs"/>
              </a:defRPr>
            </a:lvl4pPr>
            <a:lvl5pPr marL="1371600" indent="-228600" algn="l" rtl="0" eaLnBrk="1" fontAlgn="base" hangingPunct="1">
              <a:spcBef>
                <a:spcPct val="20000"/>
              </a:spcBef>
              <a:spcAft>
                <a:spcPct val="0"/>
              </a:spcAft>
              <a:buClr>
                <a:srgbClr val="604878"/>
              </a:buClr>
              <a:buChar char="•"/>
              <a:defRPr sz="2400"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2400" b="1" i="1" dirty="0"/>
              <a:t>“Being able to customize the data, with our without the city of Duluth”</a:t>
            </a:r>
            <a:endParaRPr lang="en-US" sz="2400" b="1" i="1" dirty="0" smtClean="0"/>
          </a:p>
          <a:p>
            <a:pPr algn="ctr"/>
            <a:endParaRPr lang="en-US" sz="3000" b="1" dirty="0" smtClean="0"/>
          </a:p>
          <a:p>
            <a:pPr algn="ctr"/>
            <a:endParaRPr lang="en-US" dirty="0" smtClean="0"/>
          </a:p>
          <a:p>
            <a:endParaRPr lang="en-US" b="1" dirty="0" smtClean="0"/>
          </a:p>
          <a:p>
            <a:endParaRPr lang="en-US" dirty="0"/>
          </a:p>
        </p:txBody>
      </p:sp>
      <p:sp>
        <p:nvSpPr>
          <p:cNvPr id="14" name="Rounded Rectangle 13"/>
          <p:cNvSpPr/>
          <p:nvPr/>
        </p:nvSpPr>
        <p:spPr>
          <a:xfrm>
            <a:off x="8860646" y="2097414"/>
            <a:ext cx="2618677" cy="30175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5400000">
            <a:off x="8529776" y="2156515"/>
            <a:ext cx="421106" cy="168442"/>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6" name="Group 15"/>
          <p:cNvGrpSpPr/>
          <p:nvPr/>
        </p:nvGrpSpPr>
        <p:grpSpPr>
          <a:xfrm>
            <a:off x="8788003" y="6519446"/>
            <a:ext cx="3403997" cy="338554"/>
            <a:chOff x="304800" y="6519446"/>
            <a:chExt cx="3403997" cy="338554"/>
          </a:xfrm>
        </p:grpSpPr>
        <p:sp>
          <p:nvSpPr>
            <p:cNvPr id="17" name="TextBox 16"/>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8" name="Picture 5" descr="https://g.twimg.com/Twitter_logo_bl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3886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2725598" y="5204670"/>
            <a:ext cx="3018622" cy="707886"/>
          </a:xfrm>
          <a:prstGeom prst="rect">
            <a:avLst/>
          </a:prstGeom>
          <a:noFill/>
        </p:spPr>
        <p:txBody>
          <a:bodyPr wrap="square" rtlCol="0">
            <a:spAutoFit/>
          </a:bodyPr>
          <a:lstStyle/>
          <a:p>
            <a:pPr algn="ctr"/>
            <a:r>
              <a:rPr lang="en-US" sz="2000" b="1" dirty="0">
                <a:latin typeface="Arial Narrow" panose="020B0606020202030204" pitchFamily="34" charset="0"/>
              </a:rPr>
              <a:t/>
            </a:r>
            <a:br>
              <a:rPr lang="en-US" sz="2000" b="1" dirty="0">
                <a:latin typeface="Arial Narrow" panose="020B0606020202030204" pitchFamily="34" charset="0"/>
              </a:rPr>
            </a:br>
            <a:endParaRPr lang="en-US" sz="2000" b="1" i="1" dirty="0">
              <a:solidFill>
                <a:schemeClr val="tx1">
                  <a:lumMod val="65000"/>
                  <a:lumOff val="35000"/>
                </a:schemeClr>
              </a:solidFill>
              <a:latin typeface="Arial Narrow" panose="020B0606020202030204" pitchFamily="34" charset="0"/>
            </a:endParaRPr>
          </a:p>
        </p:txBody>
      </p:sp>
      <p:pic>
        <p:nvPicPr>
          <p:cNvPr id="6" name="Picture 5"/>
          <p:cNvPicPr>
            <a:picLocks noChangeAspect="1"/>
          </p:cNvPicPr>
          <p:nvPr/>
        </p:nvPicPr>
        <p:blipFill rotWithShape="1">
          <a:blip r:embed="rId4"/>
          <a:srcRect b="2517"/>
          <a:stretch/>
        </p:blipFill>
        <p:spPr>
          <a:xfrm>
            <a:off x="8013031" y="1"/>
            <a:ext cx="4195011" cy="5197642"/>
          </a:xfrm>
          <a:prstGeom prst="rect">
            <a:avLst/>
          </a:prstGeom>
        </p:spPr>
      </p:pic>
      <p:pic>
        <p:nvPicPr>
          <p:cNvPr id="12" name="Picture 11"/>
          <p:cNvPicPr>
            <a:picLocks noChangeAspect="1"/>
          </p:cNvPicPr>
          <p:nvPr/>
        </p:nvPicPr>
        <p:blipFill rotWithShape="1">
          <a:blip r:embed="rId5"/>
          <a:srcRect l="4562" t="1052" b="-1"/>
          <a:stretch/>
        </p:blipFill>
        <p:spPr>
          <a:xfrm>
            <a:off x="3437911" y="16042"/>
            <a:ext cx="4465280" cy="5203128"/>
          </a:xfrm>
          <a:prstGeom prst="rect">
            <a:avLst/>
          </a:prstGeom>
        </p:spPr>
      </p:pic>
      <p:sp>
        <p:nvSpPr>
          <p:cNvPr id="13" name="Title 4"/>
          <p:cNvSpPr txBox="1">
            <a:spLocks/>
          </p:cNvSpPr>
          <p:nvPr/>
        </p:nvSpPr>
        <p:spPr bwMode="auto">
          <a:xfrm>
            <a:off x="1188152" y="495531"/>
            <a:ext cx="2010178"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dirty="0" smtClean="0">
                <a:solidFill>
                  <a:schemeClr val="accent2"/>
                </a:solidFill>
              </a:rPr>
              <a:t>Adventure #3</a:t>
            </a:r>
            <a:endParaRPr lang="en-US" sz="2400" b="0" dirty="0">
              <a:solidFill>
                <a:schemeClr val="accent2"/>
              </a:solidFill>
            </a:endParaRPr>
          </a:p>
        </p:txBody>
      </p:sp>
      <p:pic>
        <p:nvPicPr>
          <p:cNvPr id="14" name="Picture 13"/>
          <p:cNvPicPr>
            <a:picLocks noChangeAspect="1"/>
          </p:cNvPicPr>
          <p:nvPr/>
        </p:nvPicPr>
        <p:blipFill>
          <a:blip r:embed="rId6"/>
          <a:stretch>
            <a:fillRect/>
          </a:stretch>
        </p:blipFill>
        <p:spPr>
          <a:xfrm>
            <a:off x="257919" y="271948"/>
            <a:ext cx="911181" cy="914400"/>
          </a:xfrm>
          <a:prstGeom prst="rect">
            <a:avLst/>
          </a:prstGeom>
        </p:spPr>
      </p:pic>
      <p:sp>
        <p:nvSpPr>
          <p:cNvPr id="15" name="Title 4"/>
          <p:cNvSpPr txBox="1">
            <a:spLocks/>
          </p:cNvSpPr>
          <p:nvPr/>
        </p:nvSpPr>
        <p:spPr bwMode="auto">
          <a:xfrm>
            <a:off x="273752" y="1068625"/>
            <a:ext cx="3046964" cy="223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r>
              <a:rPr lang="en-US" sz="2400" b="0" dirty="0" smtClean="0">
                <a:solidFill>
                  <a:schemeClr val="tx1"/>
                </a:solidFill>
              </a:rPr>
              <a:t>Draw profiles</a:t>
            </a:r>
            <a:r>
              <a:rPr lang="en-US" dirty="0" smtClean="0">
                <a:solidFill>
                  <a:schemeClr val="tx1"/>
                </a:solidFill>
              </a:rPr>
              <a:t/>
            </a:r>
            <a:br>
              <a:rPr lang="en-US" dirty="0" smtClean="0">
                <a:solidFill>
                  <a:schemeClr val="tx1"/>
                </a:solidFill>
              </a:rPr>
            </a:br>
            <a:r>
              <a:rPr lang="en-US" dirty="0" smtClean="0">
                <a:solidFill>
                  <a:schemeClr val="tx1"/>
                </a:solidFill>
              </a:rPr>
              <a:t>N</a:t>
            </a:r>
            <a:r>
              <a:rPr lang="en-US" sz="3200" dirty="0" smtClean="0">
                <a:solidFill>
                  <a:schemeClr val="tx1"/>
                </a:solidFill>
              </a:rPr>
              <a:t>eighborhoods for your city</a:t>
            </a:r>
            <a:endParaRPr lang="en-US" sz="3200" dirty="0">
              <a:solidFill>
                <a:schemeClr val="tx1"/>
              </a:solidFill>
            </a:endParaRPr>
          </a:p>
        </p:txBody>
      </p:sp>
      <p:sp>
        <p:nvSpPr>
          <p:cNvPr id="16" name="Rounded Rectangle 15"/>
          <p:cNvSpPr/>
          <p:nvPr/>
        </p:nvSpPr>
        <p:spPr>
          <a:xfrm>
            <a:off x="273752" y="5281783"/>
            <a:ext cx="12110753" cy="107721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64252" y="5377033"/>
            <a:ext cx="2856464" cy="830997"/>
          </a:xfrm>
          <a:prstGeom prst="rect">
            <a:avLst/>
          </a:prstGeom>
          <a:noFill/>
        </p:spPr>
        <p:txBody>
          <a:bodyPr wrap="square">
            <a:spAutoFit/>
          </a:bodyPr>
          <a:lstStyle/>
          <a:p>
            <a:r>
              <a:rPr lang="en-US" sz="2400" b="1" dirty="0">
                <a:latin typeface="Arial Narrow" panose="020B0606020202030204" pitchFamily="34" charset="0"/>
                <a:cs typeface="Arial" panose="020B0604020202020204" pitchFamily="34" charset="0"/>
              </a:rPr>
              <a:t>Owner-occupied </a:t>
            </a:r>
            <a:r>
              <a:rPr lang="en-US" sz="2400" b="1" dirty="0" smtClean="0">
                <a:latin typeface="Arial Narrow" panose="020B0606020202030204" pitchFamily="34" charset="0"/>
                <a:cs typeface="Arial" panose="020B0604020202020204" pitchFamily="34" charset="0"/>
              </a:rPr>
              <a:t>housing:</a:t>
            </a:r>
            <a:endParaRPr lang="en-US" sz="2400" b="1" dirty="0">
              <a:latin typeface="Arial Narrow" panose="020B0606020202030204" pitchFamily="34" charset="0"/>
              <a:cs typeface="Arial" panose="020B0604020202020204" pitchFamily="34" charset="0"/>
            </a:endParaRPr>
          </a:p>
        </p:txBody>
      </p:sp>
      <p:sp>
        <p:nvSpPr>
          <p:cNvPr id="18" name="Rectangle 17"/>
          <p:cNvSpPr/>
          <p:nvPr/>
        </p:nvSpPr>
        <p:spPr>
          <a:xfrm>
            <a:off x="3409950" y="5300833"/>
            <a:ext cx="4457699" cy="800219"/>
          </a:xfrm>
          <a:prstGeom prst="rect">
            <a:avLst/>
          </a:prstGeom>
          <a:noFill/>
        </p:spPr>
        <p:txBody>
          <a:bodyPr wrap="square">
            <a:spAutoFit/>
          </a:bodyPr>
          <a:lstStyle/>
          <a:p>
            <a:pPr algn="ctr">
              <a:spcBef>
                <a:spcPts val="600"/>
              </a:spcBef>
            </a:pPr>
            <a:r>
              <a:rPr lang="en-US" sz="2800" b="1" dirty="0" smtClean="0">
                <a:latin typeface="Arial" panose="020B0604020202020204" pitchFamily="34" charset="0"/>
                <a:cs typeface="Arial" panose="020B0604020202020204" pitchFamily="34" charset="0"/>
              </a:rPr>
              <a:t>72% </a:t>
            </a:r>
          </a:p>
          <a:p>
            <a:pPr algn="ctr"/>
            <a:r>
              <a:rPr lang="en-US" dirty="0">
                <a:latin typeface="Arial" panose="020B0604020202020204" pitchFamily="34" charset="0"/>
                <a:cs typeface="Arial" panose="020B0604020202020204" pitchFamily="34" charset="0"/>
              </a:rPr>
              <a:t>Elton Hills Neighborhood, Rochester</a:t>
            </a:r>
            <a:endParaRPr lang="en-US" dirty="0" smtClean="0">
              <a:latin typeface="Arial" panose="020B0604020202020204" pitchFamily="34" charset="0"/>
              <a:cs typeface="Arial" panose="020B0604020202020204" pitchFamily="34" charset="0"/>
            </a:endParaRPr>
          </a:p>
        </p:txBody>
      </p:sp>
      <p:sp>
        <p:nvSpPr>
          <p:cNvPr id="19" name="Rectangle 18"/>
          <p:cNvSpPr/>
          <p:nvPr/>
        </p:nvSpPr>
        <p:spPr>
          <a:xfrm>
            <a:off x="8391524" y="5300833"/>
            <a:ext cx="3533775" cy="1077218"/>
          </a:xfrm>
          <a:prstGeom prst="rect">
            <a:avLst/>
          </a:prstGeom>
          <a:noFill/>
        </p:spPr>
        <p:txBody>
          <a:bodyPr wrap="square">
            <a:spAutoFit/>
          </a:bodyPr>
          <a:lstStyle/>
          <a:p>
            <a:pPr algn="ctr"/>
            <a:r>
              <a:rPr lang="en-US" sz="2800" b="1" dirty="0" smtClean="0">
                <a:latin typeface="Arial" panose="020B0604020202020204" pitchFamily="34" charset="0"/>
                <a:cs typeface="Arial" panose="020B0604020202020204" pitchFamily="34" charset="0"/>
              </a:rPr>
              <a:t>93% </a:t>
            </a:r>
            <a:br>
              <a:rPr lang="en-US" sz="2800" b="1" dirty="0" smtClean="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Meadow Park Neighborhood, Rochester</a:t>
            </a:r>
          </a:p>
        </p:txBody>
      </p:sp>
      <p:cxnSp>
        <p:nvCxnSpPr>
          <p:cNvPr id="20" name="Straight Connector 19"/>
          <p:cNvCxnSpPr/>
          <p:nvPr/>
        </p:nvCxnSpPr>
        <p:spPr>
          <a:xfrm>
            <a:off x="7956884" y="5249699"/>
            <a:ext cx="0" cy="110799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20716" y="5249699"/>
            <a:ext cx="0" cy="110799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8788003" y="6519446"/>
            <a:ext cx="3403997" cy="338554"/>
            <a:chOff x="304800" y="6519446"/>
            <a:chExt cx="3403997" cy="338554"/>
          </a:xfrm>
        </p:grpSpPr>
        <p:sp>
          <p:nvSpPr>
            <p:cNvPr id="23" name="TextBox 22"/>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24" name="Picture 5" descr="https://g.twimg.com/Twitter_logo_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931068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duotone>
              <a:schemeClr val="bg2">
                <a:shade val="45000"/>
                <a:satMod val="135000"/>
              </a:schemeClr>
              <a:prstClr val="white"/>
            </a:duotone>
          </a:blip>
          <a:srcRect l="9440"/>
          <a:stretch/>
        </p:blipFill>
        <p:spPr>
          <a:xfrm>
            <a:off x="-64168" y="0"/>
            <a:ext cx="12256168" cy="6865396"/>
          </a:xfrm>
          <a:prstGeom prst="rect">
            <a:avLst/>
          </a:prstGeom>
        </p:spPr>
      </p:pic>
      <p:pic>
        <p:nvPicPr>
          <p:cNvPr id="2" name="Picture 1"/>
          <p:cNvPicPr>
            <a:picLocks noChangeAspect="1"/>
          </p:cNvPicPr>
          <p:nvPr/>
        </p:nvPicPr>
        <p:blipFill rotWithShape="1">
          <a:blip r:embed="rId4"/>
          <a:srcRect l="9440"/>
          <a:stretch/>
        </p:blipFill>
        <p:spPr>
          <a:xfrm>
            <a:off x="-64168" y="-7396"/>
            <a:ext cx="12256168" cy="6865396"/>
          </a:xfrm>
          <a:prstGeom prst="rect">
            <a:avLst/>
          </a:prstGeom>
        </p:spPr>
      </p:pic>
      <p:sp>
        <p:nvSpPr>
          <p:cNvPr id="3" name="Title 2"/>
          <p:cNvSpPr>
            <a:spLocks noGrp="1"/>
          </p:cNvSpPr>
          <p:nvPr>
            <p:ph type="title"/>
          </p:nvPr>
        </p:nvSpPr>
        <p:spPr>
          <a:xfrm>
            <a:off x="3053208" y="2699085"/>
            <a:ext cx="5128265" cy="2562726"/>
          </a:xfrm>
        </p:spPr>
        <p:txBody>
          <a:bodyPr/>
          <a:lstStyle/>
          <a:p>
            <a:pPr algn="ctr"/>
            <a:r>
              <a:rPr lang="en-US" sz="6000" dirty="0" smtClean="0">
                <a:solidFill>
                  <a:schemeClr val="tx2"/>
                </a:solidFill>
              </a:rPr>
              <a:t>How are people using the BYO statewide tool? </a:t>
            </a:r>
            <a:endParaRPr lang="en-US" sz="6000" dirty="0">
              <a:solidFill>
                <a:schemeClr val="tx2"/>
              </a:solidFill>
            </a:endParaRPr>
          </a:p>
        </p:txBody>
      </p:sp>
      <p:grpSp>
        <p:nvGrpSpPr>
          <p:cNvPr id="6" name="Group 5"/>
          <p:cNvGrpSpPr/>
          <p:nvPr/>
        </p:nvGrpSpPr>
        <p:grpSpPr>
          <a:xfrm>
            <a:off x="8788003" y="6519446"/>
            <a:ext cx="3403997" cy="338554"/>
            <a:chOff x="304800" y="6519446"/>
            <a:chExt cx="3403997" cy="338554"/>
          </a:xfrm>
        </p:grpSpPr>
        <p:sp>
          <p:nvSpPr>
            <p:cNvPr id="7" name="TextBox 6"/>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8" name="Picture 5"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14761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500"/>
                                        <p:tgtEl>
                                          <p:spTgt spid="2"/>
                                        </p:tgtEl>
                                      </p:cBhvr>
                                    </p:animEffect>
                                  </p:childTnLst>
                                </p:cTn>
                              </p:par>
                              <p:par>
                                <p:cTn id="8" presetID="16" presetClass="exit" presetSubtype="21" fill="hold" grpId="0" nodeType="withEffect">
                                  <p:stCondLst>
                                    <p:cond delay="0"/>
                                  </p:stCondLst>
                                  <p:childTnLst>
                                    <p:animEffect transition="out" filter="barn(inVertical)">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797" y="4021151"/>
            <a:ext cx="2710002" cy="2854566"/>
          </a:xfrm>
        </p:spPr>
        <p:txBody>
          <a:bodyPr numCol="1"/>
          <a:lstStyle/>
          <a:p>
            <a:pPr marL="0" indent="0" algn="ctr">
              <a:buNone/>
            </a:pPr>
            <a:r>
              <a:rPr lang="en-US" sz="2800" dirty="0" smtClean="0"/>
              <a:t>Minnesota Compass Champions </a:t>
            </a:r>
          </a:p>
          <a:p>
            <a:pPr marL="0" indent="0" algn="ctr">
              <a:buNone/>
            </a:pPr>
            <a:endParaRPr lang="en-US" sz="2800" dirty="0"/>
          </a:p>
          <a:p>
            <a:pPr marL="0" indent="0" algn="ctr">
              <a:buNone/>
            </a:pPr>
            <a:endParaRPr lang="en-US" sz="2800" dirty="0" smtClean="0"/>
          </a:p>
          <a:p>
            <a:pPr marL="0" indent="0" algn="ctr">
              <a:buNone/>
            </a:pPr>
            <a:endParaRPr lang="en-US" sz="2800" dirty="0" smtClean="0"/>
          </a:p>
          <a:p>
            <a:pPr marL="0" indent="0" algn="ctr">
              <a:buNone/>
            </a:pPr>
            <a:endParaRPr lang="en-US" sz="2800" dirty="0" smtClean="0"/>
          </a:p>
          <a:p>
            <a:pPr marL="0" indent="0" algn="ctr">
              <a:buNone/>
            </a:pPr>
            <a:endParaRPr lang="en-US" sz="2800" dirty="0" smtClean="0"/>
          </a:p>
          <a:p>
            <a:pPr marL="0" indent="0" algn="ctr">
              <a:buNone/>
            </a:pPr>
            <a:endParaRPr lang="en-US" sz="2800" dirty="0" smtClean="0"/>
          </a:p>
        </p:txBody>
      </p:sp>
      <p:sp>
        <p:nvSpPr>
          <p:cNvPr id="3" name="Title 2"/>
          <p:cNvSpPr>
            <a:spLocks noGrp="1"/>
          </p:cNvSpPr>
          <p:nvPr>
            <p:ph type="title"/>
          </p:nvPr>
        </p:nvSpPr>
        <p:spPr/>
        <p:txBody>
          <a:bodyPr/>
          <a:lstStyle/>
          <a:p>
            <a:r>
              <a:rPr lang="en-US" sz="3600" dirty="0" smtClean="0"/>
              <a:t>Continuing to work with communities across the state</a:t>
            </a:r>
            <a:endParaRPr lang="en-US" sz="3600" dirty="0"/>
          </a:p>
        </p:txBody>
      </p:sp>
      <p:pic>
        <p:nvPicPr>
          <p:cNvPr id="8" name="Picture 7"/>
          <p:cNvPicPr>
            <a:picLocks noChangeAspect="1"/>
          </p:cNvPicPr>
          <p:nvPr/>
        </p:nvPicPr>
        <p:blipFill>
          <a:blip r:embed="rId3"/>
          <a:stretch>
            <a:fillRect/>
          </a:stretch>
        </p:blipFill>
        <p:spPr>
          <a:xfrm>
            <a:off x="4103961" y="2146062"/>
            <a:ext cx="1404530" cy="1429084"/>
          </a:xfrm>
          <a:prstGeom prst="rect">
            <a:avLst/>
          </a:prstGeom>
        </p:spPr>
      </p:pic>
      <p:pic>
        <p:nvPicPr>
          <p:cNvPr id="10" name="Picture 9"/>
          <p:cNvPicPr>
            <a:picLocks noChangeAspect="1"/>
          </p:cNvPicPr>
          <p:nvPr/>
        </p:nvPicPr>
        <p:blipFill>
          <a:blip r:embed="rId4"/>
          <a:stretch>
            <a:fillRect/>
          </a:stretch>
        </p:blipFill>
        <p:spPr>
          <a:xfrm>
            <a:off x="9645292" y="2236967"/>
            <a:ext cx="1554573" cy="1247274"/>
          </a:xfrm>
          <a:prstGeom prst="rect">
            <a:avLst/>
          </a:prstGeom>
        </p:spPr>
      </p:pic>
      <p:pic>
        <p:nvPicPr>
          <p:cNvPr id="13" name="Picture 12"/>
          <p:cNvPicPr>
            <a:picLocks noChangeAspect="1"/>
          </p:cNvPicPr>
          <p:nvPr/>
        </p:nvPicPr>
        <p:blipFill>
          <a:blip r:embed="rId5"/>
          <a:stretch>
            <a:fillRect/>
          </a:stretch>
        </p:blipFill>
        <p:spPr>
          <a:xfrm>
            <a:off x="546981" y="1802085"/>
            <a:ext cx="2013750" cy="1957500"/>
          </a:xfrm>
          <a:prstGeom prst="rect">
            <a:avLst/>
          </a:prstGeom>
        </p:spPr>
      </p:pic>
      <p:pic>
        <p:nvPicPr>
          <p:cNvPr id="15" name="Picture 14"/>
          <p:cNvPicPr>
            <a:picLocks noChangeAspect="1"/>
          </p:cNvPicPr>
          <p:nvPr/>
        </p:nvPicPr>
        <p:blipFill>
          <a:blip r:embed="rId6"/>
          <a:stretch>
            <a:fillRect/>
          </a:stretch>
        </p:blipFill>
        <p:spPr>
          <a:xfrm>
            <a:off x="6926461" y="2101229"/>
            <a:ext cx="1473750" cy="1518750"/>
          </a:xfrm>
          <a:prstGeom prst="rect">
            <a:avLst/>
          </a:prstGeom>
        </p:spPr>
      </p:pic>
      <p:sp>
        <p:nvSpPr>
          <p:cNvPr id="16" name="TextBox 15"/>
          <p:cNvSpPr txBox="1"/>
          <p:nvPr/>
        </p:nvSpPr>
        <p:spPr>
          <a:xfrm>
            <a:off x="3545305" y="4026568"/>
            <a:ext cx="2521842" cy="1815882"/>
          </a:xfrm>
          <a:prstGeom prst="rect">
            <a:avLst/>
          </a:prstGeom>
          <a:noFill/>
        </p:spPr>
        <p:txBody>
          <a:bodyPr wrap="square" rtlCol="0">
            <a:spAutoFit/>
          </a:bodyPr>
          <a:lstStyle/>
          <a:p>
            <a:pPr algn="ctr"/>
            <a:r>
              <a:rPr lang="en-US" sz="2800" dirty="0"/>
              <a:t>Regional trend </a:t>
            </a:r>
            <a:r>
              <a:rPr lang="en-US" sz="2800" dirty="0" smtClean="0"/>
              <a:t>presentations, workshops, &amp; webinars</a:t>
            </a:r>
            <a:endParaRPr lang="en-US" sz="2800" dirty="0"/>
          </a:p>
        </p:txBody>
      </p:sp>
      <p:sp>
        <p:nvSpPr>
          <p:cNvPr id="17" name="TextBox 16"/>
          <p:cNvSpPr txBox="1"/>
          <p:nvPr/>
        </p:nvSpPr>
        <p:spPr>
          <a:xfrm>
            <a:off x="6500283" y="4026568"/>
            <a:ext cx="2326106" cy="1384995"/>
          </a:xfrm>
          <a:prstGeom prst="rect">
            <a:avLst/>
          </a:prstGeom>
          <a:noFill/>
        </p:spPr>
        <p:txBody>
          <a:bodyPr wrap="square" rtlCol="0">
            <a:spAutoFit/>
          </a:bodyPr>
          <a:lstStyle/>
          <a:p>
            <a:pPr marL="0" indent="0" algn="ctr">
              <a:buNone/>
            </a:pPr>
            <a:r>
              <a:rPr lang="en-US" sz="2800" dirty="0"/>
              <a:t>More Greater Minnesota </a:t>
            </a:r>
            <a:br>
              <a:rPr lang="en-US" sz="2800" dirty="0"/>
            </a:br>
            <a:r>
              <a:rPr lang="en-US" sz="2800" dirty="0" smtClean="0"/>
              <a:t>research</a:t>
            </a:r>
            <a:endParaRPr lang="en-US" sz="2800" dirty="0"/>
          </a:p>
        </p:txBody>
      </p:sp>
      <p:sp>
        <p:nvSpPr>
          <p:cNvPr id="18" name="TextBox 17"/>
          <p:cNvSpPr txBox="1"/>
          <p:nvPr/>
        </p:nvSpPr>
        <p:spPr>
          <a:xfrm>
            <a:off x="9259525" y="4026568"/>
            <a:ext cx="2326106" cy="1815882"/>
          </a:xfrm>
          <a:prstGeom prst="rect">
            <a:avLst/>
          </a:prstGeom>
          <a:noFill/>
        </p:spPr>
        <p:txBody>
          <a:bodyPr wrap="square" rtlCol="0">
            <a:spAutoFit/>
          </a:bodyPr>
          <a:lstStyle/>
          <a:p>
            <a:pPr marL="0" indent="0" algn="ctr">
              <a:buNone/>
            </a:pPr>
            <a:r>
              <a:rPr lang="en-US" sz="2800" dirty="0"/>
              <a:t>Greater Minnesota Advisory </a:t>
            </a:r>
            <a:br>
              <a:rPr lang="en-US" sz="2800" dirty="0"/>
            </a:br>
            <a:r>
              <a:rPr lang="en-US" sz="2800" dirty="0"/>
              <a:t>Council</a:t>
            </a:r>
          </a:p>
        </p:txBody>
      </p:sp>
    </p:spTree>
    <p:extLst>
      <p:ext uri="{BB962C8B-B14F-4D97-AF65-F5344CB8AC3E}">
        <p14:creationId xmlns:p14="http://schemas.microsoft.com/office/powerpoint/2010/main" val="1361942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17" grpId="0"/>
      <p:bldP spid="18"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
            </a:r>
            <a:br>
              <a:rPr lang="en-US" dirty="0" smtClean="0">
                <a:solidFill>
                  <a:schemeClr val="tx1"/>
                </a:solidFill>
              </a:rPr>
            </a:br>
            <a:endParaRPr lang="en-US"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935" y="3373429"/>
            <a:ext cx="5224130" cy="622930"/>
          </a:xfrm>
          <a:prstGeom prst="rect">
            <a:avLst/>
          </a:prstGeom>
        </p:spPr>
      </p:pic>
      <p:grpSp>
        <p:nvGrpSpPr>
          <p:cNvPr id="2" name="Group 1"/>
          <p:cNvGrpSpPr/>
          <p:nvPr/>
        </p:nvGrpSpPr>
        <p:grpSpPr>
          <a:xfrm>
            <a:off x="3591071" y="4388975"/>
            <a:ext cx="5009859" cy="599492"/>
            <a:chOff x="3149171" y="4187720"/>
            <a:chExt cx="5009859" cy="59949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171" y="4187720"/>
              <a:ext cx="1504284" cy="59949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3770" y="4337726"/>
              <a:ext cx="1665260" cy="338602"/>
            </a:xfrm>
            <a:prstGeom prst="rect">
              <a:avLst/>
            </a:prstGeom>
          </p:spPr>
        </p:pic>
      </p:grpSp>
      <p:grpSp>
        <p:nvGrpSpPr>
          <p:cNvPr id="11" name="Group 10"/>
          <p:cNvGrpSpPr/>
          <p:nvPr/>
        </p:nvGrpSpPr>
        <p:grpSpPr>
          <a:xfrm>
            <a:off x="2030434" y="5317174"/>
            <a:ext cx="8131133" cy="971400"/>
            <a:chOff x="1956335" y="5317174"/>
            <a:chExt cx="8131133" cy="97140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6335" y="5635614"/>
              <a:ext cx="1049114" cy="40521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6663" y="5491293"/>
              <a:ext cx="1665260" cy="69385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2414" y="5538476"/>
              <a:ext cx="1193434" cy="599490"/>
            </a:xfrm>
            <a:prstGeom prst="rect">
              <a:avLst/>
            </a:prstGeom>
          </p:spPr>
        </p:pic>
        <p:pic>
          <p:nvPicPr>
            <p:cNvPr id="15" name="Picture 14"/>
            <p:cNvPicPr>
              <a:picLocks noChangeAspect="1"/>
            </p:cNvPicPr>
            <p:nvPr/>
          </p:nvPicPr>
          <p:blipFill>
            <a:blip r:embed="rId9"/>
            <a:stretch>
              <a:fillRect/>
            </a:stretch>
          </p:blipFill>
          <p:spPr>
            <a:xfrm>
              <a:off x="8827422" y="5317174"/>
              <a:ext cx="1260046" cy="971400"/>
            </a:xfrm>
            <a:prstGeom prst="rect">
              <a:avLst/>
            </a:prstGeom>
          </p:spPr>
        </p:pic>
      </p:grpSp>
      <p:pic>
        <p:nvPicPr>
          <p:cNvPr id="17" name="Picture 16"/>
          <p:cNvPicPr>
            <a:picLocks noChangeAspect="1"/>
          </p:cNvPicPr>
          <p:nvPr/>
        </p:nvPicPr>
        <p:blipFill>
          <a:blip r:embed="rId10"/>
          <a:stretch>
            <a:fillRect/>
          </a:stretch>
        </p:blipFill>
        <p:spPr>
          <a:xfrm>
            <a:off x="3907222" y="2060945"/>
            <a:ext cx="4377556" cy="982038"/>
          </a:xfrm>
          <a:prstGeom prst="rect">
            <a:avLst/>
          </a:prstGeom>
        </p:spPr>
      </p:pic>
      <p:sp>
        <p:nvSpPr>
          <p:cNvPr id="12" name="Title 2"/>
          <p:cNvSpPr txBox="1">
            <a:spLocks/>
          </p:cNvSpPr>
          <p:nvPr/>
        </p:nvSpPr>
        <p:spPr bwMode="auto">
          <a:xfrm>
            <a:off x="0" y="551933"/>
            <a:ext cx="12192000" cy="12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2700" b="1">
                <a:solidFill>
                  <a:srgbClr val="333399"/>
                </a:solidFill>
                <a:latin typeface="Arial Narrow" pitchFamily="34" charset="0"/>
              </a:defRPr>
            </a:lvl2pPr>
            <a:lvl3pPr algn="l" rtl="0" eaLnBrk="1" fontAlgn="base" hangingPunct="1">
              <a:spcBef>
                <a:spcPct val="0"/>
              </a:spcBef>
              <a:spcAft>
                <a:spcPct val="0"/>
              </a:spcAft>
              <a:defRPr sz="2700" b="1">
                <a:solidFill>
                  <a:srgbClr val="333399"/>
                </a:solidFill>
                <a:latin typeface="Arial Narrow" pitchFamily="34" charset="0"/>
              </a:defRPr>
            </a:lvl3pPr>
            <a:lvl4pPr algn="l" rtl="0" eaLnBrk="1" fontAlgn="base" hangingPunct="1">
              <a:spcBef>
                <a:spcPct val="0"/>
              </a:spcBef>
              <a:spcAft>
                <a:spcPct val="0"/>
              </a:spcAft>
              <a:defRPr sz="2700" b="1">
                <a:solidFill>
                  <a:srgbClr val="333399"/>
                </a:solidFill>
                <a:latin typeface="Arial Narrow" pitchFamily="34" charset="0"/>
              </a:defRPr>
            </a:lvl4pPr>
            <a:lvl5pPr algn="l" rtl="0" eaLnBrk="1" fontAlgn="base" hangingPunct="1">
              <a:spcBef>
                <a:spcPct val="0"/>
              </a:spcBef>
              <a:spcAft>
                <a:spcPct val="0"/>
              </a:spcAft>
              <a:defRPr sz="2700" b="1">
                <a:solidFill>
                  <a:srgbClr val="333399"/>
                </a:solidFill>
                <a:latin typeface="Arial Narrow" pitchFamily="34" charset="0"/>
              </a:defRPr>
            </a:lvl5pPr>
            <a:lvl6pPr marL="342900" algn="ctr" rtl="0" eaLnBrk="1" fontAlgn="base" hangingPunct="1">
              <a:spcBef>
                <a:spcPct val="0"/>
              </a:spcBef>
              <a:spcAft>
                <a:spcPct val="0"/>
              </a:spcAft>
              <a:defRPr sz="2475">
                <a:solidFill>
                  <a:srgbClr val="164C6C"/>
                </a:solidFill>
                <a:latin typeface="Georgia" pitchFamily="18" charset="0"/>
              </a:defRPr>
            </a:lvl6pPr>
            <a:lvl7pPr marL="685800" algn="ctr" rtl="0" eaLnBrk="1" fontAlgn="base" hangingPunct="1">
              <a:spcBef>
                <a:spcPct val="0"/>
              </a:spcBef>
              <a:spcAft>
                <a:spcPct val="0"/>
              </a:spcAft>
              <a:defRPr sz="2475">
                <a:solidFill>
                  <a:srgbClr val="164C6C"/>
                </a:solidFill>
                <a:latin typeface="Georgia" pitchFamily="18" charset="0"/>
              </a:defRPr>
            </a:lvl7pPr>
            <a:lvl8pPr marL="1028700" algn="ctr" rtl="0" eaLnBrk="1" fontAlgn="base" hangingPunct="1">
              <a:spcBef>
                <a:spcPct val="0"/>
              </a:spcBef>
              <a:spcAft>
                <a:spcPct val="0"/>
              </a:spcAft>
              <a:defRPr sz="2475">
                <a:solidFill>
                  <a:srgbClr val="164C6C"/>
                </a:solidFill>
                <a:latin typeface="Georgia" pitchFamily="18" charset="0"/>
              </a:defRPr>
            </a:lvl8pPr>
            <a:lvl9pPr marL="1371600" algn="ctr" rtl="0" eaLnBrk="1" fontAlgn="base" hangingPunct="1">
              <a:spcBef>
                <a:spcPct val="0"/>
              </a:spcBef>
              <a:spcAft>
                <a:spcPct val="0"/>
              </a:spcAft>
              <a:defRPr sz="2475">
                <a:solidFill>
                  <a:srgbClr val="164C6C"/>
                </a:solidFill>
                <a:latin typeface="Georgia" pitchFamily="18" charset="0"/>
              </a:defRPr>
            </a:lvl9pPr>
          </a:lstStyle>
          <a:p>
            <a:pPr algn="ctr"/>
            <a:r>
              <a:rPr lang="en-US" sz="6000" dirty="0"/>
              <a:t>Thank You!</a:t>
            </a:r>
          </a:p>
        </p:txBody>
      </p:sp>
    </p:spTree>
    <p:extLst>
      <p:ext uri="{BB962C8B-B14F-4D97-AF65-F5344CB8AC3E}">
        <p14:creationId xmlns:p14="http://schemas.microsoft.com/office/powerpoint/2010/main" val="1915577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1820883" y="660204"/>
            <a:ext cx="8526483" cy="941862"/>
          </a:xfrm>
        </p:spPr>
        <p:txBody>
          <a:bodyPr/>
          <a:lstStyle/>
          <a:p>
            <a:r>
              <a:rPr lang="en-US" dirty="0" smtClean="0">
                <a:solidFill>
                  <a:schemeClr val="bg1"/>
                </a:solidFill>
              </a:rPr>
              <a:t>In Minnesota…</a:t>
            </a:r>
            <a:endParaRPr lang="en-US" dirty="0">
              <a:solidFill>
                <a:schemeClr val="bg1"/>
              </a:solidFill>
            </a:endParaRPr>
          </a:p>
        </p:txBody>
      </p:sp>
      <p:pic>
        <p:nvPicPr>
          <p:cNvPr id="9" name="Picture 8"/>
          <p:cNvPicPr>
            <a:picLocks noChangeAspect="1"/>
          </p:cNvPicPr>
          <p:nvPr/>
        </p:nvPicPr>
        <p:blipFill>
          <a:blip r:embed="rId3"/>
          <a:stretch>
            <a:fillRect/>
          </a:stretch>
        </p:blipFill>
        <p:spPr>
          <a:xfrm>
            <a:off x="2542564" y="1429812"/>
            <a:ext cx="2902500" cy="3493125"/>
          </a:xfrm>
          <a:prstGeom prst="rect">
            <a:avLst/>
          </a:prstGeom>
        </p:spPr>
      </p:pic>
      <p:sp>
        <p:nvSpPr>
          <p:cNvPr id="4" name="TextBox 3"/>
          <p:cNvSpPr txBox="1"/>
          <p:nvPr/>
        </p:nvSpPr>
        <p:spPr>
          <a:xfrm>
            <a:off x="6019801" y="1885153"/>
            <a:ext cx="4327566" cy="3027495"/>
          </a:xfrm>
          <a:prstGeom prst="rect">
            <a:avLst/>
          </a:prstGeom>
          <a:noFill/>
        </p:spPr>
        <p:txBody>
          <a:bodyPr wrap="square" rtlCol="0">
            <a:spAutoFit/>
          </a:bodyPr>
          <a:lstStyle/>
          <a:p>
            <a:r>
              <a:rPr lang="en-US" sz="2700" b="1" dirty="0">
                <a:solidFill>
                  <a:schemeClr val="tx2"/>
                </a:solidFill>
                <a:latin typeface="Arial" panose="020B0604020202020204" pitchFamily="34" charset="0"/>
                <a:cs typeface="Arial" panose="020B0604020202020204" pitchFamily="34" charset="0"/>
              </a:rPr>
              <a:t>Today’s Agenda</a:t>
            </a:r>
          </a:p>
          <a:p>
            <a:endParaRPr lang="en-US" sz="2100" b="1" dirty="0">
              <a:solidFill>
                <a:schemeClr val="tx2">
                  <a:lumMod val="75000"/>
                </a:schemeClr>
              </a:solidFill>
            </a:endParaRPr>
          </a:p>
          <a:p>
            <a:pPr marL="342900" indent="-342900">
              <a:spcBef>
                <a:spcPct val="20000"/>
              </a:spcBef>
              <a:spcAft>
                <a:spcPts val="1350"/>
              </a:spcAft>
              <a:buClr>
                <a:schemeClr val="tx2"/>
              </a:buClr>
              <a:buSzPct val="125000"/>
              <a:buFont typeface="Wingdings" panose="05000000000000000000" pitchFamily="2" charset="2"/>
              <a:buChar char="§"/>
            </a:pPr>
            <a:r>
              <a:rPr lang="en-US" sz="2100" dirty="0" smtClean="0">
                <a:latin typeface="Arial" panose="020B0604020202020204" pitchFamily="34" charset="0"/>
                <a:cs typeface="Arial" panose="020B0604020202020204" pitchFamily="34" charset="0"/>
              </a:rPr>
              <a:t>How are our communities changing?</a:t>
            </a:r>
          </a:p>
          <a:p>
            <a:pPr marL="342900" indent="-342900">
              <a:spcBef>
                <a:spcPct val="20000"/>
              </a:spcBef>
              <a:spcAft>
                <a:spcPts val="1350"/>
              </a:spcAft>
              <a:buClr>
                <a:schemeClr val="tx2"/>
              </a:buClr>
              <a:buSzPct val="125000"/>
              <a:buFont typeface="Wingdings" panose="05000000000000000000" pitchFamily="2" charset="2"/>
              <a:buChar char="§"/>
            </a:pPr>
            <a:r>
              <a:rPr lang="en-US" sz="2100" dirty="0" smtClean="0">
                <a:latin typeface="Arial" panose="020B0604020202020204" pitchFamily="34" charset="0"/>
                <a:cs typeface="Arial" panose="020B0604020202020204" pitchFamily="34" charset="0"/>
              </a:rPr>
              <a:t>Build </a:t>
            </a:r>
            <a:r>
              <a:rPr lang="en-US" sz="2100" dirty="0">
                <a:latin typeface="Arial" panose="020B0604020202020204" pitchFamily="34" charset="0"/>
                <a:cs typeface="Arial" panose="020B0604020202020204" pitchFamily="34" charset="0"/>
              </a:rPr>
              <a:t>Your Own data </a:t>
            </a:r>
            <a:r>
              <a:rPr lang="en-US" sz="2100" dirty="0" smtClean="0">
                <a:latin typeface="Arial" panose="020B0604020202020204" pitchFamily="34" charset="0"/>
                <a:cs typeface="Arial" panose="020B0604020202020204" pitchFamily="34" charset="0"/>
              </a:rPr>
              <a:t>tool: Learn about your community.</a:t>
            </a:r>
            <a:endParaRPr lang="en-US" sz="2100" dirty="0">
              <a:latin typeface="Arial" panose="020B0604020202020204" pitchFamily="34" charset="0"/>
              <a:cs typeface="Arial" panose="020B0604020202020204" pitchFamily="34" charset="0"/>
            </a:endParaRPr>
          </a:p>
          <a:p>
            <a:endParaRPr lang="en-US" sz="1350" dirty="0"/>
          </a:p>
          <a:p>
            <a:pPr marL="214313" indent="-214313">
              <a:buFont typeface="Arial" panose="020B0604020202020204" pitchFamily="34" charset="0"/>
              <a:buChar char="•"/>
            </a:pPr>
            <a:endParaRPr lang="en-US" sz="1350" dirty="0"/>
          </a:p>
        </p:txBody>
      </p:sp>
    </p:spTree>
    <p:extLst>
      <p:ext uri="{BB962C8B-B14F-4D97-AF65-F5344CB8AC3E}">
        <p14:creationId xmlns:p14="http://schemas.microsoft.com/office/powerpoint/2010/main" val="199488043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401062" y="1745370"/>
            <a:ext cx="5386941" cy="3822165"/>
            <a:chOff x="-1295401" y="-12166"/>
            <a:chExt cx="5386941" cy="3822165"/>
          </a:xfrm>
        </p:grpSpPr>
        <p:pic>
          <p:nvPicPr>
            <p:cNvPr id="6" name="Picture 5"/>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6075" y="-12166"/>
              <a:ext cx="1904724" cy="2159686"/>
            </a:xfrm>
            <a:prstGeom prst="rect">
              <a:avLst/>
            </a:prstGeom>
          </p:spPr>
        </p:pic>
        <p:sp>
          <p:nvSpPr>
            <p:cNvPr id="13" name="Title 2"/>
            <p:cNvSpPr txBox="1">
              <a:spLocks/>
            </p:cNvSpPr>
            <p:nvPr/>
          </p:nvSpPr>
          <p:spPr bwMode="auto">
            <a:xfrm>
              <a:off x="-1295401" y="2387193"/>
              <a:ext cx="5386941" cy="142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Narrow" pitchFamily="34" charset="0"/>
                  <a:ea typeface="+mj-ea"/>
                  <a:cs typeface="+mj-cs"/>
                </a:rPr>
                <a:t>How are our </a:t>
              </a:r>
              <a:r>
                <a:rPr kumimoji="0" lang="en-US" sz="4000" b="1" i="0" u="none" strike="noStrike" kern="1200" cap="none" spc="0" normalizeH="0" baseline="0" noProof="0" dirty="0" smtClean="0">
                  <a:ln>
                    <a:noFill/>
                  </a:ln>
                  <a:solidFill>
                    <a:prstClr val="black"/>
                  </a:solidFill>
                  <a:effectLst/>
                  <a:uLnTx/>
                  <a:uFillTx/>
                  <a:latin typeface="Arial Narrow" pitchFamily="34" charset="0"/>
                  <a:ea typeface="+mj-ea"/>
                  <a:cs typeface="+mj-cs"/>
                </a:rPr>
                <a:t/>
              </a:r>
              <a:br>
                <a:rPr kumimoji="0" lang="en-US" sz="4000" b="1" i="0" u="none" strike="noStrike" kern="1200" cap="none" spc="0" normalizeH="0" baseline="0" noProof="0" dirty="0" smtClean="0">
                  <a:ln>
                    <a:noFill/>
                  </a:ln>
                  <a:solidFill>
                    <a:prstClr val="black"/>
                  </a:solidFill>
                  <a:effectLst/>
                  <a:uLnTx/>
                  <a:uFillTx/>
                  <a:latin typeface="Arial Narrow" pitchFamily="34" charset="0"/>
                  <a:ea typeface="+mj-ea"/>
                  <a:cs typeface="+mj-cs"/>
                </a:rPr>
              </a:br>
              <a:r>
                <a:rPr kumimoji="0" lang="en-US" sz="4000" b="1" i="0" u="none" strike="noStrike" kern="1200" cap="none" spc="0" normalizeH="0" baseline="0" noProof="0" dirty="0" smtClean="0">
                  <a:ln>
                    <a:noFill/>
                  </a:ln>
                  <a:solidFill>
                    <a:prstClr val="black"/>
                  </a:solidFill>
                  <a:effectLst/>
                  <a:uLnTx/>
                  <a:uFillTx/>
                  <a:latin typeface="Arial Narrow" pitchFamily="34" charset="0"/>
                  <a:ea typeface="+mj-ea"/>
                  <a:cs typeface="+mj-cs"/>
                </a:rPr>
                <a:t>communities changing</a:t>
              </a:r>
              <a:r>
                <a:rPr kumimoji="0" lang="en-US" sz="4000" b="1" i="0" u="none" strike="noStrike" kern="1200" cap="none" spc="0" normalizeH="0" baseline="0" noProof="0" dirty="0">
                  <a:ln>
                    <a:noFill/>
                  </a:ln>
                  <a:solidFill>
                    <a:prstClr val="black"/>
                  </a:solidFill>
                  <a:effectLst/>
                  <a:uLnTx/>
                  <a:uFillTx/>
                  <a:latin typeface="Arial Narrow" pitchFamily="34" charset="0"/>
                  <a:ea typeface="+mj-ea"/>
                  <a:cs typeface="+mj-cs"/>
                </a:rPr>
                <a:t>?</a:t>
              </a:r>
            </a:p>
          </p:txBody>
        </p:sp>
      </p:grpSp>
      <p:grpSp>
        <p:nvGrpSpPr>
          <p:cNvPr id="9" name="Group 8"/>
          <p:cNvGrpSpPr/>
          <p:nvPr/>
        </p:nvGrpSpPr>
        <p:grpSpPr>
          <a:xfrm>
            <a:off x="8788003" y="6519446"/>
            <a:ext cx="3403997" cy="338554"/>
            <a:chOff x="304800" y="6519446"/>
            <a:chExt cx="3403997" cy="338554"/>
          </a:xfrm>
        </p:grpSpPr>
        <p:sp>
          <p:nvSpPr>
            <p:cNvPr id="10" name="TextBox 9"/>
            <p:cNvSpPr txBox="1"/>
            <p:nvPr/>
          </p:nvSpPr>
          <p:spPr>
            <a:xfrm>
              <a:off x="304800" y="6519446"/>
              <a:ext cx="34039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rPr>
                <a:t>@</a:t>
              </a:r>
              <a:r>
                <a:rPr kumimoji="0" lang="en-US" altLang="en-US" sz="1600" b="0" i="0" u="none" strike="noStrike" kern="1200" cap="none" spc="0" normalizeH="0" baseline="0" noProof="0" dirty="0" err="1">
                  <a:ln>
                    <a:noFill/>
                  </a:ln>
                  <a:solidFill>
                    <a:prstClr val="black">
                      <a:lumMod val="50000"/>
                      <a:lumOff val="50000"/>
                    </a:prstClr>
                  </a:solidFill>
                  <a:effectLst/>
                  <a:uLnTx/>
                  <a:uFillTx/>
                  <a:latin typeface="Arial Narrow" pitchFamily="34" charset="0"/>
                  <a:ea typeface="+mn-ea"/>
                  <a:cs typeface="+mn-cs"/>
                </a:rPr>
                <a:t>MNCompass</a:t>
              </a:r>
              <a:endParaRPr kumimoji="0" lang="en-US" altLang="en-US" sz="1600" b="0" i="0" u="none" strike="noStrike" kern="1200" cap="none" spc="0" normalizeH="0" baseline="0" noProof="0" dirty="0">
                <a:ln>
                  <a:noFill/>
                </a:ln>
                <a:solidFill>
                  <a:prstClr val="black">
                    <a:lumMod val="50000"/>
                    <a:lumOff val="50000"/>
                  </a:prstClr>
                </a:solidFill>
                <a:effectLst/>
                <a:uLnTx/>
                <a:uFillTx/>
                <a:latin typeface="Arial Narrow" pitchFamily="34" charset="0"/>
                <a:ea typeface="+mn-ea"/>
                <a:cs typeface="+mn-cs"/>
              </a:endParaRPr>
            </a:p>
          </p:txBody>
        </p:sp>
        <p:pic>
          <p:nvPicPr>
            <p:cNvPr id="11" name="Picture 5"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876" y="6615012"/>
              <a:ext cx="222476" cy="18087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le 2"/>
          <p:cNvSpPr txBox="1">
            <a:spLocks/>
          </p:cNvSpPr>
          <p:nvPr/>
        </p:nvSpPr>
        <p:spPr bwMode="auto">
          <a:xfrm>
            <a:off x="2971800" y="283193"/>
            <a:ext cx="7086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kern="1200">
                <a:solidFill>
                  <a:srgbClr val="0067AC"/>
                </a:solidFill>
                <a:latin typeface="Arial Narrow" pitchFamily="34" charset="0"/>
                <a:ea typeface="+mj-ea"/>
                <a:cs typeface="+mj-cs"/>
              </a:defRPr>
            </a:lvl1pPr>
            <a:lvl2pPr algn="l" rtl="0" eaLnBrk="1" fontAlgn="base" hangingPunct="1">
              <a:spcBef>
                <a:spcPct val="0"/>
              </a:spcBef>
              <a:spcAft>
                <a:spcPct val="0"/>
              </a:spcAft>
              <a:defRPr sz="3600" b="1">
                <a:solidFill>
                  <a:srgbClr val="333399"/>
                </a:solidFill>
                <a:latin typeface="Arial Narrow" pitchFamily="34" charset="0"/>
              </a:defRPr>
            </a:lvl2pPr>
            <a:lvl3pPr algn="l" rtl="0" eaLnBrk="1" fontAlgn="base" hangingPunct="1">
              <a:spcBef>
                <a:spcPct val="0"/>
              </a:spcBef>
              <a:spcAft>
                <a:spcPct val="0"/>
              </a:spcAft>
              <a:defRPr sz="3600" b="1">
                <a:solidFill>
                  <a:srgbClr val="333399"/>
                </a:solidFill>
                <a:latin typeface="Arial Narrow" pitchFamily="34" charset="0"/>
              </a:defRPr>
            </a:lvl3pPr>
            <a:lvl4pPr algn="l" rtl="0" eaLnBrk="1" fontAlgn="base" hangingPunct="1">
              <a:spcBef>
                <a:spcPct val="0"/>
              </a:spcBef>
              <a:spcAft>
                <a:spcPct val="0"/>
              </a:spcAft>
              <a:defRPr sz="3600" b="1">
                <a:solidFill>
                  <a:srgbClr val="333399"/>
                </a:solidFill>
                <a:latin typeface="Arial Narrow" pitchFamily="34" charset="0"/>
              </a:defRPr>
            </a:lvl4pPr>
            <a:lvl5pPr algn="l" rtl="0" eaLnBrk="1" fontAlgn="base" hangingPunct="1">
              <a:spcBef>
                <a:spcPct val="0"/>
              </a:spcBef>
              <a:spcAft>
                <a:spcPct val="0"/>
              </a:spcAft>
              <a:defRPr sz="3600" b="1">
                <a:solidFill>
                  <a:srgbClr val="333399"/>
                </a:solidFill>
                <a:latin typeface="Arial Narrow" pitchFamily="34" charset="0"/>
              </a:defRPr>
            </a:lvl5pPr>
            <a:lvl6pPr marL="457200" algn="ctr" rtl="0" eaLnBrk="1" fontAlgn="base" hangingPunct="1">
              <a:spcBef>
                <a:spcPct val="0"/>
              </a:spcBef>
              <a:spcAft>
                <a:spcPct val="0"/>
              </a:spcAft>
              <a:defRPr sz="3300">
                <a:solidFill>
                  <a:srgbClr val="164C6C"/>
                </a:solidFill>
                <a:latin typeface="Georgia" pitchFamily="18" charset="0"/>
              </a:defRPr>
            </a:lvl6pPr>
            <a:lvl7pPr marL="914400" algn="ctr" rtl="0" eaLnBrk="1" fontAlgn="base" hangingPunct="1">
              <a:spcBef>
                <a:spcPct val="0"/>
              </a:spcBef>
              <a:spcAft>
                <a:spcPct val="0"/>
              </a:spcAft>
              <a:defRPr sz="3300">
                <a:solidFill>
                  <a:srgbClr val="164C6C"/>
                </a:solidFill>
                <a:latin typeface="Georgia" pitchFamily="18" charset="0"/>
              </a:defRPr>
            </a:lvl7pPr>
            <a:lvl8pPr marL="1371600" algn="ctr" rtl="0" eaLnBrk="1" fontAlgn="base" hangingPunct="1">
              <a:spcBef>
                <a:spcPct val="0"/>
              </a:spcBef>
              <a:spcAft>
                <a:spcPct val="0"/>
              </a:spcAft>
              <a:defRPr sz="3300">
                <a:solidFill>
                  <a:srgbClr val="164C6C"/>
                </a:solidFill>
                <a:latin typeface="Georgia" pitchFamily="18" charset="0"/>
              </a:defRPr>
            </a:lvl8pPr>
            <a:lvl9pPr marL="1828800" algn="ctr" rtl="0" eaLnBrk="1" fontAlgn="base" hangingPunct="1">
              <a:spcBef>
                <a:spcPct val="0"/>
              </a:spcBef>
              <a:spcAft>
                <a:spcPct val="0"/>
              </a:spcAft>
              <a:defRPr sz="3300">
                <a:solidFill>
                  <a:srgbClr val="164C6C"/>
                </a:solidFill>
                <a:latin typeface="Georgia" pitchFamily="18" charset="0"/>
              </a:defRPr>
            </a:lvl9pPr>
          </a:lstStyle>
          <a:p>
            <a:pPr>
              <a:defRPr/>
            </a:pPr>
            <a:r>
              <a:rPr lang="en-US" dirty="0" smtClean="0">
                <a:solidFill>
                  <a:srgbClr val="0070C0"/>
                </a:solidFill>
              </a:rPr>
              <a:t>But first…</a:t>
            </a:r>
            <a:endParaRPr lang="en-US" dirty="0">
              <a:solidFill>
                <a:srgbClr val="0070C0"/>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4682" y="468825"/>
            <a:ext cx="1074718" cy="941572"/>
          </a:xfrm>
          <a:prstGeom prst="rect">
            <a:avLst/>
          </a:prstGeom>
        </p:spPr>
      </p:pic>
    </p:spTree>
    <p:extLst>
      <p:ext uri="{BB962C8B-B14F-4D97-AF65-F5344CB8AC3E}">
        <p14:creationId xmlns:p14="http://schemas.microsoft.com/office/powerpoint/2010/main" val="3405276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FIBDISPLAYKEYWORDS" val="True"/>
  <p:tag name="USESECONDARYMONITOR" val="True"/>
  <p:tag name="RESPCOUNTERSTYLE" val="-1"/>
  <p:tag name="REVIEWONLY" val="False"/>
  <p:tag name="TEAMSINLEADERBOARD" val="5"/>
  <p:tag name="BUBBLEGROUPING" val="3"/>
  <p:tag name="CUSTOMCELLBACKCOLOR3" val="-268652"/>
  <p:tag name="DISPLAYDEVICEID" val="True"/>
  <p:tag name="GRIDPOSITION" val="1"/>
  <p:tag name="INCORRECTPOINTVALUE" val="0"/>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AUTOUPDATEALIASES" val="True"/>
  <p:tag name="CUSTOMGRIDBACKCOLOR" val="-2830136"/>
  <p:tag name="DISPLAYDEVICENUMBER" val="True"/>
  <p:tag name="RESETCHARTS" val="True"/>
  <p:tag name="ZEROBASED" val="False"/>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INCLUDEPPT" val="True"/>
  <p:tag name="CUSTOMCELLFORECOLOR" val="-16777216"/>
  <p:tag name="PARTICIPANTSINLEADERBOARD" val="5"/>
  <p:tag name="AUTOSIZEGRID" val="True"/>
  <p:tag name="BULLETTYPE" val="3"/>
  <p:tag name="FIBINCLUDEOTHER" val="True"/>
  <p:tag name="DELIMITERS" val="3.1"/>
  <p:tag name="CHARTSCALE" val="False"/>
  <p:tag name="ALLOWDUPLICATES" val="True"/>
  <p:tag name="NUMRESPONSES" val="2"/>
  <p:tag name="AUTOADVANCE" val="True"/>
  <p:tag name="ADVANCEDSETTINGSVIEW" val="True"/>
  <p:tag name="MULTIRESPDIVISOR" val="0"/>
  <p:tag name="COUNTDOWNSTYLE" val="3"/>
  <p:tag name="COUNTDOWNSECONDS" val="15"/>
  <p:tag name="CHARTCOLORINDICES" val="42,42,4,43,45,50,33,46,12,3,16,56"/>
  <p:tag name="CHARTCOLORS" val="0"/>
  <p:tag name="POWERPOINTVERSION" val="14.0"/>
  <p:tag name="TASKPANEKEY" val="0c8e0a46-27a3-4ed7-b258-1107f64c093d"/>
  <p:tag name="TPFULLVERSION" val="4.3.2.1178"/>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Ncompass_template">
  <a:themeElements>
    <a:clrScheme name="compass">
      <a:dk1>
        <a:sysClr val="windowText" lastClr="000000"/>
      </a:dk1>
      <a:lt1>
        <a:sysClr val="window" lastClr="FFFFFF"/>
      </a:lt1>
      <a:dk2>
        <a:srgbClr val="0068AC"/>
      </a:dk2>
      <a:lt2>
        <a:srgbClr val="EEECE1"/>
      </a:lt2>
      <a:accent1>
        <a:srgbClr val="0068AC"/>
      </a:accent1>
      <a:accent2>
        <a:srgbClr val="8D8B00"/>
      </a:accent2>
      <a:accent3>
        <a:srgbClr val="F3901D"/>
      </a:accent3>
      <a:accent4>
        <a:srgbClr val="B5121B"/>
      </a:accent4>
      <a:accent5>
        <a:srgbClr val="546293"/>
      </a:accent5>
      <a:accent6>
        <a:srgbClr val="B3CC95"/>
      </a:accent6>
      <a:hlink>
        <a:srgbClr val="FFD087"/>
      </a:hlink>
      <a:folHlink>
        <a:srgbClr val="E66B5B"/>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9857</TotalTime>
  <Words>2982</Words>
  <Application>Microsoft Office PowerPoint</Application>
  <PresentationFormat>Widescreen</PresentationFormat>
  <Paragraphs>643</Paragraphs>
  <Slides>77</Slides>
  <Notes>68</Notes>
  <HiddenSlides>35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vt:lpstr>
      <vt:lpstr>Arial Black</vt:lpstr>
      <vt:lpstr>Arial Narrow</vt:lpstr>
      <vt:lpstr>Calibri</vt:lpstr>
      <vt:lpstr>Georgia</vt:lpstr>
      <vt:lpstr>Wingdings</vt:lpstr>
      <vt:lpstr>Wingdings 2</vt:lpstr>
      <vt:lpstr>MNcompass_template</vt:lpstr>
      <vt:lpstr>Ellen Wolter &amp; Jacob Wascalus Wilder Research </vt:lpstr>
      <vt:lpstr>What is Minnesota Compass?</vt:lpstr>
      <vt:lpstr>Consortium of Foundations Behind Minnesota Compass</vt:lpstr>
      <vt:lpstr>Minnesota Compass Key Topics</vt:lpstr>
      <vt:lpstr>We do this by… </vt:lpstr>
      <vt:lpstr>Why do we use data? </vt:lpstr>
      <vt:lpstr>Why do we use data? </vt:lpstr>
      <vt:lpstr>In Minnesota…</vt:lpstr>
      <vt:lpstr>PowerPoint Presentation</vt:lpstr>
      <vt:lpstr>PowerPoint Presentation</vt:lpstr>
      <vt:lpstr>PowerPoint Presentation</vt:lpstr>
      <vt:lpstr>PowerPoint Presentation</vt:lpstr>
      <vt:lpstr>PowerPoint Presentation</vt:lpstr>
      <vt:lpstr>Increasing share of births are to mothers of color… </vt:lpstr>
      <vt:lpstr>PowerPoint Presentation</vt:lpstr>
      <vt:lpstr>PowerPoint Presentation</vt:lpstr>
      <vt:lpstr>Percentagewise, our foreign-born population remains below the peak of the late 1800s</vt:lpstr>
      <vt:lpstr>PowerPoint Presentation</vt:lpstr>
      <vt:lpstr>PowerPoint Presentation</vt:lpstr>
      <vt:lpstr>Only recent net gains from domestic migration… </vt:lpstr>
      <vt:lpstr>Since 2010, we’ve LOST residents  to…</vt:lpstr>
      <vt:lpstr>Since 2010, we’ve GAINED residents  from…</vt:lpstr>
      <vt:lpstr>Questions?</vt:lpstr>
      <vt:lpstr>PowerPoint Presentation</vt:lpstr>
      <vt:lpstr>Geography  mncompass.org</vt:lpstr>
      <vt:lpstr>Live Demo  mncompass.org</vt:lpstr>
      <vt:lpstr>Test your skills   What percentage of Polk County’s  housing stock is renter-occupied?    What percentage of Lake County’s  workers are employed in manufacturing?</vt:lpstr>
      <vt:lpstr>PowerPoint Presentation</vt:lpstr>
      <vt:lpstr>Choose your own data adventure</vt:lpstr>
      <vt:lpstr>Choose your own data adventure</vt:lpstr>
      <vt:lpstr>Live Demo  mncompass.org</vt:lpstr>
      <vt:lpstr>Test your skills   What is the sum of foreign-born residents in the St. Cloud and Kimball school districts?  (Bonus: What’s the margin of error?) </vt:lpstr>
      <vt:lpstr>Choose your own data adventure</vt:lpstr>
      <vt:lpstr>Live Demo  mncompass.org</vt:lpstr>
      <vt:lpstr>Test your skills   Of all of the kids 17 and younger  in Goodhue County, what percentage of them live in the Red Wing School District?</vt:lpstr>
      <vt:lpstr>Choose your own data adventure</vt:lpstr>
      <vt:lpstr>Live Demo  mncompass.org</vt:lpstr>
      <vt:lpstr>Test your skills   What is the approximate median household income of residents who live within 1 mile of  Spring Lake Park in Mankato?</vt:lpstr>
      <vt:lpstr>Test your skills   Create profiles using the  shape, line and, point drawing tools.    </vt:lpstr>
      <vt:lpstr>Continuing to work with communities across the state</vt:lpstr>
      <vt:lpstr>How can you stay informed?</vt:lpstr>
      <vt:lpstr>How can you be a part of our work moving forward?</vt:lpstr>
      <vt:lpstr>PowerPoint Presentation</vt:lpstr>
      <vt:lpstr>In Minnesota…</vt:lpstr>
      <vt:lpstr>PowerPoint Presentation</vt:lpstr>
      <vt:lpstr>Listening sessions:</vt:lpstr>
      <vt:lpstr>What we heard…</vt:lpstr>
      <vt:lpstr>What we heard…    about data needs in greater Minnesota</vt:lpstr>
      <vt:lpstr>PowerPoint Presentation</vt:lpstr>
      <vt:lpstr>PowerPoint Presentation</vt:lpstr>
      <vt:lpstr>PowerPoint Presentation</vt:lpstr>
      <vt:lpstr>PowerPoint Presentation</vt:lpstr>
      <vt:lpstr>Build your own profile data </vt:lpstr>
      <vt:lpstr>Data available for more greater Minnesota communities</vt:lpstr>
      <vt:lpstr>PowerPoint Presentation</vt:lpstr>
      <vt:lpstr>PowerPoint Presentation</vt:lpstr>
      <vt:lpstr>PowerPoint Presentation</vt:lpstr>
      <vt:lpstr>PowerPoint Presentation</vt:lpstr>
      <vt:lpstr>Let’s see it in action!</vt:lpstr>
      <vt:lpstr>Choose your own data adventure</vt:lpstr>
      <vt:lpstr>Choose your own data adventure</vt:lpstr>
      <vt:lpstr>PowerPoint Presentation</vt:lpstr>
      <vt:lpstr>PowerPoint Presentation</vt:lpstr>
      <vt:lpstr>PowerPoint Presentation</vt:lpstr>
      <vt:lpstr>PowerPoint Presentation</vt:lpstr>
      <vt:lpstr>Choose your own data adventure</vt:lpstr>
      <vt:lpstr>PowerPoint Presentation</vt:lpstr>
      <vt:lpstr>PowerPoint Presentation</vt:lpstr>
      <vt:lpstr>PowerPoint Presentation</vt:lpstr>
      <vt:lpstr>PowerPoint Presentation</vt:lpstr>
      <vt:lpstr>Choose your own data adventure</vt:lpstr>
      <vt:lpstr>PowerPoint Presentation</vt:lpstr>
      <vt:lpstr>PowerPoint Presentation</vt:lpstr>
      <vt:lpstr>PowerPoint Presentation</vt:lpstr>
      <vt:lpstr>How are people using the BYO statewide tool? </vt:lpstr>
      <vt:lpstr>Continuing to work with communities across the state</vt:lpstr>
      <vt:lpstr>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K. Bohlke</dc:creator>
  <cp:lastModifiedBy>Jacob Wascalus</cp:lastModifiedBy>
  <cp:revision>597</cp:revision>
  <cp:lastPrinted>2018-02-27T14:16:51Z</cp:lastPrinted>
  <dcterms:created xsi:type="dcterms:W3CDTF">2013-08-20T14:48:55Z</dcterms:created>
  <dcterms:modified xsi:type="dcterms:W3CDTF">2019-12-02T15:57:15Z</dcterms:modified>
</cp:coreProperties>
</file>