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264" r:id="rId5"/>
    <p:sldId id="277" r:id="rId6"/>
    <p:sldId id="275" r:id="rId7"/>
    <p:sldId id="282" r:id="rId8"/>
    <p:sldId id="276" r:id="rId9"/>
    <p:sldId id="285" r:id="rId10"/>
    <p:sldId id="288" r:id="rId11"/>
    <p:sldId id="281" r:id="rId12"/>
    <p:sldId id="286" r:id="rId13"/>
    <p:sldId id="287" r:id="rId14"/>
    <p:sldId id="278" r:id="rId15"/>
    <p:sldId id="279" r:id="rId16"/>
    <p:sldId id="284" r:id="rId17"/>
    <p:sldId id="280" r:id="rId18"/>
    <p:sldId id="26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000000"/>
    <a:srgbClr val="E8E8E8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884" autoAdjust="0"/>
  </p:normalViewPr>
  <p:slideViewPr>
    <p:cSldViewPr snapToGrid="0">
      <p:cViewPr varScale="1">
        <p:scale>
          <a:sx n="103" d="100"/>
          <a:sy n="103" d="100"/>
        </p:scale>
        <p:origin x="85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11/25/2019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4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97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73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19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47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3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0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6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1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5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8" descr="Minnesota I 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55" y="874866"/>
            <a:ext cx="5674690" cy="25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8" descr="Minnesota I 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55" y="874866"/>
            <a:ext cx="5674690" cy="25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3" name="Picture 5" descr="Minnesota I 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" y="5483410"/>
            <a:ext cx="3066863" cy="137459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9" descr="Minnesota I 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2" y="150848"/>
            <a:ext cx="3066863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Minnesota I 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2" y="150848"/>
            <a:ext cx="3066863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Minnesota I 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2" y="150848"/>
            <a:ext cx="3066863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3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5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6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 Journey to the Cloud 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Stored Procedures to Serverless Architecture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38200" y="4935894"/>
            <a:ext cx="10515600" cy="90507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Timothy Hellman | Application Developer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Rohit Saxena | Systems Analysis Unit Supervisor</a:t>
            </a:r>
          </a:p>
        </p:txBody>
      </p:sp>
      <p:pic>
        <p:nvPicPr>
          <p:cNvPr id="11" name="Picture 3" descr="Minnesota I T Service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6" y="5483410"/>
            <a:ext cx="3066863" cy="1374590"/>
          </a:xfrm>
          <a:prstGeom prst="rect">
            <a:avLst/>
          </a:prstGeom>
        </p:spPr>
      </p:pic>
      <p:pic>
        <p:nvPicPr>
          <p:cNvPr id="6" name="Picture Placeholder 5" descr="Servers and clouds">
            <a:extLst>
              <a:ext uri="{FF2B5EF4-FFF2-40B4-BE49-F238E27FC236}">
                <a16:creationId xmlns:a16="http://schemas.microsoft.com/office/drawing/2014/main" id="{9649C1D7-26D3-42BE-AB71-D85B4807E6B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6" b="217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 of the new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761726"/>
          </a:xfrm>
        </p:spPr>
        <p:txBody>
          <a:bodyPr anchor="ctr">
            <a:normAutofit/>
          </a:bodyPr>
          <a:lstStyle/>
          <a:p>
            <a:r>
              <a:rPr lang="en-US" sz="3000" dirty="0"/>
              <a:t>On demand access via a web application.</a:t>
            </a:r>
          </a:p>
          <a:p>
            <a:r>
              <a:rPr lang="en-US" sz="3000" dirty="0"/>
              <a:t>Cost effective</a:t>
            </a:r>
            <a:r>
              <a:rPr lang="en-US" sz="3000" dirty="0" smtClean="0"/>
              <a:t>.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/>
              <a:t>Parallel processing in state machine.</a:t>
            </a:r>
          </a:p>
          <a:p>
            <a:r>
              <a:rPr lang="en-US" sz="3000" dirty="0"/>
              <a:t>Modular design allows easy extension of the data reported.</a:t>
            </a:r>
          </a:p>
          <a:p>
            <a:r>
              <a:rPr lang="en-US" sz="3000" dirty="0"/>
              <a:t>Independent data validation.</a:t>
            </a:r>
          </a:p>
          <a:p>
            <a:r>
              <a:rPr lang="en-US" sz="3000" dirty="0"/>
              <a:t>Moving closer to an automated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went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761726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Faster processing and database interactions.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Easier to debug issues.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Analyzed current processes and improved processes.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 longer generating or “fixing” data.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More logical reporting identifiers.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Working with an AWS contractor speed up initialization.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Business and IT team worked well together.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team was flexible on process and adapted to changes over time.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we do differently?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624"/>
            <a:ext cx="10744200" cy="4761726"/>
          </a:xfrm>
        </p:spPr>
        <p:txBody>
          <a:bodyPr anchor="ctr">
            <a:noAutofit/>
          </a:bodyPr>
          <a:lstStyle/>
          <a:p>
            <a:r>
              <a:rPr lang="en-US" sz="3000" dirty="0"/>
              <a:t>More active planning on development, focus more on what is needed and less on what is currently done.</a:t>
            </a:r>
          </a:p>
          <a:p>
            <a:r>
              <a:rPr lang="en-US" sz="3000" dirty="0"/>
              <a:t>Underestimated complexity of the system.</a:t>
            </a:r>
          </a:p>
          <a:p>
            <a:r>
              <a:rPr lang="en-US" sz="3000" dirty="0"/>
              <a:t>Focus more on testing and automation.</a:t>
            </a:r>
          </a:p>
          <a:p>
            <a:r>
              <a:rPr lang="en-US" sz="3000" dirty="0"/>
              <a:t>More planning and focus on database clean up.</a:t>
            </a:r>
          </a:p>
          <a:p>
            <a:r>
              <a:rPr lang="en-US" sz="3000" dirty="0"/>
              <a:t>Closer look at the database processes.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624"/>
            <a:ext cx="11087100" cy="4761726"/>
          </a:xfrm>
        </p:spPr>
        <p:txBody>
          <a:bodyPr anchor="ctr">
            <a:noAutofit/>
          </a:bodyPr>
          <a:lstStyle/>
          <a:p>
            <a:r>
              <a:rPr lang="en-US" sz="3000" dirty="0"/>
              <a:t>Bringing in an expert helps get things moving quickly.</a:t>
            </a:r>
          </a:p>
          <a:p>
            <a:r>
              <a:rPr lang="en-US" sz="3000" dirty="0"/>
              <a:t>Keeping business informed helps them buy in to new technologies.</a:t>
            </a:r>
          </a:p>
          <a:p>
            <a:r>
              <a:rPr lang="en-US" sz="3000" dirty="0"/>
              <a:t>Complexity will build up if you let it.</a:t>
            </a:r>
          </a:p>
          <a:p>
            <a:r>
              <a:rPr lang="en-US" sz="3000" dirty="0"/>
              <a:t>Go with the flow and keep things moving.</a:t>
            </a:r>
          </a:p>
          <a:p>
            <a:r>
              <a:rPr lang="en-US" sz="3000" dirty="0"/>
              <a:t>You can always go back and refactor.</a:t>
            </a:r>
          </a:p>
          <a:p>
            <a:r>
              <a:rPr lang="en-US" sz="3000" dirty="0"/>
              <a:t>It is hard not to just rewrite the old system.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ud forming a question mark">
            <a:extLst>
              <a:ext uri="{FF2B5EF4-FFF2-40B4-BE49-F238E27FC236}">
                <a16:creationId xmlns:a16="http://schemas.microsoft.com/office/drawing/2014/main" id="{044E9C89-5820-4205-8B14-A849060426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1703" r="2290" b="21619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729913" y="6356350"/>
            <a:ext cx="146208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Timothy Hellman</a:t>
            </a:r>
          </a:p>
          <a:p>
            <a:r>
              <a:rPr lang="en-US" sz="2800" i="1" dirty="0"/>
              <a:t>tim.hellman@state.mn.us</a:t>
            </a:r>
          </a:p>
          <a:p>
            <a:r>
              <a:rPr lang="en-US" sz="3200" b="1" dirty="0"/>
              <a:t>Rohit Saxena</a:t>
            </a:r>
          </a:p>
          <a:p>
            <a:r>
              <a:rPr lang="en-US" sz="2800" i="1" dirty="0"/>
              <a:t>Rohit.Saxena@state.mn.us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EPA Reporting?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761726"/>
          </a:xfrm>
        </p:spPr>
        <p:txBody>
          <a:bodyPr anchor="ctr">
            <a:noAutofit/>
          </a:bodyPr>
          <a:lstStyle/>
          <a:p>
            <a:r>
              <a:rPr lang="en-US" sz="3000" dirty="0"/>
              <a:t>Reporting water system data to the Environmental Protection Agency (EPA) on a quarterly basis.</a:t>
            </a:r>
          </a:p>
          <a:p>
            <a:r>
              <a:rPr lang="en-US" sz="3000" dirty="0"/>
              <a:t>Three main types of data each stored in an xml file.</a:t>
            </a:r>
          </a:p>
          <a:p>
            <a:r>
              <a:rPr lang="en-US" sz="3000" dirty="0"/>
              <a:t>Integrate returned data from the EPA into the database.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Procedure based System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94624"/>
            <a:ext cx="11772900" cy="4761726"/>
          </a:xfrm>
        </p:spPr>
        <p:txBody>
          <a:bodyPr anchor="ctr">
            <a:noAutofit/>
          </a:bodyPr>
          <a:lstStyle/>
          <a:p>
            <a:r>
              <a:rPr lang="en-US" sz="3000" dirty="0"/>
              <a:t>Oracle procedure based.</a:t>
            </a:r>
          </a:p>
          <a:p>
            <a:r>
              <a:rPr lang="en-US" sz="3000" dirty="0"/>
              <a:t>Business logic is in the database.</a:t>
            </a:r>
          </a:p>
          <a:p>
            <a:r>
              <a:rPr lang="en-US" sz="3000" dirty="0"/>
              <a:t>Run from a desktop application.</a:t>
            </a:r>
          </a:p>
          <a:p>
            <a:r>
              <a:rPr lang="en-US" sz="3000" dirty="0"/>
              <a:t>Part of the process requires disabling triggers in the database.</a:t>
            </a:r>
          </a:p>
          <a:p>
            <a:r>
              <a:rPr lang="en-US" sz="3000" dirty="0"/>
              <a:t>Relies on temporary tables to collect the data.</a:t>
            </a:r>
          </a:p>
          <a:p>
            <a:r>
              <a:rPr lang="en-US" sz="3000" dirty="0"/>
              <a:t>Not only reports, but also generates some of the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Blue sky">
            <a:extLst>
              <a:ext uri="{FF2B5EF4-FFF2-40B4-BE49-F238E27FC236}">
                <a16:creationId xmlns:a16="http://schemas.microsoft.com/office/drawing/2014/main" id="{EEB22F70-2B31-4B9B-BC03-ACB8F4CA224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98378" y="705831"/>
            <a:ext cx="4661388" cy="4661388"/>
          </a:xfrm>
        </p:spPr>
        <p:txBody>
          <a:bodyPr/>
          <a:lstStyle/>
          <a:p>
            <a:r>
              <a:rPr lang="en-US" sz="3600" dirty="0"/>
              <a:t>“What is it even doing?”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614218" y="1074453"/>
            <a:ext cx="3071140" cy="3036564"/>
          </a:xfrm>
        </p:spPr>
        <p:txBody>
          <a:bodyPr/>
          <a:lstStyle/>
          <a:p>
            <a:r>
              <a:rPr lang="en-US" dirty="0"/>
              <a:t>“Nightmare to update”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701720" y="3047780"/>
            <a:ext cx="3265766" cy="3286060"/>
          </a:xfrm>
        </p:spPr>
        <p:txBody>
          <a:bodyPr>
            <a:normAutofit/>
          </a:bodyPr>
          <a:lstStyle/>
          <a:p>
            <a:r>
              <a:rPr lang="en-US" sz="3200" dirty="0"/>
              <a:t>“Too big too messy too whatever”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729913" y="6356350"/>
            <a:ext cx="146208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uiExpand="1" build="p" animBg="1"/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4761726"/>
          </a:xfrm>
        </p:spPr>
        <p:txBody>
          <a:bodyPr anchor="ctr">
            <a:normAutofit/>
          </a:bodyPr>
          <a:lstStyle/>
          <a:p>
            <a:r>
              <a:rPr lang="en-US" sz="3000" dirty="0"/>
              <a:t>Quarterly collection of data.</a:t>
            </a:r>
          </a:p>
          <a:p>
            <a:r>
              <a:rPr lang="en-US" sz="3000" dirty="0"/>
              <a:t>Data stored as xml files.</a:t>
            </a:r>
          </a:p>
          <a:p>
            <a:r>
              <a:rPr lang="en-US" sz="3000" dirty="0"/>
              <a:t>Data validation.</a:t>
            </a:r>
          </a:p>
          <a:p>
            <a:r>
              <a:rPr lang="en-US" sz="3000" dirty="0"/>
              <a:t>Deliver generated files to users.</a:t>
            </a:r>
          </a:p>
          <a:p>
            <a:r>
              <a:rPr lang="en-US" sz="3000" dirty="0"/>
              <a:t>Integrate return data back into the database.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729913" y="6356350"/>
            <a:ext cx="146208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Placeholder 12" descr="Architecture diagram"/>
          <p:cNvPicPr preferRelativeResize="0">
            <a:picLocks noGrp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371223" y="87087"/>
            <a:ext cx="8060402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replace the current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624"/>
            <a:ext cx="11029950" cy="4761726"/>
          </a:xfrm>
        </p:spPr>
        <p:txBody>
          <a:bodyPr anchor="ctr">
            <a:normAutofit/>
          </a:bodyPr>
          <a:lstStyle/>
          <a:p>
            <a:pPr marL="228600" lvl="1"/>
            <a:r>
              <a:rPr lang="en-US" sz="2500" dirty="0"/>
              <a:t>The current system does not validate the data being sent.</a:t>
            </a:r>
          </a:p>
          <a:p>
            <a:pPr marL="228600" lvl="1"/>
            <a:r>
              <a:rPr lang="en-US" sz="2500" dirty="0"/>
              <a:t>Business rules for calculations are in stored procedures that also generate data.</a:t>
            </a:r>
          </a:p>
          <a:p>
            <a:pPr marL="228600" lvl="1"/>
            <a:r>
              <a:rPr lang="en-US" sz="2500" dirty="0"/>
              <a:t>Over time the code base has been patched and is now hard to maintain.</a:t>
            </a:r>
          </a:p>
          <a:p>
            <a:pPr marL="228600" lvl="1"/>
            <a:r>
              <a:rPr lang="en-US" sz="2500" dirty="0"/>
              <a:t>Knowledge of the procedure has been lost over time.</a:t>
            </a:r>
          </a:p>
          <a:p>
            <a:pPr marL="228600" lvl="1"/>
            <a:r>
              <a:rPr lang="en-US" sz="2500" dirty="0"/>
              <a:t>The process relies on database tables for collection of data.</a:t>
            </a:r>
          </a:p>
          <a:p>
            <a:pPr marL="228600" lvl="1"/>
            <a:r>
              <a:rPr lang="en-US" sz="2500" dirty="0"/>
              <a:t>Lack resources to maintain the Legacy system.</a:t>
            </a:r>
          </a:p>
          <a:p>
            <a:pPr marL="228600" lvl="1"/>
            <a:r>
              <a:rPr lang="en-US" sz="2500" dirty="0"/>
              <a:t>As a development team, we are working to move business logic out of our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Based </a:t>
            </a:r>
            <a:r>
              <a:rPr lang="en-US" dirty="0"/>
              <a:t>Solution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94624"/>
            <a:ext cx="11087100" cy="4761726"/>
          </a:xfrm>
        </p:spPr>
        <p:txBody>
          <a:bodyPr anchor="ctr">
            <a:normAutofit/>
          </a:bodyPr>
          <a:lstStyle/>
          <a:p>
            <a:r>
              <a:rPr lang="en-US" sz="3000" dirty="0"/>
              <a:t>State machine-based, using AWS step functions.</a:t>
            </a:r>
          </a:p>
          <a:p>
            <a:r>
              <a:rPr lang="en-US" sz="3000" dirty="0"/>
              <a:t>Separate from the database, uses microservices to access data.</a:t>
            </a:r>
          </a:p>
          <a:p>
            <a:r>
              <a:rPr lang="en-US" sz="3000" dirty="0"/>
              <a:t>Functions as a service, using AWS Lambda.</a:t>
            </a:r>
          </a:p>
          <a:p>
            <a:r>
              <a:rPr lang="en-US" sz="3000" dirty="0"/>
              <a:t>Runs on demand and scales as needed.</a:t>
            </a:r>
          </a:p>
          <a:p>
            <a:r>
              <a:rPr lang="en-US" sz="3000" dirty="0"/>
              <a:t>Code contained in small packages with documentation and automated testing.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Deployment Diagram</a:t>
            </a:r>
          </a:p>
        </p:txBody>
      </p:sp>
      <p:pic>
        <p:nvPicPr>
          <p:cNvPr id="2" name="Picture Placeholder 1" descr="AWS deployment diagram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2258008" y="123482"/>
            <a:ext cx="7455159" cy="55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8CD03AC-A40B-4780-A18E-55BD556CF891}" vid="{9383277A-CEEA-4649-B41C-FD71EC6640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7785</TotalTime>
  <Words>582</Words>
  <Application>Microsoft Office PowerPoint</Application>
  <PresentationFormat>Widescreen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Minnesota</vt:lpstr>
      <vt:lpstr>A Journey to the Cloud  Stored Procedures to Serverless Architecture</vt:lpstr>
      <vt:lpstr>What is EPA Reporting?</vt:lpstr>
      <vt:lpstr>Oracle Procedure based System</vt:lpstr>
      <vt:lpstr>“What is it even doing?”</vt:lpstr>
      <vt:lpstr>What is needed?</vt:lpstr>
      <vt:lpstr>Architecture Diagram</vt:lpstr>
      <vt:lpstr>Why replace the current system?</vt:lpstr>
      <vt:lpstr>Cloud Based Solution</vt:lpstr>
      <vt:lpstr>AWS Deployment Diagram</vt:lpstr>
      <vt:lpstr>What are the benefits of the new system?</vt:lpstr>
      <vt:lpstr>What went well?</vt:lpstr>
      <vt:lpstr>What would we do differently?</vt:lpstr>
      <vt:lpstr>What did we learn?</vt:lpstr>
      <vt:lpstr>Questions?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Journey to the Cloud  Stored Procedures to Serverless Architecture</dc:title>
  <dc:subject/>
  <dc:creator>Hellman, Tim (MNIT)</dc:creator>
  <cp:keywords/>
  <dc:description/>
  <cp:lastModifiedBy>Hellman, Tim (MNIT)</cp:lastModifiedBy>
  <cp:revision>56</cp:revision>
  <cp:lastPrinted>2019-11-19T18:07:38Z</cp:lastPrinted>
  <dcterms:created xsi:type="dcterms:W3CDTF">2019-10-18T13:15:07Z</dcterms:created>
  <dcterms:modified xsi:type="dcterms:W3CDTF">2019-11-25T16:16:55Z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</Properties>
</file>