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0"/>
  </p:notesMasterIdLst>
  <p:handoutMasterIdLst>
    <p:handoutMasterId r:id="rId41"/>
  </p:handoutMasterIdLst>
  <p:sldIdLst>
    <p:sldId id="275" r:id="rId5"/>
    <p:sldId id="277" r:id="rId6"/>
    <p:sldId id="319" r:id="rId7"/>
    <p:sldId id="299" r:id="rId8"/>
    <p:sldId id="316" r:id="rId9"/>
    <p:sldId id="278" r:id="rId10"/>
    <p:sldId id="279" r:id="rId11"/>
    <p:sldId id="286" r:id="rId12"/>
    <p:sldId id="281" r:id="rId13"/>
    <p:sldId id="282" r:id="rId14"/>
    <p:sldId id="287" r:id="rId15"/>
    <p:sldId id="283" r:id="rId16"/>
    <p:sldId id="284" r:id="rId17"/>
    <p:sldId id="290" r:id="rId18"/>
    <p:sldId id="288" r:id="rId19"/>
    <p:sldId id="289" r:id="rId20"/>
    <p:sldId id="301" r:id="rId21"/>
    <p:sldId id="317" r:id="rId22"/>
    <p:sldId id="303" r:id="rId23"/>
    <p:sldId id="305" r:id="rId24"/>
    <p:sldId id="306" r:id="rId25"/>
    <p:sldId id="309" r:id="rId26"/>
    <p:sldId id="310" r:id="rId27"/>
    <p:sldId id="308" r:id="rId28"/>
    <p:sldId id="318" r:id="rId29"/>
    <p:sldId id="304" r:id="rId30"/>
    <p:sldId id="298" r:id="rId31"/>
    <p:sldId id="297" r:id="rId32"/>
    <p:sldId id="296" r:id="rId33"/>
    <p:sldId id="295" r:id="rId34"/>
    <p:sldId id="294" r:id="rId35"/>
    <p:sldId id="293" r:id="rId36"/>
    <p:sldId id="292" r:id="rId37"/>
    <p:sldId id="291" r:id="rId38"/>
    <p:sldId id="268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5EA23-9606-4DB6-99E6-EFADE9E0DFA0}" v="62" dt="2019-12-04T21:49:06.755"/>
    <p1510:client id="{7C5406B5-A60A-444A-9BC0-56FDD6264DE9}" v="4" dt="2019-12-04T21:08:56.703"/>
    <p1510:client id="{922105DF-78EA-43AC-98CD-65F0B3405660}" v="1" dt="2019-12-04T19:53:13.442"/>
    <p1510:client id="{AB25F971-0616-43AC-9EDF-EA9585F4D59A}" v="257" dt="2019-12-03T23:20:12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89884" autoAdjust="0"/>
  </p:normalViewPr>
  <p:slideViewPr>
    <p:cSldViewPr snapToGrid="0">
      <p:cViewPr varScale="1">
        <p:scale>
          <a:sx n="102" d="100"/>
          <a:sy n="102" d="100"/>
        </p:scale>
        <p:origin x="5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Duy (MNIT)" userId="S::duy.nguyen@state.mn.us::c62f1674-b352-4c8f-8e1a-f9ac8cad95ff" providerId="AD" clId="Web-{13D5EA23-9606-4DB6-99E6-EFADE9E0DFA0}"/>
    <pc:docChg chg="modSld">
      <pc:chgData name="Nguyen, Duy (MNIT)" userId="S::duy.nguyen@state.mn.us::c62f1674-b352-4c8f-8e1a-f9ac8cad95ff" providerId="AD" clId="Web-{13D5EA23-9606-4DB6-99E6-EFADE9E0DFA0}" dt="2019-12-04T21:49:06.755" v="61" actId="20577"/>
      <pc:docMkLst>
        <pc:docMk/>
      </pc:docMkLst>
      <pc:sldChg chg="modSp">
        <pc:chgData name="Nguyen, Duy (MNIT)" userId="S::duy.nguyen@state.mn.us::c62f1674-b352-4c8f-8e1a-f9ac8cad95ff" providerId="AD" clId="Web-{13D5EA23-9606-4DB6-99E6-EFADE9E0DFA0}" dt="2019-12-04T21:49:06.739" v="60" actId="20577"/>
        <pc:sldMkLst>
          <pc:docMk/>
          <pc:sldMk cId="1673268214" sldId="277"/>
        </pc:sldMkLst>
        <pc:spChg chg="mod">
          <ac:chgData name="Nguyen, Duy (MNIT)" userId="S::duy.nguyen@state.mn.us::c62f1674-b352-4c8f-8e1a-f9ac8cad95ff" providerId="AD" clId="Web-{13D5EA23-9606-4DB6-99E6-EFADE9E0DFA0}" dt="2019-12-04T21:49:06.739" v="60" actId="20577"/>
          <ac:spMkLst>
            <pc:docMk/>
            <pc:sldMk cId="1673268214" sldId="277"/>
            <ac:spMk id="3" creationId="{5F802E1C-3680-41D8-BD05-C72E6D580D44}"/>
          </ac:spMkLst>
        </pc:spChg>
      </pc:sldChg>
    </pc:docChg>
  </pc:docChgLst>
  <pc:docChgLst>
    <pc:chgData name="Nguyen, Duy (MNIT)" userId="S::duy.nguyen@state.mn.us::c62f1674-b352-4c8f-8e1a-f9ac8cad95ff" providerId="AD" clId="Web-{AB25F971-0616-43AC-9EDF-EA9585F4D59A}"/>
    <pc:docChg chg="modSld">
      <pc:chgData name="Nguyen, Duy (MNIT)" userId="S::duy.nguyen@state.mn.us::c62f1674-b352-4c8f-8e1a-f9ac8cad95ff" providerId="AD" clId="Web-{AB25F971-0616-43AC-9EDF-EA9585F4D59A}" dt="2019-12-03T23:20:12.916" v="252" actId="20577"/>
      <pc:docMkLst>
        <pc:docMk/>
      </pc:docMkLst>
      <pc:sldChg chg="modSp">
        <pc:chgData name="Nguyen, Duy (MNIT)" userId="S::duy.nguyen@state.mn.us::c62f1674-b352-4c8f-8e1a-f9ac8cad95ff" providerId="AD" clId="Web-{AB25F971-0616-43AC-9EDF-EA9585F4D59A}" dt="2019-12-03T23:04:11.400" v="25" actId="20577"/>
        <pc:sldMkLst>
          <pc:docMk/>
          <pc:sldMk cId="4116378581" sldId="281"/>
        </pc:sldMkLst>
        <pc:spChg chg="mod">
          <ac:chgData name="Nguyen, Duy (MNIT)" userId="S::duy.nguyen@state.mn.us::c62f1674-b352-4c8f-8e1a-f9ac8cad95ff" providerId="AD" clId="Web-{AB25F971-0616-43AC-9EDF-EA9585F4D59A}" dt="2019-12-03T23:02:04.915" v="2" actId="20577"/>
          <ac:spMkLst>
            <pc:docMk/>
            <pc:sldMk cId="4116378581" sldId="281"/>
            <ac:spMk id="3" creationId="{B4177E0F-863D-4F76-B744-1C9F07F49845}"/>
          </ac:spMkLst>
        </pc:spChg>
        <pc:spChg chg="mod">
          <ac:chgData name="Nguyen, Duy (MNIT)" userId="S::duy.nguyen@state.mn.us::c62f1674-b352-4c8f-8e1a-f9ac8cad95ff" providerId="AD" clId="Web-{AB25F971-0616-43AC-9EDF-EA9585F4D59A}" dt="2019-12-03T23:04:11.400" v="25" actId="20577"/>
          <ac:spMkLst>
            <pc:docMk/>
            <pc:sldMk cId="4116378581" sldId="281"/>
            <ac:spMk id="4" creationId="{8D6F7B42-D551-42A1-ADFD-B2FDF0E2493F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20:12.916" v="252" actId="20577"/>
        <pc:sldMkLst>
          <pc:docMk/>
          <pc:sldMk cId="198857506" sldId="284"/>
        </pc:sldMkLst>
        <pc:spChg chg="mod">
          <ac:chgData name="Nguyen, Duy (MNIT)" userId="S::duy.nguyen@state.mn.us::c62f1674-b352-4c8f-8e1a-f9ac8cad95ff" providerId="AD" clId="Web-{AB25F971-0616-43AC-9EDF-EA9585F4D59A}" dt="2019-12-03T23:20:12.916" v="252" actId="20577"/>
          <ac:spMkLst>
            <pc:docMk/>
            <pc:sldMk cId="198857506" sldId="284"/>
            <ac:spMk id="3" creationId="{B01EDAB7-BAE6-4749-B681-9A1DA438ADBE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17:16.006" v="233" actId="20577"/>
        <pc:sldMkLst>
          <pc:docMk/>
          <pc:sldMk cId="3861472286" sldId="288"/>
        </pc:sldMkLst>
        <pc:spChg chg="mod">
          <ac:chgData name="Nguyen, Duy (MNIT)" userId="S::duy.nguyen@state.mn.us::c62f1674-b352-4c8f-8e1a-f9ac8cad95ff" providerId="AD" clId="Web-{AB25F971-0616-43AC-9EDF-EA9585F4D59A}" dt="2019-12-03T23:17:16.006" v="233" actId="20577"/>
          <ac:spMkLst>
            <pc:docMk/>
            <pc:sldMk cId="3861472286" sldId="288"/>
            <ac:spMk id="3" creationId="{EE776B55-1C39-4AE9-A0BD-E632AD5C54EA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15:59.442" v="205" actId="20577"/>
        <pc:sldMkLst>
          <pc:docMk/>
          <pc:sldMk cId="1179608175" sldId="289"/>
        </pc:sldMkLst>
        <pc:spChg chg="mod">
          <ac:chgData name="Nguyen, Duy (MNIT)" userId="S::duy.nguyen@state.mn.us::c62f1674-b352-4c8f-8e1a-f9ac8cad95ff" providerId="AD" clId="Web-{AB25F971-0616-43AC-9EDF-EA9585F4D59A}" dt="2019-12-03T23:15:59.442" v="205" actId="20577"/>
          <ac:spMkLst>
            <pc:docMk/>
            <pc:sldMk cId="1179608175" sldId="289"/>
            <ac:spMk id="3" creationId="{F3CA5DF2-D9BE-4CD4-9A96-6787D3D51ABF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05:24.001" v="43" actId="20577"/>
        <pc:sldMkLst>
          <pc:docMk/>
          <pc:sldMk cId="2714456419" sldId="292"/>
        </pc:sldMkLst>
        <pc:spChg chg="mod">
          <ac:chgData name="Nguyen, Duy (MNIT)" userId="S::duy.nguyen@state.mn.us::c62f1674-b352-4c8f-8e1a-f9ac8cad95ff" providerId="AD" clId="Web-{AB25F971-0616-43AC-9EDF-EA9585F4D59A}" dt="2019-12-03T23:05:24.001" v="43" actId="20577"/>
          <ac:spMkLst>
            <pc:docMk/>
            <pc:sldMk cId="2714456419" sldId="292"/>
            <ac:spMk id="3" creationId="{9B36787C-BB0A-4A54-881C-F7AB7BFA6ADE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07:10.673" v="95" actId="20577"/>
        <pc:sldMkLst>
          <pc:docMk/>
          <pc:sldMk cId="863530651" sldId="294"/>
        </pc:sldMkLst>
        <pc:spChg chg="mod">
          <ac:chgData name="Nguyen, Duy (MNIT)" userId="S::duy.nguyen@state.mn.us::c62f1674-b352-4c8f-8e1a-f9ac8cad95ff" providerId="AD" clId="Web-{AB25F971-0616-43AC-9EDF-EA9585F4D59A}" dt="2019-12-03T23:07:10.673" v="95" actId="20577"/>
          <ac:spMkLst>
            <pc:docMk/>
            <pc:sldMk cId="863530651" sldId="294"/>
            <ac:spMk id="3" creationId="{CB6E9C21-209D-4A0B-ACD0-726CB9EDB31A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11:35.644" v="152" actId="20577"/>
        <pc:sldMkLst>
          <pc:docMk/>
          <pc:sldMk cId="1966044339" sldId="295"/>
        </pc:sldMkLst>
        <pc:spChg chg="mod">
          <ac:chgData name="Nguyen, Duy (MNIT)" userId="S::duy.nguyen@state.mn.us::c62f1674-b352-4c8f-8e1a-f9ac8cad95ff" providerId="AD" clId="Web-{AB25F971-0616-43AC-9EDF-EA9585F4D59A}" dt="2019-12-03T23:11:35.644" v="152" actId="20577"/>
          <ac:spMkLst>
            <pc:docMk/>
            <pc:sldMk cId="1966044339" sldId="295"/>
            <ac:spMk id="3" creationId="{F07B480B-B327-4E03-A904-099D74B0386A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13:36.738" v="195" actId="20577"/>
        <pc:sldMkLst>
          <pc:docMk/>
          <pc:sldMk cId="1031018285" sldId="297"/>
        </pc:sldMkLst>
        <pc:spChg chg="mod">
          <ac:chgData name="Nguyen, Duy (MNIT)" userId="S::duy.nguyen@state.mn.us::c62f1674-b352-4c8f-8e1a-f9ac8cad95ff" providerId="AD" clId="Web-{AB25F971-0616-43AC-9EDF-EA9585F4D59A}" dt="2019-12-03T23:13:36.738" v="195" actId="20577"/>
          <ac:spMkLst>
            <pc:docMk/>
            <pc:sldMk cId="1031018285" sldId="297"/>
            <ac:spMk id="3" creationId="{AD35B627-2563-4694-86E7-47B5A8703A16}"/>
          </ac:spMkLst>
        </pc:spChg>
      </pc:sldChg>
      <pc:sldChg chg="modSp">
        <pc:chgData name="Nguyen, Duy (MNIT)" userId="S::duy.nguyen@state.mn.us::c62f1674-b352-4c8f-8e1a-f9ac8cad95ff" providerId="AD" clId="Web-{AB25F971-0616-43AC-9EDF-EA9585F4D59A}" dt="2019-12-03T23:15:37.395" v="200" actId="20577"/>
        <pc:sldMkLst>
          <pc:docMk/>
          <pc:sldMk cId="1768332876" sldId="317"/>
        </pc:sldMkLst>
        <pc:spChg chg="mod">
          <ac:chgData name="Nguyen, Duy (MNIT)" userId="S::duy.nguyen@state.mn.us::c62f1674-b352-4c8f-8e1a-f9ac8cad95ff" providerId="AD" clId="Web-{AB25F971-0616-43AC-9EDF-EA9585F4D59A}" dt="2019-12-03T23:15:37.395" v="200" actId="20577"/>
          <ac:spMkLst>
            <pc:docMk/>
            <pc:sldMk cId="1768332876" sldId="317"/>
            <ac:spMk id="3" creationId="{8754284B-7915-4D08-99A2-914DDA434E40}"/>
          </ac:spMkLst>
        </pc:spChg>
      </pc:sldChg>
    </pc:docChg>
  </pc:docChgLst>
  <pc:docChgLst>
    <pc:chgData name="Nguyen, Duy (MNIT)" userId="S::duy.nguyen@state.mn.us::c62f1674-b352-4c8f-8e1a-f9ac8cad95ff" providerId="AD" clId="Web-{922105DF-78EA-43AC-98CD-65F0B3405660}"/>
    <pc:docChg chg="modSld">
      <pc:chgData name="Nguyen, Duy (MNIT)" userId="S::duy.nguyen@state.mn.us::c62f1674-b352-4c8f-8e1a-f9ac8cad95ff" providerId="AD" clId="Web-{922105DF-78EA-43AC-98CD-65F0B3405660}" dt="2019-12-04T19:53:14.442" v="1" actId="1076"/>
      <pc:docMkLst>
        <pc:docMk/>
      </pc:docMkLst>
      <pc:sldChg chg="modSp">
        <pc:chgData name="Nguyen, Duy (MNIT)" userId="S::duy.nguyen@state.mn.us::c62f1674-b352-4c8f-8e1a-f9ac8cad95ff" providerId="AD" clId="Web-{922105DF-78EA-43AC-98CD-65F0B3405660}" dt="2019-12-04T19:53:14.442" v="1" actId="1076"/>
        <pc:sldMkLst>
          <pc:docMk/>
          <pc:sldMk cId="1673268214" sldId="277"/>
        </pc:sldMkLst>
        <pc:spChg chg="mod">
          <ac:chgData name="Nguyen, Duy (MNIT)" userId="S::duy.nguyen@state.mn.us::c62f1674-b352-4c8f-8e1a-f9ac8cad95ff" providerId="AD" clId="Web-{922105DF-78EA-43AC-98CD-65F0B3405660}" dt="2019-12-04T19:53:14.442" v="1" actId="1076"/>
          <ac:spMkLst>
            <pc:docMk/>
            <pc:sldMk cId="1673268214" sldId="277"/>
            <ac:spMk id="3" creationId="{5F802E1C-3680-41D8-BD05-C72E6D580D44}"/>
          </ac:spMkLst>
        </pc:spChg>
      </pc:sldChg>
    </pc:docChg>
  </pc:docChgLst>
  <pc:docChgLst>
    <pc:chgData name="Nguyen, Duy (MNIT)" userId="S::duy.nguyen@state.mn.us::c62f1674-b352-4c8f-8e1a-f9ac8cad95ff" providerId="AD" clId="Web-{C7195010-C752-432F-B40C-E94ED197B8F6}"/>
    <pc:docChg chg="modSld">
      <pc:chgData name="Nguyen, Duy (MNIT)" userId="S::duy.nguyen@state.mn.us::c62f1674-b352-4c8f-8e1a-f9ac8cad95ff" providerId="AD" clId="Web-{C7195010-C752-432F-B40C-E94ED197B8F6}" dt="2019-12-03T14:49:22.883" v="5" actId="20577"/>
      <pc:docMkLst>
        <pc:docMk/>
      </pc:docMkLst>
      <pc:sldChg chg="modSp">
        <pc:chgData name="Nguyen, Duy (MNIT)" userId="S::duy.nguyen@state.mn.us::c62f1674-b352-4c8f-8e1a-f9ac8cad95ff" providerId="AD" clId="Web-{C7195010-C752-432F-B40C-E94ED197B8F6}" dt="2019-12-03T14:49:22.883" v="4" actId="20577"/>
        <pc:sldMkLst>
          <pc:docMk/>
          <pc:sldMk cId="1335146534" sldId="283"/>
        </pc:sldMkLst>
        <pc:spChg chg="mod">
          <ac:chgData name="Nguyen, Duy (MNIT)" userId="S::duy.nguyen@state.mn.us::c62f1674-b352-4c8f-8e1a-f9ac8cad95ff" providerId="AD" clId="Web-{C7195010-C752-432F-B40C-E94ED197B8F6}" dt="2019-12-03T14:49:22.883" v="4" actId="20577"/>
          <ac:spMkLst>
            <pc:docMk/>
            <pc:sldMk cId="1335146534" sldId="283"/>
            <ac:spMk id="3" creationId="{D0E6A053-A229-429D-894E-9C8413595ADE}"/>
          </ac:spMkLst>
        </pc:spChg>
      </pc:sldChg>
    </pc:docChg>
  </pc:docChgLst>
  <pc:docChgLst>
    <pc:chgData name="Nguyen, Duy (MNIT)" userId="c62f1674-b352-4c8f-8e1a-f9ac8cad95ff" providerId="ADAL" clId="{7C5406B5-A60A-444A-9BC0-56FDD6264DE9}"/>
    <pc:docChg chg="undo custSel modSld">
      <pc:chgData name="Nguyen, Duy (MNIT)" userId="c62f1674-b352-4c8f-8e1a-f9ac8cad95ff" providerId="ADAL" clId="{7C5406B5-A60A-444A-9BC0-56FDD6264DE9}" dt="2019-12-04T21:08:56.687" v="68" actId="1076"/>
      <pc:docMkLst>
        <pc:docMk/>
      </pc:docMkLst>
      <pc:sldChg chg="modSp">
        <pc:chgData name="Nguyen, Duy (MNIT)" userId="c62f1674-b352-4c8f-8e1a-f9ac8cad95ff" providerId="ADAL" clId="{7C5406B5-A60A-444A-9BC0-56FDD6264DE9}" dt="2019-12-04T20:06:09.320" v="7" actId="20577"/>
        <pc:sldMkLst>
          <pc:docMk/>
          <pc:sldMk cId="4163462153" sldId="282"/>
        </pc:sldMkLst>
        <pc:spChg chg="mod">
          <ac:chgData name="Nguyen, Duy (MNIT)" userId="c62f1674-b352-4c8f-8e1a-f9ac8cad95ff" providerId="ADAL" clId="{7C5406B5-A60A-444A-9BC0-56FDD6264DE9}" dt="2019-12-04T20:06:09.320" v="7" actId="20577"/>
          <ac:spMkLst>
            <pc:docMk/>
            <pc:sldMk cId="4163462153" sldId="282"/>
            <ac:spMk id="3" creationId="{05DB3833-F4B4-4251-AE6A-195EE2FDAD1F}"/>
          </ac:spMkLst>
        </pc:spChg>
      </pc:sldChg>
      <pc:sldChg chg="modSp">
        <pc:chgData name="Nguyen, Duy (MNIT)" userId="c62f1674-b352-4c8f-8e1a-f9ac8cad95ff" providerId="ADAL" clId="{7C5406B5-A60A-444A-9BC0-56FDD6264DE9}" dt="2019-12-04T20:41:41.771" v="20" actId="20577"/>
        <pc:sldMkLst>
          <pc:docMk/>
          <pc:sldMk cId="198857506" sldId="284"/>
        </pc:sldMkLst>
        <pc:spChg chg="mod">
          <ac:chgData name="Nguyen, Duy (MNIT)" userId="c62f1674-b352-4c8f-8e1a-f9ac8cad95ff" providerId="ADAL" clId="{7C5406B5-A60A-444A-9BC0-56FDD6264DE9}" dt="2019-12-04T20:41:41.771" v="20" actId="20577"/>
          <ac:spMkLst>
            <pc:docMk/>
            <pc:sldMk cId="198857506" sldId="284"/>
            <ac:spMk id="3" creationId="{B01EDAB7-BAE6-4749-B681-9A1DA438ADBE}"/>
          </ac:spMkLst>
        </pc:spChg>
      </pc:sldChg>
      <pc:sldChg chg="modSp">
        <pc:chgData name="Nguyen, Duy (MNIT)" userId="c62f1674-b352-4c8f-8e1a-f9ac8cad95ff" providerId="ADAL" clId="{7C5406B5-A60A-444A-9BC0-56FDD6264DE9}" dt="2019-12-04T20:57:17.948" v="35" actId="20577"/>
        <pc:sldMkLst>
          <pc:docMk/>
          <pc:sldMk cId="3861472286" sldId="288"/>
        </pc:sldMkLst>
        <pc:spChg chg="mod">
          <ac:chgData name="Nguyen, Duy (MNIT)" userId="c62f1674-b352-4c8f-8e1a-f9ac8cad95ff" providerId="ADAL" clId="{7C5406B5-A60A-444A-9BC0-56FDD6264DE9}" dt="2019-12-04T20:57:17.948" v="35" actId="20577"/>
          <ac:spMkLst>
            <pc:docMk/>
            <pc:sldMk cId="3861472286" sldId="288"/>
            <ac:spMk id="3" creationId="{EE776B55-1C39-4AE9-A0BD-E632AD5C54EA}"/>
          </ac:spMkLst>
        </pc:spChg>
      </pc:sldChg>
      <pc:sldChg chg="modSp">
        <pc:chgData name="Nguyen, Duy (MNIT)" userId="c62f1674-b352-4c8f-8e1a-f9ac8cad95ff" providerId="ADAL" clId="{7C5406B5-A60A-444A-9BC0-56FDD6264DE9}" dt="2019-12-04T21:04:59.604" v="62" actId="20577"/>
        <pc:sldMkLst>
          <pc:docMk/>
          <pc:sldMk cId="863530651" sldId="294"/>
        </pc:sldMkLst>
        <pc:spChg chg="mod">
          <ac:chgData name="Nguyen, Duy (MNIT)" userId="c62f1674-b352-4c8f-8e1a-f9ac8cad95ff" providerId="ADAL" clId="{7C5406B5-A60A-444A-9BC0-56FDD6264DE9}" dt="2019-12-04T21:04:59.604" v="62" actId="20577"/>
          <ac:spMkLst>
            <pc:docMk/>
            <pc:sldMk cId="863530651" sldId="294"/>
            <ac:spMk id="3" creationId="{CB6E9C21-209D-4A0B-ACD0-726CB9EDB31A}"/>
          </ac:spMkLst>
        </pc:spChg>
      </pc:sldChg>
      <pc:sldChg chg="addSp delSp modSp">
        <pc:chgData name="Nguyen, Duy (MNIT)" userId="c62f1674-b352-4c8f-8e1a-f9ac8cad95ff" providerId="ADAL" clId="{7C5406B5-A60A-444A-9BC0-56FDD6264DE9}" dt="2019-12-04T21:08:56.687" v="68" actId="1076"/>
        <pc:sldMkLst>
          <pc:docMk/>
          <pc:sldMk cId="3649980805" sldId="298"/>
        </pc:sldMkLst>
        <pc:spChg chg="mod">
          <ac:chgData name="Nguyen, Duy (MNIT)" userId="c62f1674-b352-4c8f-8e1a-f9ac8cad95ff" providerId="ADAL" clId="{7C5406B5-A60A-444A-9BC0-56FDD6264DE9}" dt="2019-12-04T21:08:43.189" v="67" actId="27636"/>
          <ac:spMkLst>
            <pc:docMk/>
            <pc:sldMk cId="3649980805" sldId="298"/>
            <ac:spMk id="3" creationId="{4F01C3C3-D8D6-4DD3-9DFF-F696FF138ECB}"/>
          </ac:spMkLst>
        </pc:spChg>
        <pc:spChg chg="add del mod">
          <ac:chgData name="Nguyen, Duy (MNIT)" userId="c62f1674-b352-4c8f-8e1a-f9ac8cad95ff" providerId="ADAL" clId="{7C5406B5-A60A-444A-9BC0-56FDD6264DE9}" dt="2019-12-04T21:08:13.293" v="64"/>
          <ac:spMkLst>
            <pc:docMk/>
            <pc:sldMk cId="3649980805" sldId="298"/>
            <ac:spMk id="4" creationId="{0C4F9261-DBFB-416F-8111-56E96D45F1F7}"/>
          </ac:spMkLst>
        </pc:spChg>
        <pc:graphicFrameChg chg="add mod">
          <ac:chgData name="Nguyen, Duy (MNIT)" userId="c62f1674-b352-4c8f-8e1a-f9ac8cad95ff" providerId="ADAL" clId="{7C5406B5-A60A-444A-9BC0-56FDD6264DE9}" dt="2019-12-04T21:08:56.687" v="68" actId="1076"/>
          <ac:graphicFrameMkLst>
            <pc:docMk/>
            <pc:sldMk cId="3649980805" sldId="298"/>
            <ac:graphicFrameMk id="6" creationId="{1328D83D-A609-4CC5-8FDD-82DA7AD1FFCD}"/>
          </ac:graphicFrameMkLst>
        </pc:graphicFrameChg>
        <pc:picChg chg="del">
          <ac:chgData name="Nguyen, Duy (MNIT)" userId="c62f1674-b352-4c8f-8e1a-f9ac8cad95ff" providerId="ADAL" clId="{7C5406B5-A60A-444A-9BC0-56FDD6264DE9}" dt="2019-12-04T21:08:02.761" v="63" actId="478"/>
          <ac:picMkLst>
            <pc:docMk/>
            <pc:sldMk cId="3649980805" sldId="298"/>
            <ac:picMk id="1026" creationId="{D4654EE3-28F6-49C4-8B3C-BBD2BF8C5909}"/>
          </ac:picMkLst>
        </pc:picChg>
      </pc:sldChg>
    </pc:docChg>
  </pc:docChgLst>
  <pc:docChgLst>
    <pc:chgData name="Nguyen, Duy (MNIT)" userId="S::duy.nguyen@state.mn.us::c62f1674-b352-4c8f-8e1a-f9ac8cad95ff" providerId="AD" clId="Web-{1C64ED2B-CA25-4377-B7B2-81C263B25FEE}"/>
    <pc:docChg chg="modSld">
      <pc:chgData name="Nguyen, Duy (MNIT)" userId="S::duy.nguyen@state.mn.us::c62f1674-b352-4c8f-8e1a-f9ac8cad95ff" providerId="AD" clId="Web-{1C64ED2B-CA25-4377-B7B2-81C263B25FEE}" dt="2019-12-02T22:51:48.429" v="13" actId="20577"/>
      <pc:docMkLst>
        <pc:docMk/>
      </pc:docMkLst>
      <pc:sldChg chg="modSp">
        <pc:chgData name="Nguyen, Duy (MNIT)" userId="S::duy.nguyen@state.mn.us::c62f1674-b352-4c8f-8e1a-f9ac8cad95ff" providerId="AD" clId="Web-{1C64ED2B-CA25-4377-B7B2-81C263B25FEE}" dt="2019-12-02T22:51:48.429" v="12" actId="20577"/>
        <pc:sldMkLst>
          <pc:docMk/>
          <pc:sldMk cId="2144837161" sldId="287"/>
        </pc:sldMkLst>
        <pc:spChg chg="mod">
          <ac:chgData name="Nguyen, Duy (MNIT)" userId="S::duy.nguyen@state.mn.us::c62f1674-b352-4c8f-8e1a-f9ac8cad95ff" providerId="AD" clId="Web-{1C64ED2B-CA25-4377-B7B2-81C263B25FEE}" dt="2019-12-02T22:51:48.429" v="12" actId="20577"/>
          <ac:spMkLst>
            <pc:docMk/>
            <pc:sldMk cId="2144837161" sldId="287"/>
            <ac:spMk id="3" creationId="{B7CA3986-7494-44D9-A6B2-9FE1A50DCD22}"/>
          </ac:spMkLst>
        </pc:spChg>
      </pc:sldChg>
    </pc:docChg>
  </pc:docChgLst>
  <pc:docChgLst>
    <pc:chgData name="Nguyen, Duy (MNIT)" userId="S::duy.nguyen@state.mn.us::c62f1674-b352-4c8f-8e1a-f9ac8cad95ff" providerId="AD" clId="Web-{8528C53E-C86C-4A31-BDB8-63F5E6DBE30E}"/>
    <pc:docChg chg="modSld">
      <pc:chgData name="Nguyen, Duy (MNIT)" userId="S::duy.nguyen@state.mn.us::c62f1674-b352-4c8f-8e1a-f9ac8cad95ff" providerId="AD" clId="Web-{8528C53E-C86C-4A31-BDB8-63F5E6DBE30E}" dt="2019-12-02T21:38:26.203" v="39" actId="20577"/>
      <pc:docMkLst>
        <pc:docMk/>
      </pc:docMkLst>
      <pc:sldChg chg="modSp">
        <pc:chgData name="Nguyen, Duy (MNIT)" userId="S::duy.nguyen@state.mn.us::c62f1674-b352-4c8f-8e1a-f9ac8cad95ff" providerId="AD" clId="Web-{8528C53E-C86C-4A31-BDB8-63F5E6DBE30E}" dt="2019-12-02T21:38:19.266" v="23" actId="14100"/>
        <pc:sldMkLst>
          <pc:docMk/>
          <pc:sldMk cId="198857506" sldId="284"/>
        </pc:sldMkLst>
        <pc:spChg chg="mod">
          <ac:chgData name="Nguyen, Duy (MNIT)" userId="S::duy.nguyen@state.mn.us::c62f1674-b352-4c8f-8e1a-f9ac8cad95ff" providerId="AD" clId="Web-{8528C53E-C86C-4A31-BDB8-63F5E6DBE30E}" dt="2019-12-02T21:38:19.266" v="23" actId="14100"/>
          <ac:spMkLst>
            <pc:docMk/>
            <pc:sldMk cId="198857506" sldId="284"/>
            <ac:spMk id="3" creationId="{B01EDAB7-BAE6-4749-B681-9A1DA438ADBE}"/>
          </ac:spMkLst>
        </pc:spChg>
      </pc:sldChg>
      <pc:sldChg chg="modSp">
        <pc:chgData name="Nguyen, Duy (MNIT)" userId="S::duy.nguyen@state.mn.us::c62f1674-b352-4c8f-8e1a-f9ac8cad95ff" providerId="AD" clId="Web-{8528C53E-C86C-4A31-BDB8-63F5E6DBE30E}" dt="2019-12-02T21:38:26.188" v="38" actId="20577"/>
        <pc:sldMkLst>
          <pc:docMk/>
          <pc:sldMk cId="2144837161" sldId="287"/>
        </pc:sldMkLst>
        <pc:spChg chg="mod">
          <ac:chgData name="Nguyen, Duy (MNIT)" userId="S::duy.nguyen@state.mn.us::c62f1674-b352-4c8f-8e1a-f9ac8cad95ff" providerId="AD" clId="Web-{8528C53E-C86C-4A31-BDB8-63F5E6DBE30E}" dt="2019-12-02T21:38:26.188" v="38" actId="20577"/>
          <ac:spMkLst>
            <pc:docMk/>
            <pc:sldMk cId="2144837161" sldId="287"/>
            <ac:spMk id="3" creationId="{B7CA3986-7494-44D9-A6B2-9FE1A50DCD22}"/>
          </ac:spMkLst>
        </pc:spChg>
      </pc:sldChg>
      <pc:sldChg chg="modSp">
        <pc:chgData name="Nguyen, Duy (MNIT)" userId="S::duy.nguyen@state.mn.us::c62f1674-b352-4c8f-8e1a-f9ac8cad95ff" providerId="AD" clId="Web-{8528C53E-C86C-4A31-BDB8-63F5E6DBE30E}" dt="2019-12-02T20:49:21.480" v="12" actId="20577"/>
        <pc:sldMkLst>
          <pc:docMk/>
          <pc:sldMk cId="2101502434" sldId="291"/>
        </pc:sldMkLst>
        <pc:spChg chg="mod">
          <ac:chgData name="Nguyen, Duy (MNIT)" userId="S::duy.nguyen@state.mn.us::c62f1674-b352-4c8f-8e1a-f9ac8cad95ff" providerId="AD" clId="Web-{8528C53E-C86C-4A31-BDB8-63F5E6DBE30E}" dt="2019-12-02T20:49:21.480" v="12" actId="20577"/>
          <ac:spMkLst>
            <pc:docMk/>
            <pc:sldMk cId="2101502434" sldId="291"/>
            <ac:spMk id="3" creationId="{FFCB3F83-089A-4E23-808B-34072E79B41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92760-9765-474B-B6E6-B50F75BEC070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0811C-325C-4F02-B0DC-D38C655672F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600" b="1" i="0" dirty="0">
              <a:latin typeface="Ink Free" panose="020B0604020202020204" pitchFamily="66" charset="0"/>
              <a:cs typeface="Cavolini" panose="020B0502040204020203" pitchFamily="66" charset="0"/>
            </a:rPr>
            <a:t>Discovery</a:t>
          </a:r>
        </a:p>
      </dgm:t>
    </dgm:pt>
    <dgm:pt modelId="{54EE021C-F0E3-4609-8C52-326E89405AB8}" type="parTrans" cxnId="{E823ABF1-E35B-4BD1-8F9D-0ED7144DFB18}">
      <dgm:prSet/>
      <dgm:spPr/>
      <dgm:t>
        <a:bodyPr/>
        <a:lstStyle/>
        <a:p>
          <a:endParaRPr lang="en-US"/>
        </a:p>
      </dgm:t>
    </dgm:pt>
    <dgm:pt modelId="{1C52F375-A286-46B7-8F6E-DC59E7EAB800}" type="sibTrans" cxnId="{E823ABF1-E35B-4BD1-8F9D-0ED7144DFB18}">
      <dgm:prSet/>
      <dgm:spPr/>
      <dgm:t>
        <a:bodyPr/>
        <a:lstStyle/>
        <a:p>
          <a:endParaRPr lang="en-US"/>
        </a:p>
      </dgm:t>
    </dgm:pt>
    <dgm:pt modelId="{7BB419B2-1BE2-445B-A8D4-2A4B952F53F4}">
      <dgm:prSet phldrT="[Text]"/>
      <dgm:spPr>
        <a:solidFill>
          <a:srgbClr val="7030A0"/>
        </a:solidFill>
      </dgm:spPr>
      <dgm:t>
        <a:bodyPr/>
        <a:lstStyle/>
        <a:p>
          <a:r>
            <a:rPr lang="en-US" b="1" i="0" dirty="0">
              <a:latin typeface="Ink Free" panose="020B0604020202020204" pitchFamily="66" charset="0"/>
              <a:cs typeface="Cavolini" panose="020B0502040204020203" pitchFamily="66" charset="0"/>
            </a:rPr>
            <a:t>Resolution</a:t>
          </a:r>
        </a:p>
      </dgm:t>
    </dgm:pt>
    <dgm:pt modelId="{26BF2A37-93D4-4514-9750-9085F7D82F2E}" type="parTrans" cxnId="{3763165C-AF64-4D0B-83B9-F7241ED63686}">
      <dgm:prSet/>
      <dgm:spPr/>
      <dgm:t>
        <a:bodyPr/>
        <a:lstStyle/>
        <a:p>
          <a:endParaRPr lang="en-US"/>
        </a:p>
      </dgm:t>
    </dgm:pt>
    <dgm:pt modelId="{93936280-F50B-4FE3-A327-6245F0D6CF0B}" type="sibTrans" cxnId="{3763165C-AF64-4D0B-83B9-F7241ED63686}">
      <dgm:prSet/>
      <dgm:spPr/>
      <dgm:t>
        <a:bodyPr/>
        <a:lstStyle/>
        <a:p>
          <a:endParaRPr lang="en-US"/>
        </a:p>
      </dgm:t>
    </dgm:pt>
    <dgm:pt modelId="{8904128E-2AB8-462E-87D3-197DDEF2E991}">
      <dgm:prSet phldrT="[Text]"/>
      <dgm:spPr>
        <a:solidFill>
          <a:srgbClr val="00A3E2"/>
        </a:solidFill>
      </dgm:spPr>
      <dgm:t>
        <a:bodyPr/>
        <a:lstStyle/>
        <a:p>
          <a:r>
            <a:rPr lang="en-US" b="1" i="0" dirty="0">
              <a:solidFill>
                <a:schemeClr val="tx1"/>
              </a:solidFill>
              <a:latin typeface="Ink Free" panose="020B0604020202020204" pitchFamily="66" charset="0"/>
              <a:cs typeface="Cavolini" panose="020B0502040204020203" pitchFamily="66" charset="0"/>
            </a:rPr>
            <a:t>Verification</a:t>
          </a:r>
        </a:p>
      </dgm:t>
    </dgm:pt>
    <dgm:pt modelId="{CCF09A2D-FCF3-41A4-B315-C523FC35CD0B}" type="parTrans" cxnId="{0B6A549D-ADA6-4515-998E-A907282CB82C}">
      <dgm:prSet/>
      <dgm:spPr/>
      <dgm:t>
        <a:bodyPr/>
        <a:lstStyle/>
        <a:p>
          <a:endParaRPr lang="en-US"/>
        </a:p>
      </dgm:t>
    </dgm:pt>
    <dgm:pt modelId="{BAD74CCF-ED0F-4780-9DE4-ABE931D1A03F}" type="sibTrans" cxnId="{0B6A549D-ADA6-4515-998E-A907282CB82C}">
      <dgm:prSet/>
      <dgm:spPr/>
      <dgm:t>
        <a:bodyPr/>
        <a:lstStyle/>
        <a:p>
          <a:endParaRPr lang="en-US"/>
        </a:p>
      </dgm:t>
    </dgm:pt>
    <dgm:pt modelId="{C35A59B8-E16D-4D5A-89C4-B72B5D0BA396}">
      <dgm:prSet phldrT="[Text]"/>
      <dgm:spPr>
        <a:solidFill>
          <a:srgbClr val="F88A28"/>
        </a:solidFill>
      </dgm:spPr>
      <dgm:t>
        <a:bodyPr/>
        <a:lstStyle/>
        <a:p>
          <a:r>
            <a:rPr lang="en-US" b="1" i="0" dirty="0">
              <a:solidFill>
                <a:schemeClr val="tx1"/>
              </a:solidFill>
              <a:latin typeface="Ink Free" panose="020B0604020202020204" pitchFamily="66" charset="0"/>
              <a:cs typeface="Cavolini" panose="020B0502040204020203" pitchFamily="66" charset="0"/>
            </a:rPr>
            <a:t>Closure</a:t>
          </a:r>
        </a:p>
      </dgm:t>
    </dgm:pt>
    <dgm:pt modelId="{86CC653C-0CAD-4DCE-8C46-EEEB057D1436}" type="parTrans" cxnId="{CBA23055-B53C-481E-BE5D-C42363D90116}">
      <dgm:prSet/>
      <dgm:spPr/>
      <dgm:t>
        <a:bodyPr/>
        <a:lstStyle/>
        <a:p>
          <a:endParaRPr lang="en-US"/>
        </a:p>
      </dgm:t>
    </dgm:pt>
    <dgm:pt modelId="{F69F7F37-8C49-4112-8A1E-80289805A0E0}" type="sibTrans" cxnId="{CBA23055-B53C-481E-BE5D-C42363D90116}">
      <dgm:prSet/>
      <dgm:spPr/>
      <dgm:t>
        <a:bodyPr/>
        <a:lstStyle/>
        <a:p>
          <a:endParaRPr lang="en-US"/>
        </a:p>
      </dgm:t>
    </dgm:pt>
    <dgm:pt modelId="{B5B5D856-3F2A-4A56-8726-E59CB0518145}">
      <dgm:prSet phldrT="[Text]"/>
      <dgm:spPr>
        <a:solidFill>
          <a:srgbClr val="B20738"/>
        </a:solidFill>
      </dgm:spPr>
      <dgm:t>
        <a:bodyPr/>
        <a:lstStyle/>
        <a:p>
          <a:r>
            <a:rPr lang="en-US" b="1" i="0" dirty="0">
              <a:latin typeface="Ink Free" panose="020B0604020202020204" pitchFamily="66" charset="0"/>
              <a:cs typeface="Cavolini" panose="020B0502040204020203" pitchFamily="66" charset="0"/>
            </a:rPr>
            <a:t>Reporting</a:t>
          </a:r>
        </a:p>
      </dgm:t>
    </dgm:pt>
    <dgm:pt modelId="{A822EB83-EE3F-49D6-8CD5-047AD07C7A03}" type="parTrans" cxnId="{322F82DA-D82A-4E1A-9FFA-B538C5D5C284}">
      <dgm:prSet/>
      <dgm:spPr/>
      <dgm:t>
        <a:bodyPr/>
        <a:lstStyle/>
        <a:p>
          <a:endParaRPr lang="en-US"/>
        </a:p>
      </dgm:t>
    </dgm:pt>
    <dgm:pt modelId="{B6C07E56-AC85-4573-BC41-93FEC589C15C}" type="sibTrans" cxnId="{322F82DA-D82A-4E1A-9FFA-B538C5D5C284}">
      <dgm:prSet/>
      <dgm:spPr/>
      <dgm:t>
        <a:bodyPr/>
        <a:lstStyle/>
        <a:p>
          <a:endParaRPr lang="en-US"/>
        </a:p>
      </dgm:t>
    </dgm:pt>
    <dgm:pt modelId="{72D4CFF1-1D29-44E0-BC67-423949D85587}">
      <dgm:prSet phldrT="[Text]" custT="1"/>
      <dgm:spPr>
        <a:solidFill>
          <a:srgbClr val="78BE21"/>
        </a:solidFill>
      </dgm:spPr>
      <dgm:t>
        <a:bodyPr/>
        <a:lstStyle/>
        <a:p>
          <a:r>
            <a:rPr lang="en-US" sz="1800" b="1" i="0" dirty="0">
              <a:solidFill>
                <a:srgbClr val="003865"/>
              </a:solidFill>
              <a:latin typeface="Ink Free" panose="020B0604020202020204" pitchFamily="66" charset="0"/>
              <a:cs typeface="Cavolini" panose="020B0502040204020203" pitchFamily="66" charset="0"/>
            </a:rPr>
            <a:t>Categorization</a:t>
          </a:r>
        </a:p>
      </dgm:t>
    </dgm:pt>
    <dgm:pt modelId="{CE0280D0-4C03-4D57-9944-9808FA2E5A09}" type="parTrans" cxnId="{1CA54ABE-F7D6-416F-930A-66BC49DA39B4}">
      <dgm:prSet/>
      <dgm:spPr/>
      <dgm:t>
        <a:bodyPr/>
        <a:lstStyle/>
        <a:p>
          <a:endParaRPr lang="en-US"/>
        </a:p>
      </dgm:t>
    </dgm:pt>
    <dgm:pt modelId="{19BB136D-AF55-4116-9C2A-468C95A626C8}" type="sibTrans" cxnId="{1CA54ABE-F7D6-416F-930A-66BC49DA39B4}">
      <dgm:prSet/>
      <dgm:spPr/>
      <dgm:t>
        <a:bodyPr/>
        <a:lstStyle/>
        <a:p>
          <a:endParaRPr lang="en-US"/>
        </a:p>
      </dgm:t>
    </dgm:pt>
    <dgm:pt modelId="{5EE64471-10BE-4764-8525-46F8D66F69BD}" type="pres">
      <dgm:prSet presAssocID="{BC392760-9765-474B-B6E6-B50F75BEC070}" presName="Name0" presStyleCnt="0">
        <dgm:presLayoutVars>
          <dgm:dir/>
          <dgm:resizeHandles val="exact"/>
        </dgm:presLayoutVars>
      </dgm:prSet>
      <dgm:spPr/>
    </dgm:pt>
    <dgm:pt modelId="{E2C38D81-01A6-4184-B976-9C43F906AFE5}" type="pres">
      <dgm:prSet presAssocID="{BC392760-9765-474B-B6E6-B50F75BEC070}" presName="cycle" presStyleCnt="0"/>
      <dgm:spPr/>
    </dgm:pt>
    <dgm:pt modelId="{22641D7F-DA6E-4D37-A87D-C8F65E304DA5}" type="pres">
      <dgm:prSet presAssocID="{7E50811C-325C-4F02-B0DC-D38C655672FC}" presName="nodeFirstNode" presStyleLbl="node1" presStyleIdx="0" presStyleCnt="6">
        <dgm:presLayoutVars>
          <dgm:bulletEnabled val="1"/>
        </dgm:presLayoutVars>
      </dgm:prSet>
      <dgm:spPr/>
    </dgm:pt>
    <dgm:pt modelId="{8803BA45-2AB6-4EBD-80AC-4F8496874D67}" type="pres">
      <dgm:prSet presAssocID="{1C52F375-A286-46B7-8F6E-DC59E7EAB800}" presName="sibTransFirstNode" presStyleLbl="bgShp" presStyleIdx="0" presStyleCnt="1"/>
      <dgm:spPr/>
    </dgm:pt>
    <dgm:pt modelId="{BDE1009E-1897-4793-8DA6-F00ED7CC890A}" type="pres">
      <dgm:prSet presAssocID="{72D4CFF1-1D29-44E0-BC67-423949D85587}" presName="nodeFollowingNodes" presStyleLbl="node1" presStyleIdx="1" presStyleCnt="6" custRadScaleRad="98506" custRadScaleInc="2997">
        <dgm:presLayoutVars>
          <dgm:bulletEnabled val="1"/>
        </dgm:presLayoutVars>
      </dgm:prSet>
      <dgm:spPr/>
    </dgm:pt>
    <dgm:pt modelId="{E3B2CA5C-8FC9-41BE-B624-668624E1439C}" type="pres">
      <dgm:prSet presAssocID="{7BB419B2-1BE2-445B-A8D4-2A4B952F53F4}" presName="nodeFollowingNodes" presStyleLbl="node1" presStyleIdx="2" presStyleCnt="6" custRadScaleRad="98506" custRadScaleInc="-2997">
        <dgm:presLayoutVars>
          <dgm:bulletEnabled val="1"/>
        </dgm:presLayoutVars>
      </dgm:prSet>
      <dgm:spPr/>
    </dgm:pt>
    <dgm:pt modelId="{41ED6333-4481-4BAD-8743-ED689B715CAB}" type="pres">
      <dgm:prSet presAssocID="{8904128E-2AB8-462E-87D3-197DDEF2E991}" presName="nodeFollowingNodes" presStyleLbl="node1" presStyleIdx="3" presStyleCnt="6">
        <dgm:presLayoutVars>
          <dgm:bulletEnabled val="1"/>
        </dgm:presLayoutVars>
      </dgm:prSet>
      <dgm:spPr/>
    </dgm:pt>
    <dgm:pt modelId="{7C566BA8-D39E-4CE2-AE38-164EAF2FAE7D}" type="pres">
      <dgm:prSet presAssocID="{C35A59B8-E16D-4D5A-89C4-B72B5D0BA396}" presName="nodeFollowingNodes" presStyleLbl="node1" presStyleIdx="4" presStyleCnt="6" custRadScaleRad="98506" custRadScaleInc="2997">
        <dgm:presLayoutVars>
          <dgm:bulletEnabled val="1"/>
        </dgm:presLayoutVars>
      </dgm:prSet>
      <dgm:spPr/>
    </dgm:pt>
    <dgm:pt modelId="{074103BF-B6F1-40A3-802C-E41E2C1D14D8}" type="pres">
      <dgm:prSet presAssocID="{B5B5D856-3F2A-4A56-8726-E59CB0518145}" presName="nodeFollowingNodes" presStyleLbl="node1" presStyleIdx="5" presStyleCnt="6" custRadScaleRad="98506" custRadScaleInc="-2997">
        <dgm:presLayoutVars>
          <dgm:bulletEnabled val="1"/>
        </dgm:presLayoutVars>
      </dgm:prSet>
      <dgm:spPr/>
    </dgm:pt>
  </dgm:ptLst>
  <dgm:cxnLst>
    <dgm:cxn modelId="{7689E31B-8C7B-4400-AC2C-1FAF421C342E}" type="presOf" srcId="{72D4CFF1-1D29-44E0-BC67-423949D85587}" destId="{BDE1009E-1897-4793-8DA6-F00ED7CC890A}" srcOrd="0" destOrd="0" presId="urn:microsoft.com/office/officeart/2005/8/layout/cycle3"/>
    <dgm:cxn modelId="{92441F32-FF57-4347-AA7D-EA67B37C076F}" type="presOf" srcId="{B5B5D856-3F2A-4A56-8726-E59CB0518145}" destId="{074103BF-B6F1-40A3-802C-E41E2C1D14D8}" srcOrd="0" destOrd="0" presId="urn:microsoft.com/office/officeart/2005/8/layout/cycle3"/>
    <dgm:cxn modelId="{3763165C-AF64-4D0B-83B9-F7241ED63686}" srcId="{BC392760-9765-474B-B6E6-B50F75BEC070}" destId="{7BB419B2-1BE2-445B-A8D4-2A4B952F53F4}" srcOrd="2" destOrd="0" parTransId="{26BF2A37-93D4-4514-9750-9085F7D82F2E}" sibTransId="{93936280-F50B-4FE3-A327-6245F0D6CF0B}"/>
    <dgm:cxn modelId="{A4B27C47-DAEC-486F-89A5-0B13BB0F5612}" type="presOf" srcId="{7BB419B2-1BE2-445B-A8D4-2A4B952F53F4}" destId="{E3B2CA5C-8FC9-41BE-B624-668624E1439C}" srcOrd="0" destOrd="0" presId="urn:microsoft.com/office/officeart/2005/8/layout/cycle3"/>
    <dgm:cxn modelId="{41726953-3DEF-44D2-998D-94A8477CE7C8}" type="presOf" srcId="{1C52F375-A286-46B7-8F6E-DC59E7EAB800}" destId="{8803BA45-2AB6-4EBD-80AC-4F8496874D67}" srcOrd="0" destOrd="0" presId="urn:microsoft.com/office/officeart/2005/8/layout/cycle3"/>
    <dgm:cxn modelId="{CBA23055-B53C-481E-BE5D-C42363D90116}" srcId="{BC392760-9765-474B-B6E6-B50F75BEC070}" destId="{C35A59B8-E16D-4D5A-89C4-B72B5D0BA396}" srcOrd="4" destOrd="0" parTransId="{86CC653C-0CAD-4DCE-8C46-EEEB057D1436}" sibTransId="{F69F7F37-8C49-4112-8A1E-80289805A0E0}"/>
    <dgm:cxn modelId="{D7919686-B38C-470F-84F9-B56A211F80F0}" type="presOf" srcId="{7E50811C-325C-4F02-B0DC-D38C655672FC}" destId="{22641D7F-DA6E-4D37-A87D-C8F65E304DA5}" srcOrd="0" destOrd="0" presId="urn:microsoft.com/office/officeart/2005/8/layout/cycle3"/>
    <dgm:cxn modelId="{0B6A549D-ADA6-4515-998E-A907282CB82C}" srcId="{BC392760-9765-474B-B6E6-B50F75BEC070}" destId="{8904128E-2AB8-462E-87D3-197DDEF2E991}" srcOrd="3" destOrd="0" parTransId="{CCF09A2D-FCF3-41A4-B315-C523FC35CD0B}" sibTransId="{BAD74CCF-ED0F-4780-9DE4-ABE931D1A03F}"/>
    <dgm:cxn modelId="{B6D900B2-701A-4A62-9961-6ED90E107806}" type="presOf" srcId="{8904128E-2AB8-462E-87D3-197DDEF2E991}" destId="{41ED6333-4481-4BAD-8743-ED689B715CAB}" srcOrd="0" destOrd="0" presId="urn:microsoft.com/office/officeart/2005/8/layout/cycle3"/>
    <dgm:cxn modelId="{1CA54ABE-F7D6-416F-930A-66BC49DA39B4}" srcId="{BC392760-9765-474B-B6E6-B50F75BEC070}" destId="{72D4CFF1-1D29-44E0-BC67-423949D85587}" srcOrd="1" destOrd="0" parTransId="{CE0280D0-4C03-4D57-9944-9808FA2E5A09}" sibTransId="{19BB136D-AF55-4116-9C2A-468C95A626C8}"/>
    <dgm:cxn modelId="{322F82DA-D82A-4E1A-9FFA-B538C5D5C284}" srcId="{BC392760-9765-474B-B6E6-B50F75BEC070}" destId="{B5B5D856-3F2A-4A56-8726-E59CB0518145}" srcOrd="5" destOrd="0" parTransId="{A822EB83-EE3F-49D6-8CD5-047AD07C7A03}" sibTransId="{B6C07E56-AC85-4573-BC41-93FEC589C15C}"/>
    <dgm:cxn modelId="{56968BEE-E066-4B7F-91A3-A0B19EB101B9}" type="presOf" srcId="{C35A59B8-E16D-4D5A-89C4-B72B5D0BA396}" destId="{7C566BA8-D39E-4CE2-AE38-164EAF2FAE7D}" srcOrd="0" destOrd="0" presId="urn:microsoft.com/office/officeart/2005/8/layout/cycle3"/>
    <dgm:cxn modelId="{7275C6F0-C520-4B6A-AF6E-88107C0056F9}" type="presOf" srcId="{BC392760-9765-474B-B6E6-B50F75BEC070}" destId="{5EE64471-10BE-4764-8525-46F8D66F69BD}" srcOrd="0" destOrd="0" presId="urn:microsoft.com/office/officeart/2005/8/layout/cycle3"/>
    <dgm:cxn modelId="{E823ABF1-E35B-4BD1-8F9D-0ED7144DFB18}" srcId="{BC392760-9765-474B-B6E6-B50F75BEC070}" destId="{7E50811C-325C-4F02-B0DC-D38C655672FC}" srcOrd="0" destOrd="0" parTransId="{54EE021C-F0E3-4609-8C52-326E89405AB8}" sibTransId="{1C52F375-A286-46B7-8F6E-DC59E7EAB800}"/>
    <dgm:cxn modelId="{ED2B2AC5-D384-42F5-84CF-C86F834C0702}" type="presParOf" srcId="{5EE64471-10BE-4764-8525-46F8D66F69BD}" destId="{E2C38D81-01A6-4184-B976-9C43F906AFE5}" srcOrd="0" destOrd="0" presId="urn:microsoft.com/office/officeart/2005/8/layout/cycle3"/>
    <dgm:cxn modelId="{A2769CEA-1E9D-4E72-8C07-B8C447A32464}" type="presParOf" srcId="{E2C38D81-01A6-4184-B976-9C43F906AFE5}" destId="{22641D7F-DA6E-4D37-A87D-C8F65E304DA5}" srcOrd="0" destOrd="0" presId="urn:microsoft.com/office/officeart/2005/8/layout/cycle3"/>
    <dgm:cxn modelId="{A623779F-847F-4604-A717-4BC444AE8F68}" type="presParOf" srcId="{E2C38D81-01A6-4184-B976-9C43F906AFE5}" destId="{8803BA45-2AB6-4EBD-80AC-4F8496874D67}" srcOrd="1" destOrd="0" presId="urn:microsoft.com/office/officeart/2005/8/layout/cycle3"/>
    <dgm:cxn modelId="{4887DB10-7FB0-4AAB-8242-4A730ED05FDB}" type="presParOf" srcId="{E2C38D81-01A6-4184-B976-9C43F906AFE5}" destId="{BDE1009E-1897-4793-8DA6-F00ED7CC890A}" srcOrd="2" destOrd="0" presId="urn:microsoft.com/office/officeart/2005/8/layout/cycle3"/>
    <dgm:cxn modelId="{EFC81D3E-4E91-4E63-B68F-E06C468860D4}" type="presParOf" srcId="{E2C38D81-01A6-4184-B976-9C43F906AFE5}" destId="{E3B2CA5C-8FC9-41BE-B624-668624E1439C}" srcOrd="3" destOrd="0" presId="urn:microsoft.com/office/officeart/2005/8/layout/cycle3"/>
    <dgm:cxn modelId="{7E1D25D0-E6B1-4805-BEB3-4F0C0988AACB}" type="presParOf" srcId="{E2C38D81-01A6-4184-B976-9C43F906AFE5}" destId="{41ED6333-4481-4BAD-8743-ED689B715CAB}" srcOrd="4" destOrd="0" presId="urn:microsoft.com/office/officeart/2005/8/layout/cycle3"/>
    <dgm:cxn modelId="{8EB4D2BD-2267-4A6C-9C16-62C39B4B4565}" type="presParOf" srcId="{E2C38D81-01A6-4184-B976-9C43F906AFE5}" destId="{7C566BA8-D39E-4CE2-AE38-164EAF2FAE7D}" srcOrd="5" destOrd="0" presId="urn:microsoft.com/office/officeart/2005/8/layout/cycle3"/>
    <dgm:cxn modelId="{3BDBE1F6-676D-4FE4-A375-EE31B9CAA216}" type="presParOf" srcId="{E2C38D81-01A6-4184-B976-9C43F906AFE5}" destId="{074103BF-B6F1-40A3-802C-E41E2C1D14D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3BA45-2AB6-4EBD-80AC-4F8496874D67}">
      <dsp:nvSpPr>
        <dsp:cNvPr id="0" name=""/>
        <dsp:cNvSpPr/>
      </dsp:nvSpPr>
      <dsp:spPr>
        <a:xfrm>
          <a:off x="288471" y="-5776"/>
          <a:ext cx="4604656" cy="4604656"/>
        </a:xfrm>
        <a:prstGeom prst="circularArrow">
          <a:avLst>
            <a:gd name="adj1" fmla="val 5274"/>
            <a:gd name="adj2" fmla="val 312630"/>
            <a:gd name="adj3" fmla="val 14288984"/>
            <a:gd name="adj4" fmla="val 1709149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41D7F-DA6E-4D37-A87D-C8F65E304DA5}">
      <dsp:nvSpPr>
        <dsp:cNvPr id="0" name=""/>
        <dsp:cNvSpPr/>
      </dsp:nvSpPr>
      <dsp:spPr>
        <a:xfrm>
          <a:off x="1745753" y="1018"/>
          <a:ext cx="1690092" cy="84504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Ink Free" panose="020B0604020202020204" pitchFamily="66" charset="0"/>
              <a:cs typeface="Cavolini" panose="020B0502040204020203" pitchFamily="66" charset="0"/>
            </a:rPr>
            <a:t>Discovery</a:t>
          </a:r>
        </a:p>
      </dsp:txBody>
      <dsp:txXfrm>
        <a:off x="1787005" y="42270"/>
        <a:ext cx="1607588" cy="762542"/>
      </dsp:txXfrm>
    </dsp:sp>
    <dsp:sp modelId="{BDE1009E-1897-4793-8DA6-F00ED7CC890A}">
      <dsp:nvSpPr>
        <dsp:cNvPr id="0" name=""/>
        <dsp:cNvSpPr/>
      </dsp:nvSpPr>
      <dsp:spPr>
        <a:xfrm>
          <a:off x="3363503" y="992176"/>
          <a:ext cx="1690092" cy="845046"/>
        </a:xfrm>
        <a:prstGeom prst="roundRect">
          <a:avLst/>
        </a:prstGeom>
        <a:solidFill>
          <a:srgbClr val="78BE2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3865"/>
              </a:solidFill>
              <a:latin typeface="Ink Free" panose="020B0604020202020204" pitchFamily="66" charset="0"/>
              <a:cs typeface="Cavolini" panose="020B0502040204020203" pitchFamily="66" charset="0"/>
            </a:rPr>
            <a:t>Categorization</a:t>
          </a:r>
        </a:p>
      </dsp:txBody>
      <dsp:txXfrm>
        <a:off x="3404755" y="1033428"/>
        <a:ext cx="1607588" cy="762542"/>
      </dsp:txXfrm>
    </dsp:sp>
    <dsp:sp modelId="{E3B2CA5C-8FC9-41BE-B624-668624E1439C}">
      <dsp:nvSpPr>
        <dsp:cNvPr id="0" name=""/>
        <dsp:cNvSpPr/>
      </dsp:nvSpPr>
      <dsp:spPr>
        <a:xfrm>
          <a:off x="3363503" y="2745890"/>
          <a:ext cx="1690092" cy="845046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Ink Free" panose="020B0604020202020204" pitchFamily="66" charset="0"/>
              <a:cs typeface="Cavolini" panose="020B0502040204020203" pitchFamily="66" charset="0"/>
            </a:rPr>
            <a:t>Resolution</a:t>
          </a:r>
        </a:p>
      </dsp:txBody>
      <dsp:txXfrm>
        <a:off x="3404755" y="2787142"/>
        <a:ext cx="1607588" cy="762542"/>
      </dsp:txXfrm>
    </dsp:sp>
    <dsp:sp modelId="{41ED6333-4481-4BAD-8743-ED689B715CAB}">
      <dsp:nvSpPr>
        <dsp:cNvPr id="0" name=""/>
        <dsp:cNvSpPr/>
      </dsp:nvSpPr>
      <dsp:spPr>
        <a:xfrm>
          <a:off x="1745753" y="3737048"/>
          <a:ext cx="1690092" cy="845046"/>
        </a:xfrm>
        <a:prstGeom prst="roundRect">
          <a:avLst/>
        </a:prstGeom>
        <a:solidFill>
          <a:srgbClr val="00A3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  <a:latin typeface="Ink Free" panose="020B0604020202020204" pitchFamily="66" charset="0"/>
              <a:cs typeface="Cavolini" panose="020B0502040204020203" pitchFamily="66" charset="0"/>
            </a:rPr>
            <a:t>Verification</a:t>
          </a:r>
        </a:p>
      </dsp:txBody>
      <dsp:txXfrm>
        <a:off x="1787005" y="3778300"/>
        <a:ext cx="1607588" cy="762542"/>
      </dsp:txXfrm>
    </dsp:sp>
    <dsp:sp modelId="{7C566BA8-D39E-4CE2-AE38-164EAF2FAE7D}">
      <dsp:nvSpPr>
        <dsp:cNvPr id="0" name=""/>
        <dsp:cNvSpPr/>
      </dsp:nvSpPr>
      <dsp:spPr>
        <a:xfrm>
          <a:off x="128004" y="2745890"/>
          <a:ext cx="1690092" cy="845046"/>
        </a:xfrm>
        <a:prstGeom prst="roundRect">
          <a:avLst/>
        </a:prstGeom>
        <a:solidFill>
          <a:srgbClr val="F88A2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  <a:latin typeface="Ink Free" panose="020B0604020202020204" pitchFamily="66" charset="0"/>
              <a:cs typeface="Cavolini" panose="020B0502040204020203" pitchFamily="66" charset="0"/>
            </a:rPr>
            <a:t>Closure</a:t>
          </a:r>
        </a:p>
      </dsp:txBody>
      <dsp:txXfrm>
        <a:off x="169256" y="2787142"/>
        <a:ext cx="1607588" cy="762542"/>
      </dsp:txXfrm>
    </dsp:sp>
    <dsp:sp modelId="{074103BF-B6F1-40A3-802C-E41E2C1D14D8}">
      <dsp:nvSpPr>
        <dsp:cNvPr id="0" name=""/>
        <dsp:cNvSpPr/>
      </dsp:nvSpPr>
      <dsp:spPr>
        <a:xfrm>
          <a:off x="128004" y="992176"/>
          <a:ext cx="1690092" cy="845046"/>
        </a:xfrm>
        <a:prstGeom prst="roundRect">
          <a:avLst/>
        </a:prstGeom>
        <a:solidFill>
          <a:srgbClr val="B2073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Ink Free" panose="020B0604020202020204" pitchFamily="66" charset="0"/>
              <a:cs typeface="Cavolini" panose="020B0502040204020203" pitchFamily="66" charset="0"/>
            </a:rPr>
            <a:t>Reporting</a:t>
          </a:r>
        </a:p>
      </dsp:txBody>
      <dsp:txXfrm>
        <a:off x="169256" y="1033428"/>
        <a:ext cx="1607588" cy="76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12/5/2019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Picture 8" descr="Minnesota I 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55" y="874866"/>
            <a:ext cx="5674690" cy="2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2" name="Picture 8" descr="Minnesota I 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55" y="874866"/>
            <a:ext cx="5674690" cy="2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Picture 5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" y="5483410"/>
            <a:ext cx="3066863" cy="137459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9B11-5FF4-47D7-8E8B-1A240D4E97C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B916A-E7F8-4184-960A-846DF9D3BE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9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8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3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5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dhulika.gaur@state.mn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hyperlink" Target="mailto:MNITAccessibility@state.mn.us" TargetMode="External"/><Relationship Id="rId4" Type="http://schemas.openxmlformats.org/officeDocument/2006/relationships/hyperlink" Target="mailto:duy.nguyen@state.mn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mn.gov/mnit/government/policies/accessibility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C06D-5EA4-4D64-B0AB-5E2AA4D51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Partnering with an Accessibility Testing Vendor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14862-AF22-4BCE-9A3D-B6D785F343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743737"/>
            <a:ext cx="10515600" cy="711465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Madhulika Gaur | Business and Quality Analysis Supervisor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Duy Nguyen | Accessibility Quality Analyst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7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358C-0458-466B-9F6A-DFF6A61F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Testing for SWIFT 9.2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3833-F4B4-4251-AE6A-195EE2FD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4624"/>
            <a:ext cx="7341974" cy="4936805"/>
          </a:xfrm>
        </p:spPr>
        <p:txBody>
          <a:bodyPr anchor="ctr">
            <a:normAutofit/>
          </a:bodyPr>
          <a:lstStyle/>
          <a:p>
            <a:r>
              <a:rPr lang="en-US" dirty="0"/>
              <a:t>Planning phase started after project initiation.</a:t>
            </a:r>
          </a:p>
          <a:p>
            <a:r>
              <a:rPr lang="en-US" dirty="0"/>
              <a:t>General scope of work was developed along with a list of deliverables. </a:t>
            </a:r>
          </a:p>
          <a:p>
            <a:r>
              <a:rPr lang="en-US" dirty="0"/>
              <a:t>Accessibility testing was also addressed at that time. </a:t>
            </a:r>
          </a:p>
          <a:p>
            <a:r>
              <a:rPr lang="en-US" dirty="0"/>
              <a:t>Accessibility was an important element to the success of the SWIFT project.</a:t>
            </a:r>
          </a:p>
          <a:p>
            <a:r>
              <a:rPr lang="en-US" dirty="0"/>
              <a:t>Accessibility testing need was identified while developing detailed project plan to ensure that the system meets accessibility standards.</a:t>
            </a:r>
          </a:p>
        </p:txBody>
      </p:sp>
      <p:pic>
        <p:nvPicPr>
          <p:cNvPr id="5" name="Picture 4" descr="Icon of code">
            <a:extLst>
              <a:ext uri="{FF2B5EF4-FFF2-40B4-BE49-F238E27FC236}">
                <a16:creationId xmlns:a16="http://schemas.microsoft.com/office/drawing/2014/main" id="{F2867146-4A18-4383-816C-A0B058C47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0" y="2567951"/>
            <a:ext cx="3098738" cy="30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6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7080-B010-42A6-944A-BDE374E5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and Testing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3986-7494-44D9-A6B2-9FE1A50D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610"/>
            <a:ext cx="10515600" cy="4582339"/>
          </a:xfrm>
        </p:spPr>
        <p:txBody>
          <a:bodyPr anchor="ctr"/>
          <a:lstStyle/>
          <a:p>
            <a:r>
              <a:rPr lang="en-US" sz="2400" dirty="0"/>
              <a:t>System development and testing using WCAG 2.0 standards (level AA) and Section 508 subparts A-D.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People tools 8.57 (SWIFT) may not fully meet these standards, MNIT partnering with MMB QA team will have to work with Oracle to ensure compliance. </a:t>
            </a:r>
            <a:endParaRPr lang="en-US" sz="2400" dirty="0"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n-US" sz="2400" dirty="0"/>
              <a:t>Development support standards:</a:t>
            </a:r>
            <a:endParaRPr lang="en-US" sz="2400" dirty="0">
              <a:cs typeface="Calibri"/>
            </a:endParaRPr>
          </a:p>
          <a:p>
            <a:pPr marL="742950" lvl="3" indent="-285750">
              <a:spcBef>
                <a:spcPts val="1000"/>
              </a:spcBef>
            </a:pPr>
            <a:r>
              <a:rPr lang="en-US" sz="2400" dirty="0"/>
              <a:t>Customizations will be reviewed to meet accessibility standards. </a:t>
            </a:r>
          </a:p>
          <a:p>
            <a:pPr marL="742950" lvl="3" indent="-285750">
              <a:spcBef>
                <a:spcPts val="1000"/>
              </a:spcBef>
            </a:pPr>
            <a:r>
              <a:rPr lang="en-US" sz="2400" dirty="0"/>
              <a:t>Oracle may be responsible for providing accessibility fixes that do not meet 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EEFA-77E2-4CD4-9680-E9332396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A053-A229-429D-894E-9C841359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4624"/>
            <a:ext cx="7702701" cy="5053311"/>
          </a:xfrm>
        </p:spPr>
        <p:txBody>
          <a:bodyPr anchor="ctr">
            <a:normAutofit/>
          </a:bodyPr>
          <a:lstStyle/>
          <a:p>
            <a:r>
              <a:rPr lang="en-US" sz="2700" dirty="0"/>
              <a:t>Decision was made to find an accessibility vendor.</a:t>
            </a:r>
          </a:p>
          <a:p>
            <a:r>
              <a:rPr lang="en-US" sz="2700" dirty="0"/>
              <a:t>Accessibility requirements were added in the RFP after initial accessibility planning.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/>
              <a:t>Solicitation:</a:t>
            </a:r>
          </a:p>
          <a:p>
            <a:pPr lvl="1"/>
            <a:r>
              <a:rPr lang="en-US" sz="2400" dirty="0"/>
              <a:t>Scope of work included that deliverables must be accessible, what specifically needs to be accessible, and what will become part of the contract.</a:t>
            </a:r>
          </a:p>
          <a:p>
            <a:pPr lvl="1"/>
            <a:r>
              <a:rPr lang="en-US" sz="2400" dirty="0"/>
              <a:t>Accessibility vendors evaluation included testing of the Oracle applications, sample electronic documents, etc.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4" descr="Magnifying glass with check mark">
            <a:extLst>
              <a:ext uri="{FF2B5EF4-FFF2-40B4-BE49-F238E27FC236}">
                <a16:creationId xmlns:a16="http://schemas.microsoft.com/office/drawing/2014/main" id="{1612B162-0DAB-47DD-9C51-787B58475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35" y="2602202"/>
            <a:ext cx="2812900" cy="28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E734-74D9-43DD-B8B5-A50A2EE8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EDAB7-BAE6-4749-B681-9A1DA438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085"/>
            <a:ext cx="6131011" cy="4473147"/>
          </a:xfrm>
        </p:spPr>
        <p:txBody>
          <a:bodyPr anchor="ctr">
            <a:noAutofit/>
          </a:bodyPr>
          <a:lstStyle/>
          <a:p>
            <a:r>
              <a:rPr lang="en-US" sz="2400" dirty="0"/>
              <a:t>Original contract terms identified the entire system as an accessible deliverable 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Scope was reduced due to deadlines</a:t>
            </a:r>
          </a:p>
          <a:p>
            <a:r>
              <a:rPr lang="en-US" sz="2400" dirty="0">
                <a:cs typeface="Calibri"/>
              </a:rPr>
              <a:t>Decisions: </a:t>
            </a:r>
          </a:p>
          <a:p>
            <a:pPr lvl="1"/>
            <a:r>
              <a:rPr lang="en-US" sz="2400" dirty="0">
                <a:cs typeface="Calibri"/>
              </a:rPr>
              <a:t>A third-party vendor planned to conduct accessibility testing in partnership with the MNIT partnering with MMB accessibility QA team. </a:t>
            </a:r>
          </a:p>
          <a:p>
            <a:pPr lvl="1"/>
            <a:r>
              <a:rPr lang="en-US" sz="2400" dirty="0">
                <a:cs typeface="Calibri"/>
              </a:rPr>
              <a:t>MNIT partnering with MMB project team will give application demo to vendor for understanding.</a:t>
            </a:r>
          </a:p>
        </p:txBody>
      </p:sp>
      <p:pic>
        <p:nvPicPr>
          <p:cNvPr id="5" name="Picture 4" descr="Hands signing a contract">
            <a:extLst>
              <a:ext uri="{FF2B5EF4-FFF2-40B4-BE49-F238E27FC236}">
                <a16:creationId xmlns:a16="http://schemas.microsoft.com/office/drawing/2014/main" id="{2D729B59-C378-4A2B-BE03-7D9978D33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4" t="-16" r="15176" b="16"/>
          <a:stretch/>
        </p:blipFill>
        <p:spPr>
          <a:xfrm>
            <a:off x="7389341" y="1395914"/>
            <a:ext cx="4802659" cy="54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4FDF-5699-42BC-BCA7-03D94389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Scenarios</a:t>
            </a:r>
            <a:r>
              <a:rPr lang="en-US"/>
              <a:t> and Defect </a:t>
            </a:r>
            <a:r>
              <a:rPr lang="en-US" dirty="0"/>
              <a:t>D</a:t>
            </a:r>
            <a:r>
              <a:rPr lang="en-US"/>
              <a:t>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BA8B8-D3D2-438B-B3F4-B22BD598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385"/>
            <a:ext cx="5257800" cy="5189837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"/>
              </a:rPr>
              <a:t>Accessibility vendor will create test scenarios as per WCAG 2.0, AA and Section 508 standards. Execute test cases, report test results and defects. </a:t>
            </a:r>
          </a:p>
          <a:p>
            <a:r>
              <a:rPr lang="en-US" dirty="0">
                <a:cs typeface="Calibri"/>
              </a:rPr>
              <a:t>Accessibility vendor will provide recommendations for identified defects, provide a final test results document that gives holistic view of all defects and overall test coverage.</a:t>
            </a:r>
            <a:endParaRPr lang="en-US" dirty="0"/>
          </a:p>
        </p:txBody>
      </p:sp>
      <p:pic>
        <p:nvPicPr>
          <p:cNvPr id="5" name="Picture 4" descr="Check marks next to WCAG 2.0, AA and Section 508">
            <a:extLst>
              <a:ext uri="{FF2B5EF4-FFF2-40B4-BE49-F238E27FC236}">
                <a16:creationId xmlns:a16="http://schemas.microsoft.com/office/drawing/2014/main" id="{08F99EDB-F8CF-4900-900F-E19B667B5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878224"/>
            <a:ext cx="5417329" cy="41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85C5-45B9-4123-9023-A9547D44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Chose This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6B55-1C39-4AE9-A0BD-E632AD5C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70" y="1540277"/>
            <a:ext cx="10974859" cy="4984243"/>
          </a:xfrm>
        </p:spPr>
        <p:txBody>
          <a:bodyPr anchor="ctr">
            <a:normAutofit fontScale="92500"/>
          </a:bodyPr>
          <a:lstStyle/>
          <a:p>
            <a:r>
              <a:rPr lang="en-US" sz="3000" dirty="0"/>
              <a:t>Vendor was fully qualified to perform user interface accessibility testing tasks:</a:t>
            </a:r>
          </a:p>
          <a:p>
            <a:pPr lvl="1"/>
            <a:r>
              <a:rPr lang="en-US" sz="2700" dirty="0"/>
              <a:t>They meet the State’s accessibility standards for each identified state system within given the timeline.</a:t>
            </a:r>
          </a:p>
          <a:p>
            <a:r>
              <a:rPr lang="en-US" sz="3000" dirty="0"/>
              <a:t>The project team interviewed the vendor through phone conversations.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Vendor was selected based on evaluation done by internal scoring team. </a:t>
            </a:r>
          </a:p>
          <a:p>
            <a:r>
              <a:rPr lang="en-US" sz="3000" dirty="0"/>
              <a:t>Vendor agreed to perform all duties and responsibilities for accessibility testing of the SWIFT and HUB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7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98B8-E535-4AB2-BAC7-2676DBAB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Post-Contract Kick-Off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5DF2-D9BE-4CD4-9A96-6787D3D5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30" y="1520009"/>
            <a:ext cx="6180438" cy="5142526"/>
          </a:xfrm>
        </p:spPr>
        <p:txBody>
          <a:bodyPr anchor="ctr">
            <a:normAutofit/>
          </a:bodyPr>
          <a:lstStyle/>
          <a:p>
            <a:r>
              <a:rPr lang="en-US" sz="2800" dirty="0">
                <a:cs typeface="Calibri"/>
              </a:rPr>
              <a:t>Building a relationship</a:t>
            </a:r>
          </a:p>
          <a:p>
            <a:r>
              <a:rPr lang="en-US" sz="2800" dirty="0">
                <a:cs typeface="Calibri"/>
              </a:rPr>
              <a:t>Discuss test plan</a:t>
            </a:r>
          </a:p>
          <a:p>
            <a:r>
              <a:rPr lang="en-US" sz="2800" dirty="0">
                <a:cs typeface="Calibri"/>
              </a:rPr>
              <a:t>Defect management</a:t>
            </a:r>
          </a:p>
          <a:p>
            <a:r>
              <a:rPr lang="en-US" sz="2800" dirty="0">
                <a:cs typeface="Calibri"/>
              </a:rPr>
              <a:t>Project team received access to vendor-developed defect and reporting portal</a:t>
            </a:r>
          </a:p>
          <a:p>
            <a:r>
              <a:rPr lang="en-US" sz="2800" dirty="0">
                <a:cs typeface="Calibri"/>
              </a:rPr>
              <a:t>Agreed upon weekly meeting to maintain clear understanding of testing status throughout the project</a:t>
            </a:r>
          </a:p>
        </p:txBody>
      </p:sp>
      <p:pic>
        <p:nvPicPr>
          <p:cNvPr id="5" name="Picture 4" descr="People meeting at a conference table with computers">
            <a:extLst>
              <a:ext uri="{FF2B5EF4-FFF2-40B4-BE49-F238E27FC236}">
                <a16:creationId xmlns:a16="http://schemas.microsoft.com/office/drawing/2014/main" id="{36AF5B77-1548-4402-ABB0-284EABE4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29194"/>
          <a:stretch/>
        </p:blipFill>
        <p:spPr>
          <a:xfrm>
            <a:off x="7389341" y="1324546"/>
            <a:ext cx="4802659" cy="55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0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7A61-DD90-460C-B5FA-BEA74BE8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Team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1892-2BE7-44C2-B37E-517BA2FD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28"/>
            <a:ext cx="10515600" cy="4582339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Scheduled a WebEx conference call.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Introduced MNIT partnering with MMB QA team with Vendor QA testing team.</a:t>
            </a:r>
            <a:endParaRPr lang="en-US" sz="2800" dirty="0"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Discussed accessibility testing approach of Vendor QA team.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Vendor has actual accessibility users as QA testers.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Non-accessibility users partner with them for testing, issue discussion and defect documentation.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Discussed accessibility testing progress to-date and frequently observed issues.</a:t>
            </a:r>
          </a:p>
        </p:txBody>
      </p:sp>
    </p:spTree>
    <p:extLst>
      <p:ext uri="{BB962C8B-B14F-4D97-AF65-F5344CB8AC3E}">
        <p14:creationId xmlns:p14="http://schemas.microsoft.com/office/powerpoint/2010/main" val="82398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757C-5545-47D0-B2AD-7866558F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284B-7915-4D08-99A2-914DDA434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5232"/>
            <a:ext cx="5181600" cy="4776532"/>
          </a:xfrm>
        </p:spPr>
        <p:txBody>
          <a:bodyPr anchor="ctr">
            <a:noAutofit/>
          </a:bodyPr>
          <a:lstStyle/>
          <a:p>
            <a:r>
              <a:rPr lang="en-US" sz="2800" dirty="0"/>
              <a:t>The Test Plan described the scope, entry/exit criteria, and other activities.</a:t>
            </a:r>
          </a:p>
          <a:p>
            <a:r>
              <a:rPr lang="en-US" sz="2800" dirty="0"/>
              <a:t>“Living” document that is constantly changing throughout the project.</a:t>
            </a:r>
          </a:p>
          <a:p>
            <a:pPr lvl="1"/>
            <a:r>
              <a:rPr lang="en-US" sz="2500" dirty="0"/>
              <a:t>Outlines what will be tested, how testing is performed, and the test execution schedule.</a:t>
            </a:r>
            <a:endParaRPr lang="en-US" sz="2500" dirty="0">
              <a:cs typeface="Calibri"/>
            </a:endParaRPr>
          </a:p>
        </p:txBody>
      </p:sp>
      <p:pic>
        <p:nvPicPr>
          <p:cNvPr id="6" name="Content Placeholder 5" descr="Calendar">
            <a:extLst>
              <a:ext uri="{FF2B5EF4-FFF2-40B4-BE49-F238E27FC236}">
                <a16:creationId xmlns:a16="http://schemas.microsoft.com/office/drawing/2014/main" id="{99FF3306-3D37-4772-A4E8-B65B23E0B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r="-1"/>
          <a:stretch/>
        </p:blipFill>
        <p:spPr>
          <a:xfrm>
            <a:off x="7389342" y="1362330"/>
            <a:ext cx="4802660" cy="5495670"/>
          </a:xfrm>
        </p:spPr>
      </p:pic>
    </p:spTree>
    <p:extLst>
      <p:ext uri="{BB962C8B-B14F-4D97-AF65-F5344CB8AC3E}">
        <p14:creationId xmlns:p14="http://schemas.microsoft.com/office/powerpoint/2010/main" val="176833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8968-52F5-4363-997C-8BC9660B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522-8289-4CA9-92FC-3B01B150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79"/>
            <a:ext cx="10515600" cy="49407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Vendor to execute initial accessibility testing (audit) – baseline testing</a:t>
            </a:r>
          </a:p>
          <a:p>
            <a:r>
              <a:rPr lang="en-US" sz="2800" dirty="0"/>
              <a:t>Testing will follow a standard set of scenarios and scripts </a:t>
            </a:r>
          </a:p>
          <a:p>
            <a:r>
              <a:rPr lang="en-US" sz="2800" dirty="0"/>
              <a:t>Issues identified will be captured via vendor tracking tool (web-based applications)</a:t>
            </a:r>
          </a:p>
          <a:p>
            <a:pPr lvl="1"/>
            <a:r>
              <a:rPr lang="en-US" sz="2800" dirty="0"/>
              <a:t>MNIT partnering with MMB QA Team will have access to view, manage and export those issues into MTK (Methodology Tool Kit)</a:t>
            </a:r>
          </a:p>
          <a:p>
            <a:r>
              <a:rPr lang="en-US" sz="2800" dirty="0"/>
              <a:t>Issue prioritization and management process will be followed </a:t>
            </a:r>
            <a:r>
              <a:rPr lang="en-US" sz="2800" i="1" dirty="0"/>
              <a:t>(MNIT partnering with MMB QA Team to manage)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38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61282-4DD4-4CC8-B6A9-C6329C09EE3A}"/>
              </a:ext>
            </a:extLst>
          </p:cNvPr>
          <p:cNvSpPr/>
          <p:nvPr/>
        </p:nvSpPr>
        <p:spPr>
          <a:xfrm>
            <a:off x="0" y="1353460"/>
            <a:ext cx="12192000" cy="2901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B437C-5FC0-483D-83B3-397F15E8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E1C-3680-41D8-BD05-C72E6D58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9451"/>
            <a:ext cx="10515600" cy="4582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b="1" dirty="0">
                <a:cs typeface="Calibri"/>
              </a:rPr>
              <a:t>One in 4 U.S. adults – 61 million Americans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*</a:t>
            </a:r>
            <a:endParaRPr lang="en-US" sz="28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Calibri"/>
              </a:rPr>
              <a:t>Disabled status can change for people</a:t>
            </a:r>
            <a:endParaRPr 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Calibri"/>
              </a:rPr>
              <a:t>Four major categories of disabilities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C00000"/>
                </a:solidFill>
              </a:rPr>
              <a:t>*</a:t>
            </a:r>
            <a:r>
              <a:rPr lang="en-US" sz="1600" dirty="0"/>
              <a:t>Data from CDC.gov</a:t>
            </a:r>
            <a:endParaRPr lang="en-US" sz="1600" dirty="0"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Four people figures. One of the 4 is highlighted.">
            <a:extLst>
              <a:ext uri="{FF2B5EF4-FFF2-40B4-BE49-F238E27FC236}">
                <a16:creationId xmlns:a16="http://schemas.microsoft.com/office/drawing/2014/main" id="{6B22CD8B-D62C-480C-B583-19FA5F3FA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9976"/>
          <a:stretch/>
        </p:blipFill>
        <p:spPr>
          <a:xfrm>
            <a:off x="3824140" y="1585139"/>
            <a:ext cx="4543720" cy="24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3F25-8983-4BF9-AFEF-02E37E91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8423-10FB-407E-AA07-532C7B8E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9297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Scope breakdown</a:t>
            </a:r>
          </a:p>
          <a:p>
            <a:pPr marL="457200" indent="-457200">
              <a:buAutoNum type="arabicPeriod"/>
            </a:pPr>
            <a:r>
              <a:rPr lang="en-US" sz="2600" dirty="0"/>
              <a:t>SWIFT Supplier Portal – 31 Components</a:t>
            </a:r>
          </a:p>
          <a:p>
            <a:pPr marL="457200" indent="-457200">
              <a:buAutoNum type="arabicPeriod"/>
            </a:pPr>
            <a:r>
              <a:rPr lang="en-US" sz="2600" dirty="0"/>
              <a:t>HUB – 20 Components</a:t>
            </a:r>
          </a:p>
          <a:p>
            <a:pPr lvl="1"/>
            <a:r>
              <a:rPr lang="en-US" sz="2600" dirty="0"/>
              <a:t>Functionality including navigation, personalization, administration (user and password maintenance) and news publications.</a:t>
            </a:r>
          </a:p>
          <a:p>
            <a:pPr marL="457200" indent="-457200">
              <a:buAutoNum type="arabicPeriod"/>
            </a:pPr>
            <a:r>
              <a:rPr lang="en-US" sz="2600" dirty="0"/>
              <a:t>SWIFT – 157 Components</a:t>
            </a:r>
          </a:p>
          <a:p>
            <a:pPr lvl="1"/>
            <a:r>
              <a:rPr lang="en-US" sz="2600" dirty="0"/>
              <a:t>Overall component count was for tile/navigation collection components.</a:t>
            </a:r>
          </a:p>
        </p:txBody>
      </p:sp>
    </p:spTree>
    <p:extLst>
      <p:ext uri="{BB962C8B-B14F-4D97-AF65-F5344CB8AC3E}">
        <p14:creationId xmlns:p14="http://schemas.microsoft.com/office/powerpoint/2010/main" val="62425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D8B1-D489-4A5D-B12C-D0CDADD1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Setup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4708-F3E8-4B1F-951B-B74CC23A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6024"/>
            <a:ext cx="6847704" cy="5641976"/>
          </a:xfrm>
        </p:spPr>
        <p:txBody>
          <a:bodyPr anchor="ctr"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cs typeface="Calibri"/>
              </a:rPr>
              <a:t>Define the vendor’s roles and responsibilities.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cs typeface="Calibri"/>
              </a:rPr>
              <a:t>Create test scenarios per WCAG 2.0 and section 508 standards.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cs typeface="Calibri"/>
              </a:rPr>
              <a:t>Execute test scripts, complete live-user accessibility audit.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cs typeface="Calibri"/>
              </a:rPr>
              <a:t>Provide audit report(s) which includes results per sprint (new sprint each week).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Provide technical support during remediation (as described in the contract) and</a:t>
            </a:r>
            <a:r>
              <a:rPr lang="en-US" dirty="0">
                <a:cs typeface="Calibri"/>
              </a:rPr>
              <a:t> clarity on defects.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cs typeface="Calibri"/>
              </a:rPr>
              <a:t>Provide training to state accessibility QA team.</a:t>
            </a:r>
            <a:endParaRPr lang="en-US" dirty="0"/>
          </a:p>
        </p:txBody>
      </p:sp>
      <p:pic>
        <p:nvPicPr>
          <p:cNvPr id="5" name="Picture 4" descr="Icon of people">
            <a:extLst>
              <a:ext uri="{FF2B5EF4-FFF2-40B4-BE49-F238E27FC236}">
                <a16:creationId xmlns:a16="http://schemas.microsoft.com/office/drawing/2014/main" id="{2DEE14FD-798E-4570-94E8-4657CB4C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64" y="2125662"/>
            <a:ext cx="3694671" cy="36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2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B741-295E-4253-AF43-0B07D858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MNIT Project Team Setup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3E96-6022-456C-99A6-588CAFFD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423"/>
            <a:ext cx="10515600" cy="4582339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/>
              <a:t>Define our team’s roles and responsibilities.</a:t>
            </a:r>
          </a:p>
          <a:p>
            <a:r>
              <a:rPr lang="en-US" sz="2800" dirty="0"/>
              <a:t>Provide test environment, coordinate system access, and resolve firewall issues.</a:t>
            </a:r>
          </a:p>
          <a:p>
            <a:r>
              <a:rPr lang="en-US" sz="2800" dirty="0"/>
              <a:t>Day to day engagement of the vendor and conduct touch points.</a:t>
            </a:r>
          </a:p>
          <a:p>
            <a:r>
              <a:rPr lang="en-US" sz="2800" dirty="0"/>
              <a:t>Demonstrate operations of the system.</a:t>
            </a:r>
          </a:p>
          <a:p>
            <a:r>
              <a:rPr lang="en-US" sz="2800" dirty="0"/>
              <a:t>Provide prioritized list of business process, modules, and components.</a:t>
            </a:r>
          </a:p>
          <a:p>
            <a:r>
              <a:rPr lang="en-US" sz="2800" dirty="0"/>
              <a:t>Provide test plan and test data.</a:t>
            </a:r>
          </a:p>
        </p:txBody>
      </p:sp>
    </p:spTree>
    <p:extLst>
      <p:ext uri="{BB962C8B-B14F-4D97-AF65-F5344CB8AC3E}">
        <p14:creationId xmlns:p14="http://schemas.microsoft.com/office/powerpoint/2010/main" val="160847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56886-D4AD-4912-9B3B-5797A328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MNIT Project Team Issue Management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F989-FECF-4D59-A8BC-EA47C60C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109"/>
            <a:ext cx="10515600" cy="4582339"/>
          </a:xfrm>
        </p:spPr>
        <p:txBody>
          <a:bodyPr anchor="ctr"/>
          <a:lstStyle/>
          <a:p>
            <a:r>
              <a:rPr lang="en-US" sz="2800" dirty="0"/>
              <a:t>Monitor vendor issue tracking tool.</a:t>
            </a:r>
          </a:p>
          <a:p>
            <a:r>
              <a:rPr lang="en-US" sz="2800" dirty="0"/>
              <a:t>Transfer issue into MTK and update MTK throughout the regression testing process.</a:t>
            </a:r>
          </a:p>
          <a:p>
            <a:r>
              <a:rPr lang="en-US" sz="2800" dirty="0"/>
              <a:t>Open Oracle SRs for issues and provide appropriate documentation.</a:t>
            </a:r>
          </a:p>
          <a:p>
            <a:r>
              <a:rPr lang="en-US" sz="2800" dirty="0"/>
              <a:t>Retest issues submitted to Oracle in demo.</a:t>
            </a:r>
          </a:p>
          <a:p>
            <a:r>
              <a:rPr lang="en-US" sz="2800" dirty="0"/>
              <a:t>Work with designated developers on issues that need to be resolved.</a:t>
            </a:r>
          </a:p>
          <a:p>
            <a:r>
              <a:rPr lang="en-US" sz="2800" dirty="0"/>
              <a:t>Escalate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157C-0E13-44D6-8F9E-8BF85960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Testing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7ACE-BA72-4C9C-B978-4541AB44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3"/>
            <a:ext cx="5519057" cy="5053311"/>
          </a:xfrm>
        </p:spPr>
        <p:txBody>
          <a:bodyPr anchor="ctr"/>
          <a:lstStyle/>
          <a:p>
            <a:r>
              <a:rPr lang="en-US" sz="2800" dirty="0"/>
              <a:t>Vendor testing (audit) to cover mobile devices, tablets, and desktops </a:t>
            </a:r>
          </a:p>
          <a:p>
            <a:pPr lvl="1"/>
            <a:r>
              <a:rPr lang="en-US" sz="2400" dirty="0"/>
              <a:t>Variety of automated tools and browsers such as IE with JAWS, Firefox with NVDA, ZoomText with Chrome, etc.</a:t>
            </a:r>
          </a:p>
          <a:p>
            <a:pPr lvl="1"/>
            <a:r>
              <a:rPr lang="en-US" sz="2400" dirty="0"/>
              <a:t>Manual testing such as keyboard only and color contrast</a:t>
            </a:r>
            <a:endParaRPr lang="en-US" dirty="0"/>
          </a:p>
        </p:txBody>
      </p:sp>
      <p:pic>
        <p:nvPicPr>
          <p:cNvPr id="5" name="Picture 4" descr="Laptop computer, tablet and smart phone">
            <a:extLst>
              <a:ext uri="{FF2B5EF4-FFF2-40B4-BE49-F238E27FC236}">
                <a16:creationId xmlns:a16="http://schemas.microsoft.com/office/drawing/2014/main" id="{F488B0E5-D39F-4299-B525-81E8721C9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r="11862"/>
          <a:stretch/>
        </p:blipFill>
        <p:spPr>
          <a:xfrm>
            <a:off x="7389342" y="1331096"/>
            <a:ext cx="4802658" cy="55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EECB-361C-4765-8A5B-2180CF43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Defect Management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557D-3F1C-4F85-824A-3C0BBD79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322"/>
            <a:ext cx="10515600" cy="4582339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3300" dirty="0"/>
              <a:t>Defect management process </a:t>
            </a:r>
          </a:p>
          <a:p>
            <a:pPr lvl="1"/>
            <a:r>
              <a:rPr lang="en-US" sz="2900" dirty="0">
                <a:cs typeface="Calibri"/>
              </a:rPr>
              <a:t>Defect Creation, Create MTK, Create SR, Monitor Progress, Retest, Close SR/MTK</a:t>
            </a:r>
          </a:p>
          <a:p>
            <a:r>
              <a:rPr lang="en-US" sz="3300" dirty="0"/>
              <a:t>How we partnered with Business Analysts and development team </a:t>
            </a:r>
            <a:endParaRPr lang="en-US" sz="3300" dirty="0">
              <a:cs typeface="Calibri"/>
            </a:endParaRPr>
          </a:p>
          <a:p>
            <a:pPr lvl="1"/>
            <a:r>
              <a:rPr lang="en-US" sz="3200" dirty="0"/>
              <a:t>Level of severity for the Business Analysts to determine priority</a:t>
            </a:r>
          </a:p>
          <a:p>
            <a:pPr lvl="1"/>
            <a:r>
              <a:rPr lang="en-US" sz="3200" dirty="0">
                <a:ea typeface="+mn-lt"/>
                <a:cs typeface="+mn-lt"/>
              </a:rPr>
              <a:t>Documenting WCAG violation</a:t>
            </a:r>
          </a:p>
          <a:p>
            <a:pPr lvl="1"/>
            <a:r>
              <a:rPr lang="en-US" sz="3200" dirty="0">
                <a:ea typeface="+mn-lt"/>
                <a:cs typeface="+mn-lt"/>
              </a:rPr>
              <a:t>Suggested fixes</a:t>
            </a:r>
          </a:p>
          <a:p>
            <a:r>
              <a:rPr lang="en-US" sz="3300" dirty="0"/>
              <a:t>Other projects where we performed accessibility testing</a:t>
            </a:r>
          </a:p>
          <a:p>
            <a:pPr lvl="1"/>
            <a:r>
              <a:rPr lang="en-US" sz="3200" dirty="0">
                <a:cs typeface="Calibri"/>
              </a:rPr>
              <a:t>Supplier, Fiscal Note Tracking System</a:t>
            </a:r>
          </a:p>
          <a:p>
            <a:pPr lvl="1"/>
            <a:r>
              <a:rPr lang="en-US" sz="3200" dirty="0">
                <a:cs typeface="Calibri"/>
              </a:rPr>
              <a:t>Future projects - ELM, HCM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143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42A4-77CE-4AFB-98B8-1E9434D0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DFE6-446C-476D-BCA4-49EDADD0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39"/>
            <a:ext cx="10515600" cy="51454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IP address – access granted to vendor</a:t>
            </a:r>
          </a:p>
          <a:p>
            <a:r>
              <a:rPr lang="en-US" sz="2800" dirty="0"/>
              <a:t>Environment Ready / Security Access – determined/coordinated</a:t>
            </a:r>
          </a:p>
          <a:p>
            <a:pPr lvl="1"/>
            <a:r>
              <a:rPr lang="en-US" sz="2800" dirty="0"/>
              <a:t>URL for accessing applications </a:t>
            </a:r>
          </a:p>
          <a:p>
            <a:pPr lvl="1"/>
            <a:r>
              <a:rPr lang="en-US" sz="2800" dirty="0"/>
              <a:t>Supplier portal (separate URL) ready</a:t>
            </a:r>
          </a:p>
          <a:p>
            <a:r>
              <a:rPr lang="en-US" sz="2800" dirty="0"/>
              <a:t>PeopleTools (PT) and PUM versions determined</a:t>
            </a:r>
          </a:p>
          <a:p>
            <a:r>
              <a:rPr lang="en-US" sz="2800" dirty="0"/>
              <a:t>Test IDs and test data</a:t>
            </a:r>
          </a:p>
        </p:txBody>
      </p:sp>
    </p:spTree>
    <p:extLst>
      <p:ext uri="{BB962C8B-B14F-4D97-AF65-F5344CB8AC3E}">
        <p14:creationId xmlns:p14="http://schemas.microsoft.com/office/powerpoint/2010/main" val="260642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4E1C-72C6-4DEF-BC45-A881A18D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for Defect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C3C3-D8D6-4DD3-9DFF-F696FF13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5257801" cy="489326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How we partnered with Vendor QA team and MNIT development team?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Working together to help bridge gaps and improving processes, products, services and software. Developing a more efficient project delivery process.</a:t>
            </a:r>
          </a:p>
          <a:p>
            <a:r>
              <a:rPr lang="en-US" sz="2800" dirty="0">
                <a:cs typeface="Calibri"/>
              </a:rPr>
              <a:t>Engaging to expand efficiencies and adding value.</a:t>
            </a:r>
          </a:p>
          <a:p>
            <a:r>
              <a:rPr lang="en-US" sz="2800" dirty="0">
                <a:cs typeface="Calibri"/>
              </a:rPr>
              <a:t>Establishing relationships ,sharing ideas and working towards common goals.</a:t>
            </a:r>
          </a:p>
        </p:txBody>
      </p:sp>
      <p:graphicFrame>
        <p:nvGraphicFramePr>
          <p:cNvPr id="6" name="Content Placeholder 7" descr="Continuous cycle with words: Discovery, Categorization, Resolution, Verification, Closure, and Reporting.">
            <a:extLst>
              <a:ext uri="{FF2B5EF4-FFF2-40B4-BE49-F238E27FC236}">
                <a16:creationId xmlns:a16="http://schemas.microsoft.com/office/drawing/2014/main" id="{1328D83D-A609-4CC5-8FDD-82DA7AD1FF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8214027"/>
              </p:ext>
            </p:extLst>
          </p:nvPr>
        </p:nvGraphicFramePr>
        <p:xfrm>
          <a:off x="6096000" y="1749698"/>
          <a:ext cx="5181600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980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705B-912D-4CE0-9FDB-AA680677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Testing Defect Management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B627-2563-4694-86E7-47B5A870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567"/>
            <a:ext cx="10515600" cy="458233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 b="1" dirty="0">
                <a:cs typeface="Calibri"/>
              </a:rPr>
              <a:t>Discover:</a:t>
            </a:r>
            <a:r>
              <a:rPr lang="en-US" sz="2800" dirty="0">
                <a:cs typeface="Calibri"/>
              </a:rPr>
              <a:t> As many defects as possible before the customer does.</a:t>
            </a:r>
          </a:p>
          <a:p>
            <a:r>
              <a:rPr lang="en-US" sz="2800" b="1" dirty="0">
                <a:cs typeface="Calibri"/>
              </a:rPr>
              <a:t>Categorization: </a:t>
            </a:r>
            <a:r>
              <a:rPr lang="en-US" sz="2800" dirty="0">
                <a:cs typeface="Calibri"/>
              </a:rPr>
              <a:t>Priority (critical, high, medium, low).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cs typeface="Calibri"/>
              </a:rPr>
              <a:t>Resolution:</a:t>
            </a:r>
            <a:r>
              <a:rPr lang="en-US" sz="2800" dirty="0">
                <a:cs typeface="Calibri"/>
              </a:rPr>
              <a:t> Assign to a developer, create an Oracle service request, schedule a fix, fix the defect, and report resolution from developers when defects are fixed.</a:t>
            </a:r>
          </a:p>
          <a:p>
            <a:r>
              <a:rPr lang="en-US" sz="2800" b="1" dirty="0">
                <a:cs typeface="Calibri"/>
              </a:rPr>
              <a:t>Verification:</a:t>
            </a:r>
            <a:r>
              <a:rPr lang="en-US" sz="2800" dirty="0">
                <a:cs typeface="Calibri"/>
              </a:rPr>
              <a:t> Verifying in multiple environments to ensure the fix was migrated successfully.</a:t>
            </a:r>
          </a:p>
          <a:p>
            <a:r>
              <a:rPr lang="en-US" sz="2800" b="1" dirty="0">
                <a:cs typeface="Calibri"/>
              </a:rPr>
              <a:t>Closure:</a:t>
            </a:r>
            <a:r>
              <a:rPr lang="en-US" sz="2800" dirty="0">
                <a:cs typeface="Calibri"/>
              </a:rPr>
              <a:t> Once defect is resolved and verified, the defect status is closed.</a:t>
            </a:r>
          </a:p>
          <a:p>
            <a:r>
              <a:rPr lang="en-US" sz="2800" b="1" dirty="0">
                <a:cs typeface="Calibri"/>
              </a:rPr>
              <a:t>Reporting: </a:t>
            </a:r>
            <a:r>
              <a:rPr lang="en-US" sz="2800" dirty="0">
                <a:cs typeface="Calibri"/>
              </a:rPr>
              <a:t>The status and progress throughout the project to upper management.</a:t>
            </a:r>
          </a:p>
        </p:txBody>
      </p:sp>
    </p:spTree>
    <p:extLst>
      <p:ext uri="{BB962C8B-B14F-4D97-AF65-F5344CB8AC3E}">
        <p14:creationId xmlns:p14="http://schemas.microsoft.com/office/powerpoint/2010/main" val="1031018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D26AC7-6A48-4B68-AC65-9C7B0D80EBCB}"/>
              </a:ext>
            </a:extLst>
          </p:cNvPr>
          <p:cNvSpPr/>
          <p:nvPr/>
        </p:nvSpPr>
        <p:spPr>
          <a:xfrm>
            <a:off x="6019800" y="1339595"/>
            <a:ext cx="6172200" cy="5518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C9B45-C163-4C8A-9DCC-BFD0D4C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B6B1-024C-4A42-9292-51AFA95FA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6297"/>
            <a:ext cx="5181600" cy="4582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/>
              <a:t>Vendor portal had the capability to report issue status with the following criteria:</a:t>
            </a:r>
          </a:p>
          <a:p>
            <a:r>
              <a:rPr lang="en-US" sz="2800" dirty="0"/>
              <a:t>Pending</a:t>
            </a:r>
          </a:p>
          <a:p>
            <a:r>
              <a:rPr lang="en-US" sz="2800" dirty="0"/>
              <a:t>Open</a:t>
            </a:r>
          </a:p>
          <a:p>
            <a:r>
              <a:rPr lang="en-US" sz="2800" dirty="0"/>
              <a:t>Complete, Partially Complete</a:t>
            </a:r>
          </a:p>
          <a:p>
            <a:r>
              <a:rPr lang="en-US" sz="2800" dirty="0"/>
              <a:t>Unable to Reproduce</a:t>
            </a:r>
          </a:p>
          <a:p>
            <a:r>
              <a:rPr lang="en-US" sz="2800" dirty="0"/>
              <a:t>Not Fixed , Not Fixing</a:t>
            </a:r>
          </a:p>
          <a:p>
            <a:r>
              <a:rPr lang="en-US" sz="2800" dirty="0"/>
              <a:t>Not Applicable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9FC81-4B2E-4EE1-ABB3-B72A1C647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368" y="1816297"/>
            <a:ext cx="4829432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MTK issue severity was reported with the following criteria:</a:t>
            </a:r>
          </a:p>
          <a:p>
            <a:r>
              <a:rPr lang="en-US" sz="2400" dirty="0"/>
              <a:t>Critical</a:t>
            </a:r>
          </a:p>
          <a:p>
            <a:r>
              <a:rPr lang="en-US" sz="2400" dirty="0"/>
              <a:t>Serious</a:t>
            </a:r>
          </a:p>
          <a:p>
            <a:r>
              <a:rPr lang="en-US" sz="2400" dirty="0"/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92712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5A52-167F-4477-A5E9-A8F0003E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Disability Categories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01D3B5-4ADA-4D43-9411-8B475D2D8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719" y="4759152"/>
            <a:ext cx="2542477" cy="1623853"/>
          </a:xfrm>
        </p:spPr>
        <p:txBody>
          <a:bodyPr>
            <a:normAutofit/>
          </a:bodyPr>
          <a:lstStyle/>
          <a:p>
            <a:r>
              <a:rPr lang="en-US" sz="3500" b="1" dirty="0"/>
              <a:t>Cognitive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B55E5-4CD3-4461-B4FA-C4FDA3CE0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1563" y="4759153"/>
            <a:ext cx="2542477" cy="1623852"/>
          </a:xfrm>
        </p:spPr>
        <p:txBody>
          <a:bodyPr>
            <a:normAutofit/>
          </a:bodyPr>
          <a:lstStyle/>
          <a:p>
            <a:r>
              <a:rPr lang="en-US" sz="3500" b="1" dirty="0"/>
              <a:t>Vision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0423D5-6F59-444A-BA40-A182566217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407" y="4759153"/>
            <a:ext cx="2542477" cy="1623852"/>
          </a:xfrm>
        </p:spPr>
        <p:txBody>
          <a:bodyPr>
            <a:normAutofit/>
          </a:bodyPr>
          <a:lstStyle/>
          <a:p>
            <a:r>
              <a:rPr lang="en-US" sz="3500" b="1" dirty="0"/>
              <a:t>Physical</a:t>
            </a:r>
          </a:p>
        </p:txBody>
      </p:sp>
      <p:pic>
        <p:nvPicPr>
          <p:cNvPr id="18" name="Picture Placeholder 17" descr="Speaker">
            <a:extLst>
              <a:ext uri="{FF2B5EF4-FFF2-40B4-BE49-F238E27FC236}">
                <a16:creationId xmlns:a16="http://schemas.microsoft.com/office/drawing/2014/main" id="{52B844A0-1829-4E42-993B-EB4827203CE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9325864" y="2381579"/>
            <a:ext cx="2094842" cy="209484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D4DE0-EA76-41E6-8934-5205E6DCA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01251" y="4755167"/>
            <a:ext cx="2542477" cy="1627838"/>
          </a:xfrm>
        </p:spPr>
        <p:txBody>
          <a:bodyPr>
            <a:normAutofit/>
          </a:bodyPr>
          <a:lstStyle/>
          <a:p>
            <a:r>
              <a:rPr lang="en-US" sz="3500" b="1" dirty="0"/>
              <a:t>Auditory</a:t>
            </a:r>
          </a:p>
        </p:txBody>
      </p:sp>
      <p:pic>
        <p:nvPicPr>
          <p:cNvPr id="9" name="Picture Placeholder 8" descr="Head with gears">
            <a:extLst>
              <a:ext uri="{FF2B5EF4-FFF2-40B4-BE49-F238E27FC236}">
                <a16:creationId xmlns:a16="http://schemas.microsoft.com/office/drawing/2014/main" id="{74BBBDC1-F594-4091-ABA0-74D6CA2C49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332" y="2395905"/>
            <a:ext cx="2094842" cy="2094842"/>
          </a:xfrm>
        </p:spPr>
      </p:pic>
      <p:pic>
        <p:nvPicPr>
          <p:cNvPr id="17" name="Picture Placeholder 16" descr="Eye">
            <a:extLst>
              <a:ext uri="{FF2B5EF4-FFF2-40B4-BE49-F238E27FC236}">
                <a16:creationId xmlns:a16="http://schemas.microsoft.com/office/drawing/2014/main" id="{869FD15E-92B4-4760-BF26-74AE83276A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3646176" y="2381579"/>
            <a:ext cx="2094842" cy="2094842"/>
          </a:xfrm>
        </p:spPr>
      </p:pic>
      <p:pic>
        <p:nvPicPr>
          <p:cNvPr id="22" name="Picture Placeholder 21" descr="Person in wheelchair">
            <a:extLst>
              <a:ext uri="{FF2B5EF4-FFF2-40B4-BE49-F238E27FC236}">
                <a16:creationId xmlns:a16="http://schemas.microsoft.com/office/drawing/2014/main" id="{233CAC22-EA14-41E1-BB10-D21B2A42CAE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6486525" y="2381250"/>
            <a:ext cx="2093913" cy="2095500"/>
          </a:xfrm>
        </p:spPr>
      </p:pic>
    </p:spTree>
    <p:extLst>
      <p:ext uri="{BB962C8B-B14F-4D97-AF65-F5344CB8AC3E}">
        <p14:creationId xmlns:p14="http://schemas.microsoft.com/office/powerpoint/2010/main" val="3302584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B81A-500D-47AF-9153-A736A51B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480B-B327-4E03-A904-099D74B03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257800" cy="4889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Access through the firewall</a:t>
            </a:r>
          </a:p>
          <a:p>
            <a:r>
              <a:rPr lang="en-US" sz="3200" dirty="0">
                <a:cs typeface="Calibri"/>
              </a:rPr>
              <a:t>Using the same tools and versions as the vendors</a:t>
            </a:r>
          </a:p>
          <a:p>
            <a:r>
              <a:rPr lang="en-US" sz="3200" dirty="0">
                <a:cs typeface="Calibri"/>
              </a:rPr>
              <a:t>Assigning severity and priority to the defects</a:t>
            </a:r>
          </a:p>
          <a:p>
            <a:endParaRPr lang="en-US" sz="3200" dirty="0">
              <a:cs typeface="Calibri"/>
            </a:endParaRPr>
          </a:p>
        </p:txBody>
      </p:sp>
      <p:pic>
        <p:nvPicPr>
          <p:cNvPr id="5" name="Picture 4" descr="Professionals looking at tablet together">
            <a:extLst>
              <a:ext uri="{FF2B5EF4-FFF2-40B4-BE49-F238E27FC236}">
                <a16:creationId xmlns:a16="http://schemas.microsoft.com/office/drawing/2014/main" id="{9F5B6695-23A4-4598-BA7A-D94D8D73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-23028" r="14683" b="-877"/>
          <a:stretch/>
        </p:blipFill>
        <p:spPr>
          <a:xfrm>
            <a:off x="7405255" y="52252"/>
            <a:ext cx="478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4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FB0-B65D-4792-97AF-F84A8CE8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9C21-209D-4A0B-ACD0-726CB9EDB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502859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/>
              <a:t>Accessibility testing cannot be rushed</a:t>
            </a:r>
          </a:p>
          <a:p>
            <a:r>
              <a:rPr lang="en-US" sz="3200" dirty="0">
                <a:cs typeface="Calibri"/>
              </a:rPr>
              <a:t>Anyone should be able to understand and replicate the defect</a:t>
            </a:r>
          </a:p>
          <a:p>
            <a:r>
              <a:rPr lang="en-US" sz="3200" dirty="0"/>
              <a:t>Changes to our testing process:</a:t>
            </a:r>
          </a:p>
          <a:p>
            <a:pPr lvl="1"/>
            <a:r>
              <a:rPr lang="en-US" sz="2500" dirty="0"/>
              <a:t>Importance of performing thorough testing</a:t>
            </a:r>
          </a:p>
          <a:p>
            <a:pPr lvl="1"/>
            <a:r>
              <a:rPr lang="en-US" sz="2500" dirty="0"/>
              <a:t>Detailed defect logs</a:t>
            </a:r>
          </a:p>
        </p:txBody>
      </p:sp>
      <p:pic>
        <p:nvPicPr>
          <p:cNvPr id="6" name="Content Placeholder 5" descr="Lightbulb hanging over a group of people studying">
            <a:extLst>
              <a:ext uri="{FF2B5EF4-FFF2-40B4-BE49-F238E27FC236}">
                <a16:creationId xmlns:a16="http://schemas.microsoft.com/office/drawing/2014/main" id="{BAAB2617-5F46-4E24-B64E-6B189AE14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17563"/>
          <a:stretch/>
        </p:blipFill>
        <p:spPr>
          <a:xfrm>
            <a:off x="7385538" y="1321535"/>
            <a:ext cx="4806461" cy="5570424"/>
          </a:xfrm>
        </p:spPr>
      </p:pic>
    </p:spTree>
    <p:extLst>
      <p:ext uri="{BB962C8B-B14F-4D97-AF65-F5344CB8AC3E}">
        <p14:creationId xmlns:p14="http://schemas.microsoft.com/office/powerpoint/2010/main" val="86353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D72F-785E-438C-9200-718618E1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Sign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E8C9-69D7-4B48-B6BC-838EC22C2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827" y="1863889"/>
            <a:ext cx="6564558" cy="423211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</a:rPr>
              <a:t>All designated scope (208 components) tested by the Vendor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</a:rPr>
              <a:t>Vendor report-out must articulate that all scope (per contract) was tested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</a:rPr>
              <a:t>Ensured that all issues were  logged with Vendor tracking tool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</a:rPr>
              <a:t>MNIT partnering with MMB QA team followed up on all issue to ensure understanding and ownership</a:t>
            </a:r>
          </a:p>
          <a:p>
            <a:pPr>
              <a:spcAft>
                <a:spcPts val="1200"/>
              </a:spcAft>
              <a:tabLst>
                <a:tab pos="914400" algn="l"/>
              </a:tabLst>
            </a:pPr>
            <a:r>
              <a:rPr lang="en-US" sz="2400" dirty="0">
                <a:ea typeface="Calibri" panose="020F0502020204030204" pitchFamily="34" charset="0"/>
              </a:rPr>
              <a:t>Technical training of digital accessibility for state team</a:t>
            </a:r>
            <a:endParaRPr lang="en-US" sz="2400" dirty="0"/>
          </a:p>
        </p:txBody>
      </p:sp>
      <p:pic>
        <p:nvPicPr>
          <p:cNvPr id="8" name="Content Placeholder 7" descr="Hand holding pen">
            <a:extLst>
              <a:ext uri="{FF2B5EF4-FFF2-40B4-BE49-F238E27FC236}">
                <a16:creationId xmlns:a16="http://schemas.microsoft.com/office/drawing/2014/main" id="{78912450-5274-47BC-94E2-F3F5DAA63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42715"/>
            <a:ext cx="4800600" cy="5520347"/>
          </a:xfrm>
        </p:spPr>
      </p:pic>
    </p:spTree>
    <p:extLst>
      <p:ext uri="{BB962C8B-B14F-4D97-AF65-F5344CB8AC3E}">
        <p14:creationId xmlns:p14="http://schemas.microsoft.com/office/powerpoint/2010/main" val="2695152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39C7-7047-437E-B877-C3248B11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787C-BB0A-4A54-881C-F7AB7BFA6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834449" cy="4682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Knowledge transition</a:t>
            </a:r>
            <a:r>
              <a:rPr lang="en-US" sz="2400" dirty="0"/>
              <a:t> for MNIT partnering with MMB QA team.</a:t>
            </a:r>
          </a:p>
          <a:p>
            <a:r>
              <a:rPr lang="en-US" sz="2400" dirty="0"/>
              <a:t>Vendor's accessibility team came to the Minnesota State IT office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session: General accessibility overview 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session: Vendor discussed their testing process, determining fixes, and testing tools.</a:t>
            </a:r>
          </a:p>
        </p:txBody>
      </p:sp>
      <p:pic>
        <p:nvPicPr>
          <p:cNvPr id="6" name="Content Placeholder 5" descr="Group of people collaborating">
            <a:extLst>
              <a:ext uri="{FF2B5EF4-FFF2-40B4-BE49-F238E27FC236}">
                <a16:creationId xmlns:a16="http://schemas.microsoft.com/office/drawing/2014/main" id="{A696EAF6-6882-4EA8-AE98-407A4DFD6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-2701" r="14585"/>
          <a:stretch/>
        </p:blipFill>
        <p:spPr>
          <a:xfrm>
            <a:off x="7389339" y="1216025"/>
            <a:ext cx="4802661" cy="5641975"/>
          </a:xfrm>
        </p:spPr>
      </p:pic>
    </p:spTree>
    <p:extLst>
      <p:ext uri="{BB962C8B-B14F-4D97-AF65-F5344CB8AC3E}">
        <p14:creationId xmlns:p14="http://schemas.microsoft.com/office/powerpoint/2010/main" val="2714456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1EC3-9211-4A28-AC32-E14A384F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Check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3F83-089A-4E23-808B-34072E79B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5003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Payment was released to the vendor after the MNIT partnering with MMB QA team confirmed that all deliverables were met including training.</a:t>
            </a:r>
            <a:endParaRPr lang="en-US" sz="3200" dirty="0">
              <a:cs typeface="Calibri"/>
            </a:endParaRPr>
          </a:p>
        </p:txBody>
      </p:sp>
      <p:pic>
        <p:nvPicPr>
          <p:cNvPr id="5" name="Picture 4" descr="Arrows moving past money sign">
            <a:extLst>
              <a:ext uri="{FF2B5EF4-FFF2-40B4-BE49-F238E27FC236}">
                <a16:creationId xmlns:a16="http://schemas.microsoft.com/office/drawing/2014/main" id="{030C44F1-7A10-41EA-870D-EC4CA582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9" y="1613159"/>
            <a:ext cx="4796481" cy="47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02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Questions? Contact us!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9001" y="3783589"/>
            <a:ext cx="5206999" cy="268137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Madhulika Gaur </a:t>
            </a:r>
            <a:r>
              <a:rPr lang="en-US" sz="2800" i="1" dirty="0">
                <a:hlinkClick r:id="rId3"/>
              </a:rPr>
              <a:t>madhulika.gaur@state.mn.us</a:t>
            </a:r>
            <a:endParaRPr lang="en-US" sz="2800" i="1" dirty="0"/>
          </a:p>
          <a:p>
            <a:pPr algn="l">
              <a:spcBef>
                <a:spcPts val="1000"/>
              </a:spcBef>
              <a:spcAft>
                <a:spcPts val="0"/>
              </a:spcAft>
            </a:pPr>
            <a:r>
              <a:rPr lang="en-US" sz="3200" b="1" dirty="0"/>
              <a:t>Duy Nguyen </a:t>
            </a:r>
            <a:r>
              <a:rPr lang="en-US" sz="2800" i="1" dirty="0">
                <a:hlinkClick r:id="rId4"/>
              </a:rPr>
              <a:t>duy.nguyen@state.mn.us</a:t>
            </a:r>
            <a:r>
              <a:rPr lang="en-US" sz="2800" i="1" dirty="0"/>
              <a:t> </a:t>
            </a:r>
          </a:p>
          <a:p>
            <a:pPr algn="l"/>
            <a:endParaRPr lang="en-US" sz="2800" i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092884-4A2A-4586-AFCB-27FAB321E8AF}"/>
              </a:ext>
            </a:extLst>
          </p:cNvPr>
          <p:cNvSpPr txBox="1">
            <a:spLocks/>
          </p:cNvSpPr>
          <p:nvPr/>
        </p:nvSpPr>
        <p:spPr bwMode="black">
          <a:xfrm>
            <a:off x="6096000" y="3783589"/>
            <a:ext cx="5410200" cy="1733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Minnesota’s Office of Accessibility</a:t>
            </a:r>
          </a:p>
          <a:p>
            <a:pPr algn="l"/>
            <a:r>
              <a:rPr lang="en-US" sz="2800" i="1" dirty="0">
                <a:hlinkClick r:id="rId5"/>
              </a:rPr>
              <a:t>MNITAccessibility@state.mn.us</a:t>
            </a:r>
            <a:r>
              <a:rPr lang="en-US" sz="2800" i="1" dirty="0"/>
              <a:t> </a:t>
            </a:r>
          </a:p>
          <a:p>
            <a:pPr algn="l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7F1-ADB3-44BA-9A7B-7F1E5B2F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Accessibility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BE64-1150-44E2-935F-C2E6DC40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093"/>
            <a:ext cx="10515600" cy="48690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Which guidelines and standards do we follow?</a:t>
            </a:r>
          </a:p>
          <a:p>
            <a:r>
              <a:rPr lang="en-US" dirty="0"/>
              <a:t>Section 508 standards</a:t>
            </a:r>
          </a:p>
          <a:p>
            <a:pPr lvl="1"/>
            <a:r>
              <a:rPr lang="en-US" dirty="0"/>
              <a:t>Applies to technology created by the federal government</a:t>
            </a:r>
          </a:p>
          <a:p>
            <a:r>
              <a:rPr lang="en-US" dirty="0"/>
              <a:t>Web Content Accessibility Guidelines (WCAG)</a:t>
            </a:r>
          </a:p>
          <a:p>
            <a:pPr lvl="1"/>
            <a:r>
              <a:rPr lang="en-US" dirty="0"/>
              <a:t>Guidelines published by the Web Accessibility Initiative (WAI)</a:t>
            </a:r>
          </a:p>
          <a:p>
            <a:pPr lvl="1"/>
            <a:r>
              <a:rPr lang="en-US" dirty="0"/>
              <a:t>Web-based content</a:t>
            </a:r>
          </a:p>
          <a:p>
            <a:pPr lvl="1"/>
            <a:r>
              <a:rPr lang="en-US" dirty="0"/>
              <a:t>MMB currently follows WCAG 2.0 Level A/AA</a:t>
            </a:r>
          </a:p>
        </p:txBody>
      </p:sp>
      <p:pic>
        <p:nvPicPr>
          <p:cNvPr id="7" name="Picture 6" descr="State of Minnesota outline">
            <a:extLst>
              <a:ext uri="{FF2B5EF4-FFF2-40B4-BE49-F238E27FC236}">
                <a16:creationId xmlns:a16="http://schemas.microsoft.com/office/drawing/2014/main" id="{B338B62A-C428-4130-BED8-4D206D85D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02737"/>
            <a:ext cx="2812473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nesota state capitol">
            <a:extLst>
              <a:ext uri="{FF2B5EF4-FFF2-40B4-BE49-F238E27FC236}">
                <a16:creationId xmlns:a16="http://schemas.microsoft.com/office/drawing/2014/main" id="{104228AC-C58B-4187-AAB5-0275FAA8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29773" r="45037" b="430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98DC4-66A8-4C49-A280-5BD8A1D0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457199"/>
            <a:ext cx="10515600" cy="121602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Importance of the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30D3-FBC7-4B91-9730-E816C7B0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881554"/>
            <a:ext cx="5120916" cy="4976446"/>
          </a:xfrm>
        </p:spPr>
        <p:txBody>
          <a:bodyPr lIns="274320"/>
          <a:lstStyle/>
          <a:p>
            <a:pPr marL="0" indent="0" algn="ctr">
              <a:buNone/>
            </a:pPr>
            <a:r>
              <a:rPr lang="en-US" sz="3500" dirty="0"/>
              <a:t>Improve the accessibility and usability of information technology products and services for all State of Minnesota government end-users.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3D9F-D2A7-4BAE-BBDC-C4B27F84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Testing – Definition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92E1-E83B-456E-8923-2D67F40E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6254578" cy="458233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Testing that is performed by trained specialists who will use WCAG 2.0 levels A and AA and the Federal Electronic and Information Technology Accessibility Standards of Section 508 of the Rehabilitation act of 1973, and other guidelines as a framework for testing and making recommendations for design/remediation.</a:t>
            </a:r>
            <a:endParaRPr lang="en-US" dirty="0"/>
          </a:p>
          <a:p>
            <a:pPr marL="0" indent="0">
              <a:spcBef>
                <a:spcPts val="2000"/>
              </a:spcBef>
              <a:buNone/>
            </a:pPr>
            <a:r>
              <a:rPr lang="en-US" sz="2000" dirty="0">
                <a:hlinkClick r:id="rId2"/>
              </a:rPr>
              <a:t>https://mn.gov/mnit/government/policies/accessibility/</a:t>
            </a:r>
            <a:endParaRPr lang="en-US" sz="2000" dirty="0"/>
          </a:p>
        </p:txBody>
      </p:sp>
      <p:pic>
        <p:nvPicPr>
          <p:cNvPr id="5" name="Picture 4" descr="Man doing accessibility testing on computer">
            <a:extLst>
              <a:ext uri="{FF2B5EF4-FFF2-40B4-BE49-F238E27FC236}">
                <a16:creationId xmlns:a16="http://schemas.microsoft.com/office/drawing/2014/main" id="{401BBF05-2791-47D2-80B6-C23E9EEB9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r="11478"/>
          <a:stretch/>
        </p:blipFill>
        <p:spPr>
          <a:xfrm>
            <a:off x="7402727" y="1325604"/>
            <a:ext cx="4789273" cy="55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3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9EB7-68E0-40B7-B710-9BAE8B62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Compliance Level Examples</a:t>
            </a:r>
          </a:p>
        </p:txBody>
      </p:sp>
      <p:pic>
        <p:nvPicPr>
          <p:cNvPr id="10" name="Picture Placeholder 9" descr="Photo icon">
            <a:extLst>
              <a:ext uri="{FF2B5EF4-FFF2-40B4-BE49-F238E27FC236}">
                <a16:creationId xmlns:a16="http://schemas.microsoft.com/office/drawing/2014/main" id="{731BE67D-243F-4A6A-8B97-C059984E9A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EDBBB-0A90-49C2-9610-5882268B80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3242" y="4147434"/>
            <a:ext cx="2542477" cy="1623853"/>
          </a:xfrm>
        </p:spPr>
        <p:txBody>
          <a:bodyPr>
            <a:noAutofit/>
          </a:bodyPr>
          <a:lstStyle/>
          <a:p>
            <a:r>
              <a:rPr lang="en-US" sz="2400" b="1" dirty="0"/>
              <a:t>Level A</a:t>
            </a:r>
          </a:p>
          <a:p>
            <a:r>
              <a:rPr lang="en-US" b="1" dirty="0"/>
              <a:t>1.1.1 – Non-text Content</a:t>
            </a:r>
          </a:p>
          <a:p>
            <a:r>
              <a:rPr lang="en-US" sz="1600" dirty="0"/>
              <a:t>Provide text alternatives for non-text content.</a:t>
            </a:r>
          </a:p>
        </p:txBody>
      </p:sp>
      <p:pic>
        <p:nvPicPr>
          <p:cNvPr id="12" name="Picture Placeholder 11" descr="Layout icon">
            <a:extLst>
              <a:ext uri="{FF2B5EF4-FFF2-40B4-BE49-F238E27FC236}">
                <a16:creationId xmlns:a16="http://schemas.microsoft.com/office/drawing/2014/main" id="{5A39782C-820A-443B-A8B9-AECC6A9887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52" y="1967573"/>
            <a:ext cx="2094842" cy="209484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FADBE-40F7-467F-B076-E2FA61C3C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6715" y="4147435"/>
            <a:ext cx="2842054" cy="1623852"/>
          </a:xfrm>
        </p:spPr>
        <p:txBody>
          <a:bodyPr>
            <a:noAutofit/>
          </a:bodyPr>
          <a:lstStyle/>
          <a:p>
            <a:r>
              <a:rPr lang="en-US" sz="2400" b="1" dirty="0"/>
              <a:t>Level AA</a:t>
            </a:r>
          </a:p>
          <a:p>
            <a:r>
              <a:rPr lang="en-US" b="1" dirty="0"/>
              <a:t>2.4.6 – Headings and Labels</a:t>
            </a:r>
          </a:p>
          <a:p>
            <a:r>
              <a:rPr lang="en-US" sz="1600" dirty="0"/>
              <a:t>Headings and labels describe topic or purpose.</a:t>
            </a:r>
          </a:p>
        </p:txBody>
      </p:sp>
      <p:pic>
        <p:nvPicPr>
          <p:cNvPr id="14" name="Picture Placeholder 13" descr="Icon of upper and lowercase letter A">
            <a:extLst>
              <a:ext uri="{FF2B5EF4-FFF2-40B4-BE49-F238E27FC236}">
                <a16:creationId xmlns:a16="http://schemas.microsoft.com/office/drawing/2014/main" id="{2124C224-D4BE-4934-9C7B-9DC8AED0781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51334-29F2-41DF-8367-17300298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9636" y="4147434"/>
            <a:ext cx="2542477" cy="2278079"/>
          </a:xfrm>
        </p:spPr>
        <p:txBody>
          <a:bodyPr>
            <a:noAutofit/>
          </a:bodyPr>
          <a:lstStyle/>
          <a:p>
            <a:r>
              <a:rPr lang="en-US" sz="2400" b="1" dirty="0"/>
              <a:t>Level AAA</a:t>
            </a:r>
          </a:p>
          <a:p>
            <a:r>
              <a:rPr lang="en-US" b="1" dirty="0"/>
              <a:t>3.1.3 – Unusual Words</a:t>
            </a:r>
          </a:p>
          <a:p>
            <a:r>
              <a:rPr lang="en-US" sz="1600" dirty="0"/>
              <a:t>A mechanism is available for identifying specific definitions of words or phrases used in an unusual or restricted way.</a:t>
            </a:r>
          </a:p>
        </p:txBody>
      </p:sp>
    </p:spTree>
    <p:extLst>
      <p:ext uri="{BB962C8B-B14F-4D97-AF65-F5344CB8AC3E}">
        <p14:creationId xmlns:p14="http://schemas.microsoft.com/office/powerpoint/2010/main" val="401384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98F4-1AA4-48AA-A416-1A947DB6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2C0817-46FE-4FF3-8E01-25A6138BB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153" y="1942967"/>
            <a:ext cx="4143374" cy="4582339"/>
          </a:xfrm>
        </p:spPr>
        <p:txBody>
          <a:bodyPr/>
          <a:lstStyle/>
          <a:p>
            <a:r>
              <a:rPr lang="en-US" sz="2400" dirty="0"/>
              <a:t>Manual Keyboard Testing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Screen Readers</a:t>
            </a:r>
          </a:p>
          <a:p>
            <a:pPr lvl="1"/>
            <a:r>
              <a:rPr lang="en-US" sz="2000" dirty="0"/>
              <a:t>JAWS 18 with Internet Explorer</a:t>
            </a:r>
          </a:p>
          <a:p>
            <a:pPr lvl="1"/>
            <a:r>
              <a:rPr lang="en-US" sz="2000" dirty="0"/>
              <a:t>NVDA with Firefox</a:t>
            </a:r>
          </a:p>
          <a:p>
            <a:r>
              <a:rPr lang="en-US" sz="2400" dirty="0"/>
              <a:t>Automated Tools</a:t>
            </a:r>
          </a:p>
          <a:p>
            <a:pPr lvl="1"/>
            <a:r>
              <a:rPr lang="en-US" sz="2000" dirty="0"/>
              <a:t>WAVE with Chrome</a:t>
            </a:r>
          </a:p>
          <a:p>
            <a:pPr lvl="1"/>
            <a:r>
              <a:rPr lang="en-US" sz="2000" dirty="0" err="1"/>
              <a:t>aXe</a:t>
            </a:r>
            <a:r>
              <a:rPr lang="en-US" sz="2000" dirty="0"/>
              <a:t> with Chrome</a:t>
            </a:r>
            <a:endParaRPr lang="en-US" sz="2000" dirty="0">
              <a:cs typeface="Calibr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DD194E-6EA2-4FF5-8CCD-EAEFF0542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1574" y="1942967"/>
            <a:ext cx="3940753" cy="4582339"/>
          </a:xfrm>
        </p:spPr>
        <p:txBody>
          <a:bodyPr/>
          <a:lstStyle/>
          <a:p>
            <a:r>
              <a:rPr lang="en-US" sz="2400" dirty="0"/>
              <a:t>Color Contrast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 err="1"/>
              <a:t>WebAIM</a:t>
            </a:r>
            <a:r>
              <a:rPr lang="en-US" sz="2000" dirty="0"/>
              <a:t> Contrast Checker</a:t>
            </a:r>
          </a:p>
          <a:p>
            <a:pPr lvl="1"/>
            <a:r>
              <a:rPr lang="en-US" sz="2000" dirty="0"/>
              <a:t>Color Contrast Analyzer</a:t>
            </a:r>
            <a:endParaRPr lang="en-US" sz="2000" dirty="0">
              <a:cs typeface="Calibri"/>
            </a:endParaRPr>
          </a:p>
          <a:p>
            <a:r>
              <a:rPr lang="en-US" sz="2400" dirty="0"/>
              <a:t>Magnification</a:t>
            </a:r>
          </a:p>
          <a:p>
            <a:pPr lvl="1"/>
            <a:r>
              <a:rPr lang="en-US" sz="2000" dirty="0"/>
              <a:t>Windows Magnifier</a:t>
            </a:r>
            <a:endParaRPr lang="en-US" sz="2000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15F591-009F-4130-826B-E1B0E66F0B77}"/>
              </a:ext>
            </a:extLst>
          </p:cNvPr>
          <p:cNvSpPr txBox="1">
            <a:spLocks/>
          </p:cNvSpPr>
          <p:nvPr/>
        </p:nvSpPr>
        <p:spPr>
          <a:xfrm>
            <a:off x="2028826" y="3760538"/>
            <a:ext cx="4143374" cy="47883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Eyedropper tool testing color contrast of a white letter against a green background. An Ex indicates that the color contrast does not meet standards.">
            <a:extLst>
              <a:ext uri="{FF2B5EF4-FFF2-40B4-BE49-F238E27FC236}">
                <a16:creationId xmlns:a16="http://schemas.microsoft.com/office/drawing/2014/main" id="{5FD9A092-A975-4DC8-ABA0-BBA3B1EE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56" y="2521342"/>
            <a:ext cx="3813300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4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E99-6459-41E9-A593-4D49984B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Need for an Accessibility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7E0F-863D-4F76-B744-1C9F07F49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</p:spPr>
        <p:txBody>
          <a:bodyPr anchor="t" anchorCtr="0">
            <a:noAutofit/>
          </a:bodyPr>
          <a:lstStyle/>
          <a:p>
            <a:r>
              <a:rPr lang="en-US" sz="2300" b="1" dirty="0"/>
              <a:t>Underlying project:</a:t>
            </a:r>
          </a:p>
          <a:p>
            <a:pPr lvl="1"/>
            <a:r>
              <a:rPr lang="en-US" sz="2200" dirty="0"/>
              <a:t>Peoplesoft Financial Management System (FMS) and Supply Chain Management (SCM) suite of modules are collectively known as StateWide Integrated Financial Tool (SWIFT). </a:t>
            </a:r>
          </a:p>
          <a:p>
            <a:pPr lvl="1"/>
            <a:r>
              <a:rPr lang="en-US" sz="2200" dirty="0"/>
              <a:t>SWIFT, which was developed in the Oracle Peoplesoft platform, needed to be upgraded from versions 9.1 to 9.2. 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Oracle support for the previous version was expiring.</a:t>
            </a:r>
            <a:endParaRPr lang="en-US" sz="2200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F7B42-D551-42A1-ADFD-B2FDF0E249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Challenges to address:</a:t>
            </a:r>
          </a:p>
          <a:p>
            <a:pPr lvl="1"/>
            <a:r>
              <a:rPr lang="en-US" dirty="0"/>
              <a:t>People Tools 8.55 does not meet all the necessary WCAG2.0 (Level AA) and Section 508 accessibility standards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Needed to manage these accessibility standards and ensure that deficiencies are properly documented and a workaround plan is in place.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State does not have enough trained staff to properly conduct accessibility testing within given timeframe.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78581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CD03AC-A40B-4780-A18E-55BD556CF891}" vid="{9383277A-CEEA-4649-B41C-FD71EC664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655b3f90-b84e-4ac9-82d1-7786a8dbc9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9C704DCBAAD42AE5361944B3E2C78" ma:contentTypeVersion="10" ma:contentTypeDescription="Create a new document." ma:contentTypeScope="" ma:versionID="8c549d2f599e336344cac4ac8f59d9d4">
  <xsd:schema xmlns:xsd="http://www.w3.org/2001/XMLSchema" xmlns:xs="http://www.w3.org/2001/XMLSchema" xmlns:p="http://schemas.microsoft.com/office/2006/metadata/properties" xmlns:ns2="655b3f90-b84e-4ac9-82d1-7786a8dbc9bb" xmlns:ns3="1d1fdb1a-f92d-40cb-a973-523a46ea4046" targetNamespace="http://schemas.microsoft.com/office/2006/metadata/properties" ma:root="true" ma:fieldsID="2123cb3ba96ff7df425e0b563e76f20a" ns2:_="" ns3:_="">
    <xsd:import namespace="655b3f90-b84e-4ac9-82d1-7786a8dbc9bb"/>
    <xsd:import namespace="1d1fdb1a-f92d-40cb-a973-523a46ea4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iority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b3f90-b84e-4ac9-82d1-7786a8dbc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iority" ma:index="10" nillable="true" ma:displayName="Priority" ma:format="Dropdown" ma:internalName="Priority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fdb1a-f92d-40cb-a973-523a46ea4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schemas.microsoft.com/office/2006/metadata/properties"/>
    <ds:schemaRef ds:uri="http://schemas.microsoft.com/office/infopath/2007/PartnerControls"/>
    <ds:schemaRef ds:uri="655b3f90-b84e-4ac9-82d1-7786a8dbc9bb"/>
  </ds:schemaRefs>
</ds:datastoreItem>
</file>

<file path=customXml/itemProps3.xml><?xml version="1.0" encoding="utf-8"?>
<ds:datastoreItem xmlns:ds="http://schemas.openxmlformats.org/officeDocument/2006/customXml" ds:itemID="{73D18F51-E3AF-4C4F-834C-DB52ACFE7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b3f90-b84e-4ac9-82d1-7786a8dbc9bb"/>
    <ds:schemaRef ds:uri="1d1fdb1a-f92d-40cb-a973-523a46ea4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3791</TotalTime>
  <Words>1519</Words>
  <Application>Microsoft Office PowerPoint</Application>
  <PresentationFormat>Widescreen</PresentationFormat>
  <Paragraphs>222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Ink Free</vt:lpstr>
      <vt:lpstr>Minnesota</vt:lpstr>
      <vt:lpstr>Partnering with an Accessibility Testing Vendor</vt:lpstr>
      <vt:lpstr>People with Disabilities</vt:lpstr>
      <vt:lpstr>Four Disability Categories</vt:lpstr>
      <vt:lpstr>Minnesota Accessibility Standards</vt:lpstr>
      <vt:lpstr>Importance of the Standard</vt:lpstr>
      <vt:lpstr>Accessibility Testing – Definition </vt:lpstr>
      <vt:lpstr>WCAG Compliance Level Examples</vt:lpstr>
      <vt:lpstr>Testing Types</vt:lpstr>
      <vt:lpstr>Identifying the Need for an Accessibility Vendor</vt:lpstr>
      <vt:lpstr>Accessibility Testing for SWIFT 9.2 Upgrade</vt:lpstr>
      <vt:lpstr>Project Development and Testing Standards</vt:lpstr>
      <vt:lpstr>Vendor Selection Process</vt:lpstr>
      <vt:lpstr>Contractual Agreement</vt:lpstr>
      <vt:lpstr>Test Scenarios and Defect Documentation</vt:lpstr>
      <vt:lpstr>Why We Chose This Vendor</vt:lpstr>
      <vt:lpstr>Post-Contract Kick-Off Meeting</vt:lpstr>
      <vt:lpstr>QA Team Introduction</vt:lpstr>
      <vt:lpstr>Test Plan</vt:lpstr>
      <vt:lpstr>Test Approach</vt:lpstr>
      <vt:lpstr>Testing Scope</vt:lpstr>
      <vt:lpstr>Vendor Setup Process</vt:lpstr>
      <vt:lpstr>MNIT Project Team Setup Process</vt:lpstr>
      <vt:lpstr>MNIT Project Team Issue Management Process</vt:lpstr>
      <vt:lpstr>Vendor Testing Coverage </vt:lpstr>
      <vt:lpstr>Accessibility Defect Management Process</vt:lpstr>
      <vt:lpstr>System Readiness</vt:lpstr>
      <vt:lpstr>Partnering for Defect Management</vt:lpstr>
      <vt:lpstr>Accessibility Testing Defect Management Process</vt:lpstr>
      <vt:lpstr>Reporting Severity</vt:lpstr>
      <vt:lpstr>Challenges</vt:lpstr>
      <vt:lpstr>Lessons Learned</vt:lpstr>
      <vt:lpstr>Testing Sign Off</vt:lpstr>
      <vt:lpstr>Technical Training</vt:lpstr>
      <vt:lpstr>Payment Check Released</vt:lpstr>
      <vt:lpstr>Questions? Contact us!</vt:lpstr>
    </vt:vector>
  </TitlesOfParts>
  <Company>Minnesota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an Accessibility Testing Vendor</dc:title>
  <dc:subject>Partnering with an Accessibility Testing Vendor</dc:subject>
  <dc:creator>Nguyen, Duy (MNIT);Madhulika.Gaur@state.mn.us</dc:creator>
  <cp:keywords/>
  <dc:description/>
  <cp:lastModifiedBy>Nguyen, Duy (MNIT)</cp:lastModifiedBy>
  <cp:revision>46</cp:revision>
  <cp:lastPrinted>2017-03-14T16:27:36Z</cp:lastPrinted>
  <dcterms:created xsi:type="dcterms:W3CDTF">2019-11-12T20:23:00Z</dcterms:created>
  <dcterms:modified xsi:type="dcterms:W3CDTF">2019-12-05T20:52:21Z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0x010100C009C704DCBAAD42AE5361944B3E2C78</vt:lpwstr>
  </property>
</Properties>
</file>