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2"/>
  </p:notesMasterIdLst>
  <p:sldIdLst>
    <p:sldId id="256" r:id="rId2"/>
    <p:sldId id="437" r:id="rId3"/>
    <p:sldId id="438" r:id="rId4"/>
    <p:sldId id="421" r:id="rId5"/>
    <p:sldId id="415" r:id="rId6"/>
    <p:sldId id="416" r:id="rId7"/>
    <p:sldId id="526" r:id="rId8"/>
    <p:sldId id="760" r:id="rId9"/>
    <p:sldId id="448" r:id="rId10"/>
    <p:sldId id="453" r:id="rId11"/>
    <p:sldId id="546" r:id="rId12"/>
    <p:sldId id="740" r:id="rId13"/>
    <p:sldId id="468" r:id="rId14"/>
    <p:sldId id="469" r:id="rId15"/>
    <p:sldId id="796" r:id="rId16"/>
    <p:sldId id="797" r:id="rId17"/>
    <p:sldId id="798" r:id="rId18"/>
    <p:sldId id="799" r:id="rId19"/>
    <p:sldId id="564" r:id="rId20"/>
    <p:sldId id="565" r:id="rId21"/>
    <p:sldId id="794" r:id="rId22"/>
    <p:sldId id="795" r:id="rId23"/>
    <p:sldId id="489" r:id="rId24"/>
    <p:sldId id="491" r:id="rId25"/>
    <p:sldId id="492" r:id="rId26"/>
    <p:sldId id="493" r:id="rId27"/>
    <p:sldId id="567" r:id="rId28"/>
    <p:sldId id="510" r:id="rId29"/>
    <p:sldId id="520" r:id="rId30"/>
    <p:sldId id="774" r:id="rId31"/>
    <p:sldId id="775" r:id="rId32"/>
    <p:sldId id="776" r:id="rId33"/>
    <p:sldId id="777" r:id="rId34"/>
    <p:sldId id="778" r:id="rId35"/>
    <p:sldId id="779" r:id="rId36"/>
    <p:sldId id="780" r:id="rId37"/>
    <p:sldId id="781" r:id="rId38"/>
    <p:sldId id="782" r:id="rId39"/>
    <p:sldId id="783" r:id="rId40"/>
    <p:sldId id="784" r:id="rId41"/>
    <p:sldId id="785" r:id="rId42"/>
    <p:sldId id="786" r:id="rId43"/>
    <p:sldId id="787" r:id="rId44"/>
    <p:sldId id="788" r:id="rId45"/>
    <p:sldId id="789" r:id="rId46"/>
    <p:sldId id="790" r:id="rId47"/>
    <p:sldId id="791" r:id="rId48"/>
    <p:sldId id="792" r:id="rId49"/>
    <p:sldId id="583" r:id="rId50"/>
    <p:sldId id="73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23"/>
    <p:restoredTop sz="93041"/>
  </p:normalViewPr>
  <p:slideViewPr>
    <p:cSldViewPr>
      <p:cViewPr varScale="1">
        <p:scale>
          <a:sx n="59" d="100"/>
          <a:sy n="59" d="100"/>
        </p:scale>
        <p:origin x="8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7C35811-B6A9-A14A-9044-51BB0C51CCD1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C6254FA-0107-8844-9C65-95CE50E5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9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40F59-51E9-7B40-B246-8760E993633E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466D13-AEC1-3648-882A-C364B49ECE8A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206DE8-05D8-CC4C-9715-153D226181DF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11D14E-AD93-0148-A51A-D4C7DBC6EDF7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B538F4-661A-CB4E-B163-F87F6C687E4A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14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0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6B30775-39B2-0749-B142-C75333835123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A8852B-19E9-ED4E-88C6-4BEFDA08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9963-E7AF-CD40-AD2E-E1E5809BE5DA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FF57C-E866-B045-AC34-CBC55A278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3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C7F4-5E3B-DB40-9D8E-EBB28514EF6B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36A1-4E80-7144-9A6A-8D3C16177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2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4064-D26D-5C4A-A84D-E40609EC6402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5BFB-3346-194C-960A-538818B6F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34DAA-0B1D-8F41-9C0F-C649D53944CD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70109-2A1F-9947-B3CC-20CAC0E11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5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7DB05-3BB9-E24A-B58E-D344B1E6C9E2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40FF-A6A9-5245-8CC3-1434861AC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4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64E7-9D9D-8F48-B27F-A560BD98B134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310F6-073F-3340-B24F-CD108E7CC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9867-9CA4-6145-9850-6FFC0582A325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9D9A7-2172-E54E-AEA5-5A3F767D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1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FE4B-42EB-944B-999B-6A58FBC53DAA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DAE1-9191-ED41-AD6F-F2E4D2A8D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E909-8447-BE46-81E8-8895A6D3C6D6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EB88-56AC-0140-9E66-C17E8ABF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5BDC-FC42-3046-BBC8-7CB54258AEF7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A7BC-0848-C347-9CBE-B69AA7C51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D565ABC9-0E94-4849-9D07-9978B249D95D}" type="datetimeFigureOut">
              <a:rPr lang="en-US"/>
              <a:pPr>
                <a:defRPr/>
              </a:pPr>
              <a:t>11/27/19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EFFEA5B-4048-154F-9A19-0892372F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3810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2018 Government IT Symposium</a:t>
            </a:r>
            <a:br>
              <a:rPr lang="en-US" sz="24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br>
              <a:rPr lang="en-US" sz="28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br>
              <a:rPr lang="en-US" sz="240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Applying Emotional Intelligence</a:t>
            </a:r>
            <a:br>
              <a:rPr lang="en-US" sz="40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for Career Success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1828800"/>
          </a:xfrm>
        </p:spPr>
        <p:txBody>
          <a:bodyPr/>
          <a:lstStyle/>
          <a:p>
            <a:pPr eaLnBrk="1" hangingPunct="1">
              <a:defRPr/>
            </a:pPr>
            <a:endParaRPr lang="en-US" sz="3600" i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Understanding Your Emotions</a:t>
            </a:r>
            <a:b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and Responding Appropriately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</a:rPr>
              <a:t>		</a:t>
            </a:r>
            <a:r>
              <a:rPr lang="en-US" sz="4000" b="1" dirty="0">
                <a:latin typeface="Times New Roman" pitchFamily="1" charset="0"/>
                <a:ea typeface="+mn-ea"/>
              </a:rPr>
              <a:t>Senses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</a:rPr>
              <a:t>			Interpretation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</a:rPr>
              <a:t>				Feeling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</a:rPr>
              <a:t>					Options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</a:rPr>
              <a:t>						Express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2286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Understanding Negative Emotions </a:t>
            </a:r>
            <a:br>
              <a:rPr lang="en-US" sz="40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0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and Overcoming Them Exercise</a:t>
            </a:r>
          </a:p>
        </p:txBody>
      </p:sp>
      <p:sp>
        <p:nvSpPr>
          <p:cNvPr id="5837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57400"/>
            <a:ext cx="8537575" cy="4041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b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 dirty="0">
                <a:latin typeface="Times New Roman" charset="0"/>
              </a:rPr>
              <a:t>Working by yourself, complete the following statement: </a:t>
            </a:r>
            <a:r>
              <a:rPr lang="en-US" sz="3600" i="1" dirty="0">
                <a:latin typeface="Times New Roman" charset="0"/>
              </a:rPr>
              <a:t>“ I feel angry, frustrated, or negative when…”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3600" b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 dirty="0">
                <a:latin typeface="Times New Roman" charset="0"/>
              </a:rPr>
              <a:t>With your table partners share positive, productive and professional methods </a:t>
            </a:r>
            <a:endParaRPr lang="en-US" sz="4000" b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4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Neutral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 eaLnBrk="1" hangingPunct="1">
              <a:buFont typeface="Wingdings 2" charset="0"/>
              <a:buNone/>
            </a:pP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That’s an idea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That’s interesting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You’ve got a point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</a:t>
            </a:r>
            <a:r>
              <a:rPr lang="en-US" dirty="0">
                <a:latin typeface="Times New Roman" charset="0"/>
                <a:cs typeface="Times New Roman" charset="0"/>
              </a:rPr>
              <a:t>Say: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I will need some time to think about that.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“I will give that some thought.” </a:t>
            </a:r>
          </a:p>
          <a:p>
            <a:pPr marL="650875" indent="-514350" eaLnBrk="1" hangingPunct="1">
              <a:buFont typeface="Wingdings 2" charset="0"/>
              <a:buNone/>
            </a:pPr>
            <a:r>
              <a:rPr lang="en-US" dirty="0">
                <a:latin typeface="Times New Roman" charset="0"/>
                <a:cs typeface="Times New Roman" charset="0"/>
              </a:rPr>
              <a:t>Use Listening Noises: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I see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I understand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dirty="0">
                <a:latin typeface="Times New Roman" charset="0"/>
                <a:cs typeface="Times New Roman" charset="0"/>
              </a:rPr>
              <a:t>  </a:t>
            </a:r>
            <a:r>
              <a:rPr lang="ja-JP" altLang="en-US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dirty="0">
                <a:latin typeface="Times New Roman" charset="0"/>
                <a:cs typeface="Times New Roman" charset="0"/>
              </a:rPr>
              <a:t>Go on</a:t>
            </a:r>
            <a:r>
              <a:rPr lang="ja-JP" altLang="en-US" dirty="0">
                <a:latin typeface="Times New Roman" charset="0"/>
                <a:cs typeface="Times New Roman" charset="0"/>
              </a:rPr>
              <a:t>”</a:t>
            </a:r>
            <a:endParaRPr lang="en-US" altLang="ja-JP" dirty="0">
              <a:latin typeface="Times New Roman" charset="0"/>
              <a:cs typeface="Times New Roman" charset="0"/>
            </a:endParaRPr>
          </a:p>
          <a:p>
            <a:pPr marL="650875" indent="-514350" eaLnBrk="1" hangingPunct="1">
              <a:buFont typeface="Wingdings 2" charset="0"/>
              <a:buNone/>
            </a:pPr>
            <a:r>
              <a:rPr lang="en-US" altLang="ja-JP" dirty="0">
                <a:latin typeface="Times New Roman" charset="0"/>
                <a:cs typeface="Times New Roman" charset="0"/>
              </a:rPr>
              <a:t>Take Notes – Provide Feedback - Verify</a:t>
            </a:r>
          </a:p>
          <a:p>
            <a:pPr marL="650875" indent="-514350" eaLnBrk="1" hangingPunct="1">
              <a:buFont typeface="Wingdings 2" charset="0"/>
              <a:buNone/>
            </a:pPr>
            <a:endParaRPr lang="en-US" altLang="ja-JP" dirty="0">
              <a:latin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2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Emotional Intelligence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 algn="ctr">
              <a:buFont typeface="Wingdings" charset="0"/>
              <a:buNone/>
            </a:pPr>
            <a:r>
              <a:rPr lang="en-US" sz="6000" b="1">
                <a:latin typeface="Times New Roman" charset="0"/>
                <a:cs typeface="Times New Roman" charset="0"/>
              </a:rPr>
              <a:t>Motivation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+mj-ea"/>
            </a:endParaRPr>
          </a:p>
        </p:txBody>
      </p:sp>
      <p:sp>
        <p:nvSpPr>
          <p:cNvPr id="106500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Abraham Maslow Hierarchy of Needs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Frederick Herzberg – extrinsic / intrinsic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David McClelland – Achieve – Affiliation – </a:t>
            </a: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								Power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AEB1-B624-A44F-BF7A-7091DFD6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Abraham Maslow’s Hierarchy of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B81AB-7FD4-3540-9791-2A657D77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Self-Actualization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Esteem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Belonginess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</a:t>
            </a:r>
          </a:p>
        </p:txBody>
      </p:sp>
    </p:spTree>
    <p:extLst>
      <p:ext uri="{BB962C8B-B14F-4D97-AF65-F5344CB8AC3E}">
        <p14:creationId xmlns:p14="http://schemas.microsoft.com/office/powerpoint/2010/main" val="554756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1CE5-9E2A-F841-B8D0-DCAEEE96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1447800"/>
          </a:xfrm>
        </p:spPr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Frederick Herzberg’s Extrinsic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1160-2962-BF40-A029-CB5EA678B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Security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Procedures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Technical Supervision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Interpersonal Relations</a:t>
            </a:r>
          </a:p>
        </p:txBody>
      </p:sp>
    </p:spTree>
    <p:extLst>
      <p:ext uri="{BB962C8B-B14F-4D97-AF65-F5344CB8AC3E}">
        <p14:creationId xmlns:p14="http://schemas.microsoft.com/office/powerpoint/2010/main" val="2632476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1CE5-9E2A-F841-B8D0-DCAEEE96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1447800"/>
          </a:xfrm>
        </p:spPr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Frederick Herzberg’s Intrinsic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1160-2962-BF40-A029-CB5EA678B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Advancement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Itself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Possibility of Growth</a:t>
            </a:r>
          </a:p>
        </p:txBody>
      </p:sp>
    </p:spTree>
    <p:extLst>
      <p:ext uri="{BB962C8B-B14F-4D97-AF65-F5344CB8AC3E}">
        <p14:creationId xmlns:p14="http://schemas.microsoft.com/office/powerpoint/2010/main" val="246324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E864-F9B0-ED4B-A100-9AF32FA1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McClelland’s Theory of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AC10-007D-7D4C-9020-7C781EF2D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Achievement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Affiliation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Power</a:t>
            </a:r>
          </a:p>
        </p:txBody>
      </p:sp>
    </p:spTree>
    <p:extLst>
      <p:ext uri="{BB962C8B-B14F-4D97-AF65-F5344CB8AC3E}">
        <p14:creationId xmlns:p14="http://schemas.microsoft.com/office/powerpoint/2010/main" val="231011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7575" cy="1066800"/>
          </a:xfrm>
        </p:spPr>
        <p:txBody>
          <a:bodyPr/>
          <a:lstStyle/>
          <a:p>
            <a:br>
              <a:rPr lang="en-US" b="1" u="sng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r>
              <a:rPr lang="en-US" b="1" u="sng">
                <a:solidFill>
                  <a:schemeClr val="tx1"/>
                </a:solidFill>
                <a:latin typeface="Times New Roman" charset="0"/>
                <a:cs typeface="Times New Roman" charset="0"/>
              </a:rPr>
              <a:t>What Motivates Employees</a:t>
            </a:r>
            <a:br>
              <a:rPr lang="en-US" b="1" u="sng">
                <a:solidFill>
                  <a:schemeClr val="tx1"/>
                </a:solidFill>
                <a:latin typeface="Times New Roman" charset="0"/>
                <a:cs typeface="Times New Roman" charset="0"/>
              </a:rPr>
            </a:b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7522" name="Content Placeholder 2"/>
          <p:cNvSpPr>
            <a:spLocks noGrp="1"/>
          </p:cNvSpPr>
          <p:nvPr>
            <p:ph idx="1"/>
          </p:nvPr>
        </p:nvSpPr>
        <p:spPr>
          <a:xfrm>
            <a:off x="301625" y="1219200"/>
            <a:ext cx="8461375" cy="4879975"/>
          </a:xfrm>
        </p:spPr>
        <p:txBody>
          <a:bodyPr/>
          <a:lstStyle/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Job Security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Appreciation for their work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Potential for Promotion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Tactful Discipline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Good Wages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Participation – Plan – Decisions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Varied &amp; Interesting Work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Management Supportive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Good Working Conditions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Mgmt Sympathetic – personal problems</a:t>
            </a:r>
          </a:p>
          <a:p>
            <a:pPr marL="514350" indent="-514350">
              <a:buFont typeface="Wingdings" charset="0"/>
              <a:buAutoNum type="arabicPeriod"/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Emotional Intelligence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4400">
                <a:latin typeface="Times New Roman" charset="0"/>
                <a:cs typeface="Times New Roman" charset="0"/>
              </a:rPr>
              <a:t>	Self-Awareness</a:t>
            </a:r>
          </a:p>
          <a:p>
            <a:pPr marL="0" indent="0">
              <a:buFont typeface="Wingdings" charset="0"/>
              <a:buNone/>
            </a:pPr>
            <a:r>
              <a:rPr lang="en-US" sz="4400">
                <a:latin typeface="Times New Roman" charset="0"/>
                <a:cs typeface="Times New Roman" charset="0"/>
              </a:rPr>
              <a:t>		Self-Regulation</a:t>
            </a:r>
          </a:p>
          <a:p>
            <a:pPr marL="0" indent="0">
              <a:buFont typeface="Wingdings" charset="0"/>
              <a:buNone/>
            </a:pPr>
            <a:r>
              <a:rPr lang="en-US" sz="4400">
                <a:latin typeface="Times New Roman" charset="0"/>
                <a:cs typeface="Times New Roman" charset="0"/>
              </a:rPr>
              <a:t>			Motivation</a:t>
            </a:r>
          </a:p>
          <a:p>
            <a:pPr marL="0" indent="0">
              <a:buFont typeface="Wingdings" charset="0"/>
              <a:buNone/>
            </a:pPr>
            <a:r>
              <a:rPr lang="en-US" sz="4400">
                <a:latin typeface="Times New Roman" charset="0"/>
                <a:cs typeface="Times New Roman" charset="0"/>
              </a:rPr>
              <a:t>				Empathy</a:t>
            </a:r>
          </a:p>
          <a:p>
            <a:pPr marL="0" indent="0">
              <a:buFont typeface="Wingdings" charset="0"/>
              <a:buNone/>
            </a:pPr>
            <a:r>
              <a:rPr lang="en-US" sz="4400">
                <a:latin typeface="Times New Roman" charset="0"/>
                <a:cs typeface="Times New Roman" charset="0"/>
              </a:rPr>
              <a:t>					Social Skill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95400"/>
          </a:xfrm>
        </p:spPr>
        <p:txBody>
          <a:bodyPr/>
          <a:lstStyle/>
          <a:p>
            <a:pPr>
              <a:defRPr/>
            </a:pPr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What Motivates Employees</a:t>
            </a:r>
            <a:endParaRPr lang="en-US" dirty="0">
              <a:ea typeface="+mj-ea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>
          <a:xfrm>
            <a:off x="301625" y="1219200"/>
            <a:ext cx="8537575" cy="4879975"/>
          </a:xfrm>
        </p:spPr>
        <p:txBody>
          <a:bodyPr/>
          <a:lstStyle/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Job Security					4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Appreciation for their work			1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Potential for Promotion			7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Tactful Discipline				10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Good Wages					5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Participation – Planning – Decisions	2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Varied &amp; Interesting Work			6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Management Supportive			8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Good Working Conditions			9</a:t>
            </a:r>
          </a:p>
          <a:p>
            <a:pPr marL="514350" indent="-514350"/>
            <a:r>
              <a:rPr lang="en-US" sz="2800">
                <a:latin typeface="Times New Roman" charset="0"/>
                <a:cs typeface="Times New Roman" charset="0"/>
              </a:rPr>
              <a:t>Mgmt Sympathetic – personal problems	3</a:t>
            </a:r>
          </a:p>
          <a:p>
            <a:pPr marL="514350" indent="-514350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9BF6-D5FF-1F4B-80B1-BE67BB0E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Twelve Management Errors Leading to De-Motivation</a:t>
            </a:r>
            <a:br>
              <a:rPr lang="en-US" b="1" u="sng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F7E3-72A4-F749-8F7D-28B222C5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219200"/>
            <a:ext cx="8540750" cy="4879975"/>
          </a:xfrm>
        </p:spPr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Refuse to accept responsibility.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Fail to develop your people.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Try to control results instead of influencing thinking.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 everyone the same way.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Don’t challenge others to be successful.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Concentrate on problems rather than objectives.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buddy, not a boss.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Fail to set standards.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Fail to train your people.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Condone incompetence.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Recognize only top performers.</a:t>
            </a:r>
          </a:p>
          <a:p>
            <a:pPr lvl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Try to manipulate people.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3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Behaviors of the Self-Motivated</a:t>
            </a:r>
            <a:br>
              <a:rPr lang="en-US" b="1" u="sng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ea typeface="+mj-ea"/>
            </a:endParaRP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37575" cy="4879975"/>
          </a:xfrm>
        </p:spPr>
        <p:txBody>
          <a:bodyPr/>
          <a:lstStyle/>
          <a:p>
            <a:pPr lvl="0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respond constructively to failures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setbacks, problems, and disappointments.  They break tasks and large projects into smaller, manageable steps.</a:t>
            </a:r>
          </a:p>
          <a:p>
            <a:pPr lvl="0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use time efficiently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They schedule starting times, set deadlines, goals, and quotas so they don’t procrastinate.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a healthy self-esteem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They maintain themselves physically and emotionally.  They assess their skills and abilities realistically.  They never stop growing.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demonstrate self-discipline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think positively about themselves and others.  They use outside resources as role models and for inspiration.  They develop and cultivate good habits.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never without hope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They are willing to listen and learn.  They are willing to try new things.  They remember their success.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sz="3600" b="1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sz="3600" b="1" u="sng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22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Emotional Intelligence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 algn="ctr">
              <a:buFont typeface="Wingdings" charset="0"/>
              <a:buNone/>
            </a:pPr>
            <a:r>
              <a:rPr lang="en-US" sz="6000" b="1">
                <a:latin typeface="Times New Roman" charset="0"/>
                <a:cs typeface="Times New Roman" charset="0"/>
              </a:rPr>
              <a:t>Empathy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Fourteen Characteristics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 Effective Listening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Be Motivated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Make Eye contact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Show Interest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Avoid Distracting Actions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Demonstrate Empathy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Take in the Whole picture</a:t>
            </a:r>
          </a:p>
          <a:p>
            <a:pPr marL="514350" indent="-514350" eaLnBrk="1" hangingPunct="1">
              <a:buFont typeface="Wingdings" pitchFamily="1" charset="2"/>
              <a:buAutoNum type="arabicPeriod"/>
              <a:defRPr/>
            </a:pPr>
            <a:r>
              <a:rPr lang="en-US" u="sng" dirty="0">
                <a:latin typeface="Times New Roman" pitchFamily="18" charset="0"/>
                <a:ea typeface="+mn-ea"/>
                <a:cs typeface="Times New Roman" pitchFamily="18" charset="0"/>
              </a:rPr>
              <a:t>Ask Questions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Fourteen Characteristics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 Effective Listening</a:t>
            </a:r>
          </a:p>
        </p:txBody>
      </p:sp>
      <p:sp>
        <p:nvSpPr>
          <p:cNvPr id="11366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Paraphrase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Don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t Interrupt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Interpret what is being said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Don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t Overreact 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Confront your Biases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Make smooth Transitions</a:t>
            </a:r>
          </a:p>
          <a:p>
            <a:pPr marL="514350" indent="-514350" eaLnBrk="1" hangingPunct="1">
              <a:buFont typeface="Wingdings" charset="0"/>
              <a:buAutoNum type="arabicPeriod" startAt="8"/>
            </a:pPr>
            <a:r>
              <a:rPr lang="en-US">
                <a:latin typeface="Times New Roman" charset="0"/>
                <a:cs typeface="Times New Roman" charset="0"/>
              </a:rPr>
              <a:t>Be Natural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What Would You Say?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Advising &amp; Evaluating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Analyzing &amp; Interpreting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Reassuring &amp; Supporting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	Questioning &amp; Probing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		Paraphrasing &amp; Understanding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Perception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endParaRPr lang="en-US" sz="4000" dirty="0">
              <a:latin typeface="Times New Roman"/>
              <a:cs typeface="Times New Roman"/>
            </a:endParaRPr>
          </a:p>
          <a:p>
            <a:pPr marL="514350" indent="-514350">
              <a:buFont typeface="Wingdings" charset="0"/>
              <a:buAutoNum type="arabicPeriod"/>
              <a:defRPr/>
            </a:pPr>
            <a:r>
              <a:rPr lang="en-US" sz="4000" dirty="0">
                <a:latin typeface="Times New Roman"/>
                <a:cs typeface="Times New Roman"/>
              </a:rPr>
              <a:t>Describe the behavior</a:t>
            </a:r>
          </a:p>
          <a:p>
            <a:pPr marL="514350" indent="-514350">
              <a:buFont typeface="Wingdings" charset="0"/>
              <a:buAutoNum type="arabicPeriod"/>
              <a:defRPr/>
            </a:pPr>
            <a:r>
              <a:rPr lang="en-US" sz="4000" dirty="0">
                <a:latin typeface="Times New Roman"/>
                <a:cs typeface="Times New Roman"/>
              </a:rPr>
              <a:t>Provide two possible interpretations</a:t>
            </a:r>
          </a:p>
          <a:p>
            <a:pPr marL="514350" indent="-514350">
              <a:buFont typeface="Wingdings" charset="0"/>
              <a:buAutoNum type="arabicPeriod"/>
              <a:defRPr/>
            </a:pPr>
            <a:r>
              <a:rPr lang="en-US" sz="4000" dirty="0">
                <a:latin typeface="Times New Roman"/>
                <a:cs typeface="Times New Roman"/>
              </a:rPr>
              <a:t>Request clarification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Emotional Intelligence</a:t>
            </a: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 algn="ctr">
              <a:buFont typeface="Wingdings" charset="0"/>
              <a:buNone/>
            </a:pPr>
            <a:r>
              <a:rPr lang="en-US" sz="6000" b="1">
                <a:latin typeface="Times New Roman" charset="0"/>
                <a:cs typeface="Times New Roman" charset="0"/>
              </a:rPr>
              <a:t>Social Skill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b="1" dirty="0">
                <a:latin typeface="Times New Roman" pitchFamily="1" charset="0"/>
                <a:ea typeface="+mj-ea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</a:rPr>
              <a:t>Building a Supportive </a:t>
            </a:r>
            <a:br>
              <a:rPr lang="en-US" noProof="1">
                <a:solidFill>
                  <a:schemeClr val="tx1"/>
                </a:solidFill>
                <a:latin typeface="Times New Roman" pitchFamily="1" charset="0"/>
                <a:ea typeface="+mj-ea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</a:rPr>
              <a:t>Communication Climate</a:t>
            </a:r>
            <a:b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</a:rPr>
            </a:br>
            <a:endParaRPr lang="en-US" b="1" dirty="0">
              <a:solidFill>
                <a:schemeClr val="tx1"/>
              </a:solidFill>
              <a:latin typeface="Times New Roman" pitchFamily="1" charset="0"/>
              <a:ea typeface="+mj-ea"/>
            </a:endParaRP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§"/>
              <a:defRPr/>
            </a:pPr>
            <a:endParaRPr lang="en-US" b="1" dirty="0">
              <a:latin typeface="Times New Roman" pitchFamily="1" charset="0"/>
              <a:ea typeface="+mn-ea"/>
            </a:endParaRP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Description vs Evaluation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Equality vs Superiority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Problem Orientation vs Control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Spontaneity vs Strategy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Empathy vs Neutrality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Provisionalism vs Certainty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Emotional Intelligence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 sz="3600">
              <a:latin typeface="Times New Roman" charset="0"/>
              <a:cs typeface="Times New Roman" charset="0"/>
            </a:endParaRPr>
          </a:p>
          <a:p>
            <a:pPr marL="0" indent="0" algn="ctr">
              <a:buFont typeface="Wingdings" charset="0"/>
              <a:buNone/>
            </a:pPr>
            <a:r>
              <a:rPr lang="en-US" sz="6000" b="1">
                <a:latin typeface="Times New Roman" charset="0"/>
                <a:cs typeface="Times New Roman" charset="0"/>
              </a:rPr>
              <a:t>Self-Awareness</a:t>
            </a:r>
          </a:p>
          <a:p>
            <a:pPr marL="0" indent="0" algn="ctr">
              <a:buFont typeface="Wingdings" charset="0"/>
              <a:buNone/>
            </a:pPr>
            <a:endParaRPr lang="en-US" sz="36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Building a Supportive Communication Climate</a:t>
            </a:r>
            <a:b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37575" cy="4727575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The term communication climate refers to the social tone of a relationship.</a:t>
            </a:r>
          </a:p>
          <a:p>
            <a:pPr algn="ctr" eaLnBrk="1" hangingPunct="1">
              <a:buFont typeface="Wingdings" pitchFamily="1" charset="2"/>
              <a:buNone/>
              <a:defRPr/>
            </a:pPr>
            <a:endParaRPr lang="en-US" sz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  Relationships are like the weather:  warm and sunny / cold and dreary.</a:t>
            </a:r>
          </a:p>
          <a:p>
            <a:pPr algn="ctr" eaLnBrk="1" hangingPunct="1">
              <a:buFont typeface="Wingdings" pitchFamily="1" charset="2"/>
              <a:buNone/>
              <a:defRPr/>
            </a:pPr>
            <a:endParaRPr lang="en-US" sz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You can create a supportive or defensive communication climate.</a:t>
            </a:r>
          </a:p>
        </p:txBody>
      </p:sp>
    </p:spTree>
    <p:extLst>
      <p:ext uri="{BB962C8B-B14F-4D97-AF65-F5344CB8AC3E}">
        <p14:creationId xmlns:p14="http://schemas.microsoft.com/office/powerpoint/2010/main" val="1638912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Description vs. Evaluation</a:t>
            </a:r>
          </a:p>
        </p:txBody>
      </p:sp>
    </p:spTree>
    <p:extLst>
      <p:ext uri="{BB962C8B-B14F-4D97-AF65-F5344CB8AC3E}">
        <p14:creationId xmlns:p14="http://schemas.microsoft.com/office/powerpoint/2010/main" val="4023783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Description: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	“I noticed you came to the meeting 10 minutes late.”</a:t>
            </a:r>
          </a:p>
        </p:txBody>
      </p:sp>
    </p:spTree>
    <p:extLst>
      <p:ext uri="{BB962C8B-B14F-4D97-AF65-F5344CB8AC3E}">
        <p14:creationId xmlns:p14="http://schemas.microsoft.com/office/powerpoint/2010/main" val="467529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Evaluation: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	“I can’t believe how rude and inconsiderate you are coming to the meeting late.”</a:t>
            </a:r>
          </a:p>
        </p:txBody>
      </p:sp>
    </p:spTree>
    <p:extLst>
      <p:ext uri="{BB962C8B-B14F-4D97-AF65-F5344CB8AC3E}">
        <p14:creationId xmlns:p14="http://schemas.microsoft.com/office/powerpoint/2010/main" val="2261534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Equality vs. Superiority</a:t>
            </a:r>
          </a:p>
        </p:txBody>
      </p:sp>
    </p:spTree>
    <p:extLst>
      <p:ext uri="{BB962C8B-B14F-4D97-AF65-F5344CB8AC3E}">
        <p14:creationId xmlns:p14="http://schemas.microsoft.com/office/powerpoint/2010/main" val="628979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Equality:  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	“ I would like to hear how the issue looks to you.  Then </a:t>
            </a:r>
            <a:r>
              <a:rPr lang="en-US" sz="4400" i="1">
                <a:latin typeface="Times New Roman" pitchFamily="18" charset="0"/>
                <a:ea typeface="+mn-ea"/>
                <a:cs typeface="Times New Roman" pitchFamily="18" charset="0"/>
              </a:rPr>
              <a:t>I will 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tell you how it looks to me.”</a:t>
            </a:r>
          </a:p>
        </p:txBody>
      </p:sp>
    </p:spTree>
    <p:extLst>
      <p:ext uri="{BB962C8B-B14F-4D97-AF65-F5344CB8AC3E}">
        <p14:creationId xmlns:p14="http://schemas.microsoft.com/office/powerpoint/2010/main" val="3747045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Superiority: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“When you get to be in my position someday, then you’ll understand.”</a:t>
            </a:r>
          </a:p>
        </p:txBody>
      </p:sp>
    </p:spTree>
    <p:extLst>
      <p:ext uri="{BB962C8B-B14F-4D97-AF65-F5344CB8AC3E}">
        <p14:creationId xmlns:p14="http://schemas.microsoft.com/office/powerpoint/2010/main" val="2709100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Problem Orientation vs. Control</a:t>
            </a:r>
          </a:p>
        </p:txBody>
      </p:sp>
    </p:spTree>
    <p:extLst>
      <p:ext uri="{BB962C8B-B14F-4D97-AF65-F5344CB8AC3E}">
        <p14:creationId xmlns:p14="http://schemas.microsoft.com/office/powerpoint/2010/main" val="2251867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Problem Orientation: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“The production in your department hasn’t been as high as I’d hoped.  Any ideas on what we could do?”</a:t>
            </a:r>
          </a:p>
        </p:txBody>
      </p:sp>
    </p:spTree>
    <p:extLst>
      <p:ext uri="{BB962C8B-B14F-4D97-AF65-F5344CB8AC3E}">
        <p14:creationId xmlns:p14="http://schemas.microsoft.com/office/powerpoint/2010/main" val="1257542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Control: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“Either you start working harder, or you’re fired.”</a:t>
            </a:r>
          </a:p>
        </p:txBody>
      </p:sp>
    </p:spTree>
    <p:extLst>
      <p:ext uri="{BB962C8B-B14F-4D97-AF65-F5344CB8AC3E}">
        <p14:creationId xmlns:p14="http://schemas.microsoft.com/office/powerpoint/2010/main" val="321580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Personal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1" charset="2"/>
              <a:buNone/>
              <a:defRPr/>
            </a:pPr>
            <a:endParaRPr lang="en-US" sz="4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Identify the Personal Traits</a:t>
            </a: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You Believe You  Possess.</a:t>
            </a:r>
          </a:p>
        </p:txBody>
      </p:sp>
    </p:spTree>
    <p:extLst>
      <p:ext uri="{BB962C8B-B14F-4D97-AF65-F5344CB8AC3E}">
        <p14:creationId xmlns:p14="http://schemas.microsoft.com/office/powerpoint/2010/main" val="4051778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Spontaneity vs. Strategy</a:t>
            </a:r>
          </a:p>
        </p:txBody>
      </p:sp>
    </p:spTree>
    <p:extLst>
      <p:ext uri="{BB962C8B-B14F-4D97-AF65-F5344CB8AC3E}">
        <p14:creationId xmlns:p14="http://schemas.microsoft.com/office/powerpoint/2010/main" val="3905960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Spontaneity: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“I’m concerned about your job performance over the last month; let’s set up a time to talk about it.”</a:t>
            </a:r>
          </a:p>
        </p:txBody>
      </p:sp>
    </p:spTree>
    <p:extLst>
      <p:ext uri="{BB962C8B-B14F-4D97-AF65-F5344CB8AC3E}">
        <p14:creationId xmlns:p14="http://schemas.microsoft.com/office/powerpoint/2010/main" val="840943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Strategy: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“Have you considered another line of work?”</a:t>
            </a:r>
          </a:p>
        </p:txBody>
      </p:sp>
    </p:spTree>
    <p:extLst>
      <p:ext uri="{BB962C8B-B14F-4D97-AF65-F5344CB8AC3E}">
        <p14:creationId xmlns:p14="http://schemas.microsoft.com/office/powerpoint/2010/main" val="2510278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Empathy vs. Neutrality</a:t>
            </a:r>
          </a:p>
        </p:txBody>
      </p:sp>
    </p:spTree>
    <p:extLst>
      <p:ext uri="{BB962C8B-B14F-4D97-AF65-F5344CB8AC3E}">
        <p14:creationId xmlns:p14="http://schemas.microsoft.com/office/powerpoint/2010/main" val="1144269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Empathy: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“I’ll bet you’re pretty excited about the promotion.”</a:t>
            </a:r>
          </a:p>
        </p:txBody>
      </p:sp>
    </p:spTree>
    <p:extLst>
      <p:ext uri="{BB962C8B-B14F-4D97-AF65-F5344CB8AC3E}">
        <p14:creationId xmlns:p14="http://schemas.microsoft.com/office/powerpoint/2010/main" val="2651305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Neutrality: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“Don’t get too excited – everybody gets promoted sooner or later.”</a:t>
            </a:r>
          </a:p>
        </p:txBody>
      </p:sp>
    </p:spTree>
    <p:extLst>
      <p:ext uri="{BB962C8B-B14F-4D97-AF65-F5344CB8AC3E}">
        <p14:creationId xmlns:p14="http://schemas.microsoft.com/office/powerpoint/2010/main" val="3842186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Provisionalism vs. Certainty</a:t>
            </a:r>
          </a:p>
        </p:txBody>
      </p:sp>
    </p:spTree>
    <p:extLst>
      <p:ext uri="{BB962C8B-B14F-4D97-AF65-F5344CB8AC3E}">
        <p14:creationId xmlns:p14="http://schemas.microsoft.com/office/powerpoint/2010/main" val="4107537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 err="1">
                <a:latin typeface="Times New Roman" pitchFamily="18" charset="0"/>
                <a:ea typeface="+mn-ea"/>
                <a:cs typeface="Times New Roman" pitchFamily="18" charset="0"/>
              </a:rPr>
              <a:t>Provisionalism</a:t>
            </a: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“I’m not sure if that seminar on Emotional Intelligence was a good use of my time.  What did you think?”</a:t>
            </a:r>
          </a:p>
        </p:txBody>
      </p:sp>
    </p:spTree>
    <p:extLst>
      <p:ext uri="{BB962C8B-B14F-4D97-AF65-F5344CB8AC3E}">
        <p14:creationId xmlns:p14="http://schemas.microsoft.com/office/powerpoint/2010/main" val="10315115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Supportive Communication Climate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Certainty: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“I hated that seminar on </a:t>
            </a:r>
            <a:r>
              <a:rPr lang="en-US" sz="4400" i="1" dirty="0">
                <a:latin typeface="Times New Roman" pitchFamily="18" charset="0"/>
                <a:cs typeface="Times New Roman" pitchFamily="18" charset="0"/>
              </a:rPr>
              <a:t>Emotional Intelligence </a:t>
            </a:r>
            <a:r>
              <a:rPr lang="en-US" sz="4400" i="1" dirty="0">
                <a:latin typeface="Times New Roman" pitchFamily="18" charset="0"/>
                <a:ea typeface="+mn-ea"/>
                <a:cs typeface="Times New Roman" pitchFamily="18" charset="0"/>
              </a:rPr>
              <a:t>.  I am sure you did, too.”</a:t>
            </a:r>
          </a:p>
        </p:txBody>
      </p:sp>
    </p:spTree>
    <p:extLst>
      <p:ext uri="{BB962C8B-B14F-4D97-AF65-F5344CB8AC3E}">
        <p14:creationId xmlns:p14="http://schemas.microsoft.com/office/powerpoint/2010/main" val="4462282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  <a:cs typeface="+mj-cs"/>
              </a:rPr>
              <a:t>Eight Factors of Building Cohesiveness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447800"/>
            <a:ext cx="9144000" cy="4651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Times New Roman" pitchFamily="1" charset="0"/>
              <a:ea typeface="+mn-ea"/>
              <a:cs typeface="+mn-cs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1)	</a:t>
            </a:r>
            <a:r>
              <a:rPr lang="en-US" sz="2800" b="1" u="sng" dirty="0">
                <a:latin typeface="Times New Roman" pitchFamily="1" charset="0"/>
              </a:rPr>
              <a:t>Shared or Compatible Goals</a:t>
            </a:r>
            <a:endParaRPr lang="en-US" sz="2800" dirty="0">
              <a:latin typeface="Times New Roman" pitchFamily="1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2)	Progress Toward These Goals</a:t>
            </a:r>
            <a:endParaRPr lang="en-US" sz="2800" dirty="0">
              <a:latin typeface="Times New Roman" pitchFamily="1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3)	Shared Norms</a:t>
            </a: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4)	Lack of Perceived Threat Between Members</a:t>
            </a: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5)	Interdependence of Members</a:t>
            </a:r>
            <a:endParaRPr lang="en-US" sz="2800" dirty="0">
              <a:latin typeface="Times New Roman" pitchFamily="1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6)	Threat From Outside the Team</a:t>
            </a:r>
            <a:endParaRPr lang="en-US" sz="2800" dirty="0">
              <a:latin typeface="Times New Roman" pitchFamily="1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7)	Mutual Perceived Attractiveness-Friendship</a:t>
            </a:r>
            <a:endParaRPr lang="en-US" sz="2800" dirty="0">
              <a:latin typeface="Times New Roman" pitchFamily="1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1" charset="2"/>
              <a:buChar char="§"/>
              <a:defRPr/>
            </a:pPr>
            <a:r>
              <a:rPr lang="en-US" sz="2800" b="1" dirty="0">
                <a:latin typeface="Times New Roman" pitchFamily="1" charset="0"/>
              </a:rPr>
              <a:t>8)	Shared Team Experiences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295400"/>
            <a:ext cx="8537575" cy="4803775"/>
          </a:xfrm>
        </p:spPr>
        <p:txBody>
          <a:bodyPr/>
          <a:lstStyle/>
          <a:p>
            <a:pPr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Your image of who you are.</a:t>
            </a:r>
          </a:p>
          <a:p>
            <a:pPr>
              <a:buFont typeface="Wingdings" pitchFamily="1" charset="2"/>
              <a:buNone/>
              <a:defRPr/>
            </a:pPr>
            <a:endParaRPr lang="en-US" sz="1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Your feelings and thoughts about your strengths and weaknesses, your abilities and limitations.</a:t>
            </a:r>
          </a:p>
          <a:p>
            <a:pPr>
              <a:buFont typeface="Wingdings" pitchFamily="1" charset="2"/>
              <a:buNone/>
              <a:defRPr/>
            </a:pPr>
            <a:endParaRPr lang="en-US" sz="1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What you believe about yourself.</a:t>
            </a:r>
          </a:p>
          <a:p>
            <a:pPr>
              <a:buFont typeface="Wingdings" pitchFamily="1" charset="2"/>
              <a:buNone/>
              <a:defRPr/>
            </a:pPr>
            <a:endParaRPr lang="en-US" sz="1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It is your own impression, opinion, attitude and description regarding yourself.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37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In one minute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 can change my attitude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and in that minute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change my entire day.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br>
              <a:rPr lang="en-US"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If I was an actor,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 would get paid to play a role.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At work I get paid to play a role.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>
          <a:xfrm>
            <a:off x="914400" y="4953000"/>
            <a:ext cx="7162800" cy="3810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37575" cy="4727575"/>
          </a:xfrm>
        </p:spPr>
        <p:txBody>
          <a:bodyPr/>
          <a:lstStyle/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Experiences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Personal Attributes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Social Roles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Others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Images of You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Social Comparison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Your Own Interpretations and Evaluations</a:t>
            </a:r>
          </a:p>
          <a:p>
            <a:pPr marL="514350" indent="-514350">
              <a:buFont typeface="Wingdings" charset="0"/>
              <a:buAutoNum type="arabicPeriod"/>
            </a:pPr>
            <a:r>
              <a:rPr lang="en-US">
                <a:latin typeface="Times New Roman" charset="0"/>
                <a:cs typeface="Times New Roman" charset="0"/>
              </a:rPr>
              <a:t>Personal Goals and Expectations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Enhancing Your Personal Brand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Personality</a:t>
            </a: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Values</a:t>
            </a: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Emotional Rewards</a:t>
            </a: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Functional Benefits</a:t>
            </a:r>
          </a:p>
          <a:p>
            <a:pPr algn="ctr"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Features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Enhancing Your Personal Brand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Principle of Resources</a:t>
            </a:r>
          </a:p>
          <a:p>
            <a:pPr>
              <a:buFont typeface="Wingdings" pitchFamily="1" charset="2"/>
              <a:buNone/>
              <a:defRPr/>
            </a:pPr>
            <a:endParaRPr lang="en-US" sz="4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Principle of Scarcity</a:t>
            </a:r>
          </a:p>
          <a:p>
            <a:pPr>
              <a:buFont typeface="Wingdings" pitchFamily="2" charset="2"/>
              <a:buNone/>
              <a:defRPr/>
            </a:pPr>
            <a:endParaRPr lang="en-US" sz="4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75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Emotional Intelligence</a:t>
            </a:r>
          </a:p>
        </p:txBody>
      </p:sp>
      <p:sp>
        <p:nvSpPr>
          <p:cNvPr id="3686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b="1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3600" b="1">
              <a:latin typeface="Times New Roman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6000" b="1">
                <a:latin typeface="Times New Roman" charset="0"/>
              </a:rPr>
              <a:t>Self-Regulation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4000" b="1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4D4D4D"/>
        </a:dk1>
        <a:lt1>
          <a:srgbClr val="FFFFFF"/>
        </a:lt1>
        <a:dk2>
          <a:srgbClr val="000092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AAAAC7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4F4F77"/>
        </a:dk1>
        <a:lt1>
          <a:srgbClr val="FFFFFF"/>
        </a:lt1>
        <a:dk2>
          <a:srgbClr val="000092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AAAAC7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ouds 1">
    <a:dk1>
      <a:srgbClr val="4D4D4D"/>
    </a:dk1>
    <a:lt1>
      <a:srgbClr val="FFFFFF"/>
    </a:lt1>
    <a:dk2>
      <a:srgbClr val="0000A4"/>
    </a:dk2>
    <a:lt2>
      <a:srgbClr val="B7E7FF"/>
    </a:lt2>
    <a:accent1>
      <a:srgbClr val="0099CC"/>
    </a:accent1>
    <a:accent2>
      <a:srgbClr val="00CC99"/>
    </a:accent2>
    <a:accent3>
      <a:srgbClr val="AAAACF"/>
    </a:accent3>
    <a:accent4>
      <a:srgbClr val="DADADA"/>
    </a:accent4>
    <a:accent5>
      <a:srgbClr val="AACAE2"/>
    </a:accent5>
    <a:accent6>
      <a:srgbClr val="00B98A"/>
    </a:accent6>
    <a:hlink>
      <a:srgbClr val="FFCC00"/>
    </a:hlink>
    <a:folHlink>
      <a:srgbClr val="EE941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</TotalTime>
  <Words>794</Words>
  <Application>Microsoft Macintosh PowerPoint</Application>
  <PresentationFormat>On-screen Show (4:3)</PresentationFormat>
  <Paragraphs>261</Paragraphs>
  <Slides>50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ＭＳ Ｐゴシック</vt:lpstr>
      <vt:lpstr>ヒラギノ角ゴ ProN W3</vt:lpstr>
      <vt:lpstr>Arial</vt:lpstr>
      <vt:lpstr>Calibri</vt:lpstr>
      <vt:lpstr>Times New Roman</vt:lpstr>
      <vt:lpstr>Wingdings</vt:lpstr>
      <vt:lpstr>Wingdings 2</vt:lpstr>
      <vt:lpstr>1_Clouds</vt:lpstr>
      <vt:lpstr>2018 Government IT Symposium   Applying Emotional Intelligence for Career Success</vt:lpstr>
      <vt:lpstr>Emotional Intelligence</vt:lpstr>
      <vt:lpstr>Emotional Intelligence</vt:lpstr>
      <vt:lpstr>Personal Traits</vt:lpstr>
      <vt:lpstr>PowerPoint Presentation</vt:lpstr>
      <vt:lpstr>PowerPoint Presentation</vt:lpstr>
      <vt:lpstr>Enhancing Your Personal Brand</vt:lpstr>
      <vt:lpstr>Enhancing Your Personal Brand</vt:lpstr>
      <vt:lpstr>Emotional Intelligence</vt:lpstr>
      <vt:lpstr>Understanding Your Emotions and Responding Appropriately</vt:lpstr>
      <vt:lpstr>Understanding Negative Emotions  and Overcoming Them Exercise</vt:lpstr>
      <vt:lpstr>Neutral Phrases</vt:lpstr>
      <vt:lpstr>Emotional Intelligence</vt:lpstr>
      <vt:lpstr>PowerPoint Presentation</vt:lpstr>
      <vt:lpstr>Abraham Maslow’s Hierarchy of Needs</vt:lpstr>
      <vt:lpstr> Frederick Herzberg’s Extrinsic Conditions</vt:lpstr>
      <vt:lpstr> Frederick Herzberg’s Intrinsic Conditions</vt:lpstr>
      <vt:lpstr>David McClelland’s Theory of Motivation</vt:lpstr>
      <vt:lpstr> What Motivates Employees </vt:lpstr>
      <vt:lpstr>What Motivates Employees</vt:lpstr>
      <vt:lpstr>  Twelve Management Errors Leading to De-Motivation </vt:lpstr>
      <vt:lpstr> Behaviors of the Self-Motivated </vt:lpstr>
      <vt:lpstr>Emotional Intelligence</vt:lpstr>
      <vt:lpstr>Fourteen Characteristics of Effective Listening</vt:lpstr>
      <vt:lpstr>Fourteen Characteristics of Effective Listening</vt:lpstr>
      <vt:lpstr>What Would You Say?</vt:lpstr>
      <vt:lpstr>Perception Checking</vt:lpstr>
      <vt:lpstr>Emotional Intelligence</vt:lpstr>
      <vt:lpstr> Building a Supportive  Communication Climate </vt:lpstr>
      <vt:lpstr> Building a Supportive Communication Climate 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Supportive Communication Climate</vt:lpstr>
      <vt:lpstr>Eight Factors of Building Cohesiveness</vt:lpstr>
      <vt:lpstr> In one minute I can change my attitude and in that minute change my entire day.   If I was an actor, I would get paid to play a role. At work I get paid to play a role.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silver lining in a Tarnished economy</dc:title>
  <dc:creator>Kit Welchlin</dc:creator>
  <cp:lastModifiedBy>Kit Welchlin</cp:lastModifiedBy>
  <cp:revision>128</cp:revision>
  <dcterms:created xsi:type="dcterms:W3CDTF">2009-05-04T02:07:24Z</dcterms:created>
  <dcterms:modified xsi:type="dcterms:W3CDTF">2019-11-27T19:53:43Z</dcterms:modified>
</cp:coreProperties>
</file>