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5"/>
  </p:notesMasterIdLst>
  <p:handoutMasterIdLst>
    <p:handoutMasterId r:id="rId26"/>
  </p:handoutMasterIdLst>
  <p:sldIdLst>
    <p:sldId id="454" r:id="rId2"/>
    <p:sldId id="458" r:id="rId3"/>
    <p:sldId id="487" r:id="rId4"/>
    <p:sldId id="500" r:id="rId5"/>
    <p:sldId id="375" r:id="rId6"/>
    <p:sldId id="503" r:id="rId7"/>
    <p:sldId id="501" r:id="rId8"/>
    <p:sldId id="502" r:id="rId9"/>
    <p:sldId id="393" r:id="rId10"/>
    <p:sldId id="504" r:id="rId11"/>
    <p:sldId id="397" r:id="rId12"/>
    <p:sldId id="398" r:id="rId13"/>
    <p:sldId id="498" r:id="rId14"/>
    <p:sldId id="399" r:id="rId15"/>
    <p:sldId id="400" r:id="rId16"/>
    <p:sldId id="401" r:id="rId17"/>
    <p:sldId id="402" r:id="rId18"/>
    <p:sldId id="403" r:id="rId19"/>
    <p:sldId id="404" r:id="rId20"/>
    <p:sldId id="499" r:id="rId21"/>
    <p:sldId id="414" r:id="rId22"/>
    <p:sldId id="440" r:id="rId23"/>
    <p:sldId id="505" r:id="rId24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  <a:srgbClr val="FFFF99"/>
    <a:srgbClr val="FFFFCC"/>
    <a:srgbClr val="FFFF66"/>
    <a:srgbClr val="0099CC"/>
    <a:srgbClr val="FF7C8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0" autoAdjust="0"/>
    <p:restoredTop sz="93357" autoAdjust="0"/>
  </p:normalViewPr>
  <p:slideViewPr>
    <p:cSldViewPr snapToObjects="1">
      <p:cViewPr varScale="1">
        <p:scale>
          <a:sx n="66" d="100"/>
          <a:sy n="66" d="100"/>
        </p:scale>
        <p:origin x="12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2808" y="7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19E6F-D5DE-44F4-B9ED-2507ED15A9E1}" type="doc">
      <dgm:prSet loTypeId="urn:microsoft.com/office/officeart/2005/8/layout/cycle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4600AE7-949A-4B5F-8F54-1EBFAF15FB87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en-US" b="1" dirty="0" smtClean="0"/>
            <a:t>Technology</a:t>
          </a:r>
          <a:endParaRPr lang="en-US" b="1" dirty="0"/>
        </a:p>
      </dgm:t>
    </dgm:pt>
    <dgm:pt modelId="{A27F0E7B-FF3A-458D-A3B1-98DA54C6819B}" type="parTrans" cxnId="{F6CB4CA4-822D-4B3E-950A-D7412A63861F}">
      <dgm:prSet/>
      <dgm:spPr/>
      <dgm:t>
        <a:bodyPr/>
        <a:lstStyle/>
        <a:p>
          <a:endParaRPr lang="en-US" b="1"/>
        </a:p>
      </dgm:t>
    </dgm:pt>
    <dgm:pt modelId="{23DCCD24-2BD8-4FF8-BAAC-BF965DA1D780}" type="sibTrans" cxnId="{F6CB4CA4-822D-4B3E-950A-D7412A63861F}">
      <dgm:prSet/>
      <dgm:spPr/>
      <dgm:t>
        <a:bodyPr/>
        <a:lstStyle/>
        <a:p>
          <a:endParaRPr lang="en-US" b="1"/>
        </a:p>
      </dgm:t>
    </dgm:pt>
    <dgm:pt modelId="{51C22DEA-6627-424A-B1A4-25276858971C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en-US" b="1" dirty="0" smtClean="0"/>
            <a:t>Economic</a:t>
          </a:r>
          <a:endParaRPr lang="en-US" b="1" dirty="0"/>
        </a:p>
      </dgm:t>
    </dgm:pt>
    <dgm:pt modelId="{80878F9F-156A-45A7-81E4-4A5201E762D5}" type="parTrans" cxnId="{758C3480-1089-4AAC-B5FC-6EF30008C953}">
      <dgm:prSet/>
      <dgm:spPr/>
      <dgm:t>
        <a:bodyPr/>
        <a:lstStyle/>
        <a:p>
          <a:endParaRPr lang="en-US" b="1"/>
        </a:p>
      </dgm:t>
    </dgm:pt>
    <dgm:pt modelId="{45A583CF-891C-4015-A466-7C268CB6B0C9}" type="sibTrans" cxnId="{758C3480-1089-4AAC-B5FC-6EF30008C953}">
      <dgm:prSet/>
      <dgm:spPr/>
      <dgm:t>
        <a:bodyPr/>
        <a:lstStyle/>
        <a:p>
          <a:endParaRPr lang="en-US" b="1"/>
        </a:p>
      </dgm:t>
    </dgm:pt>
    <dgm:pt modelId="{E5024E5A-5118-4844-9143-FB220040081A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en-US" b="1" dirty="0" smtClean="0"/>
            <a:t>Operational</a:t>
          </a:r>
          <a:endParaRPr lang="en-US" b="1" dirty="0"/>
        </a:p>
      </dgm:t>
    </dgm:pt>
    <dgm:pt modelId="{66A4EF90-0A4D-48C1-924D-294AC406E7E1}" type="parTrans" cxnId="{D1D4E49B-75F4-413E-9589-6A5DD900E0B2}">
      <dgm:prSet/>
      <dgm:spPr/>
      <dgm:t>
        <a:bodyPr/>
        <a:lstStyle/>
        <a:p>
          <a:endParaRPr lang="en-US" b="1"/>
        </a:p>
      </dgm:t>
    </dgm:pt>
    <dgm:pt modelId="{E0F9CC21-F0D9-4D92-AD5C-5E3F2E5D600F}" type="sibTrans" cxnId="{D1D4E49B-75F4-413E-9589-6A5DD900E0B2}">
      <dgm:prSet/>
      <dgm:spPr/>
      <dgm:t>
        <a:bodyPr/>
        <a:lstStyle/>
        <a:p>
          <a:endParaRPr lang="en-US" b="1"/>
        </a:p>
      </dgm:t>
    </dgm:pt>
    <dgm:pt modelId="{65815390-F90B-4091-B478-021BA66247B5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en-US" b="1" dirty="0" smtClean="0"/>
            <a:t>Schedule</a:t>
          </a:r>
          <a:endParaRPr lang="en-US" b="1" dirty="0"/>
        </a:p>
      </dgm:t>
    </dgm:pt>
    <dgm:pt modelId="{F4AB93FB-B840-42D7-A92C-2331DC0880F2}" type="parTrans" cxnId="{58750857-789D-4698-9570-B60E71E1DE03}">
      <dgm:prSet/>
      <dgm:spPr/>
      <dgm:t>
        <a:bodyPr/>
        <a:lstStyle/>
        <a:p>
          <a:endParaRPr lang="en-US" b="1"/>
        </a:p>
      </dgm:t>
    </dgm:pt>
    <dgm:pt modelId="{0A1F8897-5A38-40A8-BC32-0C28BF9F701E}" type="sibTrans" cxnId="{58750857-789D-4698-9570-B60E71E1DE03}">
      <dgm:prSet/>
      <dgm:spPr/>
      <dgm:t>
        <a:bodyPr/>
        <a:lstStyle/>
        <a:p>
          <a:endParaRPr lang="en-US" b="1"/>
        </a:p>
      </dgm:t>
    </dgm:pt>
    <dgm:pt modelId="{1A75ACB7-0C91-4935-AFB6-35C7A3340F8C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en-US" b="1" dirty="0" smtClean="0"/>
            <a:t>Legal</a:t>
          </a:r>
          <a:endParaRPr lang="en-US" b="1" dirty="0"/>
        </a:p>
      </dgm:t>
    </dgm:pt>
    <dgm:pt modelId="{6375F7AD-A1A5-4569-9391-81E1EE70CB86}" type="parTrans" cxnId="{7DADDCAD-564A-4CCD-9535-9617B960D2F9}">
      <dgm:prSet/>
      <dgm:spPr/>
      <dgm:t>
        <a:bodyPr/>
        <a:lstStyle/>
        <a:p>
          <a:endParaRPr lang="en-US" b="1"/>
        </a:p>
      </dgm:t>
    </dgm:pt>
    <dgm:pt modelId="{5A6648D4-B8CD-41C3-92BE-235EDFFE5A2E}" type="sibTrans" cxnId="{7DADDCAD-564A-4CCD-9535-9617B960D2F9}">
      <dgm:prSet/>
      <dgm:spPr/>
      <dgm:t>
        <a:bodyPr/>
        <a:lstStyle/>
        <a:p>
          <a:endParaRPr lang="en-US" b="1"/>
        </a:p>
      </dgm:t>
    </dgm:pt>
    <dgm:pt modelId="{377336FF-E51F-4507-93A8-FD4C867ACAA2}" type="pres">
      <dgm:prSet presAssocID="{D3D19E6F-D5DE-44F4-B9ED-2507ED15A9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F1DC5E-561F-4C19-89A2-B49B59F25AEB}" type="pres">
      <dgm:prSet presAssocID="{B4600AE7-949A-4B5F-8F54-1EBFAF15FB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A277A-6F8B-49B5-A6B2-963D5014228F}" type="pres">
      <dgm:prSet presAssocID="{B4600AE7-949A-4B5F-8F54-1EBFAF15FB87}" presName="spNode" presStyleCnt="0"/>
      <dgm:spPr/>
    </dgm:pt>
    <dgm:pt modelId="{F2B89C8D-12F4-4B41-9624-8C8E7EB92B2A}" type="pres">
      <dgm:prSet presAssocID="{23DCCD24-2BD8-4FF8-BAAC-BF965DA1D78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D804869-A137-4B90-93EF-848DD05AF4A5}" type="pres">
      <dgm:prSet presAssocID="{51C22DEA-6627-424A-B1A4-2527685897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A68C6-6DAD-45BE-90F3-1FF2912D4953}" type="pres">
      <dgm:prSet presAssocID="{51C22DEA-6627-424A-B1A4-25276858971C}" presName="spNode" presStyleCnt="0"/>
      <dgm:spPr/>
    </dgm:pt>
    <dgm:pt modelId="{C48E4E1A-FB13-4B68-9240-CB3BE936D6D1}" type="pres">
      <dgm:prSet presAssocID="{45A583CF-891C-4015-A466-7C268CB6B0C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B6CEEA2-5D6F-4119-9E61-F28C3535FC39}" type="pres">
      <dgm:prSet presAssocID="{E5024E5A-5118-4844-9143-FB22004008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BE582-EA66-4A62-B69F-E53789BB9727}" type="pres">
      <dgm:prSet presAssocID="{E5024E5A-5118-4844-9143-FB220040081A}" presName="spNode" presStyleCnt="0"/>
      <dgm:spPr/>
    </dgm:pt>
    <dgm:pt modelId="{456F9C5A-AF84-42C7-A94B-E496B2118C01}" type="pres">
      <dgm:prSet presAssocID="{E0F9CC21-F0D9-4D92-AD5C-5E3F2E5D600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2274D19-1BE6-4F77-BC6E-E60A76D10C17}" type="pres">
      <dgm:prSet presAssocID="{65815390-F90B-4091-B478-021BA66247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F5673-B304-47A7-B54B-12147611A24F}" type="pres">
      <dgm:prSet presAssocID="{65815390-F90B-4091-B478-021BA66247B5}" presName="spNode" presStyleCnt="0"/>
      <dgm:spPr/>
    </dgm:pt>
    <dgm:pt modelId="{2E9B5435-7546-415F-B294-6C2D02773DC7}" type="pres">
      <dgm:prSet presAssocID="{0A1F8897-5A38-40A8-BC32-0C28BF9F701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ED6F048-AC6B-41D2-931C-8515447A8CD9}" type="pres">
      <dgm:prSet presAssocID="{1A75ACB7-0C91-4935-AFB6-35C7A3340F8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307DB-97FA-4572-8D8A-7BEC265D4B32}" type="pres">
      <dgm:prSet presAssocID="{1A75ACB7-0C91-4935-AFB6-35C7A3340F8C}" presName="spNode" presStyleCnt="0"/>
      <dgm:spPr/>
    </dgm:pt>
    <dgm:pt modelId="{736EA074-61C2-4BCC-8F00-182941C67E5A}" type="pres">
      <dgm:prSet presAssocID="{5A6648D4-B8CD-41C3-92BE-235EDFFE5A2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88CB952-EB48-41C2-8756-D590860B9589}" type="presOf" srcId="{D3D19E6F-D5DE-44F4-B9ED-2507ED15A9E1}" destId="{377336FF-E51F-4507-93A8-FD4C867ACAA2}" srcOrd="0" destOrd="0" presId="urn:microsoft.com/office/officeart/2005/8/layout/cycle6"/>
    <dgm:cxn modelId="{6EBF472D-9300-4CDE-8521-5CF59B44B414}" type="presOf" srcId="{0A1F8897-5A38-40A8-BC32-0C28BF9F701E}" destId="{2E9B5435-7546-415F-B294-6C2D02773DC7}" srcOrd="0" destOrd="0" presId="urn:microsoft.com/office/officeart/2005/8/layout/cycle6"/>
    <dgm:cxn modelId="{58750857-789D-4698-9570-B60E71E1DE03}" srcId="{D3D19E6F-D5DE-44F4-B9ED-2507ED15A9E1}" destId="{65815390-F90B-4091-B478-021BA66247B5}" srcOrd="3" destOrd="0" parTransId="{F4AB93FB-B840-42D7-A92C-2331DC0880F2}" sibTransId="{0A1F8897-5A38-40A8-BC32-0C28BF9F701E}"/>
    <dgm:cxn modelId="{BFD97A38-9D57-4A27-8778-A8ABD63460C1}" type="presOf" srcId="{1A75ACB7-0C91-4935-AFB6-35C7A3340F8C}" destId="{DED6F048-AC6B-41D2-931C-8515447A8CD9}" srcOrd="0" destOrd="0" presId="urn:microsoft.com/office/officeart/2005/8/layout/cycle6"/>
    <dgm:cxn modelId="{F6CB4CA4-822D-4B3E-950A-D7412A63861F}" srcId="{D3D19E6F-D5DE-44F4-B9ED-2507ED15A9E1}" destId="{B4600AE7-949A-4B5F-8F54-1EBFAF15FB87}" srcOrd="0" destOrd="0" parTransId="{A27F0E7B-FF3A-458D-A3B1-98DA54C6819B}" sibTransId="{23DCCD24-2BD8-4FF8-BAAC-BF965DA1D780}"/>
    <dgm:cxn modelId="{D16A6BEC-1050-437B-A281-1C1C9545E75B}" type="presOf" srcId="{E0F9CC21-F0D9-4D92-AD5C-5E3F2E5D600F}" destId="{456F9C5A-AF84-42C7-A94B-E496B2118C01}" srcOrd="0" destOrd="0" presId="urn:microsoft.com/office/officeart/2005/8/layout/cycle6"/>
    <dgm:cxn modelId="{21D952BB-89DC-44B8-9F82-88928579C0D5}" type="presOf" srcId="{65815390-F90B-4091-B478-021BA66247B5}" destId="{82274D19-1BE6-4F77-BC6E-E60A76D10C17}" srcOrd="0" destOrd="0" presId="urn:microsoft.com/office/officeart/2005/8/layout/cycle6"/>
    <dgm:cxn modelId="{25699F86-934B-4848-96DF-734CC7F385C4}" type="presOf" srcId="{E5024E5A-5118-4844-9143-FB220040081A}" destId="{6B6CEEA2-5D6F-4119-9E61-F28C3535FC39}" srcOrd="0" destOrd="0" presId="urn:microsoft.com/office/officeart/2005/8/layout/cycle6"/>
    <dgm:cxn modelId="{7DADDCAD-564A-4CCD-9535-9617B960D2F9}" srcId="{D3D19E6F-D5DE-44F4-B9ED-2507ED15A9E1}" destId="{1A75ACB7-0C91-4935-AFB6-35C7A3340F8C}" srcOrd="4" destOrd="0" parTransId="{6375F7AD-A1A5-4569-9391-81E1EE70CB86}" sibTransId="{5A6648D4-B8CD-41C3-92BE-235EDFFE5A2E}"/>
    <dgm:cxn modelId="{EEA5B7AF-3395-46C9-8F1A-D4284E892B66}" type="presOf" srcId="{45A583CF-891C-4015-A466-7C268CB6B0C9}" destId="{C48E4E1A-FB13-4B68-9240-CB3BE936D6D1}" srcOrd="0" destOrd="0" presId="urn:microsoft.com/office/officeart/2005/8/layout/cycle6"/>
    <dgm:cxn modelId="{5C59E68B-C632-442F-9D51-4D144A89F0DE}" type="presOf" srcId="{51C22DEA-6627-424A-B1A4-25276858971C}" destId="{6D804869-A137-4B90-93EF-848DD05AF4A5}" srcOrd="0" destOrd="0" presId="urn:microsoft.com/office/officeart/2005/8/layout/cycle6"/>
    <dgm:cxn modelId="{175B1340-C2D0-45C0-95EB-FB714D4814AF}" type="presOf" srcId="{5A6648D4-B8CD-41C3-92BE-235EDFFE5A2E}" destId="{736EA074-61C2-4BCC-8F00-182941C67E5A}" srcOrd="0" destOrd="0" presId="urn:microsoft.com/office/officeart/2005/8/layout/cycle6"/>
    <dgm:cxn modelId="{50DC3721-C471-41E2-8549-B076B148501E}" type="presOf" srcId="{B4600AE7-949A-4B5F-8F54-1EBFAF15FB87}" destId="{13F1DC5E-561F-4C19-89A2-B49B59F25AEB}" srcOrd="0" destOrd="0" presId="urn:microsoft.com/office/officeart/2005/8/layout/cycle6"/>
    <dgm:cxn modelId="{758C3480-1089-4AAC-B5FC-6EF30008C953}" srcId="{D3D19E6F-D5DE-44F4-B9ED-2507ED15A9E1}" destId="{51C22DEA-6627-424A-B1A4-25276858971C}" srcOrd="1" destOrd="0" parTransId="{80878F9F-156A-45A7-81E4-4A5201E762D5}" sibTransId="{45A583CF-891C-4015-A466-7C268CB6B0C9}"/>
    <dgm:cxn modelId="{D1D4E49B-75F4-413E-9589-6A5DD900E0B2}" srcId="{D3D19E6F-D5DE-44F4-B9ED-2507ED15A9E1}" destId="{E5024E5A-5118-4844-9143-FB220040081A}" srcOrd="2" destOrd="0" parTransId="{66A4EF90-0A4D-48C1-924D-294AC406E7E1}" sibTransId="{E0F9CC21-F0D9-4D92-AD5C-5E3F2E5D600F}"/>
    <dgm:cxn modelId="{A89DF04D-1B23-4C01-95CB-9EFFF1A9A819}" type="presOf" srcId="{23DCCD24-2BD8-4FF8-BAAC-BF965DA1D780}" destId="{F2B89C8D-12F4-4B41-9624-8C8E7EB92B2A}" srcOrd="0" destOrd="0" presId="urn:microsoft.com/office/officeart/2005/8/layout/cycle6"/>
    <dgm:cxn modelId="{C70596E7-43DE-41EB-A2FB-B3993424E387}" type="presParOf" srcId="{377336FF-E51F-4507-93A8-FD4C867ACAA2}" destId="{13F1DC5E-561F-4C19-89A2-B49B59F25AEB}" srcOrd="0" destOrd="0" presId="urn:microsoft.com/office/officeart/2005/8/layout/cycle6"/>
    <dgm:cxn modelId="{47E0EC8D-3081-4E88-B43E-BA31FA10C7E5}" type="presParOf" srcId="{377336FF-E51F-4507-93A8-FD4C867ACAA2}" destId="{12DA277A-6F8B-49B5-A6B2-963D5014228F}" srcOrd="1" destOrd="0" presId="urn:microsoft.com/office/officeart/2005/8/layout/cycle6"/>
    <dgm:cxn modelId="{ABDE789E-ED0C-4875-8A2E-F6807FA3D7BD}" type="presParOf" srcId="{377336FF-E51F-4507-93A8-FD4C867ACAA2}" destId="{F2B89C8D-12F4-4B41-9624-8C8E7EB92B2A}" srcOrd="2" destOrd="0" presId="urn:microsoft.com/office/officeart/2005/8/layout/cycle6"/>
    <dgm:cxn modelId="{4235B893-4E21-484A-977E-DA187820E601}" type="presParOf" srcId="{377336FF-E51F-4507-93A8-FD4C867ACAA2}" destId="{6D804869-A137-4B90-93EF-848DD05AF4A5}" srcOrd="3" destOrd="0" presId="urn:microsoft.com/office/officeart/2005/8/layout/cycle6"/>
    <dgm:cxn modelId="{9CFE5006-98EB-432F-B0D6-955FA1F91B65}" type="presParOf" srcId="{377336FF-E51F-4507-93A8-FD4C867ACAA2}" destId="{5A3A68C6-6DAD-45BE-90F3-1FF2912D4953}" srcOrd="4" destOrd="0" presId="urn:microsoft.com/office/officeart/2005/8/layout/cycle6"/>
    <dgm:cxn modelId="{45F9C913-1A0A-4FA0-936D-49B141CC0A6C}" type="presParOf" srcId="{377336FF-E51F-4507-93A8-FD4C867ACAA2}" destId="{C48E4E1A-FB13-4B68-9240-CB3BE936D6D1}" srcOrd="5" destOrd="0" presId="urn:microsoft.com/office/officeart/2005/8/layout/cycle6"/>
    <dgm:cxn modelId="{FCE499F4-6D66-4881-9680-761573E81257}" type="presParOf" srcId="{377336FF-E51F-4507-93A8-FD4C867ACAA2}" destId="{6B6CEEA2-5D6F-4119-9E61-F28C3535FC39}" srcOrd="6" destOrd="0" presId="urn:microsoft.com/office/officeart/2005/8/layout/cycle6"/>
    <dgm:cxn modelId="{0A90D2B7-7F79-4F24-A145-26AE3BA903C3}" type="presParOf" srcId="{377336FF-E51F-4507-93A8-FD4C867ACAA2}" destId="{EC6BE582-EA66-4A62-B69F-E53789BB9727}" srcOrd="7" destOrd="0" presId="urn:microsoft.com/office/officeart/2005/8/layout/cycle6"/>
    <dgm:cxn modelId="{03E46E7E-7A58-49D1-B7A4-0CD731425905}" type="presParOf" srcId="{377336FF-E51F-4507-93A8-FD4C867ACAA2}" destId="{456F9C5A-AF84-42C7-A94B-E496B2118C01}" srcOrd="8" destOrd="0" presId="urn:microsoft.com/office/officeart/2005/8/layout/cycle6"/>
    <dgm:cxn modelId="{A537319F-0CBB-4E56-B63A-872481CC5528}" type="presParOf" srcId="{377336FF-E51F-4507-93A8-FD4C867ACAA2}" destId="{82274D19-1BE6-4F77-BC6E-E60A76D10C17}" srcOrd="9" destOrd="0" presId="urn:microsoft.com/office/officeart/2005/8/layout/cycle6"/>
    <dgm:cxn modelId="{E63103D6-697D-4932-870A-A209A2E1822C}" type="presParOf" srcId="{377336FF-E51F-4507-93A8-FD4C867ACAA2}" destId="{322F5673-B304-47A7-B54B-12147611A24F}" srcOrd="10" destOrd="0" presId="urn:microsoft.com/office/officeart/2005/8/layout/cycle6"/>
    <dgm:cxn modelId="{17F18441-4865-4E5D-91E9-56D0091CCF57}" type="presParOf" srcId="{377336FF-E51F-4507-93A8-FD4C867ACAA2}" destId="{2E9B5435-7546-415F-B294-6C2D02773DC7}" srcOrd="11" destOrd="0" presId="urn:microsoft.com/office/officeart/2005/8/layout/cycle6"/>
    <dgm:cxn modelId="{C021E52D-13AE-4C6E-A7FA-1E5F6FC2812B}" type="presParOf" srcId="{377336FF-E51F-4507-93A8-FD4C867ACAA2}" destId="{DED6F048-AC6B-41D2-931C-8515447A8CD9}" srcOrd="12" destOrd="0" presId="urn:microsoft.com/office/officeart/2005/8/layout/cycle6"/>
    <dgm:cxn modelId="{D2BBDB8D-DDAC-4629-B14A-A25987C6BC6E}" type="presParOf" srcId="{377336FF-E51F-4507-93A8-FD4C867ACAA2}" destId="{48E307DB-97FA-4572-8D8A-7BEC265D4B32}" srcOrd="13" destOrd="0" presId="urn:microsoft.com/office/officeart/2005/8/layout/cycle6"/>
    <dgm:cxn modelId="{19B26234-8DD0-463D-A524-E6F95225BF24}" type="presParOf" srcId="{377336FF-E51F-4507-93A8-FD4C867ACAA2}" destId="{736EA074-61C2-4BCC-8F00-182941C67E5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19E6F-D5DE-44F4-B9ED-2507ED15A9E1}" type="doc">
      <dgm:prSet loTypeId="urn:microsoft.com/office/officeart/2005/8/layout/cycle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4600AE7-949A-4B5F-8F54-1EBFAF15FB87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b="1" dirty="0" smtClean="0"/>
            <a:t>Technology</a:t>
          </a:r>
          <a:endParaRPr lang="en-US" b="1" dirty="0"/>
        </a:p>
      </dgm:t>
    </dgm:pt>
    <dgm:pt modelId="{A27F0E7B-FF3A-458D-A3B1-98DA54C6819B}" type="parTrans" cxnId="{F6CB4CA4-822D-4B3E-950A-D7412A63861F}">
      <dgm:prSet/>
      <dgm:spPr/>
      <dgm:t>
        <a:bodyPr/>
        <a:lstStyle/>
        <a:p>
          <a:endParaRPr lang="en-US" b="1"/>
        </a:p>
      </dgm:t>
    </dgm:pt>
    <dgm:pt modelId="{23DCCD24-2BD8-4FF8-BAAC-BF965DA1D780}" type="sibTrans" cxnId="{F6CB4CA4-822D-4B3E-950A-D7412A63861F}">
      <dgm:prSet/>
      <dgm:spPr/>
      <dgm:t>
        <a:bodyPr/>
        <a:lstStyle/>
        <a:p>
          <a:endParaRPr lang="en-US" b="1"/>
        </a:p>
      </dgm:t>
    </dgm:pt>
    <dgm:pt modelId="{51C22DEA-6627-424A-B1A4-25276858971C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b="1" dirty="0" smtClean="0"/>
            <a:t>Economic</a:t>
          </a:r>
          <a:endParaRPr lang="en-US" b="1" dirty="0"/>
        </a:p>
      </dgm:t>
    </dgm:pt>
    <dgm:pt modelId="{80878F9F-156A-45A7-81E4-4A5201E762D5}" type="parTrans" cxnId="{758C3480-1089-4AAC-B5FC-6EF30008C953}">
      <dgm:prSet/>
      <dgm:spPr/>
      <dgm:t>
        <a:bodyPr/>
        <a:lstStyle/>
        <a:p>
          <a:endParaRPr lang="en-US" b="1"/>
        </a:p>
      </dgm:t>
    </dgm:pt>
    <dgm:pt modelId="{45A583CF-891C-4015-A466-7C268CB6B0C9}" type="sibTrans" cxnId="{758C3480-1089-4AAC-B5FC-6EF30008C953}">
      <dgm:prSet/>
      <dgm:spPr/>
      <dgm:t>
        <a:bodyPr/>
        <a:lstStyle/>
        <a:p>
          <a:endParaRPr lang="en-US" b="1"/>
        </a:p>
      </dgm:t>
    </dgm:pt>
    <dgm:pt modelId="{E5024E5A-5118-4844-9143-FB220040081A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b="1" dirty="0" smtClean="0"/>
            <a:t>Operational</a:t>
          </a:r>
          <a:endParaRPr lang="en-US" b="1" dirty="0"/>
        </a:p>
      </dgm:t>
    </dgm:pt>
    <dgm:pt modelId="{66A4EF90-0A4D-48C1-924D-294AC406E7E1}" type="parTrans" cxnId="{D1D4E49B-75F4-413E-9589-6A5DD900E0B2}">
      <dgm:prSet/>
      <dgm:spPr/>
      <dgm:t>
        <a:bodyPr/>
        <a:lstStyle/>
        <a:p>
          <a:endParaRPr lang="en-US" b="1"/>
        </a:p>
      </dgm:t>
    </dgm:pt>
    <dgm:pt modelId="{E0F9CC21-F0D9-4D92-AD5C-5E3F2E5D600F}" type="sibTrans" cxnId="{D1D4E49B-75F4-413E-9589-6A5DD900E0B2}">
      <dgm:prSet/>
      <dgm:spPr/>
      <dgm:t>
        <a:bodyPr/>
        <a:lstStyle/>
        <a:p>
          <a:endParaRPr lang="en-US" b="1"/>
        </a:p>
      </dgm:t>
    </dgm:pt>
    <dgm:pt modelId="{65815390-F90B-4091-B478-021BA66247B5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b="1" dirty="0" smtClean="0"/>
            <a:t>Schedule</a:t>
          </a:r>
          <a:endParaRPr lang="en-US" b="1" dirty="0"/>
        </a:p>
      </dgm:t>
    </dgm:pt>
    <dgm:pt modelId="{F4AB93FB-B840-42D7-A92C-2331DC0880F2}" type="parTrans" cxnId="{58750857-789D-4698-9570-B60E71E1DE03}">
      <dgm:prSet/>
      <dgm:spPr/>
      <dgm:t>
        <a:bodyPr/>
        <a:lstStyle/>
        <a:p>
          <a:endParaRPr lang="en-US" b="1"/>
        </a:p>
      </dgm:t>
    </dgm:pt>
    <dgm:pt modelId="{0A1F8897-5A38-40A8-BC32-0C28BF9F701E}" type="sibTrans" cxnId="{58750857-789D-4698-9570-B60E71E1DE03}">
      <dgm:prSet/>
      <dgm:spPr/>
      <dgm:t>
        <a:bodyPr/>
        <a:lstStyle/>
        <a:p>
          <a:endParaRPr lang="en-US" b="1"/>
        </a:p>
      </dgm:t>
    </dgm:pt>
    <dgm:pt modelId="{1A75ACB7-0C91-4935-AFB6-35C7A3340F8C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b="1" dirty="0" smtClean="0"/>
            <a:t>Legal</a:t>
          </a:r>
          <a:endParaRPr lang="en-US" b="1" dirty="0"/>
        </a:p>
      </dgm:t>
    </dgm:pt>
    <dgm:pt modelId="{6375F7AD-A1A5-4569-9391-81E1EE70CB86}" type="parTrans" cxnId="{7DADDCAD-564A-4CCD-9535-9617B960D2F9}">
      <dgm:prSet/>
      <dgm:spPr/>
      <dgm:t>
        <a:bodyPr/>
        <a:lstStyle/>
        <a:p>
          <a:endParaRPr lang="en-US" b="1"/>
        </a:p>
      </dgm:t>
    </dgm:pt>
    <dgm:pt modelId="{5A6648D4-B8CD-41C3-92BE-235EDFFE5A2E}" type="sibTrans" cxnId="{7DADDCAD-564A-4CCD-9535-9617B960D2F9}">
      <dgm:prSet/>
      <dgm:spPr/>
      <dgm:t>
        <a:bodyPr/>
        <a:lstStyle/>
        <a:p>
          <a:endParaRPr lang="en-US" b="1"/>
        </a:p>
      </dgm:t>
    </dgm:pt>
    <dgm:pt modelId="{377336FF-E51F-4507-93A8-FD4C867ACAA2}" type="pres">
      <dgm:prSet presAssocID="{D3D19E6F-D5DE-44F4-B9ED-2507ED15A9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F1DC5E-561F-4C19-89A2-B49B59F25AEB}" type="pres">
      <dgm:prSet presAssocID="{B4600AE7-949A-4B5F-8F54-1EBFAF15FB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A277A-6F8B-49B5-A6B2-963D5014228F}" type="pres">
      <dgm:prSet presAssocID="{B4600AE7-949A-4B5F-8F54-1EBFAF15FB87}" presName="spNode" presStyleCnt="0"/>
      <dgm:spPr/>
    </dgm:pt>
    <dgm:pt modelId="{F2B89C8D-12F4-4B41-9624-8C8E7EB92B2A}" type="pres">
      <dgm:prSet presAssocID="{23DCCD24-2BD8-4FF8-BAAC-BF965DA1D78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D804869-A137-4B90-93EF-848DD05AF4A5}" type="pres">
      <dgm:prSet presAssocID="{51C22DEA-6627-424A-B1A4-2527685897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A68C6-6DAD-45BE-90F3-1FF2912D4953}" type="pres">
      <dgm:prSet presAssocID="{51C22DEA-6627-424A-B1A4-25276858971C}" presName="spNode" presStyleCnt="0"/>
      <dgm:spPr/>
    </dgm:pt>
    <dgm:pt modelId="{C48E4E1A-FB13-4B68-9240-CB3BE936D6D1}" type="pres">
      <dgm:prSet presAssocID="{45A583CF-891C-4015-A466-7C268CB6B0C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B6CEEA2-5D6F-4119-9E61-F28C3535FC39}" type="pres">
      <dgm:prSet presAssocID="{E5024E5A-5118-4844-9143-FB22004008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BE582-EA66-4A62-B69F-E53789BB9727}" type="pres">
      <dgm:prSet presAssocID="{E5024E5A-5118-4844-9143-FB220040081A}" presName="spNode" presStyleCnt="0"/>
      <dgm:spPr/>
    </dgm:pt>
    <dgm:pt modelId="{456F9C5A-AF84-42C7-A94B-E496B2118C01}" type="pres">
      <dgm:prSet presAssocID="{E0F9CC21-F0D9-4D92-AD5C-5E3F2E5D600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2274D19-1BE6-4F77-BC6E-E60A76D10C17}" type="pres">
      <dgm:prSet presAssocID="{65815390-F90B-4091-B478-021BA66247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F5673-B304-47A7-B54B-12147611A24F}" type="pres">
      <dgm:prSet presAssocID="{65815390-F90B-4091-B478-021BA66247B5}" presName="spNode" presStyleCnt="0"/>
      <dgm:spPr/>
    </dgm:pt>
    <dgm:pt modelId="{2E9B5435-7546-415F-B294-6C2D02773DC7}" type="pres">
      <dgm:prSet presAssocID="{0A1F8897-5A38-40A8-BC32-0C28BF9F701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ED6F048-AC6B-41D2-931C-8515447A8CD9}" type="pres">
      <dgm:prSet presAssocID="{1A75ACB7-0C91-4935-AFB6-35C7A3340F8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307DB-97FA-4572-8D8A-7BEC265D4B32}" type="pres">
      <dgm:prSet presAssocID="{1A75ACB7-0C91-4935-AFB6-35C7A3340F8C}" presName="spNode" presStyleCnt="0"/>
      <dgm:spPr/>
    </dgm:pt>
    <dgm:pt modelId="{736EA074-61C2-4BCC-8F00-182941C67E5A}" type="pres">
      <dgm:prSet presAssocID="{5A6648D4-B8CD-41C3-92BE-235EDFFE5A2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AC8A928-5270-4093-BC9C-B452B63AF198}" type="presOf" srcId="{E5024E5A-5118-4844-9143-FB220040081A}" destId="{6B6CEEA2-5D6F-4119-9E61-F28C3535FC39}" srcOrd="0" destOrd="0" presId="urn:microsoft.com/office/officeart/2005/8/layout/cycle6"/>
    <dgm:cxn modelId="{AE287A94-D134-4857-8935-1B53894CCD92}" type="presOf" srcId="{0A1F8897-5A38-40A8-BC32-0C28BF9F701E}" destId="{2E9B5435-7546-415F-B294-6C2D02773DC7}" srcOrd="0" destOrd="0" presId="urn:microsoft.com/office/officeart/2005/8/layout/cycle6"/>
    <dgm:cxn modelId="{58750857-789D-4698-9570-B60E71E1DE03}" srcId="{D3D19E6F-D5DE-44F4-B9ED-2507ED15A9E1}" destId="{65815390-F90B-4091-B478-021BA66247B5}" srcOrd="3" destOrd="0" parTransId="{F4AB93FB-B840-42D7-A92C-2331DC0880F2}" sibTransId="{0A1F8897-5A38-40A8-BC32-0C28BF9F701E}"/>
    <dgm:cxn modelId="{D15B2D73-575D-43F2-BDF1-28313B6FF8ED}" type="presOf" srcId="{65815390-F90B-4091-B478-021BA66247B5}" destId="{82274D19-1BE6-4F77-BC6E-E60A76D10C17}" srcOrd="0" destOrd="0" presId="urn:microsoft.com/office/officeart/2005/8/layout/cycle6"/>
    <dgm:cxn modelId="{F6CB4CA4-822D-4B3E-950A-D7412A63861F}" srcId="{D3D19E6F-D5DE-44F4-B9ED-2507ED15A9E1}" destId="{B4600AE7-949A-4B5F-8F54-1EBFAF15FB87}" srcOrd="0" destOrd="0" parTransId="{A27F0E7B-FF3A-458D-A3B1-98DA54C6819B}" sibTransId="{23DCCD24-2BD8-4FF8-BAAC-BF965DA1D780}"/>
    <dgm:cxn modelId="{746E8027-8A2E-40B2-A2B1-EDEC72E812F4}" type="presOf" srcId="{E0F9CC21-F0D9-4D92-AD5C-5E3F2E5D600F}" destId="{456F9C5A-AF84-42C7-A94B-E496B2118C01}" srcOrd="0" destOrd="0" presId="urn:microsoft.com/office/officeart/2005/8/layout/cycle6"/>
    <dgm:cxn modelId="{7DADDCAD-564A-4CCD-9535-9617B960D2F9}" srcId="{D3D19E6F-D5DE-44F4-B9ED-2507ED15A9E1}" destId="{1A75ACB7-0C91-4935-AFB6-35C7A3340F8C}" srcOrd="4" destOrd="0" parTransId="{6375F7AD-A1A5-4569-9391-81E1EE70CB86}" sibTransId="{5A6648D4-B8CD-41C3-92BE-235EDFFE5A2E}"/>
    <dgm:cxn modelId="{D488ABE9-9A1F-4D8D-B30A-527BF31FB75C}" type="presOf" srcId="{1A75ACB7-0C91-4935-AFB6-35C7A3340F8C}" destId="{DED6F048-AC6B-41D2-931C-8515447A8CD9}" srcOrd="0" destOrd="0" presId="urn:microsoft.com/office/officeart/2005/8/layout/cycle6"/>
    <dgm:cxn modelId="{CCA465AF-5705-4EA9-9CBB-3B0B60B094D6}" type="presOf" srcId="{45A583CF-891C-4015-A466-7C268CB6B0C9}" destId="{C48E4E1A-FB13-4B68-9240-CB3BE936D6D1}" srcOrd="0" destOrd="0" presId="urn:microsoft.com/office/officeart/2005/8/layout/cycle6"/>
    <dgm:cxn modelId="{4FD63B60-EC5A-460F-A89A-5214A35222A4}" type="presOf" srcId="{B4600AE7-949A-4B5F-8F54-1EBFAF15FB87}" destId="{13F1DC5E-561F-4C19-89A2-B49B59F25AEB}" srcOrd="0" destOrd="0" presId="urn:microsoft.com/office/officeart/2005/8/layout/cycle6"/>
    <dgm:cxn modelId="{1AD84777-E151-48FC-BB3D-466BA4EF8FED}" type="presOf" srcId="{51C22DEA-6627-424A-B1A4-25276858971C}" destId="{6D804869-A137-4B90-93EF-848DD05AF4A5}" srcOrd="0" destOrd="0" presId="urn:microsoft.com/office/officeart/2005/8/layout/cycle6"/>
    <dgm:cxn modelId="{4B0885DF-6AA2-4757-BCEB-081144C19833}" type="presOf" srcId="{5A6648D4-B8CD-41C3-92BE-235EDFFE5A2E}" destId="{736EA074-61C2-4BCC-8F00-182941C67E5A}" srcOrd="0" destOrd="0" presId="urn:microsoft.com/office/officeart/2005/8/layout/cycle6"/>
    <dgm:cxn modelId="{758C3480-1089-4AAC-B5FC-6EF30008C953}" srcId="{D3D19E6F-D5DE-44F4-B9ED-2507ED15A9E1}" destId="{51C22DEA-6627-424A-B1A4-25276858971C}" srcOrd="1" destOrd="0" parTransId="{80878F9F-156A-45A7-81E4-4A5201E762D5}" sibTransId="{45A583CF-891C-4015-A466-7C268CB6B0C9}"/>
    <dgm:cxn modelId="{D1D4E49B-75F4-413E-9589-6A5DD900E0B2}" srcId="{D3D19E6F-D5DE-44F4-B9ED-2507ED15A9E1}" destId="{E5024E5A-5118-4844-9143-FB220040081A}" srcOrd="2" destOrd="0" parTransId="{66A4EF90-0A4D-48C1-924D-294AC406E7E1}" sibTransId="{E0F9CC21-F0D9-4D92-AD5C-5E3F2E5D600F}"/>
    <dgm:cxn modelId="{6452750C-7DB8-4F2A-8128-CD12C7A62BCA}" type="presOf" srcId="{D3D19E6F-D5DE-44F4-B9ED-2507ED15A9E1}" destId="{377336FF-E51F-4507-93A8-FD4C867ACAA2}" srcOrd="0" destOrd="0" presId="urn:microsoft.com/office/officeart/2005/8/layout/cycle6"/>
    <dgm:cxn modelId="{2CA501D0-AAC0-4912-A872-6E7A36C38AE0}" type="presOf" srcId="{23DCCD24-2BD8-4FF8-BAAC-BF965DA1D780}" destId="{F2B89C8D-12F4-4B41-9624-8C8E7EB92B2A}" srcOrd="0" destOrd="0" presId="urn:microsoft.com/office/officeart/2005/8/layout/cycle6"/>
    <dgm:cxn modelId="{568EE00B-A94C-4EFD-8519-F4EA3D351204}" type="presParOf" srcId="{377336FF-E51F-4507-93A8-FD4C867ACAA2}" destId="{13F1DC5E-561F-4C19-89A2-B49B59F25AEB}" srcOrd="0" destOrd="0" presId="urn:microsoft.com/office/officeart/2005/8/layout/cycle6"/>
    <dgm:cxn modelId="{293B53E3-0A76-4B13-A2F9-F5FAFA35DA5E}" type="presParOf" srcId="{377336FF-E51F-4507-93A8-FD4C867ACAA2}" destId="{12DA277A-6F8B-49B5-A6B2-963D5014228F}" srcOrd="1" destOrd="0" presId="urn:microsoft.com/office/officeart/2005/8/layout/cycle6"/>
    <dgm:cxn modelId="{4E8C21FC-B8ED-409E-A67F-95A9EED5ABCE}" type="presParOf" srcId="{377336FF-E51F-4507-93A8-FD4C867ACAA2}" destId="{F2B89C8D-12F4-4B41-9624-8C8E7EB92B2A}" srcOrd="2" destOrd="0" presId="urn:microsoft.com/office/officeart/2005/8/layout/cycle6"/>
    <dgm:cxn modelId="{08C7544B-1B2C-4AD2-8258-9480DA6CBE08}" type="presParOf" srcId="{377336FF-E51F-4507-93A8-FD4C867ACAA2}" destId="{6D804869-A137-4B90-93EF-848DD05AF4A5}" srcOrd="3" destOrd="0" presId="urn:microsoft.com/office/officeart/2005/8/layout/cycle6"/>
    <dgm:cxn modelId="{BDC2F71F-A8D7-4D74-B70A-0E8710757B4E}" type="presParOf" srcId="{377336FF-E51F-4507-93A8-FD4C867ACAA2}" destId="{5A3A68C6-6DAD-45BE-90F3-1FF2912D4953}" srcOrd="4" destOrd="0" presId="urn:microsoft.com/office/officeart/2005/8/layout/cycle6"/>
    <dgm:cxn modelId="{9D30CAC8-840C-4532-A7FC-CCAC7C217DCA}" type="presParOf" srcId="{377336FF-E51F-4507-93A8-FD4C867ACAA2}" destId="{C48E4E1A-FB13-4B68-9240-CB3BE936D6D1}" srcOrd="5" destOrd="0" presId="urn:microsoft.com/office/officeart/2005/8/layout/cycle6"/>
    <dgm:cxn modelId="{50B97544-BE60-4084-A38C-8891E0D05CC7}" type="presParOf" srcId="{377336FF-E51F-4507-93A8-FD4C867ACAA2}" destId="{6B6CEEA2-5D6F-4119-9E61-F28C3535FC39}" srcOrd="6" destOrd="0" presId="urn:microsoft.com/office/officeart/2005/8/layout/cycle6"/>
    <dgm:cxn modelId="{BCD9D771-0FBB-4DD2-893A-CE021B358DF3}" type="presParOf" srcId="{377336FF-E51F-4507-93A8-FD4C867ACAA2}" destId="{EC6BE582-EA66-4A62-B69F-E53789BB9727}" srcOrd="7" destOrd="0" presId="urn:microsoft.com/office/officeart/2005/8/layout/cycle6"/>
    <dgm:cxn modelId="{FC5E4A18-5D77-4E84-9A5D-F97A066CB1B7}" type="presParOf" srcId="{377336FF-E51F-4507-93A8-FD4C867ACAA2}" destId="{456F9C5A-AF84-42C7-A94B-E496B2118C01}" srcOrd="8" destOrd="0" presId="urn:microsoft.com/office/officeart/2005/8/layout/cycle6"/>
    <dgm:cxn modelId="{4C2026E1-418F-4FF8-94AF-AEF737AE7A09}" type="presParOf" srcId="{377336FF-E51F-4507-93A8-FD4C867ACAA2}" destId="{82274D19-1BE6-4F77-BC6E-E60A76D10C17}" srcOrd="9" destOrd="0" presId="urn:microsoft.com/office/officeart/2005/8/layout/cycle6"/>
    <dgm:cxn modelId="{F68F340B-2816-4261-B6E2-B9C6009D1AA4}" type="presParOf" srcId="{377336FF-E51F-4507-93A8-FD4C867ACAA2}" destId="{322F5673-B304-47A7-B54B-12147611A24F}" srcOrd="10" destOrd="0" presId="urn:microsoft.com/office/officeart/2005/8/layout/cycle6"/>
    <dgm:cxn modelId="{FD881B7B-9246-4FEE-8732-26FD354B42DB}" type="presParOf" srcId="{377336FF-E51F-4507-93A8-FD4C867ACAA2}" destId="{2E9B5435-7546-415F-B294-6C2D02773DC7}" srcOrd="11" destOrd="0" presId="urn:microsoft.com/office/officeart/2005/8/layout/cycle6"/>
    <dgm:cxn modelId="{10C2B84F-E64F-4150-8BB4-F83D062D7745}" type="presParOf" srcId="{377336FF-E51F-4507-93A8-FD4C867ACAA2}" destId="{DED6F048-AC6B-41D2-931C-8515447A8CD9}" srcOrd="12" destOrd="0" presId="urn:microsoft.com/office/officeart/2005/8/layout/cycle6"/>
    <dgm:cxn modelId="{9F662A96-6E6A-46F1-B161-56B4289EE01C}" type="presParOf" srcId="{377336FF-E51F-4507-93A8-FD4C867ACAA2}" destId="{48E307DB-97FA-4572-8D8A-7BEC265D4B32}" srcOrd="13" destOrd="0" presId="urn:microsoft.com/office/officeart/2005/8/layout/cycle6"/>
    <dgm:cxn modelId="{752B6554-049A-4B50-A0A5-09B0AA1627D0}" type="presParOf" srcId="{377336FF-E51F-4507-93A8-FD4C867ACAA2}" destId="{736EA074-61C2-4BCC-8F00-182941C67E5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1DC5E-561F-4C19-89A2-B49B59F25AEB}">
      <dsp:nvSpPr>
        <dsp:cNvPr id="0" name=""/>
        <dsp:cNvSpPr/>
      </dsp:nvSpPr>
      <dsp:spPr>
        <a:xfrm>
          <a:off x="2644218" y="2059"/>
          <a:ext cx="1592579" cy="1035176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Technology</a:t>
          </a:r>
          <a:endParaRPr lang="en-US" sz="1900" b="1" kern="1200" dirty="0"/>
        </a:p>
      </dsp:txBody>
      <dsp:txXfrm>
        <a:off x="2694751" y="52592"/>
        <a:ext cx="1491513" cy="934110"/>
      </dsp:txXfrm>
    </dsp:sp>
    <dsp:sp modelId="{F2B89C8D-12F4-4B41-9624-8C8E7EB92B2A}">
      <dsp:nvSpPr>
        <dsp:cNvPr id="0" name=""/>
        <dsp:cNvSpPr/>
      </dsp:nvSpPr>
      <dsp:spPr>
        <a:xfrm>
          <a:off x="1370026" y="519648"/>
          <a:ext cx="4140964" cy="4140964"/>
        </a:xfrm>
        <a:custGeom>
          <a:avLst/>
          <a:gdLst/>
          <a:ahLst/>
          <a:cxnLst/>
          <a:rect l="0" t="0" r="0" b="0"/>
          <a:pathLst>
            <a:path>
              <a:moveTo>
                <a:pt x="2877741" y="163854"/>
              </a:moveTo>
              <a:arcTo wR="2070482" hR="2070482" stAng="17576857" swAng="196418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04869-A137-4B90-93EF-848DD05AF4A5}">
      <dsp:nvSpPr>
        <dsp:cNvPr id="0" name=""/>
        <dsp:cNvSpPr/>
      </dsp:nvSpPr>
      <dsp:spPr>
        <a:xfrm>
          <a:off x="4613364" y="1432727"/>
          <a:ext cx="1592579" cy="1035176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Economic</a:t>
          </a:r>
          <a:endParaRPr lang="en-US" sz="1900" b="1" kern="1200" dirty="0"/>
        </a:p>
      </dsp:txBody>
      <dsp:txXfrm>
        <a:off x="4663897" y="1483260"/>
        <a:ext cx="1491513" cy="934110"/>
      </dsp:txXfrm>
    </dsp:sp>
    <dsp:sp modelId="{C48E4E1A-FB13-4B68-9240-CB3BE936D6D1}">
      <dsp:nvSpPr>
        <dsp:cNvPr id="0" name=""/>
        <dsp:cNvSpPr/>
      </dsp:nvSpPr>
      <dsp:spPr>
        <a:xfrm>
          <a:off x="1370026" y="519648"/>
          <a:ext cx="4140964" cy="4140964"/>
        </a:xfrm>
        <a:custGeom>
          <a:avLst/>
          <a:gdLst/>
          <a:ahLst/>
          <a:cxnLst/>
          <a:rect l="0" t="0" r="0" b="0"/>
          <a:pathLst>
            <a:path>
              <a:moveTo>
                <a:pt x="4138094" y="1961502"/>
              </a:moveTo>
              <a:arcTo wR="2070482" hR="2070482" stAng="21418971" swAng="219833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CEEA2-5D6F-4119-9E61-F28C3535FC39}">
      <dsp:nvSpPr>
        <dsp:cNvPr id="0" name=""/>
        <dsp:cNvSpPr/>
      </dsp:nvSpPr>
      <dsp:spPr>
        <a:xfrm>
          <a:off x="3861217" y="3747597"/>
          <a:ext cx="1592579" cy="1035176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Operational</a:t>
          </a:r>
          <a:endParaRPr lang="en-US" sz="1900" b="1" kern="1200" dirty="0"/>
        </a:p>
      </dsp:txBody>
      <dsp:txXfrm>
        <a:off x="3911750" y="3798130"/>
        <a:ext cx="1491513" cy="934110"/>
      </dsp:txXfrm>
    </dsp:sp>
    <dsp:sp modelId="{456F9C5A-AF84-42C7-A94B-E496B2118C01}">
      <dsp:nvSpPr>
        <dsp:cNvPr id="0" name=""/>
        <dsp:cNvSpPr/>
      </dsp:nvSpPr>
      <dsp:spPr>
        <a:xfrm>
          <a:off x="1370026" y="519648"/>
          <a:ext cx="4140964" cy="4140964"/>
        </a:xfrm>
        <a:custGeom>
          <a:avLst/>
          <a:gdLst/>
          <a:ahLst/>
          <a:cxnLst/>
          <a:rect l="0" t="0" r="0" b="0"/>
          <a:pathLst>
            <a:path>
              <a:moveTo>
                <a:pt x="2482949" y="4099464"/>
              </a:moveTo>
              <a:arcTo wR="2070482" hR="2070482" stAng="4710543" swAng="137891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74D19-1BE6-4F77-BC6E-E60A76D10C17}">
      <dsp:nvSpPr>
        <dsp:cNvPr id="0" name=""/>
        <dsp:cNvSpPr/>
      </dsp:nvSpPr>
      <dsp:spPr>
        <a:xfrm>
          <a:off x="1427219" y="3747597"/>
          <a:ext cx="1592579" cy="1035176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Schedule</a:t>
          </a:r>
          <a:endParaRPr lang="en-US" sz="1900" b="1" kern="1200" dirty="0"/>
        </a:p>
      </dsp:txBody>
      <dsp:txXfrm>
        <a:off x="1477752" y="3798130"/>
        <a:ext cx="1491513" cy="934110"/>
      </dsp:txXfrm>
    </dsp:sp>
    <dsp:sp modelId="{2E9B5435-7546-415F-B294-6C2D02773DC7}">
      <dsp:nvSpPr>
        <dsp:cNvPr id="0" name=""/>
        <dsp:cNvSpPr/>
      </dsp:nvSpPr>
      <dsp:spPr>
        <a:xfrm>
          <a:off x="1370026" y="519648"/>
          <a:ext cx="4140964" cy="4140964"/>
        </a:xfrm>
        <a:custGeom>
          <a:avLst/>
          <a:gdLst/>
          <a:ahLst/>
          <a:cxnLst/>
          <a:rect l="0" t="0" r="0" b="0"/>
          <a:pathLst>
            <a:path>
              <a:moveTo>
                <a:pt x="346369" y="3216925"/>
              </a:moveTo>
              <a:arcTo wR="2070482" hR="2070482" stAng="8782693" swAng="219833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6F048-AC6B-41D2-931C-8515447A8CD9}">
      <dsp:nvSpPr>
        <dsp:cNvPr id="0" name=""/>
        <dsp:cNvSpPr/>
      </dsp:nvSpPr>
      <dsp:spPr>
        <a:xfrm>
          <a:off x="675073" y="1432727"/>
          <a:ext cx="1592579" cy="1035176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Legal</a:t>
          </a:r>
          <a:endParaRPr lang="en-US" sz="1900" b="1" kern="1200" dirty="0"/>
        </a:p>
      </dsp:txBody>
      <dsp:txXfrm>
        <a:off x="725606" y="1483260"/>
        <a:ext cx="1491513" cy="934110"/>
      </dsp:txXfrm>
    </dsp:sp>
    <dsp:sp modelId="{736EA074-61C2-4BCC-8F00-182941C67E5A}">
      <dsp:nvSpPr>
        <dsp:cNvPr id="0" name=""/>
        <dsp:cNvSpPr/>
      </dsp:nvSpPr>
      <dsp:spPr>
        <a:xfrm>
          <a:off x="1370026" y="519648"/>
          <a:ext cx="4140964" cy="4140964"/>
        </a:xfrm>
        <a:custGeom>
          <a:avLst/>
          <a:gdLst/>
          <a:ahLst/>
          <a:cxnLst/>
          <a:rect l="0" t="0" r="0" b="0"/>
          <a:pathLst>
            <a:path>
              <a:moveTo>
                <a:pt x="360386" y="903233"/>
              </a:moveTo>
              <a:arcTo wR="2070482" hR="2070482" stAng="12858960" swAng="196418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1DC5E-561F-4C19-89A2-B49B59F25AEB}">
      <dsp:nvSpPr>
        <dsp:cNvPr id="0" name=""/>
        <dsp:cNvSpPr/>
      </dsp:nvSpPr>
      <dsp:spPr>
        <a:xfrm>
          <a:off x="2809161" y="1345"/>
          <a:ext cx="1719894" cy="1117931"/>
        </a:xfrm>
        <a:prstGeom prst="roundRect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Technology</a:t>
          </a:r>
          <a:endParaRPr lang="en-US" sz="2000" b="1" kern="1200" dirty="0"/>
        </a:p>
      </dsp:txBody>
      <dsp:txXfrm>
        <a:off x="2863734" y="55918"/>
        <a:ext cx="1610748" cy="1008785"/>
      </dsp:txXfrm>
    </dsp:sp>
    <dsp:sp modelId="{F2B89C8D-12F4-4B41-9624-8C8E7EB92B2A}">
      <dsp:nvSpPr>
        <dsp:cNvPr id="0" name=""/>
        <dsp:cNvSpPr/>
      </dsp:nvSpPr>
      <dsp:spPr>
        <a:xfrm>
          <a:off x="1437327" y="560311"/>
          <a:ext cx="4463562" cy="4463562"/>
        </a:xfrm>
        <a:custGeom>
          <a:avLst/>
          <a:gdLst/>
          <a:ahLst/>
          <a:cxnLst/>
          <a:rect l="0" t="0" r="0" b="0"/>
          <a:pathLst>
            <a:path>
              <a:moveTo>
                <a:pt x="3103521" y="177294"/>
              </a:moveTo>
              <a:arcTo wR="2231781" hR="2231781" stAng="17579522" swAng="195960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04869-A137-4B90-93EF-848DD05AF4A5}">
      <dsp:nvSpPr>
        <dsp:cNvPr id="0" name=""/>
        <dsp:cNvSpPr/>
      </dsp:nvSpPr>
      <dsp:spPr>
        <a:xfrm>
          <a:off x="4931711" y="1543468"/>
          <a:ext cx="1719894" cy="1117931"/>
        </a:xfrm>
        <a:prstGeom prst="roundRect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Economic</a:t>
          </a:r>
          <a:endParaRPr lang="en-US" sz="2000" b="1" kern="1200" dirty="0"/>
        </a:p>
      </dsp:txBody>
      <dsp:txXfrm>
        <a:off x="4986284" y="1598041"/>
        <a:ext cx="1610748" cy="1008785"/>
      </dsp:txXfrm>
    </dsp:sp>
    <dsp:sp modelId="{C48E4E1A-FB13-4B68-9240-CB3BE936D6D1}">
      <dsp:nvSpPr>
        <dsp:cNvPr id="0" name=""/>
        <dsp:cNvSpPr/>
      </dsp:nvSpPr>
      <dsp:spPr>
        <a:xfrm>
          <a:off x="1437327" y="560311"/>
          <a:ext cx="4463562" cy="4463562"/>
        </a:xfrm>
        <a:custGeom>
          <a:avLst/>
          <a:gdLst/>
          <a:ahLst/>
          <a:cxnLst/>
          <a:rect l="0" t="0" r="0" b="0"/>
          <a:pathLst>
            <a:path>
              <a:moveTo>
                <a:pt x="4460522" y="2115345"/>
              </a:moveTo>
              <a:arcTo wR="2231781" hR="2231781" stAng="21420566" swAng="219481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CEEA2-5D6F-4119-9E61-F28C3535FC39}">
      <dsp:nvSpPr>
        <dsp:cNvPr id="0" name=""/>
        <dsp:cNvSpPr/>
      </dsp:nvSpPr>
      <dsp:spPr>
        <a:xfrm>
          <a:off x="4120969" y="4038675"/>
          <a:ext cx="1719894" cy="1117931"/>
        </a:xfrm>
        <a:prstGeom prst="roundRect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Operational</a:t>
          </a:r>
          <a:endParaRPr lang="en-US" sz="2000" b="1" kern="1200" dirty="0"/>
        </a:p>
      </dsp:txBody>
      <dsp:txXfrm>
        <a:off x="4175542" y="4093248"/>
        <a:ext cx="1610748" cy="1008785"/>
      </dsp:txXfrm>
    </dsp:sp>
    <dsp:sp modelId="{456F9C5A-AF84-42C7-A94B-E496B2118C01}">
      <dsp:nvSpPr>
        <dsp:cNvPr id="0" name=""/>
        <dsp:cNvSpPr/>
      </dsp:nvSpPr>
      <dsp:spPr>
        <a:xfrm>
          <a:off x="1437327" y="560311"/>
          <a:ext cx="4463562" cy="4463562"/>
        </a:xfrm>
        <a:custGeom>
          <a:avLst/>
          <a:gdLst/>
          <a:ahLst/>
          <a:cxnLst/>
          <a:rect l="0" t="0" r="0" b="0"/>
          <a:pathLst>
            <a:path>
              <a:moveTo>
                <a:pt x="2674788" y="4419152"/>
              </a:moveTo>
              <a:arcTo wR="2231781" hR="2231781" stAng="4713047" swAng="137390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74D19-1BE6-4F77-BC6E-E60A76D10C17}">
      <dsp:nvSpPr>
        <dsp:cNvPr id="0" name=""/>
        <dsp:cNvSpPr/>
      </dsp:nvSpPr>
      <dsp:spPr>
        <a:xfrm>
          <a:off x="1497353" y="4038675"/>
          <a:ext cx="1719894" cy="1117931"/>
        </a:xfrm>
        <a:prstGeom prst="roundRect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Schedule</a:t>
          </a:r>
          <a:endParaRPr lang="en-US" sz="2000" b="1" kern="1200" dirty="0"/>
        </a:p>
      </dsp:txBody>
      <dsp:txXfrm>
        <a:off x="1551926" y="4093248"/>
        <a:ext cx="1610748" cy="1008785"/>
      </dsp:txXfrm>
    </dsp:sp>
    <dsp:sp modelId="{2E9B5435-7546-415F-B294-6C2D02773DC7}">
      <dsp:nvSpPr>
        <dsp:cNvPr id="0" name=""/>
        <dsp:cNvSpPr/>
      </dsp:nvSpPr>
      <dsp:spPr>
        <a:xfrm>
          <a:off x="1437327" y="560311"/>
          <a:ext cx="4463562" cy="4463562"/>
        </a:xfrm>
        <a:custGeom>
          <a:avLst/>
          <a:gdLst/>
          <a:ahLst/>
          <a:cxnLst/>
          <a:rect l="0" t="0" r="0" b="0"/>
          <a:pathLst>
            <a:path>
              <a:moveTo>
                <a:pt x="372660" y="3466494"/>
              </a:moveTo>
              <a:arcTo wR="2231781" hR="2231781" stAng="8784619" swAng="219481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6F048-AC6B-41D2-931C-8515447A8CD9}">
      <dsp:nvSpPr>
        <dsp:cNvPr id="0" name=""/>
        <dsp:cNvSpPr/>
      </dsp:nvSpPr>
      <dsp:spPr>
        <a:xfrm>
          <a:off x="686611" y="1543468"/>
          <a:ext cx="1719894" cy="1117931"/>
        </a:xfrm>
        <a:prstGeom prst="roundRect">
          <a:avLst/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Legal</a:t>
          </a:r>
          <a:endParaRPr lang="en-US" sz="2000" b="1" kern="1200" dirty="0"/>
        </a:p>
      </dsp:txBody>
      <dsp:txXfrm>
        <a:off x="741184" y="1598041"/>
        <a:ext cx="1610748" cy="1008785"/>
      </dsp:txXfrm>
    </dsp:sp>
    <dsp:sp modelId="{736EA074-61C2-4BCC-8F00-182941C67E5A}">
      <dsp:nvSpPr>
        <dsp:cNvPr id="0" name=""/>
        <dsp:cNvSpPr/>
      </dsp:nvSpPr>
      <dsp:spPr>
        <a:xfrm>
          <a:off x="1437327" y="560311"/>
          <a:ext cx="4463562" cy="4463562"/>
        </a:xfrm>
        <a:custGeom>
          <a:avLst/>
          <a:gdLst/>
          <a:ahLst/>
          <a:cxnLst/>
          <a:rect l="0" t="0" r="0" b="0"/>
          <a:pathLst>
            <a:path>
              <a:moveTo>
                <a:pt x="389163" y="972572"/>
              </a:moveTo>
              <a:arcTo wR="2231781" hR="2231781" stAng="12860877" swAng="195960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763"/>
            <a:ext cx="306705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894763"/>
            <a:ext cx="306705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2B5066C2-5E91-43F0-8625-D76CB17D5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76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5337" y="548313"/>
            <a:ext cx="5486400" cy="411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spect="1" noChangeArrowheads="1"/>
          </p:cNvSpPr>
          <p:nvPr>
            <p:ph type="body" sz="quarter" idx="3"/>
          </p:nvPr>
        </p:nvSpPr>
        <p:spPr bwMode="auto">
          <a:xfrm>
            <a:off x="795337" y="4708833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763"/>
            <a:ext cx="306705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4763"/>
            <a:ext cx="306705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CA657D0A-EFD8-47EF-B0D3-FDB1285675A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93900" y="8909050"/>
            <a:ext cx="36671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936" tIns="46968" rIns="93936" bIns="4696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Microsoft Sans Serif" panose="020B0604020202020204" pitchFamily="34" charset="0"/>
              <a:buChar char="©"/>
            </a:pPr>
            <a:r>
              <a:rPr lang="en-US" altLang="en-US" sz="800" b="0" dirty="0"/>
              <a:t> FUZION Consulting &amp; Training Services, LLC</a:t>
            </a:r>
          </a:p>
        </p:txBody>
      </p:sp>
    </p:spTree>
    <p:extLst>
      <p:ext uri="{BB962C8B-B14F-4D97-AF65-F5344CB8AC3E}">
        <p14:creationId xmlns:p14="http://schemas.microsoft.com/office/powerpoint/2010/main" val="3125792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663575" y="2138363"/>
            <a:ext cx="6265863" cy="919162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35921" dir="2700000" algn="ctr" rotWithShape="0">
              <a:srgbClr val="0066FF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8854" tIns="44428" rIns="88854" bIns="44428">
            <a:spAutoFit/>
          </a:bodyPr>
          <a:lstStyle>
            <a:lvl1pPr>
              <a:defRPr sz="2400">
                <a:solidFill>
                  <a:schemeClr val="tx1"/>
                </a:solidFill>
                <a:latin typeface="Benguiat Frisky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enguiat Frisky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enguiat Frisky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enguiat Frisky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enguiat Frisky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guiat Frisky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guiat Frisky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guiat Frisky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guiat Frisky" charset="0"/>
              </a:defRPr>
            </a:lvl9pPr>
          </a:lstStyle>
          <a:p>
            <a:pPr>
              <a:defRPr/>
            </a:pPr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Organizational Change Management:</a:t>
            </a:r>
          </a:p>
          <a:p>
            <a:pPr algn="ctr">
              <a:defRPr/>
            </a:pPr>
            <a:r>
              <a:rPr lang="en-US" sz="2700" i="1" dirty="0">
                <a:latin typeface="Arial" pitchFamily="34" charset="0"/>
              </a:rPr>
              <a:t>Getting From Here to There</a:t>
            </a:r>
          </a:p>
        </p:txBody>
      </p:sp>
      <p:sp>
        <p:nvSpPr>
          <p:cNvPr id="114691" name="AutoShape 17"/>
          <p:cNvSpPr>
            <a:spLocks noChangeArrowheads="1"/>
          </p:cNvSpPr>
          <p:nvPr/>
        </p:nvSpPr>
        <p:spPr bwMode="auto">
          <a:xfrm>
            <a:off x="461963" y="742950"/>
            <a:ext cx="1308100" cy="8175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54" tIns="44428" rIns="88854" bIns="44428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grpSp>
        <p:nvGrpSpPr>
          <p:cNvPr id="114692" name="Group 18"/>
          <p:cNvGrpSpPr>
            <a:grpSpLocks/>
          </p:cNvGrpSpPr>
          <p:nvPr/>
        </p:nvGrpSpPr>
        <p:grpSpPr bwMode="auto">
          <a:xfrm>
            <a:off x="584200" y="296863"/>
            <a:ext cx="1089025" cy="892175"/>
            <a:chOff x="1248" y="1824"/>
            <a:chExt cx="864" cy="912"/>
          </a:xfrm>
        </p:grpSpPr>
        <p:sp>
          <p:nvSpPr>
            <p:cNvPr id="114700" name="AutoShape 19"/>
            <p:cNvSpPr>
              <a:spLocks noChangeArrowheads="1"/>
            </p:cNvSpPr>
            <p:nvPr/>
          </p:nvSpPr>
          <p:spPr bwMode="auto">
            <a:xfrm>
              <a:off x="1248" y="1824"/>
              <a:ext cx="864" cy="912"/>
            </a:xfrm>
            <a:prstGeom prst="triangle">
              <a:avLst>
                <a:gd name="adj" fmla="val 50000"/>
              </a:avLst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E6748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1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4701" name="AutoShape 20"/>
            <p:cNvSpPr>
              <a:spLocks noChangeArrowheads="1"/>
            </p:cNvSpPr>
            <p:nvPr/>
          </p:nvSpPr>
          <p:spPr bwMode="auto">
            <a:xfrm flipV="1">
              <a:off x="1392" y="2448"/>
              <a:ext cx="288" cy="288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14702" name="AutoShape 21"/>
            <p:cNvSpPr>
              <a:spLocks noChangeArrowheads="1"/>
            </p:cNvSpPr>
            <p:nvPr/>
          </p:nvSpPr>
          <p:spPr bwMode="auto">
            <a:xfrm flipV="1">
              <a:off x="1680" y="2448"/>
              <a:ext cx="288" cy="288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14703" name="AutoShape 22"/>
            <p:cNvSpPr>
              <a:spLocks noChangeArrowheads="1"/>
            </p:cNvSpPr>
            <p:nvPr/>
          </p:nvSpPr>
          <p:spPr bwMode="auto">
            <a:xfrm flipV="1">
              <a:off x="1536" y="2160"/>
              <a:ext cx="288" cy="288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114693" name="Text Box 23"/>
          <p:cNvSpPr txBox="1">
            <a:spLocks noChangeArrowheads="1"/>
          </p:cNvSpPr>
          <p:nvPr/>
        </p:nvSpPr>
        <p:spPr bwMode="auto">
          <a:xfrm>
            <a:off x="584200" y="1497013"/>
            <a:ext cx="9652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54" tIns="44428" rIns="88854" bIns="4442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 i="1" dirty="0">
                <a:solidFill>
                  <a:srgbClr val="000000"/>
                </a:solidFill>
              </a:rPr>
              <a:t> FUZION</a:t>
            </a:r>
          </a:p>
        </p:txBody>
      </p:sp>
      <p:sp>
        <p:nvSpPr>
          <p:cNvPr id="114694" name="Line 25"/>
          <p:cNvSpPr>
            <a:spLocks noChangeShapeType="1"/>
          </p:cNvSpPr>
          <p:nvPr/>
        </p:nvSpPr>
        <p:spPr bwMode="auto">
          <a:xfrm>
            <a:off x="1476375" y="520700"/>
            <a:ext cx="52324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854" tIns="44428" rIns="88854" bIns="44428"/>
          <a:lstStyle/>
          <a:p>
            <a:endParaRPr lang="en-US" dirty="0"/>
          </a:p>
        </p:txBody>
      </p:sp>
      <p:sp>
        <p:nvSpPr>
          <p:cNvPr id="114695" name="Line 26"/>
          <p:cNvSpPr>
            <a:spLocks noChangeShapeType="1"/>
          </p:cNvSpPr>
          <p:nvPr/>
        </p:nvSpPr>
        <p:spPr bwMode="auto">
          <a:xfrm>
            <a:off x="1695450" y="668338"/>
            <a:ext cx="5233988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854" tIns="44428" rIns="88854" bIns="44428"/>
          <a:lstStyle/>
          <a:p>
            <a:endParaRPr lang="en-US" dirty="0"/>
          </a:p>
        </p:txBody>
      </p:sp>
      <p:sp>
        <p:nvSpPr>
          <p:cNvPr id="114696" name="Line 27"/>
          <p:cNvSpPr>
            <a:spLocks noChangeShapeType="1"/>
          </p:cNvSpPr>
          <p:nvPr/>
        </p:nvSpPr>
        <p:spPr bwMode="auto">
          <a:xfrm>
            <a:off x="404813" y="1263650"/>
            <a:ext cx="0" cy="49784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854" tIns="44428" rIns="88854" bIns="44428"/>
          <a:lstStyle/>
          <a:p>
            <a:endParaRPr lang="en-US" dirty="0"/>
          </a:p>
        </p:txBody>
      </p:sp>
      <p:sp>
        <p:nvSpPr>
          <p:cNvPr id="114697" name="Line 28"/>
          <p:cNvSpPr>
            <a:spLocks noChangeShapeType="1"/>
          </p:cNvSpPr>
          <p:nvPr/>
        </p:nvSpPr>
        <p:spPr bwMode="auto">
          <a:xfrm>
            <a:off x="517525" y="1412875"/>
            <a:ext cx="0" cy="4976813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854" tIns="44428" rIns="88854" bIns="44428"/>
          <a:lstStyle/>
          <a:p>
            <a:endParaRPr lang="en-US" dirty="0"/>
          </a:p>
        </p:txBody>
      </p:sp>
      <p:pic>
        <p:nvPicPr>
          <p:cNvPr id="114698" name="Picture 29" descr="j03997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989388"/>
            <a:ext cx="3398837" cy="4505325"/>
          </a:xfrm>
          <a:prstGeom prst="rect">
            <a:avLst/>
          </a:prstGeom>
          <a:noFill/>
          <a:ln w="57150" cmpd="thinThick">
            <a:solidFill>
              <a:srgbClr val="090A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22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Notes:</a:t>
            </a:r>
          </a:p>
          <a:p>
            <a:endParaRPr lang="en-US" altLang="en-US" sz="800" dirty="0" smtClean="0"/>
          </a:p>
          <a:p>
            <a:r>
              <a:rPr lang="en-US" altLang="en-US" dirty="0" smtClean="0"/>
              <a:t>The force field analysis assesses the organization’s capability to change.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force field analysis should be completed with the sponsor and other trusted stakeholders who can objectively assess the organization’s current state. It’s a great idea to prepare spreadsheets for respondents, complete them independently, and then discuss individuals’ rationale for their responses as a group to reach consensus.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Like the other analytical artifacts, this information should be held in confidence and protected against distribution or publication.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“Transformational levers” are environmental attributes that serve to transform the organization (or work against that transformation!).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next slides offer some questions to explore when completing a force field analysis.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KEEP IN MIND that the questions are answered about the CURRENT state environment.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10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36747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11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233818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12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626586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13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21894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14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027899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97288" y="8840210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15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278215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16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278575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17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922303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18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119646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19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2740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94C598-B824-44D7-92E4-32D7F6611463}" type="slidenum">
              <a:rPr lang="en-US" altLang="en-US" sz="1100" b="0" smtClean="0"/>
              <a:pPr/>
              <a:t>2</a:t>
            </a:fld>
            <a:endParaRPr lang="en-US" altLang="en-US" sz="1100" b="0" dirty="0"/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 </a:t>
            </a:r>
          </a:p>
          <a:p>
            <a:endParaRPr lang="en-US" alt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007925"/>
              </p:ext>
            </p:extLst>
          </p:nvPr>
        </p:nvGraphicFramePr>
        <p:xfrm>
          <a:off x="795337" y="4667252"/>
          <a:ext cx="5486400" cy="42814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0575"/>
                <a:gridCol w="3445825"/>
              </a:tblGrid>
              <a:tr h="403613">
                <a:tc>
                  <a:txBody>
                    <a:bodyPr/>
                    <a:lstStyle/>
                    <a:p>
                      <a:pPr algn="l"/>
                      <a:r>
                        <a:rPr lang="en-US" sz="10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 this chapter we will use</a:t>
                      </a:r>
                      <a:endParaRPr lang="en-US" sz="1000" b="1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At the end of this chapter you will be able to</a:t>
                      </a:r>
                      <a:endParaRPr lang="en-US" sz="1000" b="1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403613">
                <a:tc>
                  <a:txBody>
                    <a:bodyPr/>
                    <a:lstStyle/>
                    <a:p>
                      <a:r>
                        <a:rPr lang="en-US" sz="10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Class discussion</a:t>
                      </a:r>
                    </a:p>
                    <a:p>
                      <a:pPr algn="l"/>
                      <a:endParaRPr lang="en-US" sz="10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Explain what makes projects strategic and why they often fail</a:t>
                      </a:r>
                      <a:endParaRPr lang="en-US" sz="10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403613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Lecture and class discussion</a:t>
                      </a:r>
                      <a:endParaRPr lang="en-US" sz="10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Describe the importance of sponsorship and project structure to project success</a:t>
                      </a:r>
                      <a:endParaRPr lang="en-US" sz="10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565855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Lecture and class discussion</a:t>
                      </a:r>
                    </a:p>
                    <a:p>
                      <a:pPr algn="l"/>
                      <a:endParaRPr lang="en-US" sz="1000" b="0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Identify key organizational change theorists and their contributions to the field of organizational change management</a:t>
                      </a:r>
                      <a:endParaRPr lang="en-US" sz="1000" b="0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403613">
                <a:tc>
                  <a:txBody>
                    <a:bodyPr/>
                    <a:lstStyle/>
                    <a:p>
                      <a:r>
                        <a:rPr lang="en-US" sz="10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Lecture and class discussion</a:t>
                      </a:r>
                      <a:endParaRPr lang="en-US" sz="1000" b="0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List the most common mistakes and key guiding principles in managing change</a:t>
                      </a:r>
                      <a:endParaRPr lang="en-US" sz="1000" b="0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403613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Lecture and class discussion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List and discuss key OCM concepts at the individual, team, and organizational levels</a:t>
                      </a:r>
                      <a:endParaRPr lang="en-US" sz="1000" b="0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565855">
                <a:tc>
                  <a:txBody>
                    <a:bodyPr/>
                    <a:lstStyle/>
                    <a:p>
                      <a:r>
                        <a:rPr lang="en-US" sz="10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Lecture and team workshop with a case study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 an effective measure of success to inspire and focus a project team and stakeholders</a:t>
                      </a:r>
                      <a:endParaRPr lang="en-US" sz="1000" b="0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403613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Lecture and team workshop with a case study</a:t>
                      </a:r>
                      <a:endParaRPr lang="en-US" sz="1000" b="0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 and document an appropriate governance structure for a program  </a:t>
                      </a:r>
                      <a:endParaRPr lang="en-US" sz="1000" b="0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728097">
                <a:tc>
                  <a:txBody>
                    <a:bodyPr/>
                    <a:lstStyle/>
                    <a:p>
                      <a:r>
                        <a:rPr lang="en-US" sz="10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Lecture, class discussion, group exercises, and team workshops with a case study</a:t>
                      </a:r>
                      <a:endParaRPr lang="en-US" sz="1000" b="0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Conduct an impact analysis, stakeholder analysis, site/function survey, and force field analysis to assess the readiness of an organization to accept and adopt change</a:t>
                      </a:r>
                      <a:endParaRPr lang="en-US" sz="1000" b="0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</a:tbl>
          </a:graphicData>
        </a:graphic>
      </p:graphicFrame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</p:spTree>
    <p:extLst>
      <p:ext uri="{BB962C8B-B14F-4D97-AF65-F5344CB8AC3E}">
        <p14:creationId xmlns:p14="http://schemas.microsoft.com/office/powerpoint/2010/main" val="3257071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20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755404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21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692733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Notes:</a:t>
            </a:r>
          </a:p>
          <a:p>
            <a:endParaRPr lang="en-US" alt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22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684073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Notes:</a:t>
            </a:r>
          </a:p>
          <a:p>
            <a:endParaRPr lang="en-US" alt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23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37181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16315"/>
              </p:ext>
            </p:extLst>
          </p:nvPr>
        </p:nvGraphicFramePr>
        <p:xfrm>
          <a:off x="776288" y="4754988"/>
          <a:ext cx="5524500" cy="27459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4745"/>
                <a:gridCol w="3469755"/>
              </a:tblGrid>
              <a:tr h="496972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 this chapter we will use</a:t>
                      </a:r>
                      <a:endParaRPr lang="en-US" sz="1200" b="1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At the end of this chapter you will be able to</a:t>
                      </a:r>
                      <a:endParaRPr lang="en-US" sz="1200" b="1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696743">
                <a:tc>
                  <a:txBody>
                    <a:bodyPr/>
                    <a:lstStyle/>
                    <a:p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Lecture, class discussion</a:t>
                      </a:r>
                      <a:r>
                        <a:rPr lang="en-US" sz="1200" b="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and workshop</a:t>
                      </a:r>
                      <a:endParaRPr lang="en-US" sz="1200" b="0" kern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Conduct </a:t>
                      </a:r>
                      <a:r>
                        <a:rPr lang="en-US" sz="1200" b="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 impact analysis.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496972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Lecture,</a:t>
                      </a:r>
                      <a:r>
                        <a:rPr lang="en-US" sz="1200" b="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class discussion and workshop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Lecture, class discussion and workshop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Lecture, class discussion and workshop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Conduct a stakeholder analysis.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 a relevant site/function survey.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Conduct a force field analysis.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</a:tbl>
          </a:graphicData>
        </a:graphic>
      </p:graphicFrame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3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19022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76288" y="4754988"/>
          <a:ext cx="5524500" cy="27459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4745"/>
                <a:gridCol w="3469755"/>
              </a:tblGrid>
              <a:tr h="496972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 this chapter we will use</a:t>
                      </a:r>
                      <a:endParaRPr lang="en-US" sz="1200" b="1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At the end of this chapter you will be able to</a:t>
                      </a:r>
                      <a:endParaRPr lang="en-US" sz="1200" b="1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696743">
                <a:tc>
                  <a:txBody>
                    <a:bodyPr/>
                    <a:lstStyle/>
                    <a:p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Lecture, class discussion</a:t>
                      </a:r>
                      <a:r>
                        <a:rPr lang="en-US" sz="1200" b="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and workshop</a:t>
                      </a:r>
                      <a:endParaRPr lang="en-US" sz="1200" b="0" kern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Conduct </a:t>
                      </a:r>
                      <a:r>
                        <a:rPr lang="en-US" sz="1200" b="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 impact analysis.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496972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Lecture,</a:t>
                      </a:r>
                      <a:r>
                        <a:rPr lang="en-US" sz="1200" b="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class discussion and workshop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Lecture, class discussion and workshop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Lecture, class discussion and workshop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Conduct a stakeholder analysis.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 a relevant site/function survey.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Conduct a force field analysis.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</a:tbl>
          </a:graphicData>
        </a:graphic>
      </p:graphicFrame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4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95091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5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09254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Notes: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6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18621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76288" y="4754988"/>
          <a:ext cx="5524500" cy="27459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4745"/>
                <a:gridCol w="3469755"/>
              </a:tblGrid>
              <a:tr h="496972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 this chapter we will use</a:t>
                      </a:r>
                      <a:endParaRPr lang="en-US" sz="1200" b="1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At the end of this chapter you will be able to</a:t>
                      </a:r>
                      <a:endParaRPr lang="en-US" sz="1200" b="1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696743">
                <a:tc>
                  <a:txBody>
                    <a:bodyPr/>
                    <a:lstStyle/>
                    <a:p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Lecture, class discussion</a:t>
                      </a:r>
                      <a:r>
                        <a:rPr lang="en-US" sz="1200" b="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and workshop</a:t>
                      </a:r>
                      <a:endParaRPr lang="en-US" sz="1200" b="0" kern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Conduct </a:t>
                      </a:r>
                      <a:r>
                        <a:rPr lang="en-US" sz="1200" b="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 impact analysis.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496972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Lecture,</a:t>
                      </a:r>
                      <a:r>
                        <a:rPr lang="en-US" sz="1200" b="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class discussion and workshop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Lecture, class discussion and workshop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Lecture, class discussion and workshop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Conduct a stakeholder analysis.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 a relevant site/function survey.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Conduct a force field analysis.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</a:tbl>
          </a:graphicData>
        </a:graphic>
      </p:graphicFrame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7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2615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76288" y="4754988"/>
          <a:ext cx="5524500" cy="27459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4745"/>
                <a:gridCol w="3469755"/>
              </a:tblGrid>
              <a:tr h="496972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 this chapter we will use</a:t>
                      </a:r>
                      <a:endParaRPr lang="en-US" sz="1200" b="1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At the end of this chapter you will be able to</a:t>
                      </a:r>
                      <a:endParaRPr lang="en-US" sz="1200" b="1" i="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696743">
                <a:tc>
                  <a:txBody>
                    <a:bodyPr/>
                    <a:lstStyle/>
                    <a:p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Lecture, class discussion</a:t>
                      </a:r>
                      <a:r>
                        <a:rPr lang="en-US" sz="1200" b="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and workshop</a:t>
                      </a:r>
                      <a:endParaRPr lang="en-US" sz="1200" b="0" kern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Conduct </a:t>
                      </a:r>
                      <a:r>
                        <a:rPr lang="en-US" sz="1200" b="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 impact analysis.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  <a:tr h="496972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Lecture,</a:t>
                      </a:r>
                      <a:r>
                        <a:rPr lang="en-US" sz="1200" b="0" kern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class discussion and workshop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Lecture, class discussion and workshop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Lecture, class discussion and workshop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Conduct a stakeholder analysis.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 a relevant site/function survey.</a:t>
                      </a: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Conduct a force field analysis.</a:t>
                      </a:r>
                      <a:endParaRPr lang="en-US" sz="12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433" marR="88433" marT="44597" marB="44597"/>
                </a:tc>
              </a:tr>
            </a:tbl>
          </a:graphicData>
        </a:graphic>
      </p:graphicFrame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8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134432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Notes:</a:t>
            </a:r>
          </a:p>
          <a:p>
            <a:endParaRPr lang="en-US" altLang="en-US" sz="800" dirty="0" smtClean="0"/>
          </a:p>
          <a:p>
            <a:r>
              <a:rPr lang="en-US" altLang="en-US" dirty="0" smtClean="0"/>
              <a:t>The force field analysis assesses the organization’s capability to change.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force field analysis should be completed with the sponsor and other trusted stakeholders who can objectively assess the organization’s current state. It’s a great idea to prepare spreadsheets for respondents, complete them independently, and then discuss individuals’ rationale for their responses as a group to reach consensus.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Like the other analytical artifacts, this information should be held in confidence and protected against distribution or publication.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“Transformational levers” are environmental attributes that serve to transform the organization (or work against that transformation!).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next slides offer some questions to explore when completing a force field analysis.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KEEP IN MIND that the questions are answered about the CURRENT state environment.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795338" y="547688"/>
            <a:ext cx="5486400" cy="4114800"/>
          </a:xfrm>
        </p:spPr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10025" y="8894763"/>
            <a:ext cx="3067050" cy="46831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0091D-4807-4437-B783-125C8491E169}" type="slidenum">
              <a:rPr lang="en-US" altLang="en-US" sz="1200" b="0" smtClean="0"/>
              <a:pPr/>
              <a:t>9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9208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2498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98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2217F-94C0-466B-9CB2-4B4DCD180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9685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09807-FEB4-45A0-819F-BCC6987941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3931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8BBE8-9F8D-4CCB-B448-2DCE552547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018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A86B9-BA5D-4BC4-B35C-74F465031C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518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83B44-392E-4085-93A7-7078199194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163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5D538-75A2-4D71-A2C1-3522B79D90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3425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F3DA5-F024-4E59-B9C2-C999A3D5B8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2560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7848-D9D9-4C28-B8F7-B93850A730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5700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29150-1A74-430D-890D-FD2E9F39D5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792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70F93-3551-47CA-BB66-DED3144B3A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3469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D1B16-4F38-440A-93DF-F2AF7B4D5C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032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0D8AC-1A89-4349-B7FA-F8D56187D1F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9613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anose="020B0A04020102020204" pitchFamily="34" charset="0"/>
              </a:defRPr>
            </a:lvl1pPr>
          </a:lstStyle>
          <a:p>
            <a:fld id="{CE93D54C-5711-4F12-9F4C-B739DFDD6D5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88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09815"/>
            <a:ext cx="2255879" cy="294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7" name="Group 1041"/>
          <p:cNvGrpSpPr>
            <a:grpSpLocks/>
          </p:cNvGrpSpPr>
          <p:nvPr/>
        </p:nvGrpSpPr>
        <p:grpSpPr bwMode="auto">
          <a:xfrm>
            <a:off x="476250" y="371475"/>
            <a:ext cx="8224838" cy="5899150"/>
            <a:chOff x="333" y="220"/>
            <a:chExt cx="4992" cy="3716"/>
          </a:xfrm>
        </p:grpSpPr>
        <p:grpSp>
          <p:nvGrpSpPr>
            <p:cNvPr id="6149" name="Group 1028"/>
            <p:cNvGrpSpPr>
              <a:grpSpLocks/>
            </p:cNvGrpSpPr>
            <p:nvPr/>
          </p:nvGrpSpPr>
          <p:grpSpPr bwMode="auto">
            <a:xfrm>
              <a:off x="381" y="220"/>
              <a:ext cx="768" cy="849"/>
              <a:chOff x="180" y="540"/>
              <a:chExt cx="1920" cy="2567"/>
            </a:xfrm>
          </p:grpSpPr>
          <p:sp>
            <p:nvSpPr>
              <p:cNvPr id="6154" name="AutoShape 1029"/>
              <p:cNvSpPr>
                <a:spLocks noChangeArrowheads="1"/>
              </p:cNvSpPr>
              <p:nvPr/>
            </p:nvSpPr>
            <p:spPr bwMode="auto">
              <a:xfrm>
                <a:off x="180" y="1260"/>
                <a:ext cx="1920" cy="1320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808080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 dirty="0"/>
              </a:p>
            </p:txBody>
          </p:sp>
          <p:grpSp>
            <p:nvGrpSpPr>
              <p:cNvPr id="6155" name="Group 1030"/>
              <p:cNvGrpSpPr>
                <a:grpSpLocks/>
              </p:cNvGrpSpPr>
              <p:nvPr/>
            </p:nvGrpSpPr>
            <p:grpSpPr bwMode="auto">
              <a:xfrm>
                <a:off x="360" y="540"/>
                <a:ext cx="1598" cy="1440"/>
                <a:chOff x="1248" y="1824"/>
                <a:chExt cx="864" cy="912"/>
              </a:xfrm>
            </p:grpSpPr>
            <p:sp>
              <p:nvSpPr>
                <p:cNvPr id="6157" name="AutoShape 1031"/>
                <p:cNvSpPr>
                  <a:spLocks noChangeArrowheads="1"/>
                </p:cNvSpPr>
                <p:nvPr/>
              </p:nvSpPr>
              <p:spPr bwMode="auto">
                <a:xfrm>
                  <a:off x="1248" y="1824"/>
                  <a:ext cx="864" cy="91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E6748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58" name="AutoShape 1032"/>
                <p:cNvSpPr>
                  <a:spLocks noChangeArrowheads="1"/>
                </p:cNvSpPr>
                <p:nvPr/>
              </p:nvSpPr>
              <p:spPr bwMode="auto">
                <a:xfrm flipV="1">
                  <a:off x="1392" y="2448"/>
                  <a:ext cx="288" cy="2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800" dirty="0"/>
                </a:p>
              </p:txBody>
            </p:sp>
            <p:sp>
              <p:nvSpPr>
                <p:cNvPr id="6159" name="AutoShape 1033"/>
                <p:cNvSpPr>
                  <a:spLocks noChangeArrowheads="1"/>
                </p:cNvSpPr>
                <p:nvPr/>
              </p:nvSpPr>
              <p:spPr bwMode="auto">
                <a:xfrm flipV="1">
                  <a:off x="1680" y="2448"/>
                  <a:ext cx="288" cy="2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800" dirty="0"/>
                </a:p>
              </p:txBody>
            </p:sp>
            <p:sp>
              <p:nvSpPr>
                <p:cNvPr id="6160" name="AutoShape 1034"/>
                <p:cNvSpPr>
                  <a:spLocks noChangeArrowheads="1"/>
                </p:cNvSpPr>
                <p:nvPr/>
              </p:nvSpPr>
              <p:spPr bwMode="auto">
                <a:xfrm flipV="1">
                  <a:off x="1536" y="2160"/>
                  <a:ext cx="288" cy="2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800" dirty="0"/>
                </a:p>
              </p:txBody>
            </p:sp>
          </p:grpSp>
          <p:sp>
            <p:nvSpPr>
              <p:cNvPr id="6156" name="Text Box 1035"/>
              <p:cNvSpPr txBox="1">
                <a:spLocks noChangeArrowheads="1"/>
              </p:cNvSpPr>
              <p:nvPr/>
            </p:nvSpPr>
            <p:spPr bwMode="auto">
              <a:xfrm>
                <a:off x="360" y="2521"/>
                <a:ext cx="1367" cy="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i="1" dirty="0">
                    <a:solidFill>
                      <a:srgbClr val="000000"/>
                    </a:solidFill>
                    <a:latin typeface="+mn-lt"/>
                  </a:rPr>
                  <a:t> FUZION</a:t>
                </a:r>
              </a:p>
            </p:txBody>
          </p:sp>
        </p:grpSp>
        <p:sp>
          <p:nvSpPr>
            <p:cNvPr id="6150" name="Line 1037"/>
            <p:cNvSpPr>
              <a:spLocks noChangeShapeType="1"/>
            </p:cNvSpPr>
            <p:nvPr/>
          </p:nvSpPr>
          <p:spPr bwMode="auto">
            <a:xfrm>
              <a:off x="1053" y="412"/>
              <a:ext cx="4032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1" name="Line 1038"/>
            <p:cNvSpPr>
              <a:spLocks noChangeShapeType="1"/>
            </p:cNvSpPr>
            <p:nvPr/>
          </p:nvSpPr>
          <p:spPr bwMode="auto">
            <a:xfrm>
              <a:off x="1293" y="508"/>
              <a:ext cx="4032" cy="0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2" name="Line 1039"/>
            <p:cNvSpPr>
              <a:spLocks noChangeShapeType="1"/>
            </p:cNvSpPr>
            <p:nvPr/>
          </p:nvSpPr>
          <p:spPr bwMode="auto">
            <a:xfrm>
              <a:off x="333" y="743"/>
              <a:ext cx="0" cy="3001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3" name="Line 1040"/>
            <p:cNvSpPr>
              <a:spLocks noChangeShapeType="1"/>
            </p:cNvSpPr>
            <p:nvPr/>
          </p:nvSpPr>
          <p:spPr bwMode="auto">
            <a:xfrm>
              <a:off x="429" y="839"/>
              <a:ext cx="0" cy="3097"/>
            </a:xfrm>
            <a:prstGeom prst="line">
              <a:avLst/>
            </a:prstGeom>
            <a:noFill/>
            <a:ln w="57150">
              <a:solidFill>
                <a:srgbClr val="006699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8" name="Rectangle 1042"/>
          <p:cNvSpPr>
            <a:spLocks noChangeArrowheads="1"/>
          </p:cNvSpPr>
          <p:nvPr/>
        </p:nvSpPr>
        <p:spPr bwMode="auto">
          <a:xfrm>
            <a:off x="1025525" y="1851837"/>
            <a:ext cx="7772400" cy="1450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Are We Project Capable?</a:t>
            </a:r>
          </a:p>
          <a:p>
            <a:pPr algn="ctr" eaLnBrk="1" hangingPunct="1">
              <a:defRPr/>
            </a:pPr>
            <a:r>
              <a:rPr lang="en-US" sz="3200" i="1" dirty="0" smtClean="0"/>
              <a:t>Assessing Organizational Readiness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7" name="Rectangle 1042"/>
          <p:cNvSpPr>
            <a:spLocks noChangeArrowheads="1"/>
          </p:cNvSpPr>
          <p:nvPr/>
        </p:nvSpPr>
        <p:spPr bwMode="auto">
          <a:xfrm>
            <a:off x="1102646" y="4308474"/>
            <a:ext cx="4993354" cy="23491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dirty="0" smtClean="0"/>
              <a:t>For: 	IT Government Symposium</a:t>
            </a:r>
          </a:p>
          <a:p>
            <a:pPr eaLnBrk="1" hangingPunct="1">
              <a:defRPr/>
            </a:pPr>
            <a:r>
              <a:rPr lang="en-US" sz="2400" dirty="0" smtClean="0"/>
              <a:t>Date:	12/12/19 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By:	Stevie Peterson,</a:t>
            </a:r>
          </a:p>
          <a:p>
            <a:pPr eaLnBrk="1" hangingPunct="1">
              <a:defRPr/>
            </a:pPr>
            <a:r>
              <a:rPr lang="en-US" sz="2400" dirty="0"/>
              <a:t>	</a:t>
            </a:r>
            <a:r>
              <a:rPr lang="en-US" sz="1400" dirty="0" smtClean="0"/>
              <a:t>CCMP, PMP, CBAP, ITIL Expert, LSSGB, </a:t>
            </a:r>
            <a:endParaRPr lang="en-US" sz="1400" dirty="0" smtClean="0"/>
          </a:p>
          <a:p>
            <a:pPr eaLnBrk="1" hangingPunct="1">
              <a:defRPr/>
            </a:pPr>
            <a:r>
              <a:rPr lang="en-US" sz="1400" dirty="0"/>
              <a:t> </a:t>
            </a:r>
            <a:r>
              <a:rPr lang="en-US" sz="1400" dirty="0" smtClean="0"/>
              <a:t>                  </a:t>
            </a:r>
            <a:r>
              <a:rPr lang="en-US" sz="1400" dirty="0" smtClean="0"/>
              <a:t>PMI-ACP</a:t>
            </a:r>
            <a:r>
              <a:rPr lang="en-US" sz="1400" dirty="0"/>
              <a:t>, PMI-PBA, IIBA-AAC, CSM</a:t>
            </a:r>
          </a:p>
          <a:p>
            <a:pPr eaLnBrk="1" hangingPunct="1">
              <a:defRPr/>
            </a:pPr>
            <a:endParaRPr lang="en-US" sz="2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0388"/>
            <a:ext cx="8229600" cy="1052513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Organizational Readiness:</a:t>
            </a:r>
            <a:br>
              <a:rPr lang="en-US" altLang="en-US" sz="3600" b="1" dirty="0" smtClean="0"/>
            </a:br>
            <a:r>
              <a:rPr lang="en-US" altLang="en-US" sz="3200" b="1" i="1" dirty="0" smtClean="0">
                <a:solidFill>
                  <a:schemeClr val="bg2"/>
                </a:solidFill>
              </a:rPr>
              <a:t>Instructions</a:t>
            </a:r>
            <a:endParaRPr lang="en-US" altLang="en-US" sz="3600" b="1" i="1" dirty="0" smtClean="0">
              <a:solidFill>
                <a:schemeClr val="bg2"/>
              </a:solidFill>
            </a:endParaRPr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65188"/>
            <a:ext cx="990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66431" y="6551187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656387"/>
            <a:ext cx="861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perform a Force Field Analysis:</a:t>
            </a:r>
          </a:p>
          <a:p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sz="1800" b="0" dirty="0" smtClean="0"/>
              <a:t>Refer to the excel worksheet (handout).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0" dirty="0" smtClean="0"/>
              <a:t>For each “transformational lever”, ask yourself the listed questions.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0" dirty="0" smtClean="0"/>
              <a:t>List your responses as either an “enabler” or “barrier” to indicate whether it will enable realization of the future state or act as a barrier. (Note that different questions may elicit the same answer; the questions just prompt thinking.)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0" dirty="0" smtClean="0"/>
              <a:t>Rate each “force” on a 1-5 scale (the higher the number the stronger the </a:t>
            </a:r>
            <a:r>
              <a:rPr lang="en-US" sz="1800" b="0" dirty="0" smtClean="0"/>
              <a:t>force). </a:t>
            </a:r>
            <a:endParaRPr lang="en-US" sz="1800" b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b="0" dirty="0" smtClean="0"/>
              <a:t>Total the scores for each category and then for all scores across all categories.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0" dirty="0" smtClean="0"/>
              <a:t>Determine whether the “</a:t>
            </a:r>
            <a:r>
              <a:rPr lang="en-US" sz="1800" b="0" dirty="0" smtClean="0"/>
              <a:t>enabling” </a:t>
            </a:r>
            <a:r>
              <a:rPr lang="en-US" sz="1800" b="0" dirty="0" smtClean="0"/>
              <a:t>forces are stronger or weaker than the “barrier” forces.</a:t>
            </a:r>
          </a:p>
          <a:p>
            <a:pPr marL="514350" indent="-514350">
              <a:buFont typeface="+mj-lt"/>
              <a:buAutoNum type="arabicPeriod"/>
            </a:pPr>
            <a:endParaRPr lang="en-US" sz="1800" b="0" dirty="0"/>
          </a:p>
          <a:p>
            <a:r>
              <a:rPr lang="en-US" sz="1800" dirty="0" smtClean="0">
                <a:solidFill>
                  <a:srgbClr val="C00000"/>
                </a:solidFill>
              </a:rPr>
              <a:t>NOTE: It is extremely effective to ask a handful of stakeholders “in the know” with varying perspectives to fill out the FFA independently. Then, hold a workshop review the summary and discuss variances.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07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Measurement: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2715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What existing indicators will help us measure our progress?  When and how are data points collected?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How receptive are personnel to data collection and feedback? 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What’s the availability of benchmarking data?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Will measurement activities be seen as a threat or a boon? (to whom?)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What do we want (have) to know? How will we know that we’re collecting the “right” measurements?</a:t>
            </a:r>
          </a:p>
          <a:p>
            <a:pPr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Who are likely recipients of the data? How will reports be shared?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What will be the political impact of gathering accurate data?</a:t>
            </a:r>
          </a:p>
        </p:txBody>
      </p:sp>
      <p:pic>
        <p:nvPicPr>
          <p:cNvPr id="665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1175"/>
            <a:ext cx="990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99669" y="6494621"/>
            <a:ext cx="2744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 smtClean="0">
                <a:sym typeface="Symbol" panose="05050102010706020507" pitchFamily="18" charset="2"/>
              </a:rPr>
              <a:t> </a:t>
            </a:r>
            <a:r>
              <a:rPr lang="en-US" altLang="en-US" sz="1000" b="0" dirty="0" smtClean="0">
                <a:sym typeface="Symbol" panose="05050102010706020507" pitchFamily="18" charset="2"/>
              </a:rPr>
              <a:t>Adapted 2000 </a:t>
            </a:r>
            <a:r>
              <a:rPr lang="en-US" altLang="en-US" sz="1000" b="0" dirty="0">
                <a:sym typeface="Symbol" panose="05050102010706020507" pitchFamily="18" charset="2"/>
              </a:rPr>
              <a:t>Executive Leadership </a:t>
            </a:r>
            <a:r>
              <a:rPr lang="en-US" altLang="en-US" sz="1000" b="0" dirty="0" smtClean="0">
                <a:sym typeface="Symbol" panose="05050102010706020507" pitchFamily="18" charset="2"/>
              </a:rPr>
              <a:t>Group.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175" y="1524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Organizational Design / Structure: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88" y="1524000"/>
            <a:ext cx="8050212" cy="476091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Is the organization structure aligned in support of the change’s desired outcomes? (What does the optimal design look like?)</a:t>
            </a:r>
          </a:p>
          <a:p>
            <a:pPr marL="457200" indent="-457200" eaLnBrk="1" hangingPunct="1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Is authority concentrated at the appropriate level?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How well does the organization work cross-functionally?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IF a virtual team: How skilled are managers / team members at working virtually? What virtual tools are available / utilized?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How has the organization self-organized?</a:t>
            </a:r>
          </a:p>
        </p:txBody>
      </p:sp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665163"/>
            <a:ext cx="990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99669" y="6494621"/>
            <a:ext cx="2744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 smtClean="0">
                <a:sym typeface="Symbol" panose="05050102010706020507" pitchFamily="18" charset="2"/>
              </a:rPr>
              <a:t> </a:t>
            </a:r>
            <a:r>
              <a:rPr lang="en-US" altLang="en-US" sz="1000" b="0" dirty="0" smtClean="0">
                <a:sym typeface="Symbol" panose="05050102010706020507" pitchFamily="18" charset="2"/>
              </a:rPr>
              <a:t>Adapted 2000 </a:t>
            </a:r>
            <a:r>
              <a:rPr lang="en-US" altLang="en-US" sz="1000" b="0" dirty="0">
                <a:sym typeface="Symbol" panose="05050102010706020507" pitchFamily="18" charset="2"/>
              </a:rPr>
              <a:t>Executive Leadership </a:t>
            </a:r>
            <a:r>
              <a:rPr lang="en-US" altLang="en-US" sz="1000" b="0" dirty="0" smtClean="0">
                <a:sym typeface="Symbol" panose="05050102010706020507" pitchFamily="18" charset="2"/>
              </a:rPr>
              <a:t>Group.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175" y="1524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Leadership / Governance: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88" y="1524000"/>
            <a:ext cx="8050212" cy="476091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Is the “right” sponsor in place? 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How are change efforts currently governed?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Will in-place Governance structures help or hinder this change effort?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Are leaders trusted and respected by personnel?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Does leadership have a current track record of focus and follow through?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Do leaders fall prey to the “shiny thing” syndrome?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Does the current leadership team work well together? Cohesive?</a:t>
            </a:r>
          </a:p>
        </p:txBody>
      </p:sp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665163"/>
            <a:ext cx="990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66431" y="6551187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560390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8704" y="411163"/>
            <a:ext cx="7650162" cy="6858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Formal / Informal Communication: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What communication vehicles are currently used? 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How effective are leaders/managers at conveying information?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Selective perception: What part of our message is the audience likely to magnify, distort, or ignore?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How do we currently know when our communications are successful?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How much stress might we provoke in our anticipated communications?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From where or whom do employees normally get their information about changes?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How many audiences do we have to serve?</a:t>
            </a:r>
          </a:p>
        </p:txBody>
      </p:sp>
      <p:pic>
        <p:nvPicPr>
          <p:cNvPr id="686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162334"/>
            <a:ext cx="990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99669" y="6494621"/>
            <a:ext cx="2744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 smtClean="0">
                <a:sym typeface="Symbol" panose="05050102010706020507" pitchFamily="18" charset="2"/>
              </a:rPr>
              <a:t> </a:t>
            </a:r>
            <a:r>
              <a:rPr lang="en-US" altLang="en-US" sz="1000" b="0" dirty="0" smtClean="0">
                <a:sym typeface="Symbol" panose="05050102010706020507" pitchFamily="18" charset="2"/>
              </a:rPr>
              <a:t>Adapted 2000 </a:t>
            </a:r>
            <a:r>
              <a:rPr lang="en-US" altLang="en-US" sz="1000" b="0" dirty="0">
                <a:sym typeface="Symbol" panose="05050102010706020507" pitchFamily="18" charset="2"/>
              </a:rPr>
              <a:t>Executive Leadership </a:t>
            </a:r>
            <a:r>
              <a:rPr lang="en-US" altLang="en-US" sz="1000" b="0" dirty="0" smtClean="0">
                <a:sym typeface="Symbol" panose="05050102010706020507" pitchFamily="18" charset="2"/>
              </a:rPr>
              <a:t>Group.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Accountability: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How skilled are managers at discussing expectations with their subordinates including: involvement, goal setting, and performance feedback?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How often do employees report to more than one manager? Hard lines? Dotted lines?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Do we have a tradition of supplying consequences based on performance?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Is performance quantified?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Are requisite authorities granted in alignment with accountabilities?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Will HR be a help, hindrance, or neither?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b="1" dirty="0" smtClean="0"/>
          </a:p>
        </p:txBody>
      </p:sp>
      <p:pic>
        <p:nvPicPr>
          <p:cNvPr id="706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1175"/>
            <a:ext cx="990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99669" y="6494621"/>
            <a:ext cx="2744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 smtClean="0">
                <a:sym typeface="Symbol" panose="05050102010706020507" pitchFamily="18" charset="2"/>
              </a:rPr>
              <a:t> </a:t>
            </a:r>
            <a:r>
              <a:rPr lang="en-US" altLang="en-US" sz="1000" b="0" dirty="0" smtClean="0">
                <a:sym typeface="Symbol" panose="05050102010706020507" pitchFamily="18" charset="2"/>
              </a:rPr>
              <a:t>Adapted 2000 </a:t>
            </a:r>
            <a:r>
              <a:rPr lang="en-US" altLang="en-US" sz="1000" b="0" dirty="0">
                <a:sym typeface="Symbol" panose="05050102010706020507" pitchFamily="18" charset="2"/>
              </a:rPr>
              <a:t>Executive Leadership </a:t>
            </a:r>
            <a:r>
              <a:rPr lang="en-US" altLang="en-US" sz="1000" b="0" dirty="0" smtClean="0">
                <a:sym typeface="Symbol" panose="05050102010706020507" pitchFamily="18" charset="2"/>
              </a:rPr>
              <a:t>Group.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Rewards / Recognition: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5337" y="1579563"/>
            <a:ext cx="7645400" cy="4724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What gets employees promoted?  Laid off?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How do employees earn bonuses?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What types of rewards are granted?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Are rewards granted on individual achievement, group/team achievement, or both?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Do we have a process with integrity?  Are our espoused values the same as our “working” values?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Is recognition public or private?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Do current rewards affect behavior in the intended direction?  How do we know?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b="1" dirty="0" smtClean="0">
              <a:solidFill>
                <a:srgbClr val="FF3300"/>
              </a:solidFill>
            </a:endParaRPr>
          </a:p>
        </p:txBody>
      </p:sp>
      <p:pic>
        <p:nvPicPr>
          <p:cNvPr id="716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65163"/>
            <a:ext cx="990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99669" y="6494621"/>
            <a:ext cx="2744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 smtClean="0">
                <a:sym typeface="Symbol" panose="05050102010706020507" pitchFamily="18" charset="2"/>
              </a:rPr>
              <a:t> </a:t>
            </a:r>
            <a:r>
              <a:rPr lang="en-US" altLang="en-US" sz="1000" b="0" dirty="0" smtClean="0">
                <a:sym typeface="Symbol" panose="05050102010706020507" pitchFamily="18" charset="2"/>
              </a:rPr>
              <a:t>Adapted 2000 </a:t>
            </a:r>
            <a:r>
              <a:rPr lang="en-US" altLang="en-US" sz="1000" b="0" dirty="0">
                <a:sym typeface="Symbol" panose="05050102010706020507" pitchFamily="18" charset="2"/>
              </a:rPr>
              <a:t>Executive Leadership </a:t>
            </a:r>
            <a:r>
              <a:rPr lang="en-US" altLang="en-US" sz="1000" b="0" dirty="0" smtClean="0">
                <a:sym typeface="Symbol" panose="05050102010706020507" pitchFamily="18" charset="2"/>
              </a:rPr>
              <a:t>Group.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Employee Involvement: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Which groups will experience the greatest impact of the change?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Which groups or who brings the most expertise to the discussion?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Where’s the power? Formal? Informal?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How skilled is the organization at soliciting, handling, and utilizing involvement? What vehicles are used?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What is our past experience with employee involvement? What are our resulting biases?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Do we know what level of involvement is appropriate to different situations and employees?</a:t>
            </a:r>
          </a:p>
        </p:txBody>
      </p:sp>
      <p:pic>
        <p:nvPicPr>
          <p:cNvPr id="727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8963"/>
            <a:ext cx="990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99669" y="6494621"/>
            <a:ext cx="2744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 smtClean="0">
                <a:sym typeface="Symbol" panose="05050102010706020507" pitchFamily="18" charset="2"/>
              </a:rPr>
              <a:t> </a:t>
            </a:r>
            <a:r>
              <a:rPr lang="en-US" altLang="en-US" sz="1000" b="0" dirty="0" smtClean="0">
                <a:sym typeface="Symbol" panose="05050102010706020507" pitchFamily="18" charset="2"/>
              </a:rPr>
              <a:t>Adapted 2000 </a:t>
            </a:r>
            <a:r>
              <a:rPr lang="en-US" altLang="en-US" sz="1000" b="0" dirty="0">
                <a:sym typeface="Symbol" panose="05050102010706020507" pitchFamily="18" charset="2"/>
              </a:rPr>
              <a:t>Executive Leadership </a:t>
            </a:r>
            <a:r>
              <a:rPr lang="en-US" altLang="en-US" sz="1000" b="0" dirty="0" smtClean="0">
                <a:sym typeface="Symbol" panose="05050102010706020507" pitchFamily="18" charset="2"/>
              </a:rPr>
              <a:t>Group.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Education / Training:</a:t>
            </a:r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74763"/>
            <a:ext cx="7772400" cy="4876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What relevant knowledge deficit(s) does the sponsor or other key leaders have? What about other affected employees?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What is the availability of trainers?  Budget?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Will there be a delay between training and use of new skills?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How will utilization of new skills be promoted and sustained in the new environment?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What training media is available? Instructor led? Self-paced? Computer-based? Peer training? Train-the-trainer?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Will “continuation” training be necessary?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How will learning be assessed?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b="1" dirty="0" smtClean="0"/>
          </a:p>
        </p:txBody>
      </p:sp>
      <p:pic>
        <p:nvPicPr>
          <p:cNvPr id="737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2763"/>
            <a:ext cx="990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99669" y="6494621"/>
            <a:ext cx="2744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 smtClean="0">
                <a:sym typeface="Symbol" panose="05050102010706020507" pitchFamily="18" charset="2"/>
              </a:rPr>
              <a:t> </a:t>
            </a:r>
            <a:r>
              <a:rPr lang="en-US" altLang="en-US" sz="1000" b="0" dirty="0" smtClean="0">
                <a:sym typeface="Symbol" panose="05050102010706020507" pitchFamily="18" charset="2"/>
              </a:rPr>
              <a:t>Adapted 2000 </a:t>
            </a:r>
            <a:r>
              <a:rPr lang="en-US" altLang="en-US" sz="1000" b="0" dirty="0">
                <a:sym typeface="Symbol" panose="05050102010706020507" pitchFamily="18" charset="2"/>
              </a:rPr>
              <a:t>Executive Leadership </a:t>
            </a:r>
            <a:r>
              <a:rPr lang="en-US" altLang="en-US" sz="1000" b="0" dirty="0" smtClean="0">
                <a:sym typeface="Symbol" panose="05050102010706020507" pitchFamily="18" charset="2"/>
              </a:rPr>
              <a:t>Group.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Resourcing: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31900"/>
            <a:ext cx="7772400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What staffing levels and associated capabilities are required for the project?  Maintenance?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How do we decide what work we do if appropriate staffing levels aren’t available?  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What are the organization’s capabilities around recruiting and hiring the “right” people?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What is the process on how and who is laid off?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What are the associated processes?  How long do the processes take?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What resources other than human are needed?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What is the process for securing initial funding and building contingency dollars?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Are resources allocated based upon business cases?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b="1" dirty="0" smtClean="0"/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b="1" dirty="0" smtClean="0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199669" y="6494621"/>
            <a:ext cx="27446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 smtClean="0">
                <a:sym typeface="Symbol" panose="05050102010706020507" pitchFamily="18" charset="2"/>
              </a:rPr>
              <a:t> </a:t>
            </a:r>
            <a:r>
              <a:rPr lang="en-US" altLang="en-US" sz="1000" b="0" dirty="0" smtClean="0">
                <a:sym typeface="Symbol" panose="05050102010706020507" pitchFamily="18" charset="2"/>
              </a:rPr>
              <a:t>Adapted 2000 </a:t>
            </a:r>
            <a:r>
              <a:rPr lang="en-US" altLang="en-US" sz="1000" b="0" dirty="0">
                <a:sym typeface="Symbol" panose="05050102010706020507" pitchFamily="18" charset="2"/>
              </a:rPr>
              <a:t>Executive Leadership </a:t>
            </a:r>
            <a:r>
              <a:rPr lang="en-US" altLang="en-US" sz="1000" b="0" dirty="0" smtClean="0">
                <a:sym typeface="Symbol" panose="05050102010706020507" pitchFamily="18" charset="2"/>
              </a:rPr>
              <a:t>Group.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  <p:pic>
        <p:nvPicPr>
          <p:cNvPr id="747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1175"/>
            <a:ext cx="990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494588" cy="1371600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/>
              <a:t>Workshop Content</a:t>
            </a: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 smtClean="0"/>
              <a:t>Are We Project Capable?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b="1" i="1" dirty="0" smtClean="0">
                <a:solidFill>
                  <a:schemeClr val="accent5">
                    <a:lumMod val="25000"/>
                  </a:schemeClr>
                </a:solidFill>
              </a:rPr>
              <a:t>Assessing Organizational Readiness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535988" cy="4833938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Business Case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- Feasibility Analysis</a:t>
            </a:r>
          </a:p>
          <a:p>
            <a:pPr marL="1828800" lvl="3" indent="-449263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accent5">
                    <a:lumMod val="25000"/>
                  </a:schemeClr>
                </a:solidFill>
              </a:rPr>
              <a:t>Technology</a:t>
            </a:r>
            <a:endParaRPr lang="en-US" altLang="en-US" b="1" dirty="0">
              <a:solidFill>
                <a:schemeClr val="accent5">
                  <a:lumMod val="25000"/>
                </a:schemeClr>
              </a:solidFill>
            </a:endParaRPr>
          </a:p>
          <a:p>
            <a:pPr marL="1828800" lvl="3" indent="-449263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accent5">
                    <a:lumMod val="25000"/>
                  </a:schemeClr>
                </a:solidFill>
              </a:rPr>
              <a:t>Economic</a:t>
            </a:r>
          </a:p>
          <a:p>
            <a:pPr marL="1828800" lvl="3" indent="-449263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accent5">
                    <a:lumMod val="25000"/>
                  </a:schemeClr>
                </a:solidFill>
              </a:rPr>
              <a:t>Legal</a:t>
            </a:r>
          </a:p>
          <a:p>
            <a:pPr marL="1828800" lvl="3" indent="-449263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accent5">
                    <a:lumMod val="25000"/>
                  </a:schemeClr>
                </a:solidFill>
              </a:rPr>
              <a:t>Operational</a:t>
            </a:r>
          </a:p>
          <a:p>
            <a:pPr marL="1828800" lvl="3" indent="-449263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accent5">
                    <a:lumMod val="25000"/>
                  </a:schemeClr>
                </a:solidFill>
              </a:rPr>
              <a:t>Schedule </a:t>
            </a:r>
          </a:p>
          <a:p>
            <a:pPr marL="1379537" lvl="3" indent="0" eaLnBrk="1" hangingPunct="1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altLang="en-US" sz="12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914400" lvl="1" indent="-457200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Force Field Analysis</a:t>
            </a:r>
          </a:p>
          <a:p>
            <a:pPr marL="1770063" lvl="2" indent="-390525"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ü"/>
            </a:pPr>
            <a:r>
              <a:rPr lang="en-US" altLang="en-US" sz="2000" b="1" dirty="0" smtClean="0">
                <a:solidFill>
                  <a:schemeClr val="accent5">
                    <a:lumMod val="25000"/>
                  </a:schemeClr>
                </a:solidFill>
              </a:rPr>
              <a:t>Organizational Readiness</a:t>
            </a:r>
            <a:endParaRPr lang="en-US" altLang="en-US" sz="2000" b="1" dirty="0">
              <a:solidFill>
                <a:schemeClr val="accent5">
                  <a:lumMod val="25000"/>
                </a:schemeClr>
              </a:solidFill>
            </a:endParaRPr>
          </a:p>
          <a:p>
            <a:pPr marL="857250" lvl="2" indent="0" eaLnBrk="1" hangingPunct="1">
              <a:lnSpc>
                <a:spcPct val="90000"/>
              </a:lnSpc>
              <a:buSzTx/>
              <a:buNone/>
            </a:pPr>
            <a:endParaRPr lang="en-US" altLang="en-US" sz="1200" b="1" dirty="0" smtClean="0"/>
          </a:p>
          <a:p>
            <a:pPr marL="914400" lvl="1" indent="-457200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/>
              <a:t>Close</a:t>
            </a:r>
          </a:p>
          <a:p>
            <a:pPr marL="914400" lvl="1" indent="-457200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anose="05000000000000000000" pitchFamily="2" charset="2"/>
              <a:buChar char="§"/>
            </a:pPr>
            <a:endParaRPr lang="en-US" altLang="en-US" sz="1800" b="1" dirty="0" smtClean="0">
              <a:solidFill>
                <a:schemeClr val="bg2"/>
              </a:solidFill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381000"/>
            <a:ext cx="11906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86474" y="6538814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175" y="1524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Policies/Processes/Procedures: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88" y="1524000"/>
            <a:ext cx="8050212" cy="5181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Does the organization utilize documented policies, processes, and procedures (PPP)?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Do current PPPs reflect the “true” environment?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Are PPPs up-to-date?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Do PPPs have clear owners?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Are PPPs measured?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How are PPPs communicated?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How is adoption of new PPPs assessed? 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Does the organization utilize ad hoc policies, processes, and procedures? If so, how are they handled?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000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How the organization know if current PPPs deliver the prescribed level of value?</a:t>
            </a:r>
          </a:p>
        </p:txBody>
      </p:sp>
      <p:pic>
        <p:nvPicPr>
          <p:cNvPr id="675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665163"/>
            <a:ext cx="990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66431" y="6551187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19753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430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/>
              <a:t>A Final Word About Assessment: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133600"/>
            <a:ext cx="7772400" cy="1676400"/>
          </a:xfrm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bg2"/>
                </a:solidFill>
              </a:rPr>
              <a:t>Assessment is not DONE </a:t>
            </a:r>
          </a:p>
          <a:p>
            <a:pPr marL="457200" indent="-457200" algn="ctr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bg2"/>
                </a:solidFill>
              </a:rPr>
              <a:t>until there is evidence that </a:t>
            </a:r>
          </a:p>
          <a:p>
            <a:pPr marL="457200" indent="-457200" algn="ctr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bg2"/>
                </a:solidFill>
              </a:rPr>
              <a:t>desired changes have been </a:t>
            </a:r>
          </a:p>
          <a:p>
            <a:pPr marL="457200" indent="-457200" algn="ctr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r>
              <a:rPr lang="en-US" altLang="en-US" b="1" u="sng" dirty="0" smtClean="0">
                <a:solidFill>
                  <a:schemeClr val="bg2"/>
                </a:solidFill>
              </a:rPr>
              <a:t>adopted</a:t>
            </a:r>
            <a:r>
              <a:rPr lang="en-US" altLang="en-US" b="1" dirty="0" smtClean="0">
                <a:solidFill>
                  <a:schemeClr val="bg2"/>
                </a:solidFill>
              </a:rPr>
              <a:t> and </a:t>
            </a:r>
            <a:r>
              <a:rPr lang="en-US" altLang="en-US" b="1" u="sng" dirty="0" smtClean="0">
                <a:solidFill>
                  <a:schemeClr val="bg2"/>
                </a:solidFill>
              </a:rPr>
              <a:t>sustained</a:t>
            </a:r>
            <a:r>
              <a:rPr lang="en-US" altLang="en-US" b="1" dirty="0" smtClean="0">
                <a:solidFill>
                  <a:schemeClr val="bg2"/>
                </a:solidFill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dirty="0" smtClean="0">
              <a:solidFill>
                <a:schemeClr val="bg2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 smtClean="0"/>
          </a:p>
        </p:txBody>
      </p:sp>
      <p:pic>
        <p:nvPicPr>
          <p:cNvPr id="757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36563"/>
            <a:ext cx="990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2" name="Text Box 9"/>
          <p:cNvSpPr txBox="1">
            <a:spLocks noChangeArrowheads="1"/>
          </p:cNvSpPr>
          <p:nvPr/>
        </p:nvSpPr>
        <p:spPr bwMode="auto">
          <a:xfrm>
            <a:off x="3200400" y="4755356"/>
            <a:ext cx="307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00000"/>
                </a:solidFill>
              </a:rPr>
              <a:t>WHY IS THAT?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66431" y="6551187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609600"/>
            <a:ext cx="7805737" cy="6096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Summary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431925" y="11541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104452" name="Text Box 7"/>
          <p:cNvSpPr txBox="1">
            <a:spLocks noChangeArrowheads="1"/>
          </p:cNvSpPr>
          <p:nvPr/>
        </p:nvSpPr>
        <p:spPr bwMode="auto">
          <a:xfrm>
            <a:off x="898525" y="1458913"/>
            <a:ext cx="778827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bg2"/>
                </a:solidFill>
              </a:rPr>
              <a:t>YOU DID IT!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00000"/>
                </a:solidFill>
              </a:rPr>
              <a:t>Who knew </a:t>
            </a:r>
            <a:r>
              <a:rPr lang="en-US" altLang="en-US" dirty="0" smtClean="0">
                <a:solidFill>
                  <a:srgbClr val="C00000"/>
                </a:solidFill>
              </a:rPr>
              <a:t>assessing project capability </a:t>
            </a:r>
            <a:r>
              <a:rPr lang="en-US" altLang="en-US" dirty="0">
                <a:solidFill>
                  <a:srgbClr val="C00000"/>
                </a:solidFill>
              </a:rPr>
              <a:t>could be that easy?</a:t>
            </a:r>
            <a:endParaRPr lang="en-US" alt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95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43300"/>
            <a:ext cx="2819400" cy="281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66431" y="6551187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431925" y="11541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66431" y="6551187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4775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438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2" y="685800"/>
            <a:ext cx="8358188" cy="75565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Assessing Organizational Readiness:</a:t>
            </a:r>
            <a:br>
              <a:rPr lang="en-US" altLang="en-US" sz="3600" b="1" dirty="0" smtClean="0"/>
            </a:br>
            <a:endParaRPr lang="en-US" altLang="en-US" sz="3600" b="1" dirty="0" smtClean="0"/>
          </a:p>
        </p:txBody>
      </p:sp>
      <p:sp>
        <p:nvSpPr>
          <p:cNvPr id="7" name="Rectangle 4099"/>
          <p:cNvSpPr txBox="1">
            <a:spLocks noChangeArrowheads="1"/>
          </p:cNvSpPr>
          <p:nvPr/>
        </p:nvSpPr>
        <p:spPr>
          <a:xfrm>
            <a:off x="481012" y="1063625"/>
            <a:ext cx="8229600" cy="6156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Clr>
                <a:srgbClr val="00007D"/>
              </a:buClr>
              <a:buNone/>
            </a:pPr>
            <a:r>
              <a:rPr lang="en-US" altLang="en-US" sz="2800" kern="0" dirty="0" smtClean="0">
                <a:solidFill>
                  <a:srgbClr val="00007D"/>
                </a:solidFill>
              </a:rPr>
              <a:t>It all starts with the Business Case!</a:t>
            </a:r>
          </a:p>
          <a:p>
            <a:pPr marL="0" indent="0" eaLnBrk="1" hangingPunct="1">
              <a:buClr>
                <a:srgbClr val="00007D"/>
              </a:buClr>
              <a:buNone/>
            </a:pPr>
            <a:endParaRPr lang="en-US" altLang="en-US" sz="1200" kern="0" dirty="0">
              <a:solidFill>
                <a:srgbClr val="00007D"/>
              </a:solidFill>
            </a:endParaRPr>
          </a:p>
          <a:p>
            <a:pPr marL="0" indent="0" eaLnBrk="1" hangingPunct="1">
              <a:buClr>
                <a:srgbClr val="00007D"/>
              </a:buClr>
              <a:buNone/>
            </a:pPr>
            <a:r>
              <a:rPr lang="en-US" altLang="en-US" sz="2400" kern="0" dirty="0" smtClean="0">
                <a:solidFill>
                  <a:srgbClr val="00007D"/>
                </a:solidFill>
              </a:rPr>
              <a:t>Business Cases minimally include:</a:t>
            </a:r>
            <a:endParaRPr lang="en-US" altLang="en-US" sz="2400" kern="0" dirty="0">
              <a:solidFill>
                <a:srgbClr val="00007D"/>
              </a:solidFill>
            </a:endParaRPr>
          </a:p>
          <a:p>
            <a:pPr marL="914400" indent="-457200" eaLnBrk="1" hangingPunct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b="0" kern="0" dirty="0" smtClean="0"/>
              <a:t>Business Goal, Objectives, and Desired Outcomes (Business Requirements)</a:t>
            </a:r>
          </a:p>
          <a:p>
            <a:pPr marL="914400" indent="-457200" eaLnBrk="1" hangingPunct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b="0" kern="0" dirty="0"/>
              <a:t>Need (Problem or Opportunity)</a:t>
            </a:r>
          </a:p>
          <a:p>
            <a:pPr marL="1314450" lvl="1" indent="-457200" eaLnBrk="1" hangingPunct="1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1800" b="0" kern="0" dirty="0" smtClean="0"/>
              <a:t>Root Cause Analysis</a:t>
            </a:r>
          </a:p>
          <a:p>
            <a:pPr marL="800100" eaLnBrk="1" hangingPunct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b="0" kern="0" dirty="0" smtClean="0"/>
              <a:t>Alternatives Analysis</a:t>
            </a:r>
          </a:p>
          <a:p>
            <a:pPr marL="1314450" lvl="1" indent="-457200" eaLnBrk="1" hangingPunct="1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1800" b="0" kern="0" dirty="0" smtClean="0"/>
              <a:t>Financial Analysis with Assumptions</a:t>
            </a:r>
          </a:p>
          <a:p>
            <a:pPr marL="1314450" lvl="1" indent="-457200" eaLnBrk="1" hangingPunct="1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1800" b="0" kern="0" dirty="0" smtClean="0"/>
              <a:t>Pros/Cons/Risks/Issues</a:t>
            </a:r>
          </a:p>
          <a:p>
            <a:pPr marL="1314450" lvl="1" indent="-457200" eaLnBrk="1" hangingPunct="1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1800" b="0" kern="0" dirty="0" smtClean="0"/>
              <a:t>Strategic Alignment</a:t>
            </a:r>
          </a:p>
          <a:p>
            <a:pPr marL="1314450" lvl="1" indent="-457200" eaLnBrk="1" hangingPunct="1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1800" b="0" kern="0" dirty="0" smtClean="0">
                <a:solidFill>
                  <a:srgbClr val="C00000"/>
                </a:solidFill>
              </a:rPr>
              <a:t>Feasibility Analysis</a:t>
            </a:r>
          </a:p>
          <a:p>
            <a:pPr marL="914400" indent="-457200" eaLnBrk="1" hangingPunct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b="0" kern="0" dirty="0" smtClean="0"/>
              <a:t>Recommendation</a:t>
            </a:r>
          </a:p>
          <a:p>
            <a:pPr marL="1314450" lvl="1" indent="-457200" eaLnBrk="1" hangingPunct="1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1800" b="0" kern="0" dirty="0" smtClean="0"/>
              <a:t>Rationale</a:t>
            </a:r>
          </a:p>
          <a:p>
            <a:pPr marL="1314450" lvl="1" indent="-457200" eaLnBrk="1" hangingPunct="1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1800" b="0" kern="0" dirty="0" smtClean="0"/>
              <a:t>High Level Implementation Plan with Resource Forecast</a:t>
            </a:r>
          </a:p>
          <a:p>
            <a:pPr marL="0" indent="0" eaLnBrk="1" hangingPunct="1">
              <a:buClr>
                <a:srgbClr val="00007D"/>
              </a:buClr>
              <a:buFont typeface="Wingdings" panose="05000000000000000000" pitchFamily="2" charset="2"/>
              <a:buNone/>
            </a:pPr>
            <a:endParaRPr lang="en-US" altLang="en-US" sz="2800" kern="0" dirty="0" smtClean="0">
              <a:solidFill>
                <a:srgbClr val="00007D"/>
              </a:solidFill>
            </a:endParaRPr>
          </a:p>
          <a:p>
            <a:pPr marL="685800" lvl="1" indent="0" eaLnBrk="1" hangingPunct="1">
              <a:buClr>
                <a:srgbClr val="9999CC"/>
              </a:buClr>
              <a:buFont typeface="Wingdings" panose="05000000000000000000" pitchFamily="2" charset="2"/>
              <a:buNone/>
            </a:pPr>
            <a:endParaRPr lang="en-US" altLang="en-US" sz="2400" kern="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5" y="2922587"/>
            <a:ext cx="2143125" cy="214312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86474" y="6611779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69637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2" y="685800"/>
            <a:ext cx="8358188" cy="75565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Feasibility:</a:t>
            </a:r>
            <a:br>
              <a:rPr lang="en-US" altLang="en-US" sz="3600" b="1" dirty="0" smtClean="0"/>
            </a:br>
            <a:endParaRPr lang="en-US" altLang="en-US" sz="3600" b="1" dirty="0" smtClean="0"/>
          </a:p>
        </p:txBody>
      </p:sp>
      <p:sp>
        <p:nvSpPr>
          <p:cNvPr id="7" name="Rectangle 4099"/>
          <p:cNvSpPr txBox="1">
            <a:spLocks noChangeArrowheads="1"/>
          </p:cNvSpPr>
          <p:nvPr/>
        </p:nvSpPr>
        <p:spPr>
          <a:xfrm>
            <a:off x="553583" y="1063625"/>
            <a:ext cx="8229600" cy="61563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Clr>
                <a:srgbClr val="00007D"/>
              </a:buClr>
              <a:buNone/>
            </a:pPr>
            <a:r>
              <a:rPr lang="en-US" altLang="en-US" sz="2800" kern="0" dirty="0" smtClean="0">
                <a:solidFill>
                  <a:srgbClr val="C00000"/>
                </a:solidFill>
              </a:rPr>
              <a:t>It’s a GREAT solution BUT….Can we pull it off?</a:t>
            </a:r>
          </a:p>
          <a:p>
            <a:pPr marL="0" indent="0" eaLnBrk="1" hangingPunct="1">
              <a:buClr>
                <a:srgbClr val="00007D"/>
              </a:buClr>
              <a:buNone/>
            </a:pPr>
            <a:endParaRPr lang="en-US" altLang="en-US" sz="1200" kern="0" dirty="0">
              <a:solidFill>
                <a:srgbClr val="00007D"/>
              </a:solidFill>
            </a:endParaRPr>
          </a:p>
          <a:p>
            <a:pPr marL="0" indent="0" eaLnBrk="1" hangingPunct="1">
              <a:buClr>
                <a:srgbClr val="00007D"/>
              </a:buClr>
              <a:buFont typeface="Wingdings" panose="05000000000000000000" pitchFamily="2" charset="2"/>
              <a:buNone/>
            </a:pPr>
            <a:endParaRPr lang="en-US" altLang="en-US" sz="2800" kern="0" dirty="0" smtClean="0">
              <a:solidFill>
                <a:srgbClr val="00007D"/>
              </a:solidFill>
            </a:endParaRPr>
          </a:p>
          <a:p>
            <a:pPr marL="685800" lvl="1" indent="0" eaLnBrk="1" hangingPunct="1">
              <a:buClr>
                <a:srgbClr val="9999CC"/>
              </a:buClr>
              <a:buFont typeface="Wingdings" panose="05000000000000000000" pitchFamily="2" charset="2"/>
              <a:buNone/>
            </a:pPr>
            <a:endParaRPr lang="en-US" altLang="en-US" sz="2400" kern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82405228"/>
              </p:ext>
            </p:extLst>
          </p:nvPr>
        </p:nvGraphicFramePr>
        <p:xfrm>
          <a:off x="1219200" y="1676400"/>
          <a:ext cx="6881017" cy="485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86474" y="6538814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608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Feasibility Analysis</a:t>
            </a:r>
            <a:endParaRPr lang="en-US" altLang="en-US" sz="3600" b="1" i="1" dirty="0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57" y="378028"/>
            <a:ext cx="990600" cy="706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35798"/>
              </p:ext>
            </p:extLst>
          </p:nvPr>
        </p:nvGraphicFramePr>
        <p:xfrm>
          <a:off x="457200" y="1355822"/>
          <a:ext cx="8229600" cy="49377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57400"/>
                <a:gridCol w="2971800"/>
                <a:gridCol w="32004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Component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Technology</a:t>
                      </a:r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Economic</a:t>
                      </a:r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Legal</a:t>
                      </a:r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Operational</a:t>
                      </a:r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Schedule</a:t>
                      </a:r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92630" y="6519446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Handout</a:t>
            </a:r>
            <a:endParaRPr lang="en-US" sz="1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86474" y="6538814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957" y="443849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Feasibility Analysis Questions</a:t>
            </a:r>
            <a:endParaRPr lang="en-US" altLang="en-US" sz="3600" b="1" i="1" dirty="0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57" y="378028"/>
            <a:ext cx="990600" cy="706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329972"/>
              </p:ext>
            </p:extLst>
          </p:nvPr>
        </p:nvGraphicFramePr>
        <p:xfrm>
          <a:off x="486229" y="1225008"/>
          <a:ext cx="8229600" cy="52425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05000"/>
                <a:gridCol w="63246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Component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Questions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Technology</a:t>
                      </a:r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/>
                        <a:t>Will the</a:t>
                      </a:r>
                      <a:r>
                        <a:rPr lang="en-US" sz="1600" b="0" baseline="0" dirty="0" smtClean="0"/>
                        <a:t> solution integrate with our existing platforms?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baseline="0" dirty="0" smtClean="0"/>
                        <a:t>Do we have the knowledge to support it?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baseline="0" dirty="0" smtClean="0"/>
                        <a:t>Does it meet our architectural design policies?</a:t>
                      </a:r>
                      <a:endParaRPr lang="en-US" sz="16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Economic</a:t>
                      </a:r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/>
                        <a:t>Does the solution appear</a:t>
                      </a:r>
                      <a:r>
                        <a:rPr lang="en-US" sz="1600" b="0" baseline="0" dirty="0" smtClean="0"/>
                        <a:t> to be affordable?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baseline="0" dirty="0" smtClean="0"/>
                        <a:t>Does the preliminary cost/benefit ratio warrant further financial analysis?</a:t>
                      </a:r>
                      <a:endParaRPr lang="en-US" sz="1600" b="0" dirty="0"/>
                    </a:p>
                  </a:txBody>
                  <a:tcPr/>
                </a:tc>
              </a:tr>
              <a:tr h="695232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Legal</a:t>
                      </a:r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/>
                        <a:t>Does the solution meet our internal/external regulatory, legal, and compliance standards?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/>
                        <a:t>Will there</a:t>
                      </a:r>
                      <a:r>
                        <a:rPr lang="en-US" sz="1600" b="0" baseline="0" dirty="0" smtClean="0"/>
                        <a:t> be any issue with audit requirements?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Operational</a:t>
                      </a:r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/>
                        <a:t>Do support personnel</a:t>
                      </a:r>
                      <a:r>
                        <a:rPr lang="en-US" sz="1600" b="0" baseline="0" dirty="0" smtClean="0"/>
                        <a:t> have the knowledge and “know how” necessary to support the solution?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baseline="0" dirty="0" smtClean="0"/>
                        <a:t>Do our existing processes for solution delivery and support align with the solution?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Schedule</a:t>
                      </a:r>
                    </a:p>
                    <a:p>
                      <a:pPr algn="l"/>
                      <a:endParaRPr lang="en-US" b="1" dirty="0" smtClean="0"/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/>
                        <a:t>Can</a:t>
                      </a:r>
                      <a:r>
                        <a:rPr lang="en-US" sz="1600" b="0" baseline="0" dirty="0" smtClean="0"/>
                        <a:t> the solution be implemented to the extent necessary to realize the benefit(s) we need when we need them?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baseline="0" dirty="0" smtClean="0"/>
                        <a:t>Do we have enough of the “right” internal resources available to support implementation when we need them?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92630" y="6519446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Handout</a:t>
            </a:r>
            <a:endParaRPr lang="en-US" sz="1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86474" y="6538814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8112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2" y="685800"/>
            <a:ext cx="8358188" cy="75565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Feasibility:</a:t>
            </a:r>
            <a:br>
              <a:rPr lang="en-US" altLang="en-US" sz="3600" b="1" dirty="0" smtClean="0"/>
            </a:br>
            <a:endParaRPr lang="en-US" altLang="en-US" sz="3600" b="1" dirty="0" smtClean="0"/>
          </a:p>
        </p:txBody>
      </p:sp>
      <p:sp>
        <p:nvSpPr>
          <p:cNvPr id="7" name="Rectangle 4099"/>
          <p:cNvSpPr txBox="1">
            <a:spLocks noChangeArrowheads="1"/>
          </p:cNvSpPr>
          <p:nvPr/>
        </p:nvSpPr>
        <p:spPr>
          <a:xfrm>
            <a:off x="553583" y="1063625"/>
            <a:ext cx="8229600" cy="6156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007D"/>
              </a:buClr>
              <a:buNone/>
            </a:pPr>
            <a:endParaRPr lang="en-US" altLang="en-US" sz="1200" kern="0" dirty="0">
              <a:solidFill>
                <a:srgbClr val="00007D"/>
              </a:solidFill>
            </a:endParaRPr>
          </a:p>
          <a:p>
            <a:pPr marL="0" indent="0" eaLnBrk="1" hangingPunct="1">
              <a:buClr>
                <a:srgbClr val="00007D"/>
              </a:buClr>
              <a:buFont typeface="Wingdings" panose="05000000000000000000" pitchFamily="2" charset="2"/>
              <a:buNone/>
            </a:pPr>
            <a:endParaRPr lang="en-US" altLang="en-US" sz="2800" kern="0" dirty="0" smtClean="0">
              <a:solidFill>
                <a:srgbClr val="00007D"/>
              </a:solidFill>
            </a:endParaRPr>
          </a:p>
          <a:p>
            <a:pPr marL="685800" lvl="1" indent="0" eaLnBrk="1" hangingPunct="1">
              <a:buClr>
                <a:srgbClr val="9999CC"/>
              </a:buClr>
              <a:buFont typeface="Wingdings" panose="05000000000000000000" pitchFamily="2" charset="2"/>
              <a:buNone/>
            </a:pPr>
            <a:endParaRPr lang="en-US" altLang="en-US" sz="2400" kern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56902158"/>
              </p:ext>
            </p:extLst>
          </p:nvPr>
        </p:nvGraphicFramePr>
        <p:xfrm>
          <a:off x="978566" y="1172289"/>
          <a:ext cx="7338217" cy="523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69368" y="3126372"/>
            <a:ext cx="24352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What’s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Missing</a:t>
            </a:r>
            <a:r>
              <a:rPr lang="en-US" sz="4000" dirty="0" smtClean="0">
                <a:solidFill>
                  <a:srgbClr val="C00000"/>
                </a:solidFill>
              </a:rPr>
              <a:t>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86474" y="6538814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70252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7-Point Star 57"/>
          <p:cNvSpPr/>
          <p:nvPr/>
        </p:nvSpPr>
        <p:spPr bwMode="auto">
          <a:xfrm>
            <a:off x="228600" y="1002307"/>
            <a:ext cx="8534400" cy="5678905"/>
          </a:xfrm>
          <a:prstGeom prst="star7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00801" y="539750"/>
            <a:ext cx="8358188" cy="75565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What’s Missing?</a:t>
            </a:r>
            <a:br>
              <a:rPr lang="en-US" altLang="en-US" sz="3600" b="1" dirty="0" smtClean="0"/>
            </a:br>
            <a:endParaRPr lang="en-US" altLang="en-US" sz="3600" b="1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1776412" y="2133600"/>
            <a:ext cx="57673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Organizational Change Readiness Assessment!</a:t>
            </a:r>
            <a:endParaRPr lang="en-US" sz="54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3066431" y="6551187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247058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5"/>
          <p:cNvSpPr>
            <a:spLocks noChangeArrowheads="1"/>
          </p:cNvSpPr>
          <p:nvPr/>
        </p:nvSpPr>
        <p:spPr bwMode="auto">
          <a:xfrm>
            <a:off x="7162800" y="1981200"/>
            <a:ext cx="1752600" cy="434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65539" name="Text Box 11"/>
          <p:cNvSpPr txBox="1">
            <a:spLocks noChangeArrowheads="1"/>
          </p:cNvSpPr>
          <p:nvPr/>
        </p:nvSpPr>
        <p:spPr bwMode="auto">
          <a:xfrm>
            <a:off x="5143500" y="58674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BARRIERS</a:t>
            </a: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0388"/>
            <a:ext cx="8229600" cy="1052513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Organizational Readiness:</a:t>
            </a:r>
            <a:br>
              <a:rPr lang="en-US" altLang="en-US" sz="3600" b="1" dirty="0" smtClean="0"/>
            </a:br>
            <a:r>
              <a:rPr lang="en-US" altLang="en-US" sz="3200" b="1" i="1" dirty="0" smtClean="0">
                <a:solidFill>
                  <a:schemeClr val="bg2"/>
                </a:solidFill>
              </a:rPr>
              <a:t>Force Field Analysis</a:t>
            </a:r>
            <a:endParaRPr lang="en-US" altLang="en-US" sz="3600" b="1" i="1" dirty="0" smtClean="0">
              <a:solidFill>
                <a:schemeClr val="bg2"/>
              </a:solidFill>
            </a:endParaRPr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65188"/>
            <a:ext cx="990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7394575" y="3494088"/>
            <a:ext cx="1292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Future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State</a:t>
            </a:r>
          </a:p>
        </p:txBody>
      </p:sp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822325" y="1981200"/>
            <a:ext cx="207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ENABLERS</a:t>
            </a:r>
          </a:p>
        </p:txBody>
      </p:sp>
      <p:sp>
        <p:nvSpPr>
          <p:cNvPr id="65544" name="Text Box 13"/>
          <p:cNvSpPr txBox="1">
            <a:spLocks noChangeArrowheads="1"/>
          </p:cNvSpPr>
          <p:nvPr/>
        </p:nvSpPr>
        <p:spPr bwMode="auto">
          <a:xfrm>
            <a:off x="2504208" y="3184525"/>
            <a:ext cx="36679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spcBef>
                <a:spcPct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Measurements</a:t>
            </a:r>
            <a:endParaRPr lang="en-US" altLang="en-US" sz="1600" dirty="0"/>
          </a:p>
          <a:p>
            <a:pPr marL="228600" indent="-2286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Organizational </a:t>
            </a:r>
            <a:r>
              <a:rPr lang="en-US" altLang="en-US" sz="1600" dirty="0"/>
              <a:t>Design </a:t>
            </a:r>
            <a:r>
              <a:rPr lang="en-US" altLang="en-US" sz="1600" dirty="0" smtClean="0"/>
              <a:t>/ Structure</a:t>
            </a:r>
          </a:p>
          <a:p>
            <a:pPr marL="228600" indent="-2286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Leadership / Governance</a:t>
            </a:r>
            <a:endParaRPr lang="en-US" altLang="en-US" sz="1600" dirty="0"/>
          </a:p>
          <a:p>
            <a:pPr marL="228600" indent="-2286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Formal / Informal Communication</a:t>
            </a:r>
            <a:endParaRPr lang="en-US" altLang="en-US" sz="1600" dirty="0"/>
          </a:p>
          <a:p>
            <a:pPr marL="228600" indent="-2286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Accountability </a:t>
            </a:r>
            <a:r>
              <a:rPr lang="en-US" altLang="en-US" sz="1600" dirty="0"/>
              <a:t>Structures</a:t>
            </a:r>
          </a:p>
          <a:p>
            <a:pPr marL="228600" indent="-2286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Rewards / Recognition </a:t>
            </a:r>
            <a:r>
              <a:rPr lang="en-US" altLang="en-US" sz="1600" dirty="0"/>
              <a:t>Systems</a:t>
            </a:r>
          </a:p>
          <a:p>
            <a:pPr marL="228600" indent="-2286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Employee </a:t>
            </a:r>
            <a:r>
              <a:rPr lang="en-US" altLang="en-US" sz="1600" dirty="0"/>
              <a:t>Involvement</a:t>
            </a:r>
          </a:p>
          <a:p>
            <a:pPr marL="228600" indent="-2286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Education </a:t>
            </a:r>
            <a:r>
              <a:rPr lang="en-US" altLang="en-US" sz="1600" dirty="0"/>
              <a:t>/ Training</a:t>
            </a:r>
          </a:p>
          <a:p>
            <a:pPr marL="228600" indent="-2286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Resourcing Strategies</a:t>
            </a:r>
          </a:p>
          <a:p>
            <a:pPr marL="228600" indent="-2286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Policies, Processes, Procedures</a:t>
            </a:r>
            <a:endParaRPr lang="en-US" altLang="en-US" sz="1600" dirty="0"/>
          </a:p>
        </p:txBody>
      </p:sp>
      <p:sp>
        <p:nvSpPr>
          <p:cNvPr id="65545" name="Text Box 16"/>
          <p:cNvSpPr txBox="1">
            <a:spLocks noChangeArrowheads="1"/>
          </p:cNvSpPr>
          <p:nvPr/>
        </p:nvSpPr>
        <p:spPr bwMode="auto">
          <a:xfrm>
            <a:off x="2117725" y="24384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65546" name="Text Box 17"/>
          <p:cNvSpPr txBox="1">
            <a:spLocks noChangeArrowheads="1"/>
          </p:cNvSpPr>
          <p:nvPr/>
        </p:nvSpPr>
        <p:spPr bwMode="auto">
          <a:xfrm>
            <a:off x="2554169" y="2686358"/>
            <a:ext cx="323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Current Environment</a:t>
            </a:r>
          </a:p>
        </p:txBody>
      </p:sp>
      <p:sp>
        <p:nvSpPr>
          <p:cNvPr id="328722" name="AutoShape 18"/>
          <p:cNvSpPr>
            <a:spLocks noChangeArrowheads="1"/>
          </p:cNvSpPr>
          <p:nvPr/>
        </p:nvSpPr>
        <p:spPr bwMode="auto">
          <a:xfrm>
            <a:off x="2895600" y="1981200"/>
            <a:ext cx="4051300" cy="517525"/>
          </a:xfrm>
          <a:prstGeom prst="rightArrow">
            <a:avLst>
              <a:gd name="adj1" fmla="val 50000"/>
              <a:gd name="adj2" fmla="val 195706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28723" name="AutoShape 19"/>
          <p:cNvSpPr>
            <a:spLocks noChangeArrowheads="1"/>
          </p:cNvSpPr>
          <p:nvPr/>
        </p:nvSpPr>
        <p:spPr bwMode="auto">
          <a:xfrm>
            <a:off x="822325" y="5867400"/>
            <a:ext cx="4130675" cy="457200"/>
          </a:xfrm>
          <a:prstGeom prst="leftArrow">
            <a:avLst>
              <a:gd name="adj1" fmla="val 50000"/>
              <a:gd name="adj2" fmla="val 225868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79925" y="3733800"/>
            <a:ext cx="22735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chemeClr val="bg2"/>
                </a:solidFill>
              </a:rPr>
              <a:t>These are called: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smtClean="0">
                <a:solidFill>
                  <a:srgbClr val="C00000"/>
                </a:solidFill>
              </a:rPr>
              <a:t>Transformational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smtClean="0">
                <a:solidFill>
                  <a:srgbClr val="C00000"/>
                </a:solidFill>
              </a:rPr>
              <a:t>Levers</a:t>
            </a:r>
            <a:endParaRPr lang="en-US" altLang="en-US" sz="2000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2630" y="6519446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Handout</a:t>
            </a:r>
            <a:endParaRPr lang="en-US" sz="16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66431" y="6551187"/>
            <a:ext cx="28857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baseline="30000" dirty="0">
                <a:sym typeface="Symbol" panose="05050102010706020507" pitchFamily="18" charset="2"/>
              </a:rPr>
              <a:t></a:t>
            </a:r>
            <a:r>
              <a:rPr lang="en-US" altLang="en-US" sz="1000" b="0" dirty="0">
                <a:sym typeface="Symbol" panose="05050102010706020507" pitchFamily="18" charset="2"/>
              </a:rPr>
              <a:t> </a:t>
            </a:r>
            <a:r>
              <a:rPr lang="en-US" altLang="en-US" sz="1000" b="0" dirty="0" smtClean="0">
                <a:sym typeface="Symbol" panose="05050102010706020507" pitchFamily="18" charset="2"/>
              </a:rPr>
              <a:t>FUZION Consulting &amp; Training Services, LLC.</a:t>
            </a:r>
            <a:endParaRPr lang="en-US" altLang="en-US" sz="1000" b="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9054</TotalTime>
  <Words>2344</Words>
  <Application>Microsoft Office PowerPoint</Application>
  <PresentationFormat>On-screen Show (4:3)</PresentationFormat>
  <Paragraphs>377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Comic Sans MS</vt:lpstr>
      <vt:lpstr>Microsoft Sans Serif</vt:lpstr>
      <vt:lpstr>Symbol</vt:lpstr>
      <vt:lpstr>Times New Roman</vt:lpstr>
      <vt:lpstr>Wingdings</vt:lpstr>
      <vt:lpstr>Pixel</vt:lpstr>
      <vt:lpstr>PowerPoint Presentation</vt:lpstr>
      <vt:lpstr>Workshop Content  Are We Project Capable? Assessing Organizational Readiness</vt:lpstr>
      <vt:lpstr>Assessing Organizational Readiness: </vt:lpstr>
      <vt:lpstr>Feasibility: </vt:lpstr>
      <vt:lpstr>Feasibility Analysis</vt:lpstr>
      <vt:lpstr>Feasibility Analysis Questions</vt:lpstr>
      <vt:lpstr>Feasibility: </vt:lpstr>
      <vt:lpstr>What’s Missing? </vt:lpstr>
      <vt:lpstr>Organizational Readiness: Force Field Analysis</vt:lpstr>
      <vt:lpstr>Organizational Readiness: Instructions</vt:lpstr>
      <vt:lpstr>Measurement:</vt:lpstr>
      <vt:lpstr>Organizational Design / Structure:</vt:lpstr>
      <vt:lpstr>Leadership / Governance:</vt:lpstr>
      <vt:lpstr>Formal / Informal Communication:</vt:lpstr>
      <vt:lpstr>Accountability:</vt:lpstr>
      <vt:lpstr>Rewards / Recognition:</vt:lpstr>
      <vt:lpstr>Employee Involvement:</vt:lpstr>
      <vt:lpstr>Education / Training:</vt:lpstr>
      <vt:lpstr>Resourcing:</vt:lpstr>
      <vt:lpstr>Policies/Processes/Procedures:</vt:lpstr>
      <vt:lpstr>A Final Word About Assessment: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</dc:creator>
  <cp:lastModifiedBy>Stevie Peterson</cp:lastModifiedBy>
  <cp:revision>748</cp:revision>
  <cp:lastPrinted>2016-03-18T13:08:12Z</cp:lastPrinted>
  <dcterms:created xsi:type="dcterms:W3CDTF">2005-11-29T16:36:53Z</dcterms:created>
  <dcterms:modified xsi:type="dcterms:W3CDTF">2019-11-23T02:47:26Z</dcterms:modified>
</cp:coreProperties>
</file>