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8" r:id="rId19"/>
    <p:sldId id="277" r:id="rId20"/>
    <p:sldId id="274" r:id="rId21"/>
    <p:sldId id="275" r:id="rId22"/>
    <p:sldId id="276" r:id="rId23"/>
    <p:sldId id="272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91" autoAdjust="0"/>
  </p:normalViewPr>
  <p:slideViewPr>
    <p:cSldViewPr snapToGrid="0">
      <p:cViewPr varScale="1">
        <p:scale>
          <a:sx n="61" d="100"/>
          <a:sy n="61" d="100"/>
        </p:scale>
        <p:origin x="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6A21-E306-4C71-BE4B-6863D5DD47BA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F68B-8958-460F-9CB6-A45F4560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aterfall_model#cite_note-4" TargetMode="External"/><Relationship Id="rId13" Type="http://schemas.openxmlformats.org/officeDocument/2006/relationships/hyperlink" Target="https://en.wikipedia.org/wiki/DOD-STD-2167A#cite_note-3" TargetMode="External"/><Relationship Id="rId3" Type="http://schemas.openxmlformats.org/officeDocument/2006/relationships/hyperlink" Target="http://www.agile-scrum-master-training.com/" TargetMode="External"/><Relationship Id="rId7" Type="http://schemas.openxmlformats.org/officeDocument/2006/relationships/hyperlink" Target="https://en.wikipedia.org/wiki/Waterfall_model#cite_note-royce-3" TargetMode="External"/><Relationship Id="rId12" Type="http://schemas.openxmlformats.org/officeDocument/2006/relationships/hyperlink" Target="https://en.wikipedia.org/wiki/Software_requirements_specific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Winston_W._Royce" TargetMode="External"/><Relationship Id="rId11" Type="http://schemas.openxmlformats.org/officeDocument/2006/relationships/hyperlink" Target="https://en.wikipedia.org/wiki/DOD-STD-2167A" TargetMode="External"/><Relationship Id="rId5" Type="http://schemas.openxmlformats.org/officeDocument/2006/relationships/hyperlink" Target="https://en.wikipedia.org/wiki/Semi_Automatic_Ground_Environment" TargetMode="External"/><Relationship Id="rId10" Type="http://schemas.openxmlformats.org/officeDocument/2006/relationships/hyperlink" Target="https://en.wikipedia.org/wiki/Waterfall_model#cite_note-7" TargetMode="External"/><Relationship Id="rId4" Type="http://schemas.openxmlformats.org/officeDocument/2006/relationships/hyperlink" Target="https://en.wikipedia.org/wiki/Waterfall_model#cite_note-2" TargetMode="External"/><Relationship Id="rId9" Type="http://schemas.openxmlformats.org/officeDocument/2006/relationships/hyperlink" Target="https://en.wikipedia.org/wiki/Waterfall_model#cite_note-5" TargetMode="External"/><Relationship Id="rId14" Type="http://schemas.openxmlformats.org/officeDocument/2006/relationships/hyperlink" Target="https://en.wikipedia.org/wiki/DOD-STD-2167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https://www.caroli.org/en/agile-bridge-analogy/</a:t>
            </a:r>
          </a:p>
          <a:p>
            <a:r>
              <a:rPr lang="en-US" dirty="0"/>
              <a:t>Credit to Paulo </a:t>
            </a:r>
            <a:r>
              <a:rPr lang="en-US" dirty="0" err="1"/>
              <a:t>Caroli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F68B-8958-460F-9CB6-A45F45608A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2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about delivering something of value quickly (i.e. thin slicing &amp; delivering A, B, C, D, E,)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F68B-8958-460F-9CB6-A45F45608A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</a:t>
            </a:r>
            <a:r>
              <a:rPr lang="en-US" dirty="0">
                <a:hlinkClick r:id="rId3"/>
              </a:rPr>
              <a:t>http://www.agile-scrum-master-training.com/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1956 - Herbert D. </a:t>
            </a:r>
            <a:r>
              <a:rPr lang="en-US" dirty="0" err="1"/>
              <a:t>Benington</a:t>
            </a:r>
            <a:r>
              <a:rPr lang="en-US" dirty="0"/>
              <a:t> at the Symposium on Advanced Programming Methods for Digital Computers on 29 June 1956.</a:t>
            </a:r>
            <a:r>
              <a:rPr lang="en-US" baseline="30000" dirty="0">
                <a:hlinkClick r:id="rId4"/>
              </a:rPr>
              <a:t>[2]</a:t>
            </a:r>
            <a:r>
              <a:rPr lang="en-US" dirty="0"/>
              <a:t> This presentation was about the development of software for </a:t>
            </a:r>
            <a:r>
              <a:rPr lang="en-US" dirty="0">
                <a:hlinkClick r:id="rId5" tooltip="Semi Automatic Ground Environment"/>
              </a:rPr>
              <a:t>SAGE</a:t>
            </a:r>
            <a:r>
              <a:rPr lang="en-US" dirty="0"/>
              <a:t>. </a:t>
            </a:r>
          </a:p>
          <a:p>
            <a:r>
              <a:rPr lang="en-US" dirty="0"/>
              <a:t>https://ieeexplore.ieee.org/xpl/tocresult.jsp?isnumber=4640764 (reprint from 1983)</a:t>
            </a:r>
          </a:p>
          <a:p>
            <a:endParaRPr lang="en-US" dirty="0"/>
          </a:p>
          <a:p>
            <a:r>
              <a:rPr lang="en-US" dirty="0"/>
              <a:t>1970 first formal description of the waterfall model is often cited as a 1970 article by </a:t>
            </a:r>
            <a:r>
              <a:rPr lang="en-US" dirty="0">
                <a:hlinkClick r:id="rId6" tooltip="Winston W. Royce"/>
              </a:rPr>
              <a:t>Winston W. Royce</a:t>
            </a:r>
            <a:r>
              <a:rPr lang="en-US" dirty="0"/>
              <a:t>,</a:t>
            </a:r>
            <a:r>
              <a:rPr lang="en-US" baseline="30000" dirty="0">
                <a:hlinkClick r:id="rId7"/>
              </a:rPr>
              <a:t>[3]</a:t>
            </a:r>
            <a:r>
              <a:rPr lang="en-US" baseline="30000" dirty="0">
                <a:hlinkClick r:id="rId8"/>
              </a:rPr>
              <a:t>[4]</a:t>
            </a:r>
            <a:r>
              <a:rPr lang="en-US" dirty="0"/>
              <a:t> although Royce did not use the term </a:t>
            </a:r>
            <a:r>
              <a:rPr lang="en-US" i="1" dirty="0"/>
              <a:t>waterfall</a:t>
            </a:r>
            <a:r>
              <a:rPr lang="en-US" dirty="0"/>
              <a:t> in that article. Royce presented this model as an example of a flawed, non-working model; which is how the term is generally used in writing about software development—to describe a critical view of a commonly used software development practice.</a:t>
            </a:r>
            <a:r>
              <a:rPr lang="en-US" baseline="30000" dirty="0">
                <a:hlinkClick r:id="rId9"/>
              </a:rPr>
              <a:t>[5]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1976 Paper by T.E. Bell &amp; T.A. Thayer 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 REQUIREMENTS: ARE THEY REALLY A PROBLEM? </a:t>
            </a:r>
            <a:r>
              <a:rPr lang="en-US" dirty="0"/>
              <a:t>”</a:t>
            </a:r>
          </a:p>
          <a:p>
            <a:r>
              <a:rPr lang="en-US" dirty="0"/>
              <a:t>https://static.aminer.org/pdf/PDF/000/361/405/software_requirements_are_they_really_a_problem.pdf</a:t>
            </a:r>
          </a:p>
          <a:p>
            <a:endParaRPr lang="en-US" dirty="0"/>
          </a:p>
          <a:p>
            <a:r>
              <a:rPr lang="en-US" dirty="0"/>
              <a:t>1985 US Dept. of Defense captured waterfall approach w/in “in DOD-STD-2167” </a:t>
            </a:r>
          </a:p>
          <a:p>
            <a:r>
              <a:rPr lang="en-US" dirty="0"/>
              <a:t>standards for working with software development contractors, which stated that "the contractor shall implement a software development cycle that includes the following six phases: Preliminary Design, Detailed Design, Coding and Unit Testing, Integration, and Testing".</a:t>
            </a:r>
            <a:r>
              <a:rPr lang="en-US" baseline="30000" dirty="0">
                <a:hlinkClick r:id="rId10"/>
              </a:rPr>
              <a:t>[7]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1988 “in DOD-STD-2167” is refined to become “in </a:t>
            </a:r>
            <a:r>
              <a:rPr lang="en-US" dirty="0">
                <a:hlinkClick r:id="rId11" tooltip="DOD-STD-2167A"/>
              </a:rPr>
              <a:t>DOD-STD-2167A</a:t>
            </a:r>
            <a:r>
              <a:rPr lang="en-US" dirty="0"/>
              <a:t>,” refining software …</a:t>
            </a:r>
          </a:p>
          <a:p>
            <a:r>
              <a:rPr lang="en-US" dirty="0"/>
              <a:t>where the previous revision prescribed pages of design and coding standards, this revision only gave one page of general requirements for the contractor's coding standards; while DOD-STD-2167 listed 11 quality factors to be addressed for each software component in the </a:t>
            </a:r>
            <a:r>
              <a:rPr lang="en-US" dirty="0">
                <a:hlinkClick r:id="rId12" tooltip="Software requirements specification"/>
              </a:rPr>
              <a:t>SRS</a:t>
            </a:r>
            <a:r>
              <a:rPr lang="en-US" dirty="0"/>
              <a:t>, DOD-STD-2167</a:t>
            </a:r>
            <a:r>
              <a:rPr lang="en-US" b="1" dirty="0"/>
              <a:t>A</a:t>
            </a:r>
            <a:r>
              <a:rPr lang="en-US" dirty="0"/>
              <a:t> only tasked the contractor to address relevant quality factors in the SRS.</a:t>
            </a:r>
            <a:r>
              <a:rPr lang="en-US" baseline="30000" dirty="0">
                <a:hlinkClick r:id="rId13"/>
              </a:rPr>
              <a:t>[3]</a:t>
            </a:r>
            <a:r>
              <a:rPr lang="en-US" dirty="0"/>
              <a:t> Like DOD-STD-2167, it was designed to be used with </a:t>
            </a:r>
            <a:r>
              <a:rPr lang="en-US" dirty="0">
                <a:hlinkClick r:id="rId14" tooltip="DOD-STD-2167"/>
              </a:rPr>
              <a:t>DOD-STD-2168</a:t>
            </a:r>
            <a:r>
              <a:rPr lang="en-US" dirty="0"/>
              <a:t>, "Defense System Software Quality Program". </a:t>
            </a:r>
          </a:p>
          <a:p>
            <a:r>
              <a:rPr lang="en-US" dirty="0"/>
              <a:t>https://en.wikipedia.org/wiki/DOD-STD-2167A</a:t>
            </a:r>
          </a:p>
          <a:p>
            <a:endParaRPr lang="en-US" dirty="0"/>
          </a:p>
          <a:p>
            <a:r>
              <a:rPr lang="en-US" dirty="0"/>
              <a:t>Waterfall is GREAT where / when all variables are known and are unlikely to shift, i.e. where certainty is high &amp; all req. can be gathered up front</a:t>
            </a:r>
          </a:p>
          <a:p>
            <a:r>
              <a:rPr lang="en-US" dirty="0"/>
              <a:t>Waterfall becomes increasingly cumbersome as uncertainty increases </a:t>
            </a:r>
          </a:p>
          <a:p>
            <a:r>
              <a:rPr lang="en-US" dirty="0"/>
              <a:t>Drawbacks:</a:t>
            </a:r>
          </a:p>
          <a:p>
            <a:r>
              <a:rPr lang="en-US" dirty="0"/>
              <a:t>Each phase should be completed before the next phase begins</a:t>
            </a:r>
          </a:p>
          <a:p>
            <a:r>
              <a:rPr lang="en-US" dirty="0"/>
              <a:t>Sign off required between each phase</a:t>
            </a:r>
          </a:p>
          <a:p>
            <a:r>
              <a:rPr lang="en-US" dirty="0"/>
              <a:t>Results from phase 1 “thrown over the wall” to team handling phase 2,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Analysis -&gt; Deployment can easily be +6-9 months or more – i.e. a LONG time to work on a product w/o any customer </a:t>
            </a:r>
            <a:r>
              <a:rPr lang="en-US" dirty="0" err="1"/>
              <a:t>imput</a:t>
            </a:r>
            <a:endParaRPr lang="en-US" dirty="0"/>
          </a:p>
          <a:p>
            <a:r>
              <a:rPr lang="en-US" dirty="0"/>
              <a:t>When a mistake is made that mistake gets more expensive the further time has passed (50x more expensive if caught in Testing vs. in Analysis). THEN The mistake needs a “change order” &amp; approved through a CAB (change advisory board)….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F68B-8958-460F-9CB6-A45F45608A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4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F68B-8958-460F-9CB6-A45F45608A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2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F68B-8958-460F-9CB6-A45F45608A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F68B-8958-460F-9CB6-A45F45608A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https://luis-goncalves.com/what-is-agile-methodology/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F68B-8958-460F-9CB6-A45F45608A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F68B-8958-460F-9CB6-A45F45608A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2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F68B-8958-460F-9CB6-A45F45608A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1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gilemanifesto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gilemanifesto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gilemanifesto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echagilist.com/agile/scrum/planning-poker-agile-estimation-meth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yagilepartner.com/blog/index.php/2019/02/15/art-of-retrospectiv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onjeffries.com/xprog/articles/jatbaseball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umalliance.org/" TargetMode="External"/><Relationship Id="rId7" Type="http://schemas.openxmlformats.org/officeDocument/2006/relationships/hyperlink" Target="https://www.cprime.com/product-agility/" TargetMode="External"/><Relationship Id="rId2" Type="http://schemas.openxmlformats.org/officeDocument/2006/relationships/hyperlink" Target="https://www.agileallian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ilityirl.com/" TargetMode="External"/><Relationship Id="rId5" Type="http://schemas.openxmlformats.org/officeDocument/2006/relationships/hyperlink" Target="https://www.meetup.com/AGILE-TWIN-CITIES/" TargetMode="External"/><Relationship Id="rId4" Type="http://schemas.openxmlformats.org/officeDocument/2006/relationships/hyperlink" Target="https://www.agiledaytwincities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813FA-2BF2-470F-B86F-ED5AA3744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093" y="1674177"/>
            <a:ext cx="7029450" cy="20669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A84B44D-5650-455E-994B-70C3BB5AB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Charlie Meier (CSM)</a:t>
            </a:r>
          </a:p>
          <a:p>
            <a:r>
              <a:rPr lang="en-US" dirty="0"/>
              <a:t>2019Nov.27</a:t>
            </a:r>
          </a:p>
        </p:txBody>
      </p:sp>
    </p:spTree>
    <p:extLst>
      <p:ext uri="{BB962C8B-B14F-4D97-AF65-F5344CB8AC3E}">
        <p14:creationId xmlns:p14="http://schemas.microsoft.com/office/powerpoint/2010/main" val="192439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A738-43B3-4D1E-9B99-E626F2E5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Manifesto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9B5F0-CBD9-42DD-BD7B-2A86D36C3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2915"/>
            <a:ext cx="8915400" cy="5336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i="1" dirty="0"/>
              <a:t>“We are uncovering better ways of developing</a:t>
            </a:r>
          </a:p>
          <a:p>
            <a:pPr marL="0" indent="0">
              <a:buNone/>
            </a:pPr>
            <a:r>
              <a:rPr lang="en-US" sz="2000" i="1" dirty="0"/>
              <a:t>software by doing it and helping others do it.</a:t>
            </a:r>
          </a:p>
          <a:p>
            <a:pPr marL="0" indent="0">
              <a:buNone/>
            </a:pPr>
            <a:r>
              <a:rPr lang="en-US" sz="2000" i="1" dirty="0"/>
              <a:t>Through this work we have come to value: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Agile Values:</a:t>
            </a:r>
          </a:p>
          <a:p>
            <a:pPr lvl="1"/>
            <a:r>
              <a:rPr lang="en-US" sz="2000" b="1" i="1" dirty="0"/>
              <a:t>Individuals and Interactions</a:t>
            </a:r>
            <a:r>
              <a:rPr lang="en-US" sz="2000" i="1" dirty="0"/>
              <a:t> over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Processes and Tools</a:t>
            </a:r>
          </a:p>
          <a:p>
            <a:pPr lvl="1"/>
            <a:r>
              <a:rPr lang="en-US" sz="2000" b="1" i="1" dirty="0"/>
              <a:t>Working software</a:t>
            </a:r>
            <a:r>
              <a:rPr lang="en-US" sz="2000" i="1" dirty="0"/>
              <a:t> over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Comprehensive Documentation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000" b="1" i="1" dirty="0"/>
              <a:t>Customer Collaboration</a:t>
            </a:r>
            <a:r>
              <a:rPr lang="en-US" sz="2000" i="1" dirty="0"/>
              <a:t> over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Contract Negotiation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000" b="1" i="1" dirty="0"/>
              <a:t>Responding to Change</a:t>
            </a:r>
            <a:r>
              <a:rPr lang="en-US" sz="2000" i="1" dirty="0"/>
              <a:t> over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Following a Plan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i="1" dirty="0"/>
              <a:t>That is, while there is value in the items on </a:t>
            </a:r>
            <a:r>
              <a:rPr lang="en-US" sz="2000" i="1" dirty="0"/>
              <a:t>the right, we value the items on the left more.”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Source: </a:t>
            </a:r>
            <a:r>
              <a:rPr lang="en-US" sz="2000" dirty="0">
                <a:hlinkClick r:id="rId3"/>
              </a:rPr>
              <a:t>https://agilemanifesto.org/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34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A738-43B3-4D1E-9B99-E626F2E5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Manifesto: 12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9B5F0-CBD9-42DD-BD7B-2A86D36C3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2915"/>
            <a:ext cx="8915400" cy="5281664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6400" dirty="0"/>
              <a:t>Our highest priority is to satisfy the customer through early and continuous delivery of valuable software.</a:t>
            </a:r>
          </a:p>
          <a:p>
            <a:pPr marL="457200" indent="-457200">
              <a:buFont typeface="+mj-lt"/>
              <a:buAutoNum type="arabicPeriod"/>
            </a:pPr>
            <a:endParaRPr lang="en-US" sz="6400" dirty="0"/>
          </a:p>
          <a:p>
            <a:pPr marL="457200" indent="-457200">
              <a:buFont typeface="+mj-lt"/>
              <a:buAutoNum type="arabicPeriod"/>
            </a:pPr>
            <a:r>
              <a:rPr lang="en-US" sz="6400" dirty="0"/>
              <a:t>Welcome changing requirements, even late in development. Agile processes harness change for the customer's competitive advantage.</a:t>
            </a:r>
          </a:p>
          <a:p>
            <a:pPr marL="457200" indent="-457200">
              <a:buFont typeface="+mj-lt"/>
              <a:buAutoNum type="arabicPeriod"/>
            </a:pPr>
            <a:endParaRPr lang="en-US" sz="6400" dirty="0"/>
          </a:p>
          <a:p>
            <a:pPr marL="457200" indent="-457200">
              <a:buFont typeface="+mj-lt"/>
              <a:buAutoNum type="arabicPeriod"/>
            </a:pPr>
            <a:r>
              <a:rPr lang="en-US" sz="6400" dirty="0"/>
              <a:t>Deliver working software frequently, from a couple of weeks to a couple of months, with a preference to the shorter timescale.</a:t>
            </a:r>
          </a:p>
          <a:p>
            <a:pPr marL="457200" indent="-457200">
              <a:buFont typeface="+mj-lt"/>
              <a:buAutoNum type="arabicPeriod"/>
            </a:pPr>
            <a:endParaRPr lang="en-US" sz="6400" dirty="0"/>
          </a:p>
          <a:p>
            <a:pPr marL="457200" indent="-457200">
              <a:buFont typeface="+mj-lt"/>
              <a:buAutoNum type="arabicPeriod"/>
            </a:pPr>
            <a:r>
              <a:rPr lang="en-US" sz="6400" dirty="0"/>
              <a:t>Business people and developers must work together daily throughout the project.</a:t>
            </a:r>
          </a:p>
          <a:p>
            <a:pPr marL="457200" indent="-457200">
              <a:buFont typeface="+mj-lt"/>
              <a:buAutoNum type="arabicPeriod"/>
            </a:pPr>
            <a:endParaRPr lang="en-US" sz="6400" dirty="0"/>
          </a:p>
          <a:p>
            <a:pPr marL="457200" indent="-457200">
              <a:buFont typeface="+mj-lt"/>
              <a:buAutoNum type="arabicPeriod"/>
            </a:pPr>
            <a:r>
              <a:rPr lang="en-US" sz="6400" dirty="0"/>
              <a:t>Build projects around motivated individuals. Give them the environment and support they need, and trust them to get the job done.</a:t>
            </a:r>
          </a:p>
          <a:p>
            <a:pPr marL="457200" indent="-457200">
              <a:buFont typeface="+mj-lt"/>
              <a:buAutoNum type="arabicPeriod"/>
            </a:pPr>
            <a:endParaRPr lang="en-US" sz="6400" dirty="0"/>
          </a:p>
          <a:p>
            <a:pPr marL="457200" indent="-457200">
              <a:buFont typeface="+mj-lt"/>
              <a:buAutoNum type="arabicPeriod"/>
            </a:pPr>
            <a:r>
              <a:rPr lang="en-US" sz="6400" dirty="0"/>
              <a:t>The most efficient and effective method of conveying information to and within a development team is face-to-face conversation.</a:t>
            </a:r>
            <a:endParaRPr lang="en-US" sz="23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6800" dirty="0"/>
              <a:t>Source: </a:t>
            </a:r>
            <a:r>
              <a:rPr lang="en-US" sz="6800" dirty="0">
                <a:hlinkClick r:id="rId3"/>
              </a:rPr>
              <a:t>https://agilemanifesto.org/</a:t>
            </a:r>
            <a:r>
              <a:rPr lang="en-US" sz="68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54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A738-43B3-4D1E-9B99-E626F2E5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Manifesto: 12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9B5F0-CBD9-42DD-BD7B-2A86D36C3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2915"/>
            <a:ext cx="8915400" cy="5336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7.	Working software is the primary measure of progress.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8.	Agile processes promote sustainable development. The sponsors, developers,</a:t>
            </a:r>
            <a:br>
              <a:rPr lang="en-US" sz="2000" dirty="0"/>
            </a:br>
            <a:r>
              <a:rPr lang="en-US" sz="2000" dirty="0"/>
              <a:t>	and users should be able to maintain a constant pace indefinitely.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9.	Continuous attention to technical excellence and good design enhances</a:t>
            </a:r>
            <a:br>
              <a:rPr lang="en-US" sz="2000" dirty="0"/>
            </a:br>
            <a:r>
              <a:rPr lang="en-US" sz="2000" dirty="0"/>
              <a:t>	agility.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10.	Simplicity--the art of maximizing the amount of work not done--is essential.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11.	The best architectures, requirements, and designs emerge from self-organizing</a:t>
            </a:r>
            <a:br>
              <a:rPr lang="en-US" sz="2000" dirty="0"/>
            </a:br>
            <a:r>
              <a:rPr lang="en-US" sz="2000" dirty="0"/>
              <a:t>	teams.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12.	At regular intervals, the team reflects on how to become more effective, </a:t>
            </a:r>
            <a:br>
              <a:rPr lang="en-US" sz="2000" dirty="0"/>
            </a:br>
            <a:r>
              <a:rPr lang="en-US" sz="2000" dirty="0"/>
              <a:t>	then tunes and adjusts its behavior accordingly.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Source: </a:t>
            </a:r>
            <a:r>
              <a:rPr lang="en-US" sz="2000" dirty="0">
                <a:hlinkClick r:id="rId3"/>
              </a:rPr>
              <a:t>https://agilemanifesto.org/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00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5FAE-CA36-4EF1-BDC2-BA49156A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Methodologies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53E5B9-9B2E-4507-A6F7-96BD14AFA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5146" y="1462317"/>
            <a:ext cx="6061854" cy="52062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28222C-29F2-4D10-B3A1-F3E553858ABF}"/>
              </a:ext>
            </a:extLst>
          </p:cNvPr>
          <p:cNvSpPr/>
          <p:nvPr/>
        </p:nvSpPr>
        <p:spPr>
          <a:xfrm rot="20252432">
            <a:off x="7419762" y="4527288"/>
            <a:ext cx="914400" cy="361328"/>
          </a:xfrm>
          <a:prstGeom prst="rect">
            <a:avLst/>
          </a:prstGeom>
          <a:solidFill>
            <a:srgbClr val="18C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SAFe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F0B6EE-86EA-47F2-BDC4-3585119842B3}"/>
              </a:ext>
            </a:extLst>
          </p:cNvPr>
          <p:cNvSpPr/>
          <p:nvPr/>
        </p:nvSpPr>
        <p:spPr>
          <a:xfrm rot="20485492">
            <a:off x="5025183" y="4796652"/>
            <a:ext cx="1019503" cy="4319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4754-9935-4D32-B6A4-A6C760AF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Scrum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9DFDC-FF3F-4D0C-B499-52E7724D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+50% of all Agile projects use Scrum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Great (structured) place to start</a:t>
            </a:r>
          </a:p>
        </p:txBody>
      </p:sp>
    </p:spTree>
    <p:extLst>
      <p:ext uri="{BB962C8B-B14F-4D97-AF65-F5344CB8AC3E}">
        <p14:creationId xmlns:p14="http://schemas.microsoft.com/office/powerpoint/2010/main" val="17649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5331-A1A2-4EA3-8262-7ED29FD3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34D9F-DF33-4865-955D-A9BCEB55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467" y="1525037"/>
            <a:ext cx="8915400" cy="3777622"/>
          </a:xfrm>
        </p:spPr>
        <p:txBody>
          <a:bodyPr/>
          <a:lstStyle/>
          <a:p>
            <a:r>
              <a:rPr lang="en-US" dirty="0"/>
              <a:t>Product Owner: Speaks for the trees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Scrum Master</a:t>
            </a:r>
          </a:p>
          <a:p>
            <a:pPr lvl="1"/>
            <a:r>
              <a:rPr lang="en-US" dirty="0"/>
              <a:t>Protects the team</a:t>
            </a:r>
          </a:p>
          <a:p>
            <a:pPr lvl="1"/>
            <a:endParaRPr lang="en-US" dirty="0"/>
          </a:p>
          <a:p>
            <a:r>
              <a:rPr lang="en-US" dirty="0"/>
              <a:t>Team Members “Developers”</a:t>
            </a:r>
          </a:p>
          <a:p>
            <a:pPr lvl="1"/>
            <a:r>
              <a:rPr lang="en-US" dirty="0"/>
              <a:t>Creates &amp; Delivers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68B44-1F3E-49AB-BFA9-8B17E9EE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668" y="978309"/>
            <a:ext cx="4333875" cy="4324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3D165C-CA8A-4C9D-8E80-BC213F7B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167" y="948005"/>
            <a:ext cx="5732545" cy="4354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83D28-75F7-4581-A9D0-F58F15638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001" y="948005"/>
            <a:ext cx="5821741" cy="49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D5FA-4B8F-49FB-A760-48530C44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Ceremonies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2BD31-A084-458D-8AFD-4ED199FF9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Sprint Planning: 1 hr. per </a:t>
            </a:r>
            <a:r>
              <a:rPr lang="en-US" sz="2400" dirty="0" err="1"/>
              <a:t>wk</a:t>
            </a:r>
            <a:r>
              <a:rPr lang="en-US" sz="2400" dirty="0"/>
              <a:t> avg. (of sprint duration)</a:t>
            </a:r>
          </a:p>
          <a:p>
            <a:r>
              <a:rPr lang="en-US" sz="2400" dirty="0"/>
              <a:t>Daily Scrum: 15 min. “standup”</a:t>
            </a:r>
          </a:p>
          <a:p>
            <a:r>
              <a:rPr lang="en-US" sz="2400" dirty="0"/>
              <a:t>Sprint Review (Demo): Review (sprint) delivered product</a:t>
            </a:r>
          </a:p>
          <a:p>
            <a:r>
              <a:rPr lang="en-US" sz="2400" dirty="0"/>
              <a:t>Sprint Retrospective: Reflect on sprint</a:t>
            </a:r>
          </a:p>
        </p:txBody>
      </p:sp>
    </p:spTree>
    <p:extLst>
      <p:ext uri="{BB962C8B-B14F-4D97-AF65-F5344CB8AC3E}">
        <p14:creationId xmlns:p14="http://schemas.microsoft.com/office/powerpoint/2010/main" val="6539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65A0-6651-49DE-AD32-01F3714F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Planning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C1DC97-1F29-4F12-96BD-A3678F857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107" y="1360586"/>
            <a:ext cx="8845045" cy="54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1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DD86-E28B-45C0-AEDA-F9CE2F06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Sizing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4CB241-963B-4814-BA38-02BE917D8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2412" y="1660633"/>
            <a:ext cx="9360630" cy="44668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DB0B72-6A9C-4BDD-8E25-EB2AF62E5037}"/>
              </a:ext>
            </a:extLst>
          </p:cNvPr>
          <p:cNvSpPr/>
          <p:nvPr/>
        </p:nvSpPr>
        <p:spPr>
          <a:xfrm>
            <a:off x="2831370" y="6127530"/>
            <a:ext cx="936063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https://www.slideshare.net/LeapfrogTechnology/estimation-and-release-planning-in-scrum</a:t>
            </a:r>
          </a:p>
        </p:txBody>
      </p:sp>
    </p:spTree>
    <p:extLst>
      <p:ext uri="{BB962C8B-B14F-4D97-AF65-F5344CB8AC3E}">
        <p14:creationId xmlns:p14="http://schemas.microsoft.com/office/powerpoint/2010/main" val="63882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7730-27FE-4B48-A103-F7A4C6B5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Sizing – Planning Poker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D3D78-CCB1-4743-82B7-EF1543AB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Credit: </a:t>
            </a:r>
            <a:r>
              <a:rPr lang="en-US" dirty="0">
                <a:hlinkClick r:id="rId2"/>
              </a:rPr>
              <a:t>https://www.techagilist.com/agile/scrum/planning-poker-agile-estimation-method/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6A4AB-6CEB-4C61-9AB9-121F68E6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5" y="2043112"/>
            <a:ext cx="41719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2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4694-E557-4653-B739-416B5342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2271-AD48-4BB4-851F-FF7A4C63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32352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	</a:t>
            </a:r>
            <a:r>
              <a:rPr lang="en-US" sz="2400" dirty="0"/>
              <a:t>Why should you care about Agile?</a:t>
            </a:r>
          </a:p>
          <a:p>
            <a:r>
              <a:rPr lang="en-US" sz="2400" dirty="0"/>
              <a:t>	Why Agile?</a:t>
            </a:r>
          </a:p>
          <a:p>
            <a:r>
              <a:rPr lang="en-US" sz="2400" dirty="0"/>
              <a:t>	History - How did we get here</a:t>
            </a:r>
          </a:p>
          <a:p>
            <a:r>
              <a:rPr lang="en-US" sz="2400" dirty="0"/>
              <a:t>	Common Agile Methods</a:t>
            </a:r>
          </a:p>
          <a:p>
            <a:r>
              <a:rPr lang="en-US" sz="2400" dirty="0"/>
              <a:t>	Focus on Scrum</a:t>
            </a:r>
          </a:p>
          <a:p>
            <a:r>
              <a:rPr lang="en-US" sz="2400" dirty="0"/>
              <a:t>	How to set Agile up for success</a:t>
            </a:r>
          </a:p>
          <a:p>
            <a:r>
              <a:rPr lang="en-US" sz="2400" dirty="0"/>
              <a:t>	Common myths</a:t>
            </a:r>
          </a:p>
          <a:p>
            <a:r>
              <a:rPr lang="en-US" sz="2400" dirty="0"/>
              <a:t>	How to learn more</a:t>
            </a:r>
          </a:p>
        </p:txBody>
      </p:sp>
    </p:spTree>
    <p:extLst>
      <p:ext uri="{BB962C8B-B14F-4D97-AF65-F5344CB8AC3E}">
        <p14:creationId xmlns:p14="http://schemas.microsoft.com/office/powerpoint/2010/main" val="32258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0A56-D722-4566-AEEC-7379EB62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Scrum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086CF9-C98F-4220-A039-D9F408FC4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214" y="1324303"/>
            <a:ext cx="6510884" cy="54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7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4D5D-DE48-4FF0-A5DA-06F04C84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Review (Demo)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5A2C81-C878-408F-AFC8-9307CA6A1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718" y="1313793"/>
            <a:ext cx="7783027" cy="55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60B5-792B-4401-9881-600A223E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Retrospective – from this sprint…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1DA6-0F49-4543-9529-35C0D861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64555"/>
            <a:ext cx="8915400" cy="5533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What went well?</a:t>
            </a:r>
          </a:p>
          <a:p>
            <a:pPr marL="0" indent="0">
              <a:buNone/>
            </a:pPr>
            <a:r>
              <a:rPr lang="en-US" sz="2400" dirty="0"/>
              <a:t>What could we improve?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Ref: </a:t>
            </a:r>
            <a:r>
              <a:rPr lang="en-US" sz="1000" dirty="0">
                <a:hlinkClick r:id="rId2"/>
              </a:rPr>
              <a:t>https://www.myagilepartner.com/blog/index.php/2019/02/15/art-of-retrospective/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B5F24-4111-41EB-A4A6-051D5A46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765" y="2250363"/>
            <a:ext cx="75342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57119-91A3-4E86-8F44-CB18D766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tried baseball… it didn’t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B5713-B2CB-406D-9459-0145073B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/>
              <a:t>“The fanatical proponents of baseball tell us that it is a very exciting game, fun to play and fun to watch. They are clearly either stupid or evil or both, because we tried baseball and it didn’t work.”</a:t>
            </a:r>
          </a:p>
          <a:p>
            <a:pPr marL="0" indent="0">
              <a:buNone/>
            </a:pPr>
            <a:r>
              <a:rPr lang="en-US" sz="2400" i="1" dirty="0"/>
              <a:t>“First of all, the requirements for the game are stupid: it does not scale. They say you need at least nine players on a side. That’s stupidly inefficient. The minimum number of players is clearly four: three men on and one batting. That’s how we played: four people on a side.”</a:t>
            </a:r>
          </a:p>
          <a:p>
            <a:pPr marL="0" indent="0">
              <a:buNone/>
            </a:pPr>
            <a:r>
              <a:rPr lang="en-US" sz="1000" dirty="0"/>
              <a:t>Source: </a:t>
            </a:r>
            <a:r>
              <a:rPr lang="en-US" sz="1000" dirty="0">
                <a:hlinkClick r:id="rId2"/>
              </a:rPr>
              <a:t>https://ronjeffries.com/xprog/articles/jatbaseball/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8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CA77-19D6-4427-85C3-270F8283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teams for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2DA2-74AF-4CDC-A14D-897BBB8E3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Leadership High Trust</a:t>
            </a:r>
          </a:p>
          <a:p>
            <a:r>
              <a:rPr lang="en-US" sz="2800" dirty="0"/>
              <a:t>Stick to the Agile Values &amp; Principles</a:t>
            </a:r>
          </a:p>
          <a:p>
            <a:r>
              <a:rPr lang="en-US" sz="2800" dirty="0"/>
              <a:t>Self forming teams</a:t>
            </a:r>
          </a:p>
          <a:p>
            <a:r>
              <a:rPr lang="en-US" sz="2800" dirty="0"/>
              <a:t>“I don’t know”</a:t>
            </a:r>
          </a:p>
        </p:txBody>
      </p:sp>
    </p:spTree>
    <p:extLst>
      <p:ext uri="{BB962C8B-B14F-4D97-AF65-F5344CB8AC3E}">
        <p14:creationId xmlns:p14="http://schemas.microsoft.com/office/powerpoint/2010/main" val="671918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355F-0BBD-4C07-AB16-6319906E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Agile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9D1C-CAC1-4D9B-9A2F-1F6517843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Speed to Market</a:t>
            </a:r>
          </a:p>
          <a:p>
            <a:r>
              <a:rPr lang="en-US" sz="2800" dirty="0"/>
              <a:t>Increased learning loop “Fail Fast”</a:t>
            </a:r>
          </a:p>
          <a:p>
            <a:r>
              <a:rPr lang="en-US" sz="2800" dirty="0"/>
              <a:t>ALL IN “Business + Tech = Team</a:t>
            </a:r>
          </a:p>
          <a:p>
            <a:r>
              <a:rPr lang="en-US" sz="2800" dirty="0"/>
              <a:t>Engagement</a:t>
            </a:r>
          </a:p>
          <a:p>
            <a:r>
              <a:rPr lang="en-US" sz="2800" dirty="0"/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808251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F175-BEC9-43E1-98F2-57397D0A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961B-BA4B-4676-BD8A-20B064046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686871" cy="377762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Agile is a faster way to complete the same work</a:t>
            </a:r>
          </a:p>
          <a:p>
            <a:r>
              <a:rPr lang="en-US" sz="2800" dirty="0"/>
              <a:t>Cheaper way to achieve the same work</a:t>
            </a:r>
          </a:p>
          <a:p>
            <a:r>
              <a:rPr lang="en-US" sz="2800" dirty="0"/>
              <a:t>Agile means no…</a:t>
            </a:r>
          </a:p>
          <a:p>
            <a:pPr lvl="1"/>
            <a:r>
              <a:rPr lang="en-US" sz="2600" dirty="0"/>
              <a:t>Accountability</a:t>
            </a:r>
          </a:p>
          <a:p>
            <a:pPr lvl="1"/>
            <a:r>
              <a:rPr lang="en-US" sz="2600" dirty="0"/>
              <a:t>Meetings</a:t>
            </a:r>
          </a:p>
          <a:p>
            <a:pPr lvl="1"/>
            <a:r>
              <a:rPr lang="en-US" sz="2600" dirty="0"/>
              <a:t>Documentation</a:t>
            </a:r>
          </a:p>
          <a:p>
            <a:r>
              <a:rPr lang="en-US" sz="2800" dirty="0"/>
              <a:t>We can pick &amp; choose  best parts of different methods</a:t>
            </a:r>
          </a:p>
        </p:txBody>
      </p:sp>
    </p:spTree>
    <p:extLst>
      <p:ext uri="{BB962C8B-B14F-4D97-AF65-F5344CB8AC3E}">
        <p14:creationId xmlns:p14="http://schemas.microsoft.com/office/powerpoint/2010/main" val="2637230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0B8D-B717-482E-9AD7-D500166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E603E-0D9B-4383-8D72-2944FCB99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  <a:p>
            <a:pPr lvl="1"/>
            <a:r>
              <a:rPr lang="en-US" dirty="0">
                <a:hlinkClick r:id="rId2"/>
              </a:rPr>
              <a:t>https://agilemanifesto.org/</a:t>
            </a:r>
          </a:p>
          <a:p>
            <a:pPr lvl="1"/>
            <a:r>
              <a:rPr lang="en-US" dirty="0">
                <a:hlinkClick r:id="rId2"/>
              </a:rPr>
              <a:t>https://www.agilealliance.org/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https://www.scrumalliance.org/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MSLP Local:</a:t>
            </a:r>
          </a:p>
          <a:p>
            <a:pPr lvl="2"/>
            <a:r>
              <a:rPr lang="en-US" dirty="0">
                <a:hlinkClick r:id="rId4"/>
              </a:rPr>
              <a:t>https://www.agiledaytwincities.com/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hlinkClick r:id="rId5"/>
              </a:rPr>
              <a:t>https://www.meetup.com/AGILE-TWIN-CITIES/</a:t>
            </a:r>
            <a:r>
              <a:rPr lang="en-US" dirty="0"/>
              <a:t> </a:t>
            </a:r>
          </a:p>
          <a:p>
            <a:pPr lvl="2"/>
            <a:endParaRPr lang="en-US" dirty="0">
              <a:hlinkClick r:id="rId6"/>
            </a:endParaRPr>
          </a:p>
          <a:p>
            <a:pPr lvl="2"/>
            <a:r>
              <a:rPr lang="en-US" dirty="0">
                <a:hlinkClick r:id="rId6"/>
              </a:rPr>
              <a:t>Agility IRL https://www.agilityirl.com/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CPrime</a:t>
            </a:r>
            <a:r>
              <a:rPr lang="en-US" dirty="0"/>
              <a:t> (formerly </a:t>
            </a:r>
            <a:r>
              <a:rPr lang="en-US" dirty="0" err="1"/>
              <a:t>DevJam</a:t>
            </a:r>
            <a:r>
              <a:rPr lang="en-US" dirty="0"/>
              <a:t>): </a:t>
            </a:r>
            <a:r>
              <a:rPr lang="en-US" dirty="0">
                <a:hlinkClick r:id="rId7"/>
              </a:rPr>
              <a:t>https://www.cprime.com/product-agility/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30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6DA30D-2BA1-4DFF-A515-6F29B40A7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97" y="161925"/>
            <a:ext cx="7215515" cy="62735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FECC73-4C9F-4226-A75A-8FC64FA228BC}"/>
              </a:ext>
            </a:extLst>
          </p:cNvPr>
          <p:cNvSpPr/>
          <p:nvPr/>
        </p:nvSpPr>
        <p:spPr>
          <a:xfrm>
            <a:off x="2638097" y="6435491"/>
            <a:ext cx="6295696" cy="404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https://englishlive.ef.com/blog/language-lab/question-words/</a:t>
            </a:r>
          </a:p>
        </p:txBody>
      </p:sp>
    </p:spTree>
    <p:extLst>
      <p:ext uri="{BB962C8B-B14F-4D97-AF65-F5344CB8AC3E}">
        <p14:creationId xmlns:p14="http://schemas.microsoft.com/office/powerpoint/2010/main" val="394643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73D6E-FED9-4028-B74D-1FFFF688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Agile?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807-0325-488B-912E-9AB56903D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192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Be Informed</a:t>
            </a:r>
          </a:p>
          <a:p>
            <a:pPr lvl="1"/>
            <a:r>
              <a:rPr lang="en-US" sz="2200" dirty="0"/>
              <a:t>Ex: </a:t>
            </a:r>
            <a:r>
              <a:rPr lang="en-US" sz="2200" i="1" dirty="0"/>
              <a:t>“You’re lucky you brought your car in when you did… your blinker fluid was almost COMPLETELY DRY!!!”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5937C-3C8E-47C4-849D-4B2A83283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2966720"/>
            <a:ext cx="5504867" cy="35877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CF67C75-6185-4525-B893-F3C8525E6DC7}"/>
              </a:ext>
            </a:extLst>
          </p:cNvPr>
          <p:cNvSpPr/>
          <p:nvPr/>
        </p:nvSpPr>
        <p:spPr>
          <a:xfrm>
            <a:off x="3499945" y="5591503"/>
            <a:ext cx="1418896" cy="801835"/>
          </a:xfrm>
          <a:prstGeom prst="wedgeRoundRectCallout">
            <a:avLst>
              <a:gd name="adj1" fmla="val 262130"/>
              <a:gd name="adj2" fmla="val -76692"/>
              <a:gd name="adj3" fmla="val 16667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73247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73D6E-FED9-4028-B74D-1FFFF688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Agile?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807-0325-488B-912E-9AB56903D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192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Different way to deliver something of value quickly </a:t>
            </a:r>
          </a:p>
          <a:p>
            <a:pPr lvl="1"/>
            <a:r>
              <a:rPr lang="en-US" sz="2200" dirty="0"/>
              <a:t>Ex: </a:t>
            </a:r>
            <a:r>
              <a:rPr lang="en-US" sz="2200" i="1" dirty="0"/>
              <a:t>“Crossing a river”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FE938-28A3-4B01-8A62-F791D3630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7" y="2375002"/>
            <a:ext cx="4552950" cy="3562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DBF5C-E998-4671-A17C-BA9919508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12" y="3127477"/>
            <a:ext cx="4543425" cy="280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6649E-F167-4353-AA78-0ED421E9C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416" y="2461297"/>
            <a:ext cx="4562475" cy="3438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1E34B-D95C-4CE7-B4BF-6CC3D2178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487" y="2432982"/>
            <a:ext cx="2867025" cy="437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53A846-FE5B-4E61-8C98-1C1B3D5232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738" y="2458556"/>
            <a:ext cx="3381375" cy="429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7AE2D6-D844-49D0-90D0-4ECE10A859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0097" y="2759003"/>
            <a:ext cx="5669110" cy="40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9F7D-7E06-417E-AEEB-2BDCC46A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remember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EF9F-95F0-4427-9D13-46743624A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Agile?</a:t>
            </a:r>
          </a:p>
          <a:p>
            <a:r>
              <a:rPr lang="en-US" sz="2400" dirty="0"/>
              <a:t>What lead to Agile?</a:t>
            </a:r>
          </a:p>
          <a:p>
            <a:r>
              <a:rPr lang="en-US" sz="2400" dirty="0"/>
              <a:t>When to use?</a:t>
            </a:r>
          </a:p>
          <a:p>
            <a:r>
              <a:rPr lang="en-US" sz="2400" dirty="0"/>
              <a:t>Scrum Basics</a:t>
            </a:r>
          </a:p>
          <a:p>
            <a:r>
              <a:rPr lang="en-US" sz="2400" dirty="0"/>
              <a:t>Where/how to learn more?</a:t>
            </a:r>
          </a:p>
        </p:txBody>
      </p:sp>
    </p:spTree>
    <p:extLst>
      <p:ext uri="{BB962C8B-B14F-4D97-AF65-F5344CB8AC3E}">
        <p14:creationId xmlns:p14="http://schemas.microsoft.com/office/powerpoint/2010/main" val="42178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9B25-985C-44FB-B15B-D82A4B5C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Agile?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4077-2451-4E40-8F5B-B3888B330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Time to Market </a:t>
            </a:r>
          </a:p>
          <a:p>
            <a:r>
              <a:rPr lang="en-US" sz="2400" dirty="0"/>
              <a:t>Repeatedly delivering value (all along)</a:t>
            </a:r>
          </a:p>
          <a:p>
            <a:r>
              <a:rPr lang="en-US" sz="2400" dirty="0"/>
              <a:t>Iterative Approach / Incremental improvements</a:t>
            </a:r>
          </a:p>
          <a:p>
            <a:r>
              <a:rPr lang="en-US" sz="2400" dirty="0"/>
              <a:t>Fail (and learn) Quickly</a:t>
            </a:r>
          </a:p>
          <a:p>
            <a:r>
              <a:rPr lang="en-US" sz="2400" dirty="0"/>
              <a:t>Predictable velocity</a:t>
            </a:r>
          </a:p>
          <a:p>
            <a:r>
              <a:rPr lang="en-US" sz="2400" dirty="0"/>
              <a:t>Flexibility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F3C1-5AD7-4E13-A54E-1AB45BB4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lead to Agile?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001DC-43F8-4496-8513-302194F78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Waterfall Project Methodology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8AF4A-8C79-4D5A-9ACB-484B59A37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2709732"/>
            <a:ext cx="8305800" cy="3743325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C44C492-0AEC-4A25-B11D-029BF602FB7C}"/>
              </a:ext>
            </a:extLst>
          </p:cNvPr>
          <p:cNvCxnSpPr>
            <a:cxnSpLocks/>
          </p:cNvCxnSpPr>
          <p:nvPr/>
        </p:nvCxnSpPr>
        <p:spPr>
          <a:xfrm rot="10800000">
            <a:off x="3325666" y="3423523"/>
            <a:ext cx="3043827" cy="1411525"/>
          </a:xfrm>
          <a:prstGeom prst="bentConnector3">
            <a:avLst>
              <a:gd name="adj1" fmla="val 993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FBED4C1-B611-409F-9547-5718873E6BD0}"/>
              </a:ext>
            </a:extLst>
          </p:cNvPr>
          <p:cNvCxnSpPr>
            <a:cxnSpLocks/>
          </p:cNvCxnSpPr>
          <p:nvPr/>
        </p:nvCxnSpPr>
        <p:spPr>
          <a:xfrm rot="10800000">
            <a:off x="3569918" y="3396072"/>
            <a:ext cx="1671698" cy="962991"/>
          </a:xfrm>
          <a:prstGeom prst="bentConnector3">
            <a:avLst>
              <a:gd name="adj1" fmla="val 994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7BA5937-43A5-4B45-A2C3-487FAAED5A53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56819" y="3567569"/>
            <a:ext cx="465033" cy="187891"/>
          </a:xfrm>
          <a:prstGeom prst="bentConnector3">
            <a:avLst>
              <a:gd name="adj1" fmla="val -65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8DCB53E-5350-41F7-92D8-579B386643E2}"/>
              </a:ext>
            </a:extLst>
          </p:cNvPr>
          <p:cNvCxnSpPr>
            <a:cxnSpLocks/>
          </p:cNvCxnSpPr>
          <p:nvPr/>
        </p:nvCxnSpPr>
        <p:spPr>
          <a:xfrm rot="10800000">
            <a:off x="3169085" y="3423525"/>
            <a:ext cx="4521898" cy="1957452"/>
          </a:xfrm>
          <a:prstGeom prst="bentConnector3">
            <a:avLst>
              <a:gd name="adj1" fmla="val 984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F4A3311-EE22-48CF-8D94-FE4C94632085}"/>
              </a:ext>
            </a:extLst>
          </p:cNvPr>
          <p:cNvCxnSpPr>
            <a:cxnSpLocks/>
          </p:cNvCxnSpPr>
          <p:nvPr/>
        </p:nvCxnSpPr>
        <p:spPr>
          <a:xfrm rot="10800000">
            <a:off x="3031299" y="3390918"/>
            <a:ext cx="5862180" cy="2520305"/>
          </a:xfrm>
          <a:prstGeom prst="bentConnector3">
            <a:avLst>
              <a:gd name="adj1" fmla="val 1004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4E72C1EE-2D39-44BF-ACF1-1EC968A7B292}"/>
              </a:ext>
            </a:extLst>
          </p:cNvPr>
          <p:cNvSpPr/>
          <p:nvPr/>
        </p:nvSpPr>
        <p:spPr>
          <a:xfrm>
            <a:off x="3325666" y="2425747"/>
            <a:ext cx="7847550" cy="4027309"/>
          </a:xfrm>
          <a:prstGeom prst="arc">
            <a:avLst>
              <a:gd name="adj1" fmla="val 12398265"/>
              <a:gd name="adj2" fmla="val 14556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029771F7-5940-42ED-A0EB-B13BA160072D}"/>
              </a:ext>
            </a:extLst>
          </p:cNvPr>
          <p:cNvSpPr/>
          <p:nvPr/>
        </p:nvSpPr>
        <p:spPr>
          <a:xfrm>
            <a:off x="8354860" y="3569918"/>
            <a:ext cx="1540702" cy="612648"/>
          </a:xfrm>
          <a:prstGeom prst="wedgeRoundRectCallout">
            <a:avLst>
              <a:gd name="adj1" fmla="val 55266"/>
              <a:gd name="adj2" fmla="val -14195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+6-9 months</a:t>
            </a:r>
          </a:p>
        </p:txBody>
      </p:sp>
    </p:spTree>
    <p:extLst>
      <p:ext uri="{BB962C8B-B14F-4D97-AF65-F5344CB8AC3E}">
        <p14:creationId xmlns:p14="http://schemas.microsoft.com/office/powerpoint/2010/main" val="39307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A738-43B3-4D1E-9B99-E626F2E5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has to be a better way!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9B5F0-CBD9-42DD-BD7B-2A86D36C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1990s ushered in many lightweight “agile” methodologies</a:t>
            </a:r>
          </a:p>
          <a:p>
            <a:pPr lvl="1"/>
            <a:r>
              <a:rPr lang="en-US" sz="2400" dirty="0"/>
              <a:t>1991 RAD (Rapid App. Dev.)</a:t>
            </a:r>
          </a:p>
          <a:p>
            <a:pPr lvl="1"/>
            <a:r>
              <a:rPr lang="en-US" sz="2400" dirty="0"/>
              <a:t>1994 UP (Unified Process) &amp; DSDM (Dynamic Systems Dev. Method)</a:t>
            </a:r>
          </a:p>
          <a:p>
            <a:pPr lvl="1"/>
            <a:r>
              <a:rPr lang="en-US" sz="2400" dirty="0"/>
              <a:t>1995 SCRUM</a:t>
            </a:r>
          </a:p>
          <a:p>
            <a:pPr lvl="1"/>
            <a:r>
              <a:rPr lang="en-US" sz="2400" dirty="0"/>
              <a:t>1996 Crystal Clear &amp; XP (Extreme Programming)</a:t>
            </a:r>
          </a:p>
          <a:p>
            <a:pPr lvl="1"/>
            <a:r>
              <a:rPr lang="en-US" sz="2400" dirty="0"/>
              <a:t>1997 FDD (Feature Driven Development)</a:t>
            </a:r>
          </a:p>
        </p:txBody>
      </p:sp>
    </p:spTree>
    <p:extLst>
      <p:ext uri="{BB962C8B-B14F-4D97-AF65-F5344CB8AC3E}">
        <p14:creationId xmlns:p14="http://schemas.microsoft.com/office/powerpoint/2010/main" val="21355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A738-43B3-4D1E-9B99-E626F2E5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has to be a better way!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9B5F0-CBD9-42DD-BD7B-2A86D36C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2001 Feb. 11-13 Snowbird Ski Resort, Utah</a:t>
            </a:r>
          </a:p>
          <a:p>
            <a:pPr lvl="1"/>
            <a:r>
              <a:rPr lang="en-US" sz="2200" dirty="0"/>
              <a:t>17 “lightweight” process methodology pioneers</a:t>
            </a:r>
          </a:p>
          <a:p>
            <a:r>
              <a:rPr lang="en-US" sz="2400" dirty="0"/>
              <a:t>Agile Manifesto</a:t>
            </a:r>
          </a:p>
          <a:p>
            <a:pPr lvl="1"/>
            <a:r>
              <a:rPr lang="en-US" sz="2200" dirty="0"/>
              <a:t>Agile Values</a:t>
            </a:r>
          </a:p>
          <a:p>
            <a:pPr lvl="1"/>
            <a:r>
              <a:rPr lang="en-US" sz="2200" dirty="0"/>
              <a:t>Agile Principles</a:t>
            </a:r>
          </a:p>
        </p:txBody>
      </p:sp>
    </p:spTree>
    <p:extLst>
      <p:ext uri="{BB962C8B-B14F-4D97-AF65-F5344CB8AC3E}">
        <p14:creationId xmlns:p14="http://schemas.microsoft.com/office/powerpoint/2010/main" val="32443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382</TotalTime>
  <Words>1482</Words>
  <Application>Microsoft Office PowerPoint</Application>
  <PresentationFormat>Widescreen</PresentationFormat>
  <Paragraphs>222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Wisp</vt:lpstr>
      <vt:lpstr>PowerPoint Presentation</vt:lpstr>
      <vt:lpstr>Agenda</vt:lpstr>
      <vt:lpstr>Why should you care about Agile?</vt:lpstr>
      <vt:lpstr>Why should you care about Agile?</vt:lpstr>
      <vt:lpstr>What should you remember today?</vt:lpstr>
      <vt:lpstr>Why Agile?</vt:lpstr>
      <vt:lpstr>What lead to Agile?</vt:lpstr>
      <vt:lpstr>There has to be a better way!</vt:lpstr>
      <vt:lpstr>There has to be a better way!</vt:lpstr>
      <vt:lpstr>Agile Manifesto</vt:lpstr>
      <vt:lpstr>Agile Manifesto: 12 Principles</vt:lpstr>
      <vt:lpstr>Agile Manifesto: 12 Principles</vt:lpstr>
      <vt:lpstr>Agile Methodologies</vt:lpstr>
      <vt:lpstr>Focus on Scrum</vt:lpstr>
      <vt:lpstr>Scrum Roles</vt:lpstr>
      <vt:lpstr>Scrum Ceremonies</vt:lpstr>
      <vt:lpstr>Sprint Planning</vt:lpstr>
      <vt:lpstr>Story Sizing</vt:lpstr>
      <vt:lpstr>Story Sizing – Planning Poker</vt:lpstr>
      <vt:lpstr>Daily Scrum</vt:lpstr>
      <vt:lpstr>Sprint Review (Demo)</vt:lpstr>
      <vt:lpstr>Sprint Retrospective – from this sprint…</vt:lpstr>
      <vt:lpstr>We tried baseball… it didn’t work</vt:lpstr>
      <vt:lpstr>How to set up teams for success?</vt:lpstr>
      <vt:lpstr>Benefits of Agile Approach</vt:lpstr>
      <vt:lpstr>Common Myths</vt:lpstr>
      <vt:lpstr>Want to learn more?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Meier</dc:creator>
  <cp:lastModifiedBy>Charlie Meier</cp:lastModifiedBy>
  <cp:revision>49</cp:revision>
  <dcterms:created xsi:type="dcterms:W3CDTF">2019-11-27T13:50:47Z</dcterms:created>
  <dcterms:modified xsi:type="dcterms:W3CDTF">2019-11-27T20:13:17Z</dcterms:modified>
</cp:coreProperties>
</file>