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1"/>
  </p:notesMasterIdLst>
  <p:sldIdLst>
    <p:sldId id="256" r:id="rId2"/>
    <p:sldId id="3934" r:id="rId3"/>
    <p:sldId id="3922" r:id="rId4"/>
    <p:sldId id="5246" r:id="rId5"/>
    <p:sldId id="5236" r:id="rId6"/>
    <p:sldId id="1837" r:id="rId7"/>
    <p:sldId id="1842" r:id="rId8"/>
    <p:sldId id="365" r:id="rId9"/>
    <p:sldId id="5241" r:id="rId10"/>
    <p:sldId id="5244" r:id="rId11"/>
    <p:sldId id="1874" r:id="rId12"/>
    <p:sldId id="1832" r:id="rId13"/>
    <p:sldId id="5248" r:id="rId14"/>
    <p:sldId id="5249" r:id="rId15"/>
    <p:sldId id="5250" r:id="rId16"/>
    <p:sldId id="1835" r:id="rId17"/>
    <p:sldId id="1836" r:id="rId18"/>
    <p:sldId id="5439" r:id="rId19"/>
    <p:sldId id="5251" r:id="rId20"/>
    <p:sldId id="1713475771" r:id="rId21"/>
    <p:sldId id="1713475772" r:id="rId22"/>
    <p:sldId id="6251" r:id="rId23"/>
    <p:sldId id="1713475770" r:id="rId24"/>
    <p:sldId id="5429" r:id="rId25"/>
    <p:sldId id="1713475773" r:id="rId26"/>
    <p:sldId id="1815" r:id="rId27"/>
    <p:sldId id="1816" r:id="rId28"/>
    <p:sldId id="1830" r:id="rId29"/>
    <p:sldId id="1817" r:id="rId30"/>
    <p:sldId id="1818" r:id="rId31"/>
    <p:sldId id="1820" r:id="rId32"/>
    <p:sldId id="1843" r:id="rId33"/>
    <p:sldId id="407" r:id="rId34"/>
    <p:sldId id="3937" r:id="rId35"/>
    <p:sldId id="6250" r:id="rId36"/>
    <p:sldId id="5240" r:id="rId37"/>
    <p:sldId id="5234" r:id="rId38"/>
    <p:sldId id="1845" r:id="rId39"/>
    <p:sldId id="3875" r:id="rId40"/>
    <p:sldId id="1840" r:id="rId41"/>
    <p:sldId id="448" r:id="rId42"/>
    <p:sldId id="813" r:id="rId43"/>
    <p:sldId id="809" r:id="rId44"/>
    <p:sldId id="812" r:id="rId45"/>
    <p:sldId id="810" r:id="rId46"/>
    <p:sldId id="811" r:id="rId47"/>
    <p:sldId id="5238" r:id="rId48"/>
    <p:sldId id="5336" r:id="rId49"/>
    <p:sldId id="5254" r:id="rId5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4"/>
    <p:restoredTop sz="94540"/>
  </p:normalViewPr>
  <p:slideViewPr>
    <p:cSldViewPr snapToGrid="0" snapToObjects="1">
      <p:cViewPr varScale="1">
        <p:scale>
          <a:sx n="139" d="100"/>
          <a:sy n="139" d="100"/>
        </p:scale>
        <p:origin x="656" y="176"/>
      </p:cViewPr>
      <p:guideLst>
        <p:guide pos="314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FABFC-ADA0-C344-88A9-4A944B819D11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0E1C-08CA-7E4D-8018-67E6A958F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1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27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8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4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0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75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D0E1C-08CA-7E4D-8018-67E6A958F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279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At the highest level, there are two key security aspects moving us towards empowerment: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Continuous threat detection and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Continuous trust verification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With good threat intelligence, we can prevent 99% of attacks.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…with the right identity verification, we prevent 99% of unauthorized access.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And to empower organizations to address the remaining 1% of risk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must decrease time to detect and remediate threats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and monitor user trust when granting access across the Software Defined perimeter.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A79E1-2040-6949-8FC4-4A4DE13F7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28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Security Information and Event Management / Security Orchestration, Automation and Response</a:t>
            </a:r>
          </a:p>
          <a:p>
            <a:r>
              <a:rPr lang="en-US" b="1" dirty="0"/>
              <a:t>Objective:</a:t>
            </a:r>
          </a:p>
          <a:p>
            <a:r>
              <a:rPr lang="en-US" dirty="0"/>
              <a:t>Agree that security &amp; network teams don’t want their IT/OT, </a:t>
            </a:r>
            <a:r>
              <a:rPr lang="en-US" dirty="0" err="1"/>
              <a:t>LoB</a:t>
            </a:r>
            <a:r>
              <a:rPr lang="en-US" dirty="0"/>
              <a:t> or DC counterparts from acquiring 3 siloed solutions via different vendors.</a:t>
            </a:r>
          </a:p>
          <a:p>
            <a:endParaRPr lang="en-US" dirty="0"/>
          </a:p>
          <a:p>
            <a:r>
              <a:rPr lang="en-US" b="1" dirty="0"/>
              <a:t>Talking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Only Cisco can establish trust for users &amp; devices anywhere, IoT in campus &amp; branches, and hybrid workloads in on-</a:t>
            </a:r>
            <a:r>
              <a:rPr lang="en-US" dirty="0" err="1"/>
              <a:t>prem</a:t>
            </a:r>
            <a:r>
              <a:rPr lang="en-US" dirty="0"/>
              <a:t> &amp; </a:t>
            </a:r>
            <a:r>
              <a:rPr lang="en-US" dirty="0" err="1"/>
              <a:t>multicloud</a:t>
            </a:r>
            <a:r>
              <a:rPr lang="en-US" dirty="0"/>
              <a:t> infrastructure.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Only Cisco can secure access for app, network &amp; DC requests with an automated adaptive policy.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183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Security Information and Event Management / Security Orchestration, Automation and Response</a:t>
            </a:r>
          </a:p>
          <a:p>
            <a:r>
              <a:rPr lang="en-US" b="1" dirty="0"/>
              <a:t>Objective:</a:t>
            </a:r>
          </a:p>
          <a:p>
            <a:r>
              <a:rPr lang="en-US" dirty="0"/>
              <a:t>Agree that security &amp; network teams don’t want their IT/OT, </a:t>
            </a:r>
            <a:r>
              <a:rPr lang="en-US" dirty="0" err="1"/>
              <a:t>LoB</a:t>
            </a:r>
            <a:r>
              <a:rPr lang="en-US" dirty="0"/>
              <a:t> or DC counterparts from acquiring 3 siloed solutions via different vendors.</a:t>
            </a:r>
          </a:p>
          <a:p>
            <a:endParaRPr lang="en-US" dirty="0"/>
          </a:p>
          <a:p>
            <a:r>
              <a:rPr lang="en-US" b="1" dirty="0"/>
              <a:t>Talking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Only Cisco can establish trust for users &amp; devices anywhere, IoT in campus &amp; branches, and hybrid workloads in on-</a:t>
            </a:r>
            <a:r>
              <a:rPr lang="en-US" dirty="0" err="1"/>
              <a:t>prem</a:t>
            </a:r>
            <a:r>
              <a:rPr lang="en-US" dirty="0"/>
              <a:t> &amp; </a:t>
            </a:r>
            <a:r>
              <a:rPr lang="en-US" dirty="0" err="1"/>
              <a:t>multicloud</a:t>
            </a:r>
            <a:r>
              <a:rPr lang="en-US" dirty="0"/>
              <a:t> infrastructure.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Only Cisco can secure access for app, network &amp; DC requests with an automated adaptive policy.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39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D0E1C-08CA-7E4D-8018-67E6A958F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35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36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Attacks continuously become more sophisticated.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As reflected on the slide we’ll always see continued innovation from attackers.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Why?  6 trillion reasons why. 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Cybercrime is lucrative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- estimated at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$6T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so the problem isn’t going away - and we have to get better as an industry at helping.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For context,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Gartner says global IT spend in 2018 will be $3.7 trillion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paling by comparison.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25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36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11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1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9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92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We've made sure our portfolio integrates meaningfully, by sharing key security information between products…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share threat intelligence across the portfolio to improve threat efficacy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Event visibility is shared to decrease the time to detect threats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Sharing context across products decreases investigation times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Lastly, automating policies decreases time to remediate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…this integration delivers the automation that improves security and speeds responses.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62D96-0A0B-6240-858B-459739E709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389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[This slide is a build]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start with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best of breed products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protecting the network, endpoint, applications and cloud. 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use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trust verification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as a foundational piece to ensure only the right people gain access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Each product is backed with industry-leading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Talos threat intelligence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block more threats to keep organizations safer. 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provide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automated responses to advanced threats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streamline operations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with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integrated threat and security management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throughout our portfolio.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Lastly we build our products to work with the other technologies you have in place for integrated security responses – even outside of Cisco.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98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Objective: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Agree that enforcing access everywhere is harder than ever and we must shift from macro, binary decisions to micro, contextual decisions.  </a:t>
            </a:r>
          </a:p>
          <a:p>
            <a:endParaRPr lang="en-US" dirty="0"/>
          </a:p>
          <a:p>
            <a:r>
              <a:rPr lang="en-US" b="1" dirty="0"/>
              <a:t>Talking Points: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Inventory assets (+3rd-party) &amp; baseline data flows</a:t>
            </a:r>
          </a:p>
          <a:p>
            <a:pPr marL="1048245" lvl="2" indent="-116472">
              <a:spcAft>
                <a:spcPts val="306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CiscoSansTT" charset="0"/>
                <a:cs typeface="CiscoSansTT" charset="0"/>
              </a:rPr>
              <a:t>Discovery of assets and asset-to-data flows</a:t>
            </a:r>
          </a:p>
          <a:p>
            <a:pPr marL="1048245" lvl="2" indent="-116472">
              <a:spcAft>
                <a:spcPts val="306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CiscoSansTT" charset="0"/>
                <a:cs typeface="CiscoSansTT" charset="0"/>
              </a:rPr>
              <a:t>Exchange context with partners</a:t>
            </a:r>
          </a:p>
          <a:p>
            <a:pPr marL="1048245" lvl="2" indent="-116472">
              <a:spcAft>
                <a:spcPts val="306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CiscoSansTT" charset="0"/>
                <a:cs typeface="CiscoSansTT" charset="0"/>
              </a:rPr>
              <a:t>Normality of network traffic, workload processes, endpoint behavior, and cloud usage</a:t>
            </a:r>
          </a:p>
          <a:p>
            <a:pPr marL="1048245" lvl="2" indent="-116472">
              <a:spcAft>
                <a:spcPts val="306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CiscoSansTT" charset="0"/>
                <a:cs typeface="CiscoSansTT" charset="0"/>
              </a:rPr>
              <a:t>Normalize behavior markers like location, risk level, vulnerabilities, and missing controls</a:t>
            </a:r>
            <a:endParaRPr lang="en-US" dirty="0"/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Grant and restrict access based on dynamic context to establish trust levels and software-defined perimeters to define trust boundaries instead of static credentials and network topology. </a:t>
            </a:r>
          </a:p>
          <a:p>
            <a:pPr marL="1048245" lvl="2" indent="-116472">
              <a:spcAft>
                <a:spcPts val="306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CiscoSansTT" charset="0"/>
                <a:cs typeface="CiscoSansTT" charset="0"/>
              </a:rPr>
              <a:t>Dynamic policy based on role and context: Guests, BYOD, Mobility, IoT, multi-cloud workloads, SSO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BEF210-FF07-0146-81A6-693A32C19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55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2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Things can seem overwhelming when we think about responding to threats.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often introduce new products and vendors to the security stack – whether or not we have the resources to manage them.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…And consider that there were more than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600 vendors at the RSA Conference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….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This is why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Forrester Research says that complexity is our #1 security challenge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Further exacerbating this, is the staff shortfall….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ISACA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estimates there will be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2 million unfilled jobs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infosec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through 2019.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59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We’ve outlined challenges in responding to threat and regulating access – but how, as defenders, can we better manage risk? 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How do we become less overwhelmed and more empowered?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4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8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57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45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CJISD-ITS-DOC-08140-5.5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0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48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95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NextGen</a:t>
            </a:r>
            <a:r>
              <a:rPr lang="en-US" dirty="0"/>
              <a:t>  = software defined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669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4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0E1C-08CA-7E4D-8018-67E6A958F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7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boardroom and C-Suite</a:t>
            </a:r>
          </a:p>
          <a:p>
            <a:r>
              <a:rPr lang="en-US" dirty="0"/>
              <a:t>To guide</a:t>
            </a:r>
            <a:r>
              <a:rPr lang="en-US" baseline="0" dirty="0"/>
              <a:t> investments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07D8F-2101-4538-B4F2-6EE5F60E73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26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STIG -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Technical Implementation Guide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07D8F-2101-4538-B4F2-6EE5F60E73D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4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boardroom and C-Suite</a:t>
            </a:r>
          </a:p>
          <a:p>
            <a:r>
              <a:rPr lang="en-US" dirty="0"/>
              <a:t>To guide</a:t>
            </a:r>
            <a:r>
              <a:rPr lang="en-US" baseline="0" dirty="0"/>
              <a:t> investments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07D8F-2101-4538-B4F2-6EE5F60E73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43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boardroom and C-Suite</a:t>
            </a:r>
          </a:p>
          <a:p>
            <a:r>
              <a:rPr lang="en-US" dirty="0"/>
              <a:t>To guide</a:t>
            </a:r>
            <a:r>
              <a:rPr lang="en-US" baseline="0" dirty="0"/>
              <a:t> investments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07D8F-2101-4538-B4F2-6EE5F60E73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6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boardroom and C-Suite</a:t>
            </a:r>
          </a:p>
          <a:p>
            <a:r>
              <a:rPr lang="en-US" dirty="0"/>
              <a:t>To guide</a:t>
            </a:r>
            <a:r>
              <a:rPr lang="en-US" baseline="0" dirty="0"/>
              <a:t> investments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07D8F-2101-4538-B4F2-6EE5F60E73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7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77B3F7B-2B68-BF4B-9048-3CC4C4FBED1D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3799A7C9-567F-C046-90A9-51BBEBFBC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6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0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4946905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29"/>
            <a:r>
              <a:rPr lang="en-US"/>
              <a:t>Presentation ID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7"/>
            <a:ext cx="8513064" cy="434974"/>
          </a:xfrm>
        </p:spPr>
        <p:txBody>
          <a:bodyPr/>
          <a:lstStyle>
            <a:lvl1pPr marL="6251" indent="-6251" algn="l" defTabSz="45718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400" b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461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INSSEC-2421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Footer –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048" y="232795"/>
            <a:ext cx="8459906" cy="332690"/>
          </a:xfrm>
        </p:spPr>
        <p:txBody>
          <a:bodyPr/>
          <a:lstStyle/>
          <a:p>
            <a:r>
              <a:rPr lang="en-US" dirty="0"/>
              <a:t>Subject: Slide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3174C72-030D-C948-92C1-35CE99A00D17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342049" y="724299"/>
            <a:ext cx="8459905" cy="205950"/>
          </a:xfrm>
          <a:prstGeom prst="rect">
            <a:avLst/>
          </a:prstGeom>
        </p:spPr>
        <p:txBody>
          <a:bodyPr tIns="0"/>
          <a:lstStyle>
            <a:lvl1pPr marL="0" indent="0" algn="ctr">
              <a:buNone/>
              <a:defRPr sz="18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A Subhead Would Help Explain Context and Topic</a:t>
            </a:r>
          </a:p>
        </p:txBody>
      </p:sp>
    </p:spTree>
    <p:extLst>
      <p:ext uri="{BB962C8B-B14F-4D97-AF65-F5344CB8AC3E}">
        <p14:creationId xmlns:p14="http://schemas.microsoft.com/office/powerpoint/2010/main" val="1269646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  <p:sldLayoutId id="2147484015" r:id="rId27"/>
    <p:sldLayoutId id="2147484017" r:id="rId28"/>
    <p:sldLayoutId id="2147484018" r:id="rId29"/>
    <p:sldLayoutId id="2147484020" r:id="rId30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how-earning-the-right-to-an-opinion-on-the-internet-makes-it-that-much-more-valuable-47180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tif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tiff"/><Relationship Id="rId14" Type="http://schemas.openxmlformats.org/officeDocument/2006/relationships/image" Target="../media/image4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rc.nist.gov/groups/SMA/fisma/framework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3229104-BAE8-3245-9880-5B8312ACB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494" y="3871876"/>
            <a:ext cx="8296421" cy="288131"/>
          </a:xfrm>
        </p:spPr>
        <p:txBody>
          <a:bodyPr/>
          <a:lstStyle/>
          <a:p>
            <a:r>
              <a:rPr lang="en-IN" dirty="0"/>
              <a:t>Government IT Symposium </a:t>
            </a:r>
            <a:br>
              <a:rPr lang="en-IN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B553D-83E0-B548-AED9-A5C6FFE10D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95" y="3871877"/>
            <a:ext cx="8296421" cy="288131"/>
          </a:xfrm>
        </p:spPr>
        <p:txBody>
          <a:bodyPr/>
          <a:lstStyle/>
          <a:p>
            <a:r>
              <a:rPr lang="en-US" dirty="0"/>
              <a:t>Peter Romness </a:t>
            </a:r>
            <a:br>
              <a:rPr lang="en-US" dirty="0"/>
            </a:br>
            <a:r>
              <a:rPr lang="en-US" dirty="0"/>
              <a:t>Cybersecurity Solutions Lead – US Public Sector CTO Office</a:t>
            </a:r>
            <a:endParaRPr lang="en-IN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01DB7-A96C-9B4D-B5A8-DD394152BB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December 2019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65EC46-C1B0-D64B-A837-0D0C24556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494" y="2353277"/>
            <a:ext cx="8340152" cy="763493"/>
          </a:xfrm>
        </p:spPr>
        <p:txBody>
          <a:bodyPr/>
          <a:lstStyle/>
          <a:p>
            <a:br>
              <a:rPr lang="en-US" sz="2800" dirty="0"/>
            </a:b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r>
              <a:rPr lang="en-US" sz="2000" dirty="0"/>
              <a:t>Zero Trust, CARTA, CSF, CJIS, RMF</a:t>
            </a:r>
            <a:br>
              <a:rPr lang="en-US" sz="2000" dirty="0"/>
            </a:br>
            <a:r>
              <a:rPr lang="en-US" sz="2000" dirty="0"/>
              <a:t> - </a:t>
            </a:r>
            <a:r>
              <a:rPr lang="en-US" sz="2800" dirty="0"/>
              <a:t>OMG</a:t>
            </a:r>
            <a:r>
              <a:rPr lang="en-US" sz="2000" dirty="0"/>
              <a:t>, how can I address all of these?</a:t>
            </a:r>
            <a:br>
              <a:rPr lang="en-US" sz="2000" dirty="0"/>
            </a:br>
            <a:br>
              <a:rPr lang="en-US" sz="1000" dirty="0"/>
            </a:br>
            <a:br>
              <a:rPr lang="en-IN" sz="1800" dirty="0"/>
            </a:br>
            <a:r>
              <a:rPr lang="en-IN" sz="1800" dirty="0"/>
              <a:t>A Cybersecurity Best Practices Approach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936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Criminal Justice Information System (CJIS)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586F153-3DB4-1649-842B-8731E034033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6616" y="561505"/>
            <a:ext cx="8103172" cy="2857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B0F0"/>
                </a:solidFill>
              </a:rPr>
              <a:t>FBI Requirement to connect to the CJIS database</a:t>
            </a: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341710" y="1032929"/>
            <a:ext cx="8729863" cy="2816696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Requires compliance to access CJIS Data 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Who: </a:t>
            </a:r>
            <a:r>
              <a:rPr lang="en-US" sz="1800" dirty="0">
                <a:solidFill>
                  <a:schemeClr val="bg1"/>
                </a:solidFill>
              </a:rPr>
              <a:t>Every law enforcement agency in the nation who uses FBI criminal justice information to reduce and stop crime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Audits: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Audits </a:t>
            </a:r>
            <a:r>
              <a:rPr lang="en-US" sz="1800" dirty="0">
                <a:solidFill>
                  <a:srgbClr val="20356D"/>
                </a:solidFill>
                <a:cs typeface="Arial"/>
              </a:rPr>
              <a:t>occur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every three years, </a:t>
            </a:r>
            <a:r>
              <a:rPr lang="en-US" sz="1800" dirty="0">
                <a:solidFill>
                  <a:srgbClr val="20356D"/>
                </a:solidFill>
                <a:cs typeface="Arial"/>
              </a:rPr>
              <a:t>and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non-compliance </a:t>
            </a:r>
            <a:r>
              <a:rPr lang="en-US" sz="1800" dirty="0">
                <a:solidFill>
                  <a:srgbClr val="20356D"/>
                </a:solidFill>
                <a:cs typeface="Arial"/>
              </a:rPr>
              <a:t>has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serious ramifications </a:t>
            </a:r>
            <a:r>
              <a:rPr lang="en-US" sz="1800" dirty="0">
                <a:solidFill>
                  <a:srgbClr val="20356D"/>
                </a:solidFill>
                <a:cs typeface="Arial"/>
              </a:rPr>
              <a:t>– including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potential </a:t>
            </a:r>
            <a:r>
              <a:rPr lang="en-US" sz="1800" dirty="0">
                <a:solidFill>
                  <a:srgbClr val="20356D"/>
                </a:solidFill>
                <a:cs typeface="Arial"/>
              </a:rPr>
              <a:t>loss of access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to </a:t>
            </a:r>
            <a:br>
              <a:rPr lang="en-US" sz="1800" spc="-5" dirty="0">
                <a:solidFill>
                  <a:srgbClr val="20356D"/>
                </a:solidFill>
                <a:cs typeface="Arial"/>
              </a:rPr>
            </a:br>
            <a:r>
              <a:rPr lang="en-US" sz="1800" spc="-5" dirty="0">
                <a:solidFill>
                  <a:srgbClr val="20356D"/>
                </a:solidFill>
                <a:cs typeface="Arial"/>
              </a:rPr>
              <a:t>FBI CJIS</a:t>
            </a:r>
            <a:r>
              <a:rPr lang="en-US" sz="1800" spc="-60" dirty="0">
                <a:solidFill>
                  <a:srgbClr val="20356D"/>
                </a:solidFill>
                <a:cs typeface="Arial"/>
              </a:rPr>
              <a:t> </a:t>
            </a:r>
            <a:r>
              <a:rPr lang="en-US" sz="1800" spc="-5" dirty="0">
                <a:solidFill>
                  <a:srgbClr val="20356D"/>
                </a:solidFill>
                <a:cs typeface="Arial"/>
              </a:rPr>
              <a:t>systems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rgbClr val="00B0F0"/>
                </a:solidFill>
              </a:rPr>
              <a:t>Based on: </a:t>
            </a:r>
            <a:r>
              <a:rPr lang="en-US" sz="1800" dirty="0">
                <a:solidFill>
                  <a:schemeClr val="bg1"/>
                </a:solidFill>
              </a:rPr>
              <a:t>NIST RMF particularly NIST SP800-53 </a:t>
            </a:r>
          </a:p>
          <a:p>
            <a:pPr marL="0" indent="0">
              <a:buNone/>
            </a:pP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</a:t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dirty="0">
                <a:solidFill>
                  <a:schemeClr val="bg2"/>
                </a:solidFill>
              </a:rPr>
              <a:t>       compliance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399" y="3946883"/>
            <a:ext cx="48544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FBI Requirement…</a:t>
            </a:r>
          </a:p>
          <a:p>
            <a:r>
              <a:rPr lang="en-US" dirty="0">
                <a:solidFill>
                  <a:srgbClr val="C00000"/>
                </a:solidFill>
              </a:rPr>
              <a:t>Completely about compliance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F46F8-06AA-CF4E-BD1D-4B31BA3F8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53" y="2754487"/>
            <a:ext cx="2029968" cy="20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BF9C-1A5B-9D4D-8384-B0FB5CE6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3" y="70044"/>
            <a:ext cx="8345488" cy="731837"/>
          </a:xfrm>
        </p:spPr>
        <p:txBody>
          <a:bodyPr/>
          <a:lstStyle/>
          <a:p>
            <a:r>
              <a:rPr lang="en-US" dirty="0"/>
              <a:t>A little bit of Zero Trust history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7F5EB-92FF-064D-A9AC-662F5338429B}"/>
              </a:ext>
            </a:extLst>
          </p:cNvPr>
          <p:cNvSpPr txBox="1"/>
          <p:nvPr/>
        </p:nvSpPr>
        <p:spPr>
          <a:xfrm>
            <a:off x="724370" y="1828782"/>
            <a:ext cx="2443470" cy="210826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noProof="1">
                <a:solidFill>
                  <a:srgbClr val="002060"/>
                </a:solidFill>
                <a:latin typeface="+mn-lt"/>
                <a:cs typeface="CiscoSansTT ExtraLight" charset="0"/>
              </a:rPr>
              <a:t>De-perimiterization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An international group of corporate CISOs and vendors (Cisco hosted initial meeting) 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Focused on solving “de-</a:t>
            </a:r>
            <a:r>
              <a:rPr lang="en-US" sz="1400" kern="0" dirty="0" err="1">
                <a:latin typeface="+mn-lt"/>
                <a:ea typeface="CiscoSansTT ExtraLight" charset="0"/>
                <a:cs typeface="CiscoSansTT ExtraLight" charset="0"/>
              </a:rPr>
              <a:t>perimiterization</a:t>
            </a: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” problem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Early output calling for “the need for trust”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5FBAE-360E-2A4B-AE04-25EDA0090735}"/>
              </a:ext>
            </a:extLst>
          </p:cNvPr>
          <p:cNvSpPr txBox="1"/>
          <p:nvPr/>
        </p:nvSpPr>
        <p:spPr>
          <a:xfrm>
            <a:off x="3714062" y="1828782"/>
            <a:ext cx="2757682" cy="240065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noProof="1">
                <a:solidFill>
                  <a:schemeClr val="accent1"/>
                </a:solidFill>
                <a:latin typeface="+mn-lt"/>
                <a:ea typeface="CiscoSansTT ExtraLight" charset="0"/>
                <a:cs typeface="CiscoSansTT ExtraLight" charset="0"/>
              </a:rPr>
              <a:t>Multiple Models Emerge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Forrester coined Zero Trust.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Google published their ZT solution as </a:t>
            </a:r>
            <a:r>
              <a:rPr lang="en-US" sz="1400" kern="0" dirty="0" err="1">
                <a:latin typeface="+mn-lt"/>
                <a:ea typeface="CiscoSansTT ExtraLight" charset="0"/>
                <a:cs typeface="CiscoSansTT ExtraLight" charset="0"/>
              </a:rPr>
              <a:t>BeyondCorp</a:t>
            </a:r>
            <a:endParaRPr lang="en-US" sz="1400" kern="0" dirty="0">
              <a:latin typeface="+mn-lt"/>
              <a:ea typeface="CiscoSansTT ExtraLight" charset="0"/>
              <a:cs typeface="CiscoSansTT ExtraLight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Forrester then expands to Zero Trust </a:t>
            </a:r>
            <a:r>
              <a:rPr lang="en-US" sz="1400" kern="0" dirty="0" err="1">
                <a:latin typeface="+mn-lt"/>
                <a:ea typeface="CiscoSansTT ExtraLight" charset="0"/>
                <a:cs typeface="CiscoSansTT ExtraLight" charset="0"/>
              </a:rPr>
              <a:t>eXtended</a:t>
            </a:r>
            <a:endParaRPr lang="en-US" sz="1400" kern="0" dirty="0">
              <a:latin typeface="+mn-lt"/>
              <a:ea typeface="CiscoSansTT ExtraLight" charset="0"/>
              <a:cs typeface="CiscoSansTT ExtraLight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Gartner names their model Continuous Adaptive Risk and Trust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65EBA-29ED-6A41-B0D3-35C7AC04A209}"/>
              </a:ext>
            </a:extLst>
          </p:cNvPr>
          <p:cNvSpPr txBox="1"/>
          <p:nvPr/>
        </p:nvSpPr>
        <p:spPr>
          <a:xfrm>
            <a:off x="7202037" y="1808831"/>
            <a:ext cx="1581217" cy="152349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noProof="1">
                <a:solidFill>
                  <a:schemeClr val="accent4"/>
                </a:solidFill>
                <a:latin typeface="+mn-lt"/>
                <a:ea typeface="CiscoSansTT ExtraLight" charset="0"/>
                <a:cs typeface="CiscoSansTT ExtraLight" charset="0"/>
              </a:rPr>
              <a:t>Generalized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400" kern="0" dirty="0">
                <a:latin typeface="+mn-lt"/>
                <a:ea typeface="CiscoSansTT ExtraLight" charset="0"/>
                <a:cs typeface="CiscoSansTT ExtraLight" charset="0"/>
              </a:rPr>
              <a:t>The industry has largely accepted Zero Trust Architecture as the general term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C1EDFD1-7172-7846-A0EF-F1A27ECD52D7}"/>
              </a:ext>
            </a:extLst>
          </p:cNvPr>
          <p:cNvSpPr>
            <a:spLocks/>
          </p:cNvSpPr>
          <p:nvPr/>
        </p:nvSpPr>
        <p:spPr bwMode="auto">
          <a:xfrm>
            <a:off x="531695" y="1512844"/>
            <a:ext cx="8035925" cy="228600"/>
          </a:xfrm>
          <a:custGeom>
            <a:avLst/>
            <a:gdLst>
              <a:gd name="T0" fmla="*/ 3506 w 3556"/>
              <a:gd name="T1" fmla="*/ 0 h 100"/>
              <a:gd name="T2" fmla="*/ 50 w 3556"/>
              <a:gd name="T3" fmla="*/ 0 h 100"/>
              <a:gd name="T4" fmla="*/ 0 w 3556"/>
              <a:gd name="T5" fmla="*/ 50 h 100"/>
              <a:gd name="T6" fmla="*/ 50 w 3556"/>
              <a:gd name="T7" fmla="*/ 100 h 100"/>
              <a:gd name="T8" fmla="*/ 3506 w 3556"/>
              <a:gd name="T9" fmla="*/ 100 h 100"/>
              <a:gd name="T10" fmla="*/ 3556 w 3556"/>
              <a:gd name="T11" fmla="*/ 50 h 100"/>
              <a:gd name="T12" fmla="*/ 3506 w 3556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56" h="100">
                <a:moveTo>
                  <a:pt x="3506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0"/>
                  <a:pt x="50" y="100"/>
                </a:cubicBezTo>
                <a:cubicBezTo>
                  <a:pt x="3506" y="100"/>
                  <a:pt x="3506" y="100"/>
                  <a:pt x="3506" y="100"/>
                </a:cubicBezTo>
                <a:cubicBezTo>
                  <a:pt x="3534" y="100"/>
                  <a:pt x="3556" y="78"/>
                  <a:pt x="3556" y="50"/>
                </a:cubicBezTo>
                <a:cubicBezTo>
                  <a:pt x="3556" y="22"/>
                  <a:pt x="3534" y="0"/>
                  <a:pt x="3506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315FF63-1482-6A4F-B109-BEDFD08AE412}"/>
              </a:ext>
            </a:extLst>
          </p:cNvPr>
          <p:cNvSpPr>
            <a:spLocks/>
          </p:cNvSpPr>
          <p:nvPr/>
        </p:nvSpPr>
        <p:spPr bwMode="auto">
          <a:xfrm>
            <a:off x="531695" y="1512844"/>
            <a:ext cx="1585913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8554BD90-489E-FB48-A21B-A203B37CD4DC}"/>
              </a:ext>
            </a:extLst>
          </p:cNvPr>
          <p:cNvSpPr>
            <a:spLocks/>
          </p:cNvSpPr>
          <p:nvPr/>
        </p:nvSpPr>
        <p:spPr bwMode="auto">
          <a:xfrm>
            <a:off x="531695" y="1512844"/>
            <a:ext cx="1585913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2004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9B194F5-058E-C943-83D8-5E2516354DC6}"/>
              </a:ext>
            </a:extLst>
          </p:cNvPr>
          <p:cNvSpPr>
            <a:spLocks/>
          </p:cNvSpPr>
          <p:nvPr/>
        </p:nvSpPr>
        <p:spPr bwMode="auto">
          <a:xfrm>
            <a:off x="2146183" y="1512844"/>
            <a:ext cx="1582738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2010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C06EA04-D40E-3E43-8BD7-90BB057E80F7}"/>
              </a:ext>
            </a:extLst>
          </p:cNvPr>
          <p:cNvSpPr>
            <a:spLocks/>
          </p:cNvSpPr>
          <p:nvPr/>
        </p:nvSpPr>
        <p:spPr bwMode="auto">
          <a:xfrm>
            <a:off x="3759083" y="1512844"/>
            <a:ext cx="1584325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2014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BAD92FE-2F28-A644-A803-73EF05A3475B}"/>
              </a:ext>
            </a:extLst>
          </p:cNvPr>
          <p:cNvSpPr>
            <a:spLocks/>
          </p:cNvSpPr>
          <p:nvPr/>
        </p:nvSpPr>
        <p:spPr bwMode="auto">
          <a:xfrm>
            <a:off x="5370395" y="1512844"/>
            <a:ext cx="1585913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2017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C3F019C2-D7A3-F54C-B6CC-1C75C55C9686}"/>
              </a:ext>
            </a:extLst>
          </p:cNvPr>
          <p:cNvSpPr>
            <a:spLocks/>
          </p:cNvSpPr>
          <p:nvPr/>
        </p:nvSpPr>
        <p:spPr bwMode="auto">
          <a:xfrm>
            <a:off x="6983295" y="1512844"/>
            <a:ext cx="1584325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Today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75C0651-FDF7-3E4D-AB3A-517087E2056E}"/>
              </a:ext>
            </a:extLst>
          </p:cNvPr>
          <p:cNvSpPr>
            <a:spLocks/>
          </p:cNvSpPr>
          <p:nvPr/>
        </p:nvSpPr>
        <p:spPr bwMode="auto">
          <a:xfrm>
            <a:off x="531695" y="1512844"/>
            <a:ext cx="1585913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100" dirty="0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74AB768C-FD48-414E-8B1F-1B7AAF3BD543}"/>
              </a:ext>
            </a:extLst>
          </p:cNvPr>
          <p:cNvSpPr>
            <a:spLocks/>
          </p:cNvSpPr>
          <p:nvPr/>
        </p:nvSpPr>
        <p:spPr bwMode="auto">
          <a:xfrm>
            <a:off x="2146183" y="1512844"/>
            <a:ext cx="1582738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100" dirty="0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B5F9832-BD3A-C24B-A6CD-DE7CE5F8129B}"/>
              </a:ext>
            </a:extLst>
          </p:cNvPr>
          <p:cNvSpPr>
            <a:spLocks/>
          </p:cNvSpPr>
          <p:nvPr/>
        </p:nvSpPr>
        <p:spPr bwMode="auto">
          <a:xfrm>
            <a:off x="3759083" y="1512844"/>
            <a:ext cx="1584325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100" dirty="0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BECB6370-AFE7-6E4C-B630-637873CE63D0}"/>
              </a:ext>
            </a:extLst>
          </p:cNvPr>
          <p:cNvSpPr>
            <a:spLocks/>
          </p:cNvSpPr>
          <p:nvPr/>
        </p:nvSpPr>
        <p:spPr bwMode="auto">
          <a:xfrm>
            <a:off x="5370395" y="1512844"/>
            <a:ext cx="1585913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100" dirty="0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BDC5C22E-5671-5841-8270-3218B65BC92A}"/>
              </a:ext>
            </a:extLst>
          </p:cNvPr>
          <p:cNvSpPr>
            <a:spLocks/>
          </p:cNvSpPr>
          <p:nvPr/>
        </p:nvSpPr>
        <p:spPr bwMode="auto">
          <a:xfrm>
            <a:off x="6983295" y="1512844"/>
            <a:ext cx="1584325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100" dirty="0">
              <a:solidFill>
                <a:schemeClr val="bg2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19AD3A-0F8F-904E-A0C0-21DE06AB2590}"/>
              </a:ext>
            </a:extLst>
          </p:cNvPr>
          <p:cNvSpPr/>
          <p:nvPr/>
        </p:nvSpPr>
        <p:spPr>
          <a:xfrm>
            <a:off x="557454" y="1172702"/>
            <a:ext cx="1534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</a:rPr>
              <a:t>Jericho Forum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168A07-015D-FA4E-9DFF-E0580EC399E8}"/>
              </a:ext>
            </a:extLst>
          </p:cNvPr>
          <p:cNvSpPr/>
          <p:nvPr/>
        </p:nvSpPr>
        <p:spPr>
          <a:xfrm>
            <a:off x="2733056" y="1172702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+mn-lt"/>
              </a:rPr>
              <a:t>ZT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888421-1490-664B-A19C-ACDF4038E062}"/>
              </a:ext>
            </a:extLst>
          </p:cNvPr>
          <p:cNvSpPr/>
          <p:nvPr/>
        </p:nvSpPr>
        <p:spPr>
          <a:xfrm>
            <a:off x="3869022" y="1148569"/>
            <a:ext cx="13612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+mn-lt"/>
              </a:rPr>
              <a:t>BeyondCorp</a:t>
            </a:r>
            <a:endParaRPr lang="en-US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700856-2EDA-9A45-9919-C5EFB4FBBE2D}"/>
              </a:ext>
            </a:extLst>
          </p:cNvPr>
          <p:cNvSpPr/>
          <p:nvPr/>
        </p:nvSpPr>
        <p:spPr>
          <a:xfrm>
            <a:off x="5412184" y="1146789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+mn-lt"/>
              </a:rPr>
              <a:t>CARTA &amp; ZTX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879099-ED10-984B-A9C1-C35A3CBFF5C3}"/>
              </a:ext>
            </a:extLst>
          </p:cNvPr>
          <p:cNvSpPr/>
          <p:nvPr/>
        </p:nvSpPr>
        <p:spPr>
          <a:xfrm>
            <a:off x="7487557" y="1143229"/>
            <a:ext cx="575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+mn-lt"/>
              </a:rPr>
              <a:t>ZTA</a:t>
            </a: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4416036A-E978-194B-B3A0-8ED48F0CFFED}"/>
              </a:ext>
            </a:extLst>
          </p:cNvPr>
          <p:cNvSpPr>
            <a:spLocks/>
          </p:cNvSpPr>
          <p:nvPr/>
        </p:nvSpPr>
        <p:spPr bwMode="auto">
          <a:xfrm>
            <a:off x="6981707" y="1513086"/>
            <a:ext cx="1585913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TODAY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82B9CC-70CD-5949-B599-AE5863D75C17}"/>
              </a:ext>
            </a:extLst>
          </p:cNvPr>
          <p:cNvGrpSpPr/>
          <p:nvPr/>
        </p:nvGrpSpPr>
        <p:grpSpPr>
          <a:xfrm flipV="1">
            <a:off x="657882" y="1739856"/>
            <a:ext cx="106680" cy="2001282"/>
            <a:chOff x="621380" y="622855"/>
            <a:chExt cx="106680" cy="2001282"/>
          </a:xfrm>
        </p:grpSpPr>
        <p:sp>
          <p:nvSpPr>
            <p:cNvPr id="37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F582BBA5-3732-C14E-82B9-0FF711F7629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74720" y="622855"/>
              <a:ext cx="1554" cy="2001282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dirty="0">
                <a:latin typeface="+mn-lt"/>
                <a:cs typeface="Calibri" pitchFamily="34" charset="0"/>
              </a:endParaRPr>
            </a:p>
          </p:txBody>
        </p:sp>
        <p:sp>
          <p:nvSpPr>
            <p:cNvPr id="38" name="Gleichschenkliges Dreieck 57">
              <a:extLst>
                <a:ext uri="{FF2B5EF4-FFF2-40B4-BE49-F238E27FC236}">
                  <a16:creationId xmlns:a16="http://schemas.microsoft.com/office/drawing/2014/main" id="{3D3ADCFE-3EB9-7442-BAA1-2F6258A7CC47}"/>
                </a:ext>
              </a:extLst>
            </p:cNvPr>
            <p:cNvSpPr/>
            <p:nvPr/>
          </p:nvSpPr>
          <p:spPr bwMode="auto">
            <a:xfrm>
              <a:off x="621380" y="2555162"/>
              <a:ext cx="106680" cy="68975"/>
            </a:xfrm>
            <a:prstGeom prst="triangle">
              <a:avLst/>
            </a:prstGeom>
            <a:solidFill>
              <a:schemeClr val="accent3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>
                <a:latin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7F5B35-B38B-7442-BD51-39B9FDEE325C}"/>
              </a:ext>
            </a:extLst>
          </p:cNvPr>
          <p:cNvGrpSpPr/>
          <p:nvPr/>
        </p:nvGrpSpPr>
        <p:grpSpPr>
          <a:xfrm flipV="1">
            <a:off x="3635317" y="1739856"/>
            <a:ext cx="106680" cy="2011330"/>
            <a:chOff x="621380" y="612807"/>
            <a:chExt cx="106680" cy="2011330"/>
          </a:xfrm>
        </p:grpSpPr>
        <p:sp>
          <p:nvSpPr>
            <p:cNvPr id="40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3C9AB8B2-46F0-1547-BE43-EC9DC4F989F4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 flipV="1">
              <a:off x="673151" y="612807"/>
              <a:ext cx="1569" cy="201133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dirty="0">
                <a:latin typeface="+mn-lt"/>
                <a:cs typeface="Calibri" pitchFamily="34" charset="0"/>
              </a:endParaRPr>
            </a:p>
          </p:txBody>
        </p:sp>
        <p:sp>
          <p:nvSpPr>
            <p:cNvPr id="41" name="Gleichschenkliges Dreieck 57">
              <a:extLst>
                <a:ext uri="{FF2B5EF4-FFF2-40B4-BE49-F238E27FC236}">
                  <a16:creationId xmlns:a16="http://schemas.microsoft.com/office/drawing/2014/main" id="{85205134-165E-0D4B-BFD7-44261D0AECAE}"/>
                </a:ext>
              </a:extLst>
            </p:cNvPr>
            <p:cNvSpPr/>
            <p:nvPr/>
          </p:nvSpPr>
          <p:spPr bwMode="auto">
            <a:xfrm>
              <a:off x="621380" y="2555162"/>
              <a:ext cx="106680" cy="68975"/>
            </a:xfrm>
            <a:prstGeom prst="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>
                <a:latin typeface="+mn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C49EB0-52DF-294E-B534-8A320A7C9192}"/>
              </a:ext>
            </a:extLst>
          </p:cNvPr>
          <p:cNvGrpSpPr/>
          <p:nvPr/>
        </p:nvGrpSpPr>
        <p:grpSpPr>
          <a:xfrm flipV="1">
            <a:off x="7133637" y="1730050"/>
            <a:ext cx="106680" cy="2011087"/>
            <a:chOff x="621380" y="613051"/>
            <a:chExt cx="106680" cy="2011087"/>
          </a:xfrm>
        </p:grpSpPr>
        <p:sp>
          <p:nvSpPr>
            <p:cNvPr id="43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E7DE223A-D01C-A14B-841D-714E07B3BE88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 flipV="1">
              <a:off x="671657" y="613051"/>
              <a:ext cx="3063" cy="201108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dirty="0">
                <a:latin typeface="+mn-lt"/>
                <a:cs typeface="Calibri" pitchFamily="34" charset="0"/>
              </a:endParaRPr>
            </a:p>
          </p:txBody>
        </p:sp>
        <p:sp>
          <p:nvSpPr>
            <p:cNvPr id="44" name="Gleichschenkliges Dreieck 57">
              <a:extLst>
                <a:ext uri="{FF2B5EF4-FFF2-40B4-BE49-F238E27FC236}">
                  <a16:creationId xmlns:a16="http://schemas.microsoft.com/office/drawing/2014/main" id="{F28554FB-68E5-8B4E-895F-192003E567A4}"/>
                </a:ext>
              </a:extLst>
            </p:cNvPr>
            <p:cNvSpPr/>
            <p:nvPr/>
          </p:nvSpPr>
          <p:spPr bwMode="auto">
            <a:xfrm>
              <a:off x="621380" y="2555162"/>
              <a:ext cx="106680" cy="68975"/>
            </a:xfrm>
            <a:prstGeom prst="triangle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>
                <a:latin typeface="+mn-lt"/>
              </a:endParaRPr>
            </a:p>
          </p:txBody>
        </p:sp>
      </p:grpSp>
      <p:pic>
        <p:nvPicPr>
          <p:cNvPr id="33" name="Graphic 32" descr="Upward trend">
            <a:extLst>
              <a:ext uri="{FF2B5EF4-FFF2-40B4-BE49-F238E27FC236}">
                <a16:creationId xmlns:a16="http://schemas.microsoft.com/office/drawing/2014/main" id="{B579E509-38F6-9C4C-9072-8C5751B8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5578" y="3342130"/>
            <a:ext cx="1456027" cy="14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0988E-6 L 0.17656 -3.2098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56 -3.20988E-6 L 0.35382 -3.2098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82 -3.20988E-6 L 0.53038 -3.20988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038 -3.20988E-6 L 0.7059 -3.2098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5BAE-6E2C-ED43-AB72-71C3679B2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192153"/>
            <a:ext cx="8513064" cy="4349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Zero Trust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4E2EC-B1FE-F741-87B0-365B3C1478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6616" y="565151"/>
            <a:ext cx="8104759" cy="192092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rgbClr val="0070C0"/>
                </a:solidFill>
              </a:rPr>
              <a:t>Popularized by Forrester  - ZT and ZTX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6CC36-1A98-8D4F-90A6-094A75D01A20}"/>
              </a:ext>
            </a:extLst>
          </p:cNvPr>
          <p:cNvSpPr/>
          <p:nvPr/>
        </p:nvSpPr>
        <p:spPr>
          <a:xfrm>
            <a:off x="941728" y="4144412"/>
            <a:ext cx="484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MT"/>
              </a:rPr>
              <a:t>Zero Trust is a strategy and design approach </a:t>
            </a:r>
            <a:r>
              <a:rPr lang="en-US" dirty="0">
                <a:solidFill>
                  <a:schemeClr val="accent6"/>
                </a:solidFill>
                <a:latin typeface="ArialMT"/>
              </a:rPr>
              <a:t>- not a checklist or a thing you buy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27209EE-FF6E-5F4F-A1E3-B77A191B0213}"/>
              </a:ext>
            </a:extLst>
          </p:cNvPr>
          <p:cNvSpPr txBox="1">
            <a:spLocks/>
          </p:cNvSpPr>
          <p:nvPr/>
        </p:nvSpPr>
        <p:spPr>
          <a:xfrm>
            <a:off x="342047" y="1012542"/>
            <a:ext cx="8729863" cy="1946685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A security strategy based on “least-privilege” to address the modern “perimeter-less” IT environment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Intent: </a:t>
            </a:r>
            <a:r>
              <a:rPr lang="en-US" sz="1800" dirty="0">
                <a:solidFill>
                  <a:schemeClr val="bg1"/>
                </a:solidFill>
              </a:rPr>
              <a:t>Assumes all environments are hostile - no access until proven trusted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Tenants: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All users, devices, applications, data, and network flows encrypted, authenticated and authorized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Enablement: </a:t>
            </a:r>
            <a:r>
              <a:rPr lang="en-US" sz="1800" dirty="0">
                <a:solidFill>
                  <a:schemeClr val="bg1"/>
                </a:solidFill>
              </a:rPr>
              <a:t>Visibility and automation systems are what allow a zero trust network to be built and operated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Adaptable to: </a:t>
            </a:r>
            <a:r>
              <a:rPr lang="en-US" sz="1800" dirty="0">
                <a:solidFill>
                  <a:schemeClr val="bg1"/>
                </a:solidFill>
              </a:rPr>
              <a:t>All environments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Missing: </a:t>
            </a:r>
            <a:r>
              <a:rPr lang="en-US" sz="1800" dirty="0">
                <a:solidFill>
                  <a:schemeClr val="bg1"/>
                </a:solidFill>
              </a:rPr>
              <a:t>Threats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B8B1FD-E223-114B-8A8D-54D394E33305}"/>
              </a:ext>
            </a:extLst>
          </p:cNvPr>
          <p:cNvGrpSpPr/>
          <p:nvPr/>
        </p:nvGrpSpPr>
        <p:grpSpPr>
          <a:xfrm>
            <a:off x="5539601" y="3201914"/>
            <a:ext cx="3403231" cy="1779970"/>
            <a:chOff x="5539601" y="3201914"/>
            <a:chExt cx="3403231" cy="17799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0A402D-C0B5-9A42-BEB1-8341F1C8A272}"/>
                </a:ext>
              </a:extLst>
            </p:cNvPr>
            <p:cNvSpPr/>
            <p:nvPr/>
          </p:nvSpPr>
          <p:spPr>
            <a:xfrm>
              <a:off x="6047450" y="3701315"/>
              <a:ext cx="295468" cy="95329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/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CE6457E6-5956-5B48-AA0B-69F0D2921EE8}"/>
                </a:ext>
              </a:extLst>
            </p:cNvPr>
            <p:cNvSpPr/>
            <p:nvPr/>
          </p:nvSpPr>
          <p:spPr>
            <a:xfrm>
              <a:off x="6013231" y="4621293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064096F-2C6A-A54C-BB6A-62DB3CB526F8}"/>
                </a:ext>
              </a:extLst>
            </p:cNvPr>
            <p:cNvSpPr/>
            <p:nvPr/>
          </p:nvSpPr>
          <p:spPr>
            <a:xfrm flipV="1">
              <a:off x="6013231" y="3614776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38AD0A-4D2A-D941-933F-8FDBE0260262}"/>
                </a:ext>
              </a:extLst>
            </p:cNvPr>
            <p:cNvSpPr txBox="1"/>
            <p:nvPr/>
          </p:nvSpPr>
          <p:spPr>
            <a:xfrm rot="16200000">
              <a:off x="5791834" y="4089403"/>
              <a:ext cx="832945" cy="2308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</a:rPr>
                <a:t>People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B52743-494C-F747-A767-F528EB80B4B6}"/>
                </a:ext>
              </a:extLst>
            </p:cNvPr>
            <p:cNvSpPr/>
            <p:nvPr/>
          </p:nvSpPr>
          <p:spPr>
            <a:xfrm>
              <a:off x="6451821" y="3696258"/>
              <a:ext cx="295468" cy="953295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758696A0-2749-E844-A70D-97C4A2357258}"/>
                </a:ext>
              </a:extLst>
            </p:cNvPr>
            <p:cNvSpPr/>
            <p:nvPr/>
          </p:nvSpPr>
          <p:spPr>
            <a:xfrm>
              <a:off x="6417602" y="4616236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1CB81F9B-7ACC-F241-93BA-A275D88358D7}"/>
                </a:ext>
              </a:extLst>
            </p:cNvPr>
            <p:cNvSpPr/>
            <p:nvPr/>
          </p:nvSpPr>
          <p:spPr>
            <a:xfrm flipV="1">
              <a:off x="6417602" y="3609719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376C4C-29F1-9748-9692-4C824AE344D0}"/>
                </a:ext>
              </a:extLst>
            </p:cNvPr>
            <p:cNvSpPr txBox="1"/>
            <p:nvPr/>
          </p:nvSpPr>
          <p:spPr>
            <a:xfrm rot="16200000">
              <a:off x="6196205" y="4084346"/>
              <a:ext cx="832945" cy="230832"/>
            </a:xfrm>
            <a:prstGeom prst="rect">
              <a:avLst/>
            </a:prstGeom>
            <a:solidFill>
              <a:srgbClr val="7030A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/>
                  </a:solidFill>
                  <a:latin typeface="+mn-lt"/>
                </a:rPr>
                <a:t>Devices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1E5AD4-7D45-5749-BCD0-2E9798BAD89A}"/>
                </a:ext>
              </a:extLst>
            </p:cNvPr>
            <p:cNvSpPr/>
            <p:nvPr/>
          </p:nvSpPr>
          <p:spPr>
            <a:xfrm>
              <a:off x="6880644" y="3701315"/>
              <a:ext cx="295468" cy="95329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3A7D2036-B61F-B94A-AB1B-EA7FCEEBD86C}"/>
                </a:ext>
              </a:extLst>
            </p:cNvPr>
            <p:cNvSpPr/>
            <p:nvPr/>
          </p:nvSpPr>
          <p:spPr>
            <a:xfrm>
              <a:off x="6846424" y="4621293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A3BFABE8-3AE5-6B45-9AD8-58F693CFC083}"/>
                </a:ext>
              </a:extLst>
            </p:cNvPr>
            <p:cNvSpPr/>
            <p:nvPr/>
          </p:nvSpPr>
          <p:spPr>
            <a:xfrm flipV="1">
              <a:off x="6846424" y="3614776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4E500C-A200-B948-9F06-C7FCFDB210DC}"/>
                </a:ext>
              </a:extLst>
            </p:cNvPr>
            <p:cNvSpPr txBox="1"/>
            <p:nvPr/>
          </p:nvSpPr>
          <p:spPr>
            <a:xfrm rot="16200000">
              <a:off x="6625027" y="4089403"/>
              <a:ext cx="832945" cy="230832"/>
            </a:xfrm>
            <a:prstGeom prst="rect">
              <a:avLst/>
            </a:prstGeom>
            <a:solidFill>
              <a:srgbClr val="00B05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A11BD3-C5DB-F846-996B-C52941D4E7C9}"/>
                </a:ext>
              </a:extLst>
            </p:cNvPr>
            <p:cNvSpPr/>
            <p:nvPr/>
          </p:nvSpPr>
          <p:spPr>
            <a:xfrm>
              <a:off x="7311342" y="3702314"/>
              <a:ext cx="295468" cy="953295"/>
            </a:xfrm>
            <a:prstGeom prst="rect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CF4BDBA5-76C4-D644-BB2C-B7F8B10903C5}"/>
                </a:ext>
              </a:extLst>
            </p:cNvPr>
            <p:cNvSpPr/>
            <p:nvPr/>
          </p:nvSpPr>
          <p:spPr>
            <a:xfrm>
              <a:off x="7277122" y="4622292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D09BD415-311D-354C-9B6F-A2603BF9B43E}"/>
                </a:ext>
              </a:extLst>
            </p:cNvPr>
            <p:cNvSpPr/>
            <p:nvPr/>
          </p:nvSpPr>
          <p:spPr>
            <a:xfrm flipV="1">
              <a:off x="7277122" y="3615775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485FAB-15DC-514F-BB1E-01DE83E48546}"/>
                </a:ext>
              </a:extLst>
            </p:cNvPr>
            <p:cNvSpPr txBox="1"/>
            <p:nvPr/>
          </p:nvSpPr>
          <p:spPr>
            <a:xfrm rot="16200000">
              <a:off x="7055725" y="4090402"/>
              <a:ext cx="832945" cy="230832"/>
            </a:xfrm>
            <a:prstGeom prst="rect">
              <a:avLst/>
            </a:prstGeom>
            <a:solidFill>
              <a:srgbClr val="0070C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/>
                  </a:solidFill>
                  <a:latin typeface="+mn-lt"/>
                </a:rPr>
                <a:t>Workloads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0E54AF-32E7-1046-9CC4-50F6F515715E}"/>
                </a:ext>
              </a:extLst>
            </p:cNvPr>
            <p:cNvSpPr/>
            <p:nvPr/>
          </p:nvSpPr>
          <p:spPr>
            <a:xfrm>
              <a:off x="5787476" y="4709369"/>
              <a:ext cx="2976493" cy="1149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76675B-A593-C74B-BFE5-44327D5A9F61}"/>
                </a:ext>
              </a:extLst>
            </p:cNvPr>
            <p:cNvSpPr/>
            <p:nvPr/>
          </p:nvSpPr>
          <p:spPr>
            <a:xfrm>
              <a:off x="5607348" y="4820037"/>
              <a:ext cx="3262331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6E7497-41EE-3D40-A469-04DB54E0EE28}"/>
                </a:ext>
              </a:extLst>
            </p:cNvPr>
            <p:cNvSpPr/>
            <p:nvPr/>
          </p:nvSpPr>
          <p:spPr>
            <a:xfrm>
              <a:off x="5717513" y="3491913"/>
              <a:ext cx="3046456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853B87B3-8B63-7D42-8072-110BADB0F529}"/>
                </a:ext>
              </a:extLst>
            </p:cNvPr>
            <p:cNvSpPr/>
            <p:nvPr/>
          </p:nvSpPr>
          <p:spPr>
            <a:xfrm>
              <a:off x="5539601" y="3201914"/>
              <a:ext cx="3403231" cy="298020"/>
            </a:xfrm>
            <a:prstGeom prst="triangle">
              <a:avLst>
                <a:gd name="adj" fmla="val 53016"/>
              </a:avLst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27C1ECD2-DDEF-FA45-931C-84870B3A126C}"/>
                </a:ext>
              </a:extLst>
            </p:cNvPr>
            <p:cNvSpPr/>
            <p:nvPr/>
          </p:nvSpPr>
          <p:spPr>
            <a:xfrm>
              <a:off x="6009498" y="3243284"/>
              <a:ext cx="2504942" cy="215444"/>
            </a:xfrm>
            <a:prstGeom prst="triangle">
              <a:avLst>
                <a:gd name="adj" fmla="val 53016"/>
              </a:avLst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BC3A4A-8315-1F4E-AB2A-3F830277BC05}"/>
                </a:ext>
              </a:extLst>
            </p:cNvPr>
            <p:cNvSpPr txBox="1"/>
            <p:nvPr/>
          </p:nvSpPr>
          <p:spPr>
            <a:xfrm>
              <a:off x="7005067" y="4651254"/>
              <a:ext cx="5686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Data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C8166F-EB3C-3341-B093-BB311F6CA1F6}"/>
                </a:ext>
              </a:extLst>
            </p:cNvPr>
            <p:cNvSpPr txBox="1"/>
            <p:nvPr/>
          </p:nvSpPr>
          <p:spPr>
            <a:xfrm>
              <a:off x="6576223" y="3280414"/>
              <a:ext cx="1401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2"/>
                  </a:solidFill>
                </a:rPr>
                <a:t>Zero Trust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31FDB6-4C2F-6143-A029-CEF8F70F59A3}"/>
                </a:ext>
              </a:extLst>
            </p:cNvPr>
            <p:cNvSpPr/>
            <p:nvPr/>
          </p:nvSpPr>
          <p:spPr>
            <a:xfrm>
              <a:off x="7738384" y="3699708"/>
              <a:ext cx="295468" cy="95329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97CE25D1-2364-6E49-AF5B-F0E87A77BD80}"/>
                </a:ext>
              </a:extLst>
            </p:cNvPr>
            <p:cNvSpPr/>
            <p:nvPr/>
          </p:nvSpPr>
          <p:spPr>
            <a:xfrm>
              <a:off x="7704164" y="4619686"/>
              <a:ext cx="370152" cy="87032"/>
            </a:xfrm>
            <a:prstGeom prst="trapezoid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D2612D77-53E0-8645-A933-C4E85966DF4B}"/>
                </a:ext>
              </a:extLst>
            </p:cNvPr>
            <p:cNvSpPr/>
            <p:nvPr/>
          </p:nvSpPr>
          <p:spPr>
            <a:xfrm flipV="1">
              <a:off x="7704164" y="3613169"/>
              <a:ext cx="370152" cy="87032"/>
            </a:xfrm>
            <a:prstGeom prst="trapezoid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3CADCA-163F-6A47-864D-EF2046608D9C}"/>
                </a:ext>
              </a:extLst>
            </p:cNvPr>
            <p:cNvSpPr txBox="1"/>
            <p:nvPr/>
          </p:nvSpPr>
          <p:spPr>
            <a:xfrm rot="16200000">
              <a:off x="7482767" y="4087796"/>
              <a:ext cx="832945" cy="2308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/>
                  </a:solidFill>
                  <a:latin typeface="+mn-lt"/>
                </a:rPr>
                <a:t>Automation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97A77F4-4116-8B46-817A-2C6FC4F705B1}"/>
                </a:ext>
              </a:extLst>
            </p:cNvPr>
            <p:cNvSpPr/>
            <p:nvPr/>
          </p:nvSpPr>
          <p:spPr>
            <a:xfrm>
              <a:off x="8172911" y="3701125"/>
              <a:ext cx="295468" cy="95329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FB76B58E-B605-7748-8FBE-44198F691B7A}"/>
                </a:ext>
              </a:extLst>
            </p:cNvPr>
            <p:cNvSpPr/>
            <p:nvPr/>
          </p:nvSpPr>
          <p:spPr>
            <a:xfrm>
              <a:off x="8138691" y="4621103"/>
              <a:ext cx="370152" cy="87032"/>
            </a:xfrm>
            <a:prstGeom prst="trapezoid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4402AE00-C6B2-0E4C-A268-39AD20D90C80}"/>
                </a:ext>
              </a:extLst>
            </p:cNvPr>
            <p:cNvSpPr/>
            <p:nvPr/>
          </p:nvSpPr>
          <p:spPr>
            <a:xfrm flipV="1">
              <a:off x="8138691" y="3614586"/>
              <a:ext cx="370152" cy="87032"/>
            </a:xfrm>
            <a:prstGeom prst="trapezoid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 dirty="0">
                <a:solidFill>
                  <a:schemeClr val="bg2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73929A-CC8D-8F42-9B1D-393E67869E4A}"/>
                </a:ext>
              </a:extLst>
            </p:cNvPr>
            <p:cNvSpPr txBox="1"/>
            <p:nvPr/>
          </p:nvSpPr>
          <p:spPr>
            <a:xfrm rot="16200000">
              <a:off x="7917294" y="4089213"/>
              <a:ext cx="832945" cy="2308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/>
                  </a:solidFill>
                  <a:latin typeface="+mn-lt"/>
                </a:rPr>
                <a:t>Analytics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EB32CA0-238F-764C-9222-2194A400CFD0}"/>
                </a:ext>
              </a:extLst>
            </p:cNvPr>
            <p:cNvSpPr txBox="1"/>
            <p:nvPr/>
          </p:nvSpPr>
          <p:spPr>
            <a:xfrm>
              <a:off x="6740647" y="4766440"/>
              <a:ext cx="11219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Mission Focus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9B1086-DA49-6440-A66C-C96B6DBB0235}"/>
              </a:ext>
            </a:extLst>
          </p:cNvPr>
          <p:cNvGrpSpPr/>
          <p:nvPr/>
        </p:nvGrpSpPr>
        <p:grpSpPr>
          <a:xfrm>
            <a:off x="5636270" y="3215554"/>
            <a:ext cx="2374544" cy="1766330"/>
            <a:chOff x="6463145" y="3201914"/>
            <a:chExt cx="2529671" cy="180773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F57A1D-C1CD-0745-9D94-3340941E59E7}"/>
                </a:ext>
              </a:extLst>
            </p:cNvPr>
            <p:cNvSpPr/>
            <p:nvPr/>
          </p:nvSpPr>
          <p:spPr>
            <a:xfrm>
              <a:off x="6970994" y="3701315"/>
              <a:ext cx="295468" cy="95329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228090DC-2EA0-E343-B12A-B195206C696B}"/>
                </a:ext>
              </a:extLst>
            </p:cNvPr>
            <p:cNvSpPr/>
            <p:nvPr/>
          </p:nvSpPr>
          <p:spPr>
            <a:xfrm>
              <a:off x="6936775" y="4621293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45" name="Trapezoid 44">
              <a:extLst>
                <a:ext uri="{FF2B5EF4-FFF2-40B4-BE49-F238E27FC236}">
                  <a16:creationId xmlns:a16="http://schemas.microsoft.com/office/drawing/2014/main" id="{E14E769D-06E9-A74B-9130-1ADCB75A1958}"/>
                </a:ext>
              </a:extLst>
            </p:cNvPr>
            <p:cNvSpPr/>
            <p:nvPr/>
          </p:nvSpPr>
          <p:spPr>
            <a:xfrm flipV="1">
              <a:off x="6936775" y="3614776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DE93C64-7F2E-954C-8597-A48D4FA7A292}"/>
                </a:ext>
              </a:extLst>
            </p:cNvPr>
            <p:cNvSpPr txBox="1"/>
            <p:nvPr/>
          </p:nvSpPr>
          <p:spPr>
            <a:xfrm rot="16200000">
              <a:off x="6715378" y="4081402"/>
              <a:ext cx="832945" cy="24683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latin typeface="+mn-lt"/>
                </a:rPr>
                <a:t>People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385AA97-7B34-F94A-B5CD-AC2AB04A6827}"/>
                </a:ext>
              </a:extLst>
            </p:cNvPr>
            <p:cNvSpPr/>
            <p:nvPr/>
          </p:nvSpPr>
          <p:spPr>
            <a:xfrm>
              <a:off x="7375365" y="3696258"/>
              <a:ext cx="295468" cy="953295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CACE841B-F866-FE46-9ECD-5654CF76DC96}"/>
                </a:ext>
              </a:extLst>
            </p:cNvPr>
            <p:cNvSpPr/>
            <p:nvPr/>
          </p:nvSpPr>
          <p:spPr>
            <a:xfrm>
              <a:off x="7341146" y="4616236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086D37D9-5CBC-E24A-B101-33CD27563D6E}"/>
                </a:ext>
              </a:extLst>
            </p:cNvPr>
            <p:cNvSpPr/>
            <p:nvPr/>
          </p:nvSpPr>
          <p:spPr>
            <a:xfrm flipV="1">
              <a:off x="7341146" y="3609719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CCF3C8-C4F2-0141-AFBC-F21C66476A73}"/>
                </a:ext>
              </a:extLst>
            </p:cNvPr>
            <p:cNvSpPr txBox="1"/>
            <p:nvPr/>
          </p:nvSpPr>
          <p:spPr>
            <a:xfrm rot="16200000">
              <a:off x="7119749" y="4076344"/>
              <a:ext cx="832945" cy="246835"/>
            </a:xfrm>
            <a:prstGeom prst="rect">
              <a:avLst/>
            </a:prstGeom>
            <a:solidFill>
              <a:srgbClr val="7030A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Devices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8CEBE8B-B3E4-9F46-A115-BFCCE8B669E6}"/>
                </a:ext>
              </a:extLst>
            </p:cNvPr>
            <p:cNvSpPr/>
            <p:nvPr/>
          </p:nvSpPr>
          <p:spPr>
            <a:xfrm>
              <a:off x="7804188" y="3701315"/>
              <a:ext cx="295468" cy="95329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BFE98253-E2D2-4E41-BD96-DED107C26728}"/>
                </a:ext>
              </a:extLst>
            </p:cNvPr>
            <p:cNvSpPr/>
            <p:nvPr/>
          </p:nvSpPr>
          <p:spPr>
            <a:xfrm>
              <a:off x="7769968" y="4621293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DF339D18-080A-3742-B6E5-F10F0832401E}"/>
                </a:ext>
              </a:extLst>
            </p:cNvPr>
            <p:cNvSpPr/>
            <p:nvPr/>
          </p:nvSpPr>
          <p:spPr>
            <a:xfrm flipV="1">
              <a:off x="7769968" y="3614776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3C93A0-3311-C04E-B37D-5A90D193CC94}"/>
                </a:ext>
              </a:extLst>
            </p:cNvPr>
            <p:cNvSpPr txBox="1"/>
            <p:nvPr/>
          </p:nvSpPr>
          <p:spPr>
            <a:xfrm rot="16200000">
              <a:off x="7548571" y="4081402"/>
              <a:ext cx="832945" cy="246835"/>
            </a:xfrm>
            <a:prstGeom prst="rect">
              <a:avLst/>
            </a:prstGeom>
            <a:solidFill>
              <a:srgbClr val="00B05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E993E9-B249-3B4A-ADDB-58CD88525819}"/>
                </a:ext>
              </a:extLst>
            </p:cNvPr>
            <p:cNvSpPr/>
            <p:nvPr/>
          </p:nvSpPr>
          <p:spPr>
            <a:xfrm>
              <a:off x="8234886" y="3702314"/>
              <a:ext cx="295468" cy="953295"/>
            </a:xfrm>
            <a:prstGeom prst="rect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6" name="Trapezoid 55">
              <a:extLst>
                <a:ext uri="{FF2B5EF4-FFF2-40B4-BE49-F238E27FC236}">
                  <a16:creationId xmlns:a16="http://schemas.microsoft.com/office/drawing/2014/main" id="{DCE0EB71-F8B7-C545-83D2-E917481973EF}"/>
                </a:ext>
              </a:extLst>
            </p:cNvPr>
            <p:cNvSpPr/>
            <p:nvPr/>
          </p:nvSpPr>
          <p:spPr>
            <a:xfrm>
              <a:off x="8200666" y="4622292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7" name="Trapezoid 56">
              <a:extLst>
                <a:ext uri="{FF2B5EF4-FFF2-40B4-BE49-F238E27FC236}">
                  <a16:creationId xmlns:a16="http://schemas.microsoft.com/office/drawing/2014/main" id="{15C37DE8-02F2-6D49-9F45-C4178894C1D9}"/>
                </a:ext>
              </a:extLst>
            </p:cNvPr>
            <p:cNvSpPr/>
            <p:nvPr/>
          </p:nvSpPr>
          <p:spPr>
            <a:xfrm flipV="1">
              <a:off x="8200666" y="3615775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76719F1-C03F-CC48-B729-E10FD0CFFC9E}"/>
                </a:ext>
              </a:extLst>
            </p:cNvPr>
            <p:cNvSpPr txBox="1"/>
            <p:nvPr/>
          </p:nvSpPr>
          <p:spPr>
            <a:xfrm rot="16200000">
              <a:off x="7979269" y="4082401"/>
              <a:ext cx="832945" cy="246835"/>
            </a:xfrm>
            <a:prstGeom prst="rect">
              <a:avLst/>
            </a:prstGeom>
            <a:solidFill>
              <a:srgbClr val="0070C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Workloads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460A72F-1E69-9A40-A079-D666499277C9}"/>
                </a:ext>
              </a:extLst>
            </p:cNvPr>
            <p:cNvSpPr/>
            <p:nvPr/>
          </p:nvSpPr>
          <p:spPr>
            <a:xfrm>
              <a:off x="6711020" y="4709368"/>
              <a:ext cx="2027861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0EFF89-4970-6F49-BEDD-03D064BFB4A5}"/>
                </a:ext>
              </a:extLst>
            </p:cNvPr>
            <p:cNvSpPr txBox="1"/>
            <p:nvPr/>
          </p:nvSpPr>
          <p:spPr>
            <a:xfrm>
              <a:off x="6936775" y="4659752"/>
              <a:ext cx="1634044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+mn-lt"/>
                </a:rPr>
                <a:t>Visibility &amp; analytics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ABAA07-89CD-E34C-9C07-7C782ABFFFA0}"/>
                </a:ext>
              </a:extLst>
            </p:cNvPr>
            <p:cNvSpPr/>
            <p:nvPr/>
          </p:nvSpPr>
          <p:spPr>
            <a:xfrm>
              <a:off x="6530893" y="4829181"/>
              <a:ext cx="2370682" cy="1202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2E9FD-CA0E-D040-A88C-E83D2AA4FC95}"/>
                </a:ext>
              </a:extLst>
            </p:cNvPr>
            <p:cNvSpPr txBox="1"/>
            <p:nvPr/>
          </p:nvSpPr>
          <p:spPr>
            <a:xfrm>
              <a:off x="6644398" y="4784727"/>
              <a:ext cx="2111330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+mn-lt"/>
                </a:rPr>
                <a:t>Automation &amp; orchestration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57C2801-8EB6-FD45-9755-9ED44A3653E3}"/>
                </a:ext>
              </a:extLst>
            </p:cNvPr>
            <p:cNvSpPr/>
            <p:nvPr/>
          </p:nvSpPr>
          <p:spPr>
            <a:xfrm>
              <a:off x="6641057" y="3491913"/>
              <a:ext cx="2181726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1F34F34A-4901-0D4D-A7A2-D4FF3360550E}"/>
                </a:ext>
              </a:extLst>
            </p:cNvPr>
            <p:cNvSpPr/>
            <p:nvPr/>
          </p:nvSpPr>
          <p:spPr>
            <a:xfrm>
              <a:off x="6463145" y="3201914"/>
              <a:ext cx="2529671" cy="298020"/>
            </a:xfrm>
            <a:prstGeom prst="triangle">
              <a:avLst>
                <a:gd name="adj" fmla="val 53016"/>
              </a:avLst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14654A60-8F0A-C846-9712-08D4BAFD13E5}"/>
                </a:ext>
              </a:extLst>
            </p:cNvPr>
            <p:cNvSpPr/>
            <p:nvPr/>
          </p:nvSpPr>
          <p:spPr>
            <a:xfrm>
              <a:off x="6841602" y="3243284"/>
              <a:ext cx="1793920" cy="215444"/>
            </a:xfrm>
            <a:prstGeom prst="triangle">
              <a:avLst>
                <a:gd name="adj" fmla="val 53016"/>
              </a:avLst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6379F7C-CF51-E940-BB4F-AA9D1330F936}"/>
                </a:ext>
              </a:extLst>
            </p:cNvPr>
            <p:cNvSpPr txBox="1"/>
            <p:nvPr/>
          </p:nvSpPr>
          <p:spPr>
            <a:xfrm>
              <a:off x="7438384" y="3447106"/>
              <a:ext cx="568666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Data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08DDBF-E3DA-8142-85E7-B0051DF7A921}"/>
                </a:ext>
              </a:extLst>
            </p:cNvPr>
            <p:cNvSpPr txBox="1"/>
            <p:nvPr/>
          </p:nvSpPr>
          <p:spPr>
            <a:xfrm>
              <a:off x="7262023" y="3280414"/>
              <a:ext cx="1003545" cy="20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</a:rPr>
                <a:t>Zero Trust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B4D5-5537-4E4F-AFD3-DFB0036B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155576"/>
            <a:ext cx="8513064" cy="8096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Zero Trust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  <a:latin typeface="+mn-lt"/>
                <a:ea typeface="ＭＳ Ｐゴシック" charset="0"/>
              </a:rPr>
              <a:t>Build upon 5 fundamental assertions</a:t>
            </a:r>
            <a:endParaRPr lang="en-US" sz="1500" dirty="0">
              <a:solidFill>
                <a:srgbClr val="0070C0"/>
              </a:solidFill>
              <a:latin typeface="+mn-lt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0B1CB-1C8D-1A46-ACF7-BB500BD58B47}"/>
              </a:ext>
            </a:extLst>
          </p:cNvPr>
          <p:cNvSpPr txBox="1"/>
          <p:nvPr/>
        </p:nvSpPr>
        <p:spPr>
          <a:xfrm>
            <a:off x="356616" y="1151467"/>
            <a:ext cx="82963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As an Architecture, Zero Trust implies innate distrust </a:t>
            </a:r>
          </a:p>
          <a:p>
            <a:r>
              <a:rPr lang="en-US" sz="2400" dirty="0">
                <a:latin typeface="+mn-lt"/>
              </a:rPr>
              <a:t>(e.g. – ”default deny”)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Every device, user, and network flow is authenticated and authorized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Policies must be dynamic and calculated from as many sources of data as possible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network is always assumed to be hostile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External and internal threats exist on the network at all times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Network locality is not sufficient for deciding trust in a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140C63-56AE-CA48-ABC5-459955EEDD96}"/>
              </a:ext>
            </a:extLst>
          </p:cNvPr>
          <p:cNvSpPr/>
          <p:nvPr/>
        </p:nvSpPr>
        <p:spPr>
          <a:xfrm>
            <a:off x="4053282" y="4323168"/>
            <a:ext cx="4993803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1" dirty="0"/>
              <a:t>Zero Trust Cybersecurity Current Trends April 18, 2019 </a:t>
            </a:r>
            <a:endParaRPr lang="en-US" sz="1050" b="1" i="1" dirty="0"/>
          </a:p>
          <a:p>
            <a:pPr algn="r"/>
            <a:r>
              <a:rPr lang="en-US" sz="1200" dirty="0"/>
              <a:t>American Council for Technology-Industry Advisory Council (ACT-IAC) </a:t>
            </a:r>
            <a:endParaRPr lang="en-US" sz="1050" dirty="0"/>
          </a:p>
          <a:p>
            <a:pPr algn="r"/>
            <a:r>
              <a:rPr lang="en-US" sz="1050" dirty="0">
                <a:latin typeface="ArialMT"/>
              </a:rPr>
              <a:t>ACT-IAC: </a:t>
            </a:r>
            <a:r>
              <a:rPr lang="en-US" sz="1050" dirty="0" err="1">
                <a:solidFill>
                  <a:srgbClr val="0000FF"/>
                </a:solidFill>
                <a:latin typeface="ArialMT"/>
              </a:rPr>
              <a:t>www.actiac.org</a:t>
            </a:r>
            <a:endParaRPr lang="en-US" sz="1050" dirty="0"/>
          </a:p>
        </p:txBody>
      </p:sp>
      <p:pic>
        <p:nvPicPr>
          <p:cNvPr id="2049" name="Picture 1" descr="page2image19024112">
            <a:extLst>
              <a:ext uri="{FF2B5EF4-FFF2-40B4-BE49-F238E27FC236}">
                <a16:creationId xmlns:a16="http://schemas.microsoft.com/office/drawing/2014/main" id="{E2B4A532-DD25-3B4F-A2E8-E33846354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9"/>
          <a:stretch/>
        </p:blipFill>
        <p:spPr bwMode="auto">
          <a:xfrm>
            <a:off x="7165961" y="197084"/>
            <a:ext cx="162142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B4D5-5537-4E4F-AFD3-DFB0036B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155576"/>
            <a:ext cx="8513064" cy="8096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Zero Trust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  <a:latin typeface="+mn-lt"/>
                <a:ea typeface="ＭＳ Ｐゴシック" charset="0"/>
              </a:rPr>
              <a:t>Benefits</a:t>
            </a:r>
            <a:endParaRPr lang="en-US" sz="1500" dirty="0">
              <a:solidFill>
                <a:srgbClr val="0070C0"/>
              </a:solidFill>
              <a:latin typeface="+mn-lt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0B1CB-1C8D-1A46-ACF7-BB500BD58B47}"/>
              </a:ext>
            </a:extLst>
          </p:cNvPr>
          <p:cNvSpPr txBox="1"/>
          <p:nvPr/>
        </p:nvSpPr>
        <p:spPr>
          <a:xfrm>
            <a:off x="789488" y="1105747"/>
            <a:ext cx="7187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 more secure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 focus on safer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Improved protection against existing and evolving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Reduced impact from breaches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Improved compliance and 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Potential cost reduction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A792B8-C56F-E347-8BFE-78A3E81BA76E}"/>
              </a:ext>
            </a:extLst>
          </p:cNvPr>
          <p:cNvSpPr/>
          <p:nvPr/>
        </p:nvSpPr>
        <p:spPr>
          <a:xfrm>
            <a:off x="4053282" y="4323168"/>
            <a:ext cx="4993803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1" dirty="0"/>
              <a:t>Zero Trust Cybersecurity Current Trends April 18, 2019 </a:t>
            </a:r>
            <a:endParaRPr lang="en-US" sz="1050" b="1" i="1" dirty="0"/>
          </a:p>
          <a:p>
            <a:pPr algn="r"/>
            <a:r>
              <a:rPr lang="en-US" sz="1200" dirty="0"/>
              <a:t>American Council for Technology-Industry Advisory Council (ACT-IAC) </a:t>
            </a:r>
            <a:endParaRPr lang="en-US" sz="1050" dirty="0"/>
          </a:p>
          <a:p>
            <a:pPr algn="r"/>
            <a:r>
              <a:rPr lang="en-US" sz="1050" dirty="0">
                <a:latin typeface="ArialMT"/>
              </a:rPr>
              <a:t>ACT-IAC: </a:t>
            </a:r>
            <a:r>
              <a:rPr lang="en-US" sz="1050" dirty="0" err="1">
                <a:solidFill>
                  <a:srgbClr val="0000FF"/>
                </a:solidFill>
                <a:latin typeface="ArialMT"/>
              </a:rPr>
              <a:t>www.actiac.org</a:t>
            </a:r>
            <a:endParaRPr lang="en-US" sz="1050" dirty="0"/>
          </a:p>
        </p:txBody>
      </p:sp>
      <p:pic>
        <p:nvPicPr>
          <p:cNvPr id="5" name="Picture 1" descr="page2image19024112">
            <a:extLst>
              <a:ext uri="{FF2B5EF4-FFF2-40B4-BE49-F238E27FC236}">
                <a16:creationId xmlns:a16="http://schemas.microsoft.com/office/drawing/2014/main" id="{AA91079C-9440-DD4E-9DA7-17AEE888D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9"/>
          <a:stretch/>
        </p:blipFill>
        <p:spPr bwMode="auto">
          <a:xfrm>
            <a:off x="7165961" y="197084"/>
            <a:ext cx="162142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B4D5-5537-4E4F-AFD3-DFB0036B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202163"/>
            <a:ext cx="8513064" cy="8096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Zero Trust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  <a:latin typeface="+mn-lt"/>
                <a:ea typeface="ＭＳ Ｐゴシック" charset="0"/>
              </a:rPr>
              <a:t>ACT–IAC Conclusions</a:t>
            </a:r>
            <a:endParaRPr lang="en-US" sz="1500" dirty="0">
              <a:solidFill>
                <a:srgbClr val="0070C0"/>
              </a:solidFill>
              <a:latin typeface="+mn-lt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0B1CB-1C8D-1A46-ACF7-BB500BD58B47}"/>
              </a:ext>
            </a:extLst>
          </p:cNvPr>
          <p:cNvSpPr txBox="1"/>
          <p:nvPr/>
        </p:nvSpPr>
        <p:spPr>
          <a:xfrm>
            <a:off x="356616" y="1151467"/>
            <a:ext cx="82963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ZT Solutions are widely available in the market and currently in use in the private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Many companies are currently developing new capabilities and solutions to support ZT and there is healthy competition in the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We observed that no single, holistic ZT solution is currently available from a single vendor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Acquiring a comprehensive solution would require integration of multiple vendors’ products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Many companies have have established strategic partnerships and agreements with other companies to offer more comprehensive, integrated, and interoperable solutions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EAA466-BA05-0747-B393-BA61B9C11EC4}"/>
              </a:ext>
            </a:extLst>
          </p:cNvPr>
          <p:cNvSpPr/>
          <p:nvPr/>
        </p:nvSpPr>
        <p:spPr>
          <a:xfrm>
            <a:off x="4053282" y="4323168"/>
            <a:ext cx="4993803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1" dirty="0"/>
              <a:t>Zero Trust Cybersecurity Current Trends April 18, 2019 </a:t>
            </a:r>
            <a:endParaRPr lang="en-US" sz="1050" b="1" i="1" dirty="0"/>
          </a:p>
          <a:p>
            <a:pPr algn="r"/>
            <a:r>
              <a:rPr lang="en-US" sz="1200" dirty="0"/>
              <a:t>American Council for Technology-Industry Advisory Council (ACT-IAC) </a:t>
            </a:r>
            <a:endParaRPr lang="en-US" sz="1050" dirty="0"/>
          </a:p>
          <a:p>
            <a:pPr algn="r"/>
            <a:r>
              <a:rPr lang="en-US" sz="1050" dirty="0">
                <a:latin typeface="ArialMT"/>
              </a:rPr>
              <a:t>ACT-IAC: </a:t>
            </a:r>
            <a:r>
              <a:rPr lang="en-US" sz="1050" dirty="0" err="1">
                <a:solidFill>
                  <a:srgbClr val="0000FF"/>
                </a:solidFill>
                <a:latin typeface="ArialMT"/>
              </a:rPr>
              <a:t>www.actiac.org</a:t>
            </a:r>
            <a:endParaRPr lang="en-US" sz="1050" dirty="0"/>
          </a:p>
        </p:txBody>
      </p:sp>
      <p:pic>
        <p:nvPicPr>
          <p:cNvPr id="5" name="Picture 1" descr="page2image19024112">
            <a:extLst>
              <a:ext uri="{FF2B5EF4-FFF2-40B4-BE49-F238E27FC236}">
                <a16:creationId xmlns:a16="http://schemas.microsoft.com/office/drawing/2014/main" id="{D9566EB2-662E-E948-A5B9-206B4778F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9"/>
          <a:stretch/>
        </p:blipFill>
        <p:spPr bwMode="auto">
          <a:xfrm>
            <a:off x="7165961" y="197084"/>
            <a:ext cx="162142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97D1-FBAC-3B4B-99D6-14F0732B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92" y="230934"/>
            <a:ext cx="8513064" cy="434974"/>
          </a:xfr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</a:rPr>
              <a:t>BeyondCorp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56EF7-F889-814D-AAA2-01B30DC53A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13837" y="595743"/>
            <a:ext cx="8461375" cy="206375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rgbClr val="0070C0"/>
                </a:solidFill>
              </a:rPr>
              <a:t>Google’s model implementation of Zero Trust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B17317-B025-F045-B54E-D709C629D0AD}"/>
              </a:ext>
            </a:extLst>
          </p:cNvPr>
          <p:cNvGrpSpPr/>
          <p:nvPr/>
        </p:nvGrpSpPr>
        <p:grpSpPr>
          <a:xfrm>
            <a:off x="3833870" y="3800819"/>
            <a:ext cx="5246194" cy="1114401"/>
            <a:chOff x="347241" y="1767557"/>
            <a:chExt cx="8583977" cy="179623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B306636-A9C5-9C45-A461-D1EDED50AE1A}"/>
                </a:ext>
              </a:extLst>
            </p:cNvPr>
            <p:cNvGrpSpPr/>
            <p:nvPr/>
          </p:nvGrpSpPr>
          <p:grpSpPr>
            <a:xfrm>
              <a:off x="347241" y="1767557"/>
              <a:ext cx="1813597" cy="1796231"/>
              <a:chOff x="347241" y="1767557"/>
              <a:chExt cx="1813597" cy="179623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2BC773D-5DE3-F047-A996-0CAFB40FC95E}"/>
                  </a:ext>
                </a:extLst>
              </p:cNvPr>
              <p:cNvGrpSpPr/>
              <p:nvPr/>
            </p:nvGrpSpPr>
            <p:grpSpPr>
              <a:xfrm>
                <a:off x="347241" y="1767557"/>
                <a:ext cx="1813597" cy="1796231"/>
                <a:chOff x="845441" y="1273680"/>
                <a:chExt cx="1896474" cy="1878314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34EDB80-FA6A-E54B-8610-C0C421565F39}"/>
                    </a:ext>
                  </a:extLst>
                </p:cNvPr>
                <p:cNvSpPr/>
                <p:nvPr/>
              </p:nvSpPr>
              <p:spPr>
                <a:xfrm>
                  <a:off x="845441" y="1273680"/>
                  <a:ext cx="1896474" cy="1878314"/>
                </a:xfrm>
                <a:prstGeom prst="ellipse">
                  <a:avLst/>
                </a:prstGeom>
                <a:solidFill>
                  <a:schemeClr val="accent1">
                    <a:lumMod val="75000"/>
                    <a:alpha val="68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9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00" kern="0">
                    <a:solidFill>
                      <a:schemeClr val="bg1"/>
                    </a:solidFill>
                    <a:latin typeface="Arial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F6A86B7-31DB-EE43-A50E-D43AA17BB634}"/>
                    </a:ext>
                  </a:extLst>
                </p:cNvPr>
                <p:cNvSpPr/>
                <p:nvPr/>
              </p:nvSpPr>
              <p:spPr>
                <a:xfrm>
                  <a:off x="1136763" y="1811043"/>
                  <a:ext cx="1313828" cy="1223756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500"/>
                    </a:spcBef>
                  </a:pPr>
                  <a:r>
                    <a:rPr lang="en-GB" sz="1000" noProof="1">
                      <a:solidFill>
                        <a:schemeClr val="bg2"/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  <a:t>Securely identify </a:t>
                  </a:r>
                  <a:br>
                    <a:rPr lang="en-GB" sz="1000" noProof="1">
                      <a:solidFill>
                        <a:schemeClr val="bg2"/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</a:br>
                  <a:r>
                    <a:rPr lang="en-GB" sz="1000" noProof="1">
                      <a:solidFill>
                        <a:schemeClr val="bg2"/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  <a:t>the device</a:t>
                  </a: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95725A7-4B96-7243-B8BD-E1E7D6A022DA}"/>
                  </a:ext>
                </a:extLst>
              </p:cNvPr>
              <p:cNvSpPr txBox="1"/>
              <p:nvPr/>
            </p:nvSpPr>
            <p:spPr>
              <a:xfrm>
                <a:off x="1002432" y="1898428"/>
                <a:ext cx="553952" cy="64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BD4B60-623A-1B49-A4D6-1E3559B921C8}"/>
                </a:ext>
              </a:extLst>
            </p:cNvPr>
            <p:cNvGrpSpPr/>
            <p:nvPr/>
          </p:nvGrpSpPr>
          <p:grpSpPr>
            <a:xfrm>
              <a:off x="2001470" y="1767557"/>
              <a:ext cx="1813597" cy="1796230"/>
              <a:chOff x="2001470" y="1767557"/>
              <a:chExt cx="1813597" cy="179623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5146D25-22D8-2847-A1F0-8E0D6CD70A4F}"/>
                  </a:ext>
                </a:extLst>
              </p:cNvPr>
              <p:cNvGrpSpPr/>
              <p:nvPr/>
            </p:nvGrpSpPr>
            <p:grpSpPr>
              <a:xfrm>
                <a:off x="2001470" y="1767557"/>
                <a:ext cx="1813597" cy="1796230"/>
                <a:chOff x="845441" y="1273680"/>
                <a:chExt cx="1896474" cy="1878314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DC02BA9-DD6D-2440-9D0D-5D19E5579411}"/>
                    </a:ext>
                  </a:extLst>
                </p:cNvPr>
                <p:cNvSpPr/>
                <p:nvPr/>
              </p:nvSpPr>
              <p:spPr>
                <a:xfrm>
                  <a:off x="845441" y="1273680"/>
                  <a:ext cx="1896474" cy="1878314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539CBEB-CB5B-444F-9CEC-0A0363F5E4FB}"/>
                    </a:ext>
                  </a:extLst>
                </p:cNvPr>
                <p:cNvSpPr/>
                <p:nvPr/>
              </p:nvSpPr>
              <p:spPr>
                <a:xfrm>
                  <a:off x="1136763" y="1942161"/>
                  <a:ext cx="1313828" cy="9615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500"/>
                    </a:spcBef>
                  </a:pPr>
                  <a:r>
                    <a:rPr lang="en-GB" sz="1000" noProof="1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  <a:t>Securely identify the user</a:t>
                  </a:r>
                </a:p>
              </p:txBody>
            </p:sp>
          </p:grp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E4D23F5-AB82-3C45-955C-46537D98BD6D}"/>
                  </a:ext>
                </a:extLst>
              </p:cNvPr>
              <p:cNvSpPr/>
              <p:nvPr/>
            </p:nvSpPr>
            <p:spPr>
              <a:xfrm>
                <a:off x="2001470" y="2298767"/>
                <a:ext cx="159369" cy="733812"/>
              </a:xfrm>
              <a:custGeom>
                <a:avLst/>
                <a:gdLst>
                  <a:gd name="connsiteX0" fmla="*/ 79685 w 159369"/>
                  <a:gd name="connsiteY0" fmla="*/ 0 h 733812"/>
                  <a:gd name="connsiteX1" fmla="*/ 88108 w 159369"/>
                  <a:gd name="connsiteY1" fmla="*/ 17319 h 733812"/>
                  <a:gd name="connsiteX2" fmla="*/ 159369 w 159369"/>
                  <a:gd name="connsiteY2" fmla="*/ 366906 h 733812"/>
                  <a:gd name="connsiteX3" fmla="*/ 88108 w 159369"/>
                  <a:gd name="connsiteY3" fmla="*/ 716493 h 733812"/>
                  <a:gd name="connsiteX4" fmla="*/ 79685 w 159369"/>
                  <a:gd name="connsiteY4" fmla="*/ 733812 h 733812"/>
                  <a:gd name="connsiteX5" fmla="*/ 71261 w 159369"/>
                  <a:gd name="connsiteY5" fmla="*/ 716493 h 733812"/>
                  <a:gd name="connsiteX6" fmla="*/ 0 w 159369"/>
                  <a:gd name="connsiteY6" fmla="*/ 366906 h 733812"/>
                  <a:gd name="connsiteX7" fmla="*/ 71261 w 159369"/>
                  <a:gd name="connsiteY7" fmla="*/ 17319 h 733812"/>
                  <a:gd name="connsiteX8" fmla="*/ 79685 w 159369"/>
                  <a:gd name="connsiteY8" fmla="*/ 0 h 73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369" h="733812">
                    <a:moveTo>
                      <a:pt x="79685" y="0"/>
                    </a:moveTo>
                    <a:lnTo>
                      <a:pt x="88108" y="17319"/>
                    </a:lnTo>
                    <a:cubicBezTo>
                      <a:pt x="133995" y="124768"/>
                      <a:pt x="159369" y="242902"/>
                      <a:pt x="159369" y="366906"/>
                    </a:cubicBezTo>
                    <a:cubicBezTo>
                      <a:pt x="159369" y="490910"/>
                      <a:pt x="133995" y="609044"/>
                      <a:pt x="88108" y="716493"/>
                    </a:cubicBezTo>
                    <a:lnTo>
                      <a:pt x="79685" y="733812"/>
                    </a:lnTo>
                    <a:lnTo>
                      <a:pt x="71261" y="716493"/>
                    </a:lnTo>
                    <a:cubicBezTo>
                      <a:pt x="25374" y="609044"/>
                      <a:pt x="0" y="490910"/>
                      <a:pt x="0" y="366906"/>
                    </a:cubicBezTo>
                    <a:cubicBezTo>
                      <a:pt x="0" y="242902"/>
                      <a:pt x="25374" y="124768"/>
                      <a:pt x="71261" y="17319"/>
                    </a:cubicBezTo>
                    <a:lnTo>
                      <a:pt x="7968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8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030DE43-70E0-7D40-A6C1-E3DD2741A3A6}"/>
                  </a:ext>
                </a:extLst>
              </p:cNvPr>
              <p:cNvSpPr txBox="1"/>
              <p:nvPr/>
            </p:nvSpPr>
            <p:spPr>
              <a:xfrm>
                <a:off x="2658007" y="1898427"/>
                <a:ext cx="553952" cy="644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  <a:latin typeface="+mn-lt"/>
                  </a:rPr>
                  <a:t>2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C76C39-7A0B-E043-BDA2-F90B660E5D9F}"/>
                </a:ext>
              </a:extLst>
            </p:cNvPr>
            <p:cNvGrpSpPr/>
            <p:nvPr/>
          </p:nvGrpSpPr>
          <p:grpSpPr>
            <a:xfrm>
              <a:off x="3655699" y="1767558"/>
              <a:ext cx="1813597" cy="1796229"/>
              <a:chOff x="3655699" y="1767558"/>
              <a:chExt cx="1813597" cy="1796229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819281D-F000-2241-82B3-9FA6B722E409}"/>
                  </a:ext>
                </a:extLst>
              </p:cNvPr>
              <p:cNvGrpSpPr/>
              <p:nvPr/>
            </p:nvGrpSpPr>
            <p:grpSpPr>
              <a:xfrm>
                <a:off x="3655699" y="1767558"/>
                <a:ext cx="1813597" cy="1796229"/>
                <a:chOff x="845441" y="1273680"/>
                <a:chExt cx="1896474" cy="1878314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28FC4CB-FDE6-1746-BFA8-AE9371DE3552}"/>
                    </a:ext>
                  </a:extLst>
                </p:cNvPr>
                <p:cNvSpPr/>
                <p:nvPr/>
              </p:nvSpPr>
              <p:spPr>
                <a:xfrm>
                  <a:off x="845441" y="1273680"/>
                  <a:ext cx="1896474" cy="1878314"/>
                </a:xfrm>
                <a:prstGeom prst="ellipse">
                  <a:avLst/>
                </a:prstGeom>
                <a:solidFill>
                  <a:schemeClr val="accent1">
                    <a:lumMod val="75000"/>
                    <a:alpha val="68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9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000" kern="0">
                    <a:solidFill>
                      <a:schemeClr val="bg1"/>
                    </a:solidFill>
                    <a:latin typeface="Arial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2872F21-8B32-E54E-8390-E1741D454701}"/>
                    </a:ext>
                  </a:extLst>
                </p:cNvPr>
                <p:cNvSpPr/>
                <p:nvPr/>
              </p:nvSpPr>
              <p:spPr>
                <a:xfrm>
                  <a:off x="1136763" y="1811043"/>
                  <a:ext cx="1313828" cy="1223757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500"/>
                    </a:spcBef>
                  </a:pPr>
                  <a:r>
                    <a:rPr lang="en-GB" sz="1000" noProof="1">
                      <a:solidFill>
                        <a:schemeClr val="bg2"/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  <a:t>Remove trust from the network</a:t>
                  </a:r>
                </a:p>
              </p:txBody>
            </p:sp>
          </p:grp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D79523D-9C56-204F-B158-BB8C1B7654E1}"/>
                  </a:ext>
                </a:extLst>
              </p:cNvPr>
              <p:cNvSpPr/>
              <p:nvPr/>
            </p:nvSpPr>
            <p:spPr>
              <a:xfrm>
                <a:off x="3655699" y="2298767"/>
                <a:ext cx="159369" cy="733812"/>
              </a:xfrm>
              <a:custGeom>
                <a:avLst/>
                <a:gdLst>
                  <a:gd name="connsiteX0" fmla="*/ 79685 w 159369"/>
                  <a:gd name="connsiteY0" fmla="*/ 0 h 733812"/>
                  <a:gd name="connsiteX1" fmla="*/ 88108 w 159369"/>
                  <a:gd name="connsiteY1" fmla="*/ 17319 h 733812"/>
                  <a:gd name="connsiteX2" fmla="*/ 159369 w 159369"/>
                  <a:gd name="connsiteY2" fmla="*/ 366906 h 733812"/>
                  <a:gd name="connsiteX3" fmla="*/ 88108 w 159369"/>
                  <a:gd name="connsiteY3" fmla="*/ 716493 h 733812"/>
                  <a:gd name="connsiteX4" fmla="*/ 79685 w 159369"/>
                  <a:gd name="connsiteY4" fmla="*/ 733812 h 733812"/>
                  <a:gd name="connsiteX5" fmla="*/ 71261 w 159369"/>
                  <a:gd name="connsiteY5" fmla="*/ 716493 h 733812"/>
                  <a:gd name="connsiteX6" fmla="*/ 0 w 159369"/>
                  <a:gd name="connsiteY6" fmla="*/ 366906 h 733812"/>
                  <a:gd name="connsiteX7" fmla="*/ 71261 w 159369"/>
                  <a:gd name="connsiteY7" fmla="*/ 17319 h 733812"/>
                  <a:gd name="connsiteX8" fmla="*/ 79685 w 159369"/>
                  <a:gd name="connsiteY8" fmla="*/ 0 h 73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369" h="733812">
                    <a:moveTo>
                      <a:pt x="79685" y="0"/>
                    </a:moveTo>
                    <a:lnTo>
                      <a:pt x="88108" y="17319"/>
                    </a:lnTo>
                    <a:cubicBezTo>
                      <a:pt x="133995" y="124768"/>
                      <a:pt x="159369" y="242902"/>
                      <a:pt x="159369" y="366906"/>
                    </a:cubicBezTo>
                    <a:cubicBezTo>
                      <a:pt x="159369" y="490910"/>
                      <a:pt x="133995" y="609044"/>
                      <a:pt x="88108" y="716493"/>
                    </a:cubicBezTo>
                    <a:lnTo>
                      <a:pt x="79685" y="733812"/>
                    </a:lnTo>
                    <a:lnTo>
                      <a:pt x="71261" y="716493"/>
                    </a:lnTo>
                    <a:cubicBezTo>
                      <a:pt x="25374" y="609044"/>
                      <a:pt x="0" y="490910"/>
                      <a:pt x="0" y="366906"/>
                    </a:cubicBezTo>
                    <a:cubicBezTo>
                      <a:pt x="0" y="242902"/>
                      <a:pt x="25374" y="124768"/>
                      <a:pt x="71261" y="17319"/>
                    </a:cubicBezTo>
                    <a:lnTo>
                      <a:pt x="7968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8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4B75501-B921-0D4E-8B69-81A6456C5405}"/>
                  </a:ext>
                </a:extLst>
              </p:cNvPr>
              <p:cNvSpPr txBox="1"/>
              <p:nvPr/>
            </p:nvSpPr>
            <p:spPr>
              <a:xfrm>
                <a:off x="4313583" y="1898425"/>
                <a:ext cx="553952" cy="64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  <a:latin typeface="+mn-lt"/>
                  </a:rPr>
                  <a:t>3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11EAE31-A6A5-714A-A5D1-CF1C00BFD8EF}"/>
                </a:ext>
              </a:extLst>
            </p:cNvPr>
            <p:cNvGrpSpPr/>
            <p:nvPr/>
          </p:nvGrpSpPr>
          <p:grpSpPr>
            <a:xfrm>
              <a:off x="5309928" y="1767558"/>
              <a:ext cx="1813597" cy="1796229"/>
              <a:chOff x="5309928" y="1767558"/>
              <a:chExt cx="1813597" cy="179622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C1B4C26-4076-6C48-BFC0-455F4C04EC15}"/>
                  </a:ext>
                </a:extLst>
              </p:cNvPr>
              <p:cNvGrpSpPr/>
              <p:nvPr/>
            </p:nvGrpSpPr>
            <p:grpSpPr>
              <a:xfrm>
                <a:off x="5309928" y="1767558"/>
                <a:ext cx="1813597" cy="1796229"/>
                <a:chOff x="845441" y="1273680"/>
                <a:chExt cx="1896474" cy="1878314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23421B4-5874-2F4F-995E-21EFDAC3A9E6}"/>
                    </a:ext>
                  </a:extLst>
                </p:cNvPr>
                <p:cNvSpPr/>
                <p:nvPr/>
              </p:nvSpPr>
              <p:spPr>
                <a:xfrm>
                  <a:off x="845441" y="1273680"/>
                  <a:ext cx="1896474" cy="1878314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60819B6-2EE3-5A40-9786-3136B34881D8}"/>
                    </a:ext>
                  </a:extLst>
                </p:cNvPr>
                <p:cNvSpPr/>
                <p:nvPr/>
              </p:nvSpPr>
              <p:spPr>
                <a:xfrm>
                  <a:off x="1031666" y="1811041"/>
                  <a:ext cx="1605154" cy="9615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500"/>
                    </a:spcBef>
                  </a:pPr>
                  <a:r>
                    <a:rPr lang="en-GB" sz="1000" noProof="1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  <a:t>Externalise apps and workflows</a:t>
                  </a:r>
                </a:p>
              </p:txBody>
            </p:sp>
          </p:grp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D107CBEF-89F2-C14E-9A88-721CE3AD30FC}"/>
                  </a:ext>
                </a:extLst>
              </p:cNvPr>
              <p:cNvSpPr/>
              <p:nvPr/>
            </p:nvSpPr>
            <p:spPr>
              <a:xfrm>
                <a:off x="5309928" y="2298767"/>
                <a:ext cx="159369" cy="733812"/>
              </a:xfrm>
              <a:custGeom>
                <a:avLst/>
                <a:gdLst>
                  <a:gd name="connsiteX0" fmla="*/ 79685 w 159369"/>
                  <a:gd name="connsiteY0" fmla="*/ 0 h 733812"/>
                  <a:gd name="connsiteX1" fmla="*/ 88108 w 159369"/>
                  <a:gd name="connsiteY1" fmla="*/ 17319 h 733812"/>
                  <a:gd name="connsiteX2" fmla="*/ 159369 w 159369"/>
                  <a:gd name="connsiteY2" fmla="*/ 366906 h 733812"/>
                  <a:gd name="connsiteX3" fmla="*/ 88108 w 159369"/>
                  <a:gd name="connsiteY3" fmla="*/ 716493 h 733812"/>
                  <a:gd name="connsiteX4" fmla="*/ 79685 w 159369"/>
                  <a:gd name="connsiteY4" fmla="*/ 733812 h 733812"/>
                  <a:gd name="connsiteX5" fmla="*/ 71261 w 159369"/>
                  <a:gd name="connsiteY5" fmla="*/ 716493 h 733812"/>
                  <a:gd name="connsiteX6" fmla="*/ 0 w 159369"/>
                  <a:gd name="connsiteY6" fmla="*/ 366906 h 733812"/>
                  <a:gd name="connsiteX7" fmla="*/ 71261 w 159369"/>
                  <a:gd name="connsiteY7" fmla="*/ 17319 h 733812"/>
                  <a:gd name="connsiteX8" fmla="*/ 79685 w 159369"/>
                  <a:gd name="connsiteY8" fmla="*/ 0 h 73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369" h="733812">
                    <a:moveTo>
                      <a:pt x="79685" y="0"/>
                    </a:moveTo>
                    <a:lnTo>
                      <a:pt x="88108" y="17319"/>
                    </a:lnTo>
                    <a:cubicBezTo>
                      <a:pt x="133995" y="124768"/>
                      <a:pt x="159369" y="242902"/>
                      <a:pt x="159369" y="366906"/>
                    </a:cubicBezTo>
                    <a:cubicBezTo>
                      <a:pt x="159369" y="490910"/>
                      <a:pt x="133995" y="609044"/>
                      <a:pt x="88108" y="716493"/>
                    </a:cubicBezTo>
                    <a:lnTo>
                      <a:pt x="79685" y="733812"/>
                    </a:lnTo>
                    <a:lnTo>
                      <a:pt x="71261" y="716493"/>
                    </a:lnTo>
                    <a:cubicBezTo>
                      <a:pt x="25374" y="609044"/>
                      <a:pt x="0" y="490910"/>
                      <a:pt x="0" y="366906"/>
                    </a:cubicBezTo>
                    <a:cubicBezTo>
                      <a:pt x="0" y="242902"/>
                      <a:pt x="25374" y="124768"/>
                      <a:pt x="71261" y="17319"/>
                    </a:cubicBezTo>
                    <a:lnTo>
                      <a:pt x="7968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8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9ED497D-A2B1-444D-A1B2-ECF6889B3F73}"/>
                  </a:ext>
                </a:extLst>
              </p:cNvPr>
              <p:cNvSpPr txBox="1"/>
              <p:nvPr/>
            </p:nvSpPr>
            <p:spPr>
              <a:xfrm>
                <a:off x="5969155" y="1898426"/>
                <a:ext cx="553952" cy="64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  <a:latin typeface="+mn-lt"/>
                  </a:rPr>
                  <a:t>4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4AED8FB-7506-B948-9D1C-7D7EC0FCFF16}"/>
                </a:ext>
              </a:extLst>
            </p:cNvPr>
            <p:cNvGrpSpPr/>
            <p:nvPr/>
          </p:nvGrpSpPr>
          <p:grpSpPr>
            <a:xfrm>
              <a:off x="6922042" y="1767558"/>
              <a:ext cx="2009176" cy="1796229"/>
              <a:chOff x="6922042" y="1767558"/>
              <a:chExt cx="2009176" cy="179622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146E272D-C030-4C4A-90F5-40600029AC44}"/>
                  </a:ext>
                </a:extLst>
              </p:cNvPr>
              <p:cNvGrpSpPr/>
              <p:nvPr/>
            </p:nvGrpSpPr>
            <p:grpSpPr>
              <a:xfrm>
                <a:off x="6922042" y="1767558"/>
                <a:ext cx="2009176" cy="1796229"/>
                <a:chOff x="801403" y="1273680"/>
                <a:chExt cx="2100991" cy="187831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54BC25D3-F81A-274D-B5FD-7ACC8E531B3A}"/>
                    </a:ext>
                  </a:extLst>
                </p:cNvPr>
                <p:cNvSpPr/>
                <p:nvPr/>
              </p:nvSpPr>
              <p:spPr>
                <a:xfrm>
                  <a:off x="845441" y="1273680"/>
                  <a:ext cx="1896474" cy="1878314"/>
                </a:xfrm>
                <a:prstGeom prst="ellipse">
                  <a:avLst/>
                </a:prstGeom>
                <a:solidFill>
                  <a:schemeClr val="accent1">
                    <a:lumMod val="75000"/>
                    <a:alpha val="68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35E2217C-E885-9B43-925F-4A4729439DFC}"/>
                    </a:ext>
                  </a:extLst>
                </p:cNvPr>
                <p:cNvSpPr/>
                <p:nvPr/>
              </p:nvSpPr>
              <p:spPr>
                <a:xfrm>
                  <a:off x="801403" y="1832376"/>
                  <a:ext cx="2100991" cy="9615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500"/>
                    </a:spcBef>
                  </a:pPr>
                  <a:r>
                    <a:rPr lang="en-GB" sz="1000" noProof="1">
                      <a:solidFill>
                        <a:schemeClr val="bg2"/>
                      </a:solidFill>
                      <a:latin typeface="+mn-lt"/>
                      <a:ea typeface="CiscoSansTT ExtraLight" charset="0"/>
                      <a:cs typeface="CiscoSansTT ExtraLight" charset="0"/>
                    </a:rPr>
                    <a:t>Implement inventory-based access control</a:t>
                  </a:r>
                </a:p>
              </p:txBody>
            </p:sp>
          </p:grp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D88DD222-5B92-B540-93FD-A9A2330918E6}"/>
                  </a:ext>
                </a:extLst>
              </p:cNvPr>
              <p:cNvSpPr/>
              <p:nvPr/>
            </p:nvSpPr>
            <p:spPr>
              <a:xfrm>
                <a:off x="6964156" y="2298766"/>
                <a:ext cx="159370" cy="733814"/>
              </a:xfrm>
              <a:custGeom>
                <a:avLst/>
                <a:gdLst>
                  <a:gd name="connsiteX0" fmla="*/ 79685 w 159370"/>
                  <a:gd name="connsiteY0" fmla="*/ 0 h 733814"/>
                  <a:gd name="connsiteX1" fmla="*/ 88109 w 159370"/>
                  <a:gd name="connsiteY1" fmla="*/ 17320 h 733814"/>
                  <a:gd name="connsiteX2" fmla="*/ 159370 w 159370"/>
                  <a:gd name="connsiteY2" fmla="*/ 366907 h 733814"/>
                  <a:gd name="connsiteX3" fmla="*/ 88109 w 159370"/>
                  <a:gd name="connsiteY3" fmla="*/ 716494 h 733814"/>
                  <a:gd name="connsiteX4" fmla="*/ 79685 w 159370"/>
                  <a:gd name="connsiteY4" fmla="*/ 733814 h 733814"/>
                  <a:gd name="connsiteX5" fmla="*/ 71261 w 159370"/>
                  <a:gd name="connsiteY5" fmla="*/ 716494 h 733814"/>
                  <a:gd name="connsiteX6" fmla="*/ 0 w 159370"/>
                  <a:gd name="connsiteY6" fmla="*/ 366907 h 733814"/>
                  <a:gd name="connsiteX7" fmla="*/ 71261 w 159370"/>
                  <a:gd name="connsiteY7" fmla="*/ 17320 h 733814"/>
                  <a:gd name="connsiteX8" fmla="*/ 79685 w 159370"/>
                  <a:gd name="connsiteY8" fmla="*/ 0 h 73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370" h="733814">
                    <a:moveTo>
                      <a:pt x="79685" y="0"/>
                    </a:moveTo>
                    <a:lnTo>
                      <a:pt x="88109" y="17320"/>
                    </a:lnTo>
                    <a:cubicBezTo>
                      <a:pt x="133996" y="124769"/>
                      <a:pt x="159370" y="242903"/>
                      <a:pt x="159370" y="366907"/>
                    </a:cubicBezTo>
                    <a:cubicBezTo>
                      <a:pt x="159370" y="490911"/>
                      <a:pt x="133996" y="609045"/>
                      <a:pt x="88109" y="716494"/>
                    </a:cubicBezTo>
                    <a:lnTo>
                      <a:pt x="79685" y="733814"/>
                    </a:lnTo>
                    <a:lnTo>
                      <a:pt x="71261" y="716494"/>
                    </a:lnTo>
                    <a:cubicBezTo>
                      <a:pt x="25374" y="609045"/>
                      <a:pt x="0" y="490911"/>
                      <a:pt x="0" y="366907"/>
                    </a:cubicBezTo>
                    <a:cubicBezTo>
                      <a:pt x="0" y="242903"/>
                      <a:pt x="25374" y="124769"/>
                      <a:pt x="71261" y="17320"/>
                    </a:cubicBezTo>
                    <a:lnTo>
                      <a:pt x="7968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6858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3A43FFB-4A15-1747-8D4B-73536968875B}"/>
                  </a:ext>
                </a:extLst>
              </p:cNvPr>
              <p:cNvSpPr txBox="1"/>
              <p:nvPr/>
            </p:nvSpPr>
            <p:spPr>
              <a:xfrm>
                <a:off x="7624731" y="1898426"/>
                <a:ext cx="553952" cy="64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  <a:latin typeface="+mn-lt"/>
                  </a:rPr>
                  <a:t>5</a:t>
                </a: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804D4623-932F-2D43-800C-856946B630B4}"/>
              </a:ext>
            </a:extLst>
          </p:cNvPr>
          <p:cNvSpPr/>
          <p:nvPr/>
        </p:nvSpPr>
        <p:spPr>
          <a:xfrm>
            <a:off x="562041" y="3437291"/>
            <a:ext cx="403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ArialMT"/>
              </a:rPr>
              <a:t>BeyondCorp</a:t>
            </a:r>
            <a:r>
              <a:rPr lang="en-US" dirty="0">
                <a:solidFill>
                  <a:srgbClr val="0070C0"/>
                </a:solidFill>
                <a:latin typeface="ArialMT"/>
              </a:rPr>
              <a:t> is a Zero Trust example</a:t>
            </a:r>
          </a:p>
          <a:p>
            <a:r>
              <a:rPr lang="en-US" dirty="0">
                <a:solidFill>
                  <a:schemeClr val="bg2"/>
                </a:solidFill>
                <a:latin typeface="ArialMT"/>
              </a:rPr>
              <a:t> - </a:t>
            </a:r>
            <a:r>
              <a:rPr lang="en-US" dirty="0">
                <a:solidFill>
                  <a:schemeClr val="accent6"/>
                </a:solidFill>
                <a:latin typeface="ArialMT"/>
              </a:rPr>
              <a:t>It can be used as a guide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1" name="Content Placeholder 8">
            <a:extLst>
              <a:ext uri="{FF2B5EF4-FFF2-40B4-BE49-F238E27FC236}">
                <a16:creationId xmlns:a16="http://schemas.microsoft.com/office/drawing/2014/main" id="{04C223BE-4B77-5249-97BD-5283ECF0C878}"/>
              </a:ext>
            </a:extLst>
          </p:cNvPr>
          <p:cNvSpPr txBox="1">
            <a:spLocks/>
          </p:cNvSpPr>
          <p:nvPr/>
        </p:nvSpPr>
        <p:spPr>
          <a:xfrm>
            <a:off x="279592" y="1117998"/>
            <a:ext cx="8729863" cy="2353327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b="1" dirty="0">
                <a:solidFill>
                  <a:schemeClr val="bg1"/>
                </a:solidFill>
              </a:rPr>
              <a:t>C</a:t>
            </a:r>
            <a:r>
              <a:rPr lang="en-US" sz="1800" dirty="0">
                <a:solidFill>
                  <a:schemeClr val="bg1"/>
                </a:solidFill>
              </a:rPr>
              <a:t>loud focused - models a high level guide to implementing their Zero Trust implementation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Intent: </a:t>
            </a:r>
            <a:r>
              <a:rPr lang="en-US" sz="1800" b="1" dirty="0">
                <a:solidFill>
                  <a:schemeClr val="bg1"/>
                </a:solidFill>
              </a:rPr>
              <a:t>S</a:t>
            </a:r>
            <a:r>
              <a:rPr lang="en-US" sz="1800" dirty="0">
                <a:solidFill>
                  <a:schemeClr val="bg1"/>
                </a:solidFill>
              </a:rPr>
              <a:t>hift access controls from the perimeter to individual devices and users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rgbClr val="00B0F0"/>
                </a:solidFill>
              </a:rPr>
              <a:t>Process: </a:t>
            </a:r>
            <a:r>
              <a:rPr lang="en-US" sz="1800" dirty="0">
                <a:solidFill>
                  <a:schemeClr val="bg1"/>
                </a:solidFill>
              </a:rPr>
              <a:t>Identify devices and users, remove trust, externalize apps and workflows, implement access control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Tenants: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Perimeterless</a:t>
            </a:r>
            <a:r>
              <a:rPr lang="en-US" sz="1800" dirty="0">
                <a:solidFill>
                  <a:schemeClr val="bg1"/>
                </a:solidFill>
              </a:rPr>
              <a:t> design, context aware, dynamic access controls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63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43BAB-AA5F-A94E-B417-1A760A161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4" t="5000" r="15892"/>
          <a:stretch/>
        </p:blipFill>
        <p:spPr>
          <a:xfrm>
            <a:off x="5541264" y="2306822"/>
            <a:ext cx="3530647" cy="290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E5BAE-6E2C-ED43-AB72-71C3679B2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93" y="203445"/>
            <a:ext cx="8513064" cy="434974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CARTA - </a:t>
            </a:r>
            <a:r>
              <a:rPr lang="en-US" sz="2000" dirty="0">
                <a:solidFill>
                  <a:schemeClr val="bg1"/>
                </a:solidFill>
              </a:rPr>
              <a:t>Continuous Adaptive Risk and Trust Assessment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4E2EC-B1FE-F741-87B0-365B3C1478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9538" y="589576"/>
            <a:ext cx="8487219" cy="339238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b="1" dirty="0">
                <a:solidFill>
                  <a:srgbClr val="00B0F0"/>
                </a:solidFill>
              </a:rPr>
              <a:t>Gartner’s more comprehensive response to Zero Trust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6CC36-1A98-8D4F-90A6-094A75D01A20}"/>
              </a:ext>
            </a:extLst>
          </p:cNvPr>
          <p:cNvSpPr/>
          <p:nvPr/>
        </p:nvSpPr>
        <p:spPr>
          <a:xfrm>
            <a:off x="946159" y="3912066"/>
            <a:ext cx="484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MT"/>
              </a:rPr>
              <a:t>CARTA is a strategy and design approach - </a:t>
            </a:r>
            <a:r>
              <a:rPr lang="en-US" dirty="0">
                <a:solidFill>
                  <a:schemeClr val="accent6"/>
                </a:solidFill>
                <a:latin typeface="ArialMT"/>
              </a:rPr>
              <a:t>not a checklist or a thing you buy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27209EE-FF6E-5F4F-A1E3-B77A191B0213}"/>
              </a:ext>
            </a:extLst>
          </p:cNvPr>
          <p:cNvSpPr txBox="1">
            <a:spLocks/>
          </p:cNvSpPr>
          <p:nvPr/>
        </p:nvSpPr>
        <p:spPr>
          <a:xfrm>
            <a:off x="342047" y="1158015"/>
            <a:ext cx="8729863" cy="2585407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Similar to Zero Trust with more emphasis on Threat protection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Intent: </a:t>
            </a:r>
            <a:r>
              <a:rPr lang="en-US" sz="1800" dirty="0">
                <a:solidFill>
                  <a:schemeClr val="bg1"/>
                </a:solidFill>
              </a:rPr>
              <a:t>Virtuous cycles for: Access Protection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				Threat Protection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	Implement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 Operate/Monitor  Analyze  Adjust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rgbClr val="00B0F0"/>
                </a:solidFill>
              </a:rPr>
              <a:t>Applies to: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All users, systems, system activities,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payloads, networks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Enablement: </a:t>
            </a:r>
            <a:r>
              <a:rPr lang="en-US" sz="1800" dirty="0">
                <a:solidFill>
                  <a:schemeClr val="bg1"/>
                </a:solidFill>
              </a:rPr>
              <a:t>Emphasizes continuous improvement</a:t>
            </a:r>
          </a:p>
          <a:p>
            <a:endParaRPr lang="en-US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E57F10-4ECE-6A42-9019-6F7731544E54}"/>
              </a:ext>
            </a:extLst>
          </p:cNvPr>
          <p:cNvSpPr txBox="1"/>
          <p:nvPr/>
        </p:nvSpPr>
        <p:spPr>
          <a:xfrm>
            <a:off x="6962660" y="4830769"/>
            <a:ext cx="2351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+mn-lt"/>
              </a:rPr>
              <a:t>Source: Gartner (May 2017)</a:t>
            </a:r>
          </a:p>
        </p:txBody>
      </p:sp>
    </p:spTree>
    <p:extLst>
      <p:ext uri="{BB962C8B-B14F-4D97-AF65-F5344CB8AC3E}">
        <p14:creationId xmlns:p14="http://schemas.microsoft.com/office/powerpoint/2010/main" val="42477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5BAE-6E2C-ED43-AB72-71C3679B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Zero Trust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4E2EC-B1FE-F741-87B0-365B3C147893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342049" y="565485"/>
            <a:ext cx="8459905" cy="20595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Key Considerations for your Zero Trust Environment</a:t>
            </a:r>
          </a:p>
        </p:txBody>
      </p:sp>
      <p:sp>
        <p:nvSpPr>
          <p:cNvPr id="66" name="Content Placeholder 8">
            <a:extLst>
              <a:ext uri="{FF2B5EF4-FFF2-40B4-BE49-F238E27FC236}">
                <a16:creationId xmlns:a16="http://schemas.microsoft.com/office/drawing/2014/main" id="{2C76833F-85E7-48E5-B4F8-30DA7DBC28DD}"/>
              </a:ext>
            </a:extLst>
          </p:cNvPr>
          <p:cNvSpPr txBox="1">
            <a:spLocks/>
          </p:cNvSpPr>
          <p:nvPr/>
        </p:nvSpPr>
        <p:spPr>
          <a:xfrm>
            <a:off x="342046" y="808011"/>
            <a:ext cx="8729863" cy="3954789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spcAft>
                <a:spcPts val="450"/>
              </a:spcAft>
              <a:buClr>
                <a:srgbClr val="6EBE4A"/>
              </a:buClr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schemeClr val="bg2"/>
                </a:solidFill>
                <a:latin typeface="CiscoSansTT ExtraLight"/>
              </a:rPr>
              <a:t>Zero Trust is not a bolt-on security product – must be designed</a:t>
            </a:r>
            <a:r>
              <a:rPr lang="en-US" sz="1500" dirty="0">
                <a:solidFill>
                  <a:schemeClr val="bg2"/>
                </a:solidFill>
              </a:rPr>
              <a:t> into the network</a:t>
            </a:r>
          </a:p>
          <a:p>
            <a:pPr>
              <a:spcBef>
                <a:spcPts val="13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2"/>
                </a:solidFill>
              </a:rPr>
              <a:t>No implicit trust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2"/>
                </a:solidFill>
              </a:rPr>
              <a:t>Must authenticate before being allowed to connect to any asset on the network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2"/>
                </a:solidFill>
              </a:rPr>
              <a:t>Assume all traffic, regardless of location, is a potential threat</a:t>
            </a:r>
          </a:p>
          <a:p>
            <a:pPr>
              <a:spcBef>
                <a:spcPts val="13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2"/>
                </a:solidFill>
              </a:rPr>
              <a:t>Provide total visibility and analytics across the entire network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2"/>
                </a:solidFill>
              </a:rPr>
              <a:t>Continuously monitor/inspect/log all traffic, assess threat and automate responses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2"/>
                </a:solidFill>
              </a:rPr>
              <a:t>Detect and respond to anomalous activity in real-time </a:t>
            </a:r>
          </a:p>
          <a:p>
            <a:pPr>
              <a:spcBef>
                <a:spcPts val="13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2"/>
                </a:solidFill>
              </a:rPr>
              <a:t>Ensure granular network segmentation by user, device and application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2"/>
                </a:solidFill>
              </a:rPr>
              <a:t>Adopt a least-privileged strategy – only grant access to needed resources to perform their job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2"/>
                </a:solidFill>
              </a:rPr>
              <a:t>Shear volume makes automation critical – to manage access and respond to security threats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2"/>
                </a:solidFill>
              </a:rPr>
              <a:t>Open, extensible Foundational platform that works with existing investments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2"/>
                </a:solidFill>
                <a:latin typeface="CiscoSansTT ExtraLight"/>
              </a:rPr>
              <a:t>O</a:t>
            </a:r>
            <a:r>
              <a:rPr lang="en-US" sz="1500" dirty="0">
                <a:solidFill>
                  <a:schemeClr val="bg2"/>
                </a:solidFill>
              </a:rPr>
              <a:t>ptimize</a:t>
            </a:r>
            <a:r>
              <a:rPr lang="en-US" sz="1500" dirty="0">
                <a:solidFill>
                  <a:schemeClr val="bg2"/>
                </a:solidFill>
                <a:latin typeface="CiscoSansTT ExtraLight"/>
              </a:rPr>
              <a:t> risk management through real-time response to dynamic threats</a:t>
            </a:r>
          </a:p>
        </p:txBody>
      </p:sp>
    </p:spTree>
    <p:extLst>
      <p:ext uri="{BB962C8B-B14F-4D97-AF65-F5344CB8AC3E}">
        <p14:creationId xmlns:p14="http://schemas.microsoft.com/office/powerpoint/2010/main" val="30201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2916874"/>
            <a:ext cx="9144000" cy="1586118"/>
            <a:chOff x="0" y="1073150"/>
            <a:chExt cx="8961938" cy="3523073"/>
          </a:xfrm>
        </p:grpSpPr>
        <p:sp>
          <p:nvSpPr>
            <p:cNvPr id="14" name="Rectangle 13"/>
            <p:cNvSpPr/>
            <p:nvPr/>
          </p:nvSpPr>
          <p:spPr>
            <a:xfrm>
              <a:off x="0" y="1073150"/>
              <a:ext cx="4481166" cy="35230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480772" y="1073150"/>
              <a:ext cx="4481166" cy="3523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approach to confront risk</a:t>
            </a:r>
            <a:br>
              <a:rPr lang="en-US" dirty="0"/>
            </a:br>
            <a:r>
              <a:rPr lang="en-US" sz="1800" dirty="0"/>
              <a:t>Continuously detecting threats and verifying trust</a:t>
            </a:r>
          </a:p>
        </p:txBody>
      </p:sp>
      <p:sp>
        <p:nvSpPr>
          <p:cNvPr id="4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5144634" y="3291226"/>
            <a:ext cx="3638620" cy="86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509" tIns="0" rIns="54007" bIns="34295">
            <a:spAutoFit/>
          </a:bodyPr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charset="0"/>
                <a:ea typeface="CiscoSansTT ExtraLight" charset="0"/>
                <a:cs typeface="CiscoSansTT ExtraLight" charset="0"/>
              </a:rPr>
              <a:t>Continuous trust verification</a:t>
            </a:r>
          </a:p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1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 charset="0"/>
                <a:ea typeface="CiscoSansTT ExtraLight" charset="0"/>
                <a:cs typeface="CiscoSansTT ExtraLight" charset="0"/>
              </a:rPr>
              <a:t>Continuously verify identity and device trust across the software-defined perimeter</a:t>
            </a:r>
          </a:p>
        </p:txBody>
      </p:sp>
      <p:sp>
        <p:nvSpPr>
          <p:cNvPr id="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255657" y="3291226"/>
            <a:ext cx="3708268" cy="86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509" tIns="0" rIns="54007" bIns="34295">
            <a:spAutoFit/>
          </a:bodyPr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 charset="0"/>
                <a:ea typeface="CiscoSansTT ExtraLight" charset="0"/>
                <a:cs typeface="CiscoSansTT ExtraLight" charset="0"/>
              </a:rPr>
              <a:t>Continuous threat detection</a:t>
            </a:r>
          </a:p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1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 charset="0"/>
                <a:ea typeface="CiscoSansTT ExtraLight" charset="0"/>
                <a:cs typeface="CiscoSansTT ExtraLight" charset="0"/>
              </a:rPr>
              <a:t>Prevent attacks while continuously detecting and remediating the most advanced threats</a:t>
            </a:r>
          </a:p>
        </p:txBody>
      </p:sp>
      <p:sp>
        <p:nvSpPr>
          <p:cNvPr id="101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3745417" y="2002401"/>
            <a:ext cx="1653166" cy="25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509" tIns="0" rIns="54007" bIns="34295">
            <a:spAutoFit/>
          </a:bodyPr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iscoSansTT ExtraLight" charset="0"/>
                <a:ea typeface="CiscoSansTT ExtraLight" charset="0"/>
                <a:cs typeface="CiscoSansTT ExtraLight" charset="0"/>
              </a:rPr>
              <a:t>Dynamic Context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60112" y="2917197"/>
            <a:ext cx="423777" cy="1585795"/>
            <a:chOff x="4360112" y="1253516"/>
            <a:chExt cx="423777" cy="1745565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DFDAFA2-D976-E24B-862F-21987516FE6E}"/>
                </a:ext>
              </a:extLst>
            </p:cNvPr>
            <p:cNvSpPr/>
            <p:nvPr/>
          </p:nvSpPr>
          <p:spPr>
            <a:xfrm>
              <a:off x="4360112" y="1253516"/>
              <a:ext cx="423777" cy="22064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F726B174-F07B-0C41-8796-4C29B7EF5BA8}"/>
                </a:ext>
              </a:extLst>
            </p:cNvPr>
            <p:cNvSpPr/>
            <p:nvPr/>
          </p:nvSpPr>
          <p:spPr>
            <a:xfrm>
              <a:off x="4360112" y="2040929"/>
              <a:ext cx="423777" cy="19569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DAC3FD15-FB52-594E-AE0D-8CBA074C63AA}"/>
                </a:ext>
              </a:extLst>
            </p:cNvPr>
            <p:cNvSpPr/>
            <p:nvPr/>
          </p:nvSpPr>
          <p:spPr>
            <a:xfrm>
              <a:off x="4360112" y="1649921"/>
              <a:ext cx="423777" cy="19569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E414C62-D5D2-6C41-A744-AE0F116EC360}"/>
                </a:ext>
              </a:extLst>
            </p:cNvPr>
            <p:cNvSpPr/>
            <p:nvPr/>
          </p:nvSpPr>
          <p:spPr>
            <a:xfrm>
              <a:off x="4360112" y="1473973"/>
              <a:ext cx="423777" cy="17613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1655F032-D758-954F-93D1-8C0832D6360E}"/>
                </a:ext>
              </a:extLst>
            </p:cNvPr>
            <p:cNvSpPr/>
            <p:nvPr/>
          </p:nvSpPr>
          <p:spPr>
            <a:xfrm>
              <a:off x="4360112" y="1845425"/>
              <a:ext cx="423777" cy="19569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726B174-F07B-0C41-8796-4C29B7EF5BA8}"/>
                </a:ext>
              </a:extLst>
            </p:cNvPr>
            <p:cNvSpPr/>
            <p:nvPr/>
          </p:nvSpPr>
          <p:spPr>
            <a:xfrm>
              <a:off x="4360112" y="2803387"/>
              <a:ext cx="423777" cy="19569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AC3FD15-FB52-594E-AE0D-8CBA074C63AA}"/>
                </a:ext>
              </a:extLst>
            </p:cNvPr>
            <p:cNvSpPr/>
            <p:nvPr/>
          </p:nvSpPr>
          <p:spPr>
            <a:xfrm>
              <a:off x="4360112" y="2412381"/>
              <a:ext cx="423777" cy="19569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1E414C62-D5D2-6C41-A744-AE0F116EC360}"/>
                </a:ext>
              </a:extLst>
            </p:cNvPr>
            <p:cNvSpPr/>
            <p:nvPr/>
          </p:nvSpPr>
          <p:spPr>
            <a:xfrm>
              <a:off x="4360112" y="2236433"/>
              <a:ext cx="423777" cy="17613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1655F032-D758-954F-93D1-8C0832D6360E}"/>
                </a:ext>
              </a:extLst>
            </p:cNvPr>
            <p:cNvSpPr/>
            <p:nvPr/>
          </p:nvSpPr>
          <p:spPr>
            <a:xfrm>
              <a:off x="4360112" y="2607885"/>
              <a:ext cx="423777" cy="19569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21697" y="1185196"/>
            <a:ext cx="1884494" cy="1884484"/>
            <a:chOff x="5804887" y="1239770"/>
            <a:chExt cx="1884494" cy="188448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01B6203-190A-744D-B02C-4E5AC6A87D3C}"/>
                </a:ext>
              </a:extLst>
            </p:cNvPr>
            <p:cNvSpPr/>
            <p:nvPr/>
          </p:nvSpPr>
          <p:spPr>
            <a:xfrm>
              <a:off x="5804887" y="1239770"/>
              <a:ext cx="1884494" cy="1884484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1B6203-190A-744D-B02C-4E5AC6A87D3C}"/>
                </a:ext>
              </a:extLst>
            </p:cNvPr>
            <p:cNvSpPr/>
            <p:nvPr/>
          </p:nvSpPr>
          <p:spPr>
            <a:xfrm>
              <a:off x="6119322" y="1554203"/>
              <a:ext cx="1255624" cy="1255618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349801" y="1784681"/>
              <a:ext cx="794665" cy="794662"/>
              <a:chOff x="7719475" y="2573688"/>
              <a:chExt cx="794665" cy="794662"/>
            </a:xfrm>
            <a:solidFill>
              <a:schemeClr val="bg2"/>
            </a:solidFill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2F1CFB1-CCBD-8747-8A0D-CA79CDBAD519}"/>
                  </a:ext>
                </a:extLst>
              </p:cNvPr>
              <p:cNvSpPr/>
              <p:nvPr/>
            </p:nvSpPr>
            <p:spPr>
              <a:xfrm>
                <a:off x="7719475" y="2573688"/>
                <a:ext cx="794665" cy="794662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grpSp>
            <p:nvGrpSpPr>
              <p:cNvPr id="43" name="Group 4">
                <a:extLst>
                  <a:ext uri="{FF2B5EF4-FFF2-40B4-BE49-F238E27FC236}">
                    <a16:creationId xmlns:a16="http://schemas.microsoft.com/office/drawing/2014/main" id="{23B2FE81-7C41-48FD-B97C-5ED1F870F8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08254" y="2670444"/>
                <a:ext cx="609085" cy="602945"/>
                <a:chOff x="1659" y="0"/>
                <a:chExt cx="4366" cy="4322"/>
              </a:xfrm>
              <a:grpFill/>
            </p:grpSpPr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82A05E13-95D1-44F8-8E0C-2AD024611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510"/>
                  <a:ext cx="3835" cy="3709"/>
                </a:xfrm>
                <a:custGeom>
                  <a:avLst/>
                  <a:gdLst>
                    <a:gd name="T0" fmla="*/ 1315 w 1862"/>
                    <a:gd name="T1" fmla="*/ 1740 h 1803"/>
                    <a:gd name="T2" fmla="*/ 1410 w 1862"/>
                    <a:gd name="T3" fmla="*/ 1609 h 1803"/>
                    <a:gd name="T4" fmla="*/ 1528 w 1862"/>
                    <a:gd name="T5" fmla="*/ 1433 h 1803"/>
                    <a:gd name="T6" fmla="*/ 1632 w 1862"/>
                    <a:gd name="T7" fmla="*/ 1240 h 1803"/>
                    <a:gd name="T8" fmla="*/ 1701 w 1862"/>
                    <a:gd name="T9" fmla="*/ 1064 h 1803"/>
                    <a:gd name="T10" fmla="*/ 1725 w 1862"/>
                    <a:gd name="T11" fmla="*/ 971 h 1803"/>
                    <a:gd name="T12" fmla="*/ 1736 w 1862"/>
                    <a:gd name="T13" fmla="*/ 922 h 1803"/>
                    <a:gd name="T14" fmla="*/ 1743 w 1862"/>
                    <a:gd name="T15" fmla="*/ 867 h 1803"/>
                    <a:gd name="T16" fmla="*/ 1749 w 1862"/>
                    <a:gd name="T17" fmla="*/ 788 h 1803"/>
                    <a:gd name="T18" fmla="*/ 1740 w 1862"/>
                    <a:gd name="T19" fmla="*/ 658 h 1803"/>
                    <a:gd name="T20" fmla="*/ 1717 w 1862"/>
                    <a:gd name="T21" fmla="*/ 563 h 1803"/>
                    <a:gd name="T22" fmla="*/ 1686 w 1862"/>
                    <a:gd name="T23" fmla="*/ 487 h 1803"/>
                    <a:gd name="T24" fmla="*/ 1602 w 1862"/>
                    <a:gd name="T25" fmla="*/ 358 h 1803"/>
                    <a:gd name="T26" fmla="*/ 1459 w 1862"/>
                    <a:gd name="T27" fmla="*/ 235 h 1803"/>
                    <a:gd name="T28" fmla="*/ 1317 w 1862"/>
                    <a:gd name="T29" fmla="*/ 161 h 1803"/>
                    <a:gd name="T30" fmla="*/ 1221 w 1862"/>
                    <a:gd name="T31" fmla="*/ 130 h 1803"/>
                    <a:gd name="T32" fmla="*/ 1146 w 1862"/>
                    <a:gd name="T33" fmla="*/ 117 h 1803"/>
                    <a:gd name="T34" fmla="*/ 1077 w 1862"/>
                    <a:gd name="T35" fmla="*/ 112 h 1803"/>
                    <a:gd name="T36" fmla="*/ 977 w 1862"/>
                    <a:gd name="T37" fmla="*/ 117 h 1803"/>
                    <a:gd name="T38" fmla="*/ 936 w 1862"/>
                    <a:gd name="T39" fmla="*/ 125 h 1803"/>
                    <a:gd name="T40" fmla="*/ 813 w 1862"/>
                    <a:gd name="T41" fmla="*/ 158 h 1803"/>
                    <a:gd name="T42" fmla="*/ 653 w 1862"/>
                    <a:gd name="T43" fmla="*/ 243 h 1803"/>
                    <a:gd name="T44" fmla="*/ 541 w 1862"/>
                    <a:gd name="T45" fmla="*/ 345 h 1803"/>
                    <a:gd name="T46" fmla="*/ 471 w 1862"/>
                    <a:gd name="T47" fmla="*/ 436 h 1803"/>
                    <a:gd name="T48" fmla="*/ 400 w 1862"/>
                    <a:gd name="T49" fmla="*/ 596 h 1803"/>
                    <a:gd name="T50" fmla="*/ 377 w 1862"/>
                    <a:gd name="T51" fmla="*/ 673 h 1803"/>
                    <a:gd name="T52" fmla="*/ 282 w 1862"/>
                    <a:gd name="T53" fmla="*/ 815 h 1803"/>
                    <a:gd name="T54" fmla="*/ 125 w 1862"/>
                    <a:gd name="T55" fmla="*/ 905 h 1803"/>
                    <a:gd name="T56" fmla="*/ 66 w 1862"/>
                    <a:gd name="T57" fmla="*/ 923 h 1803"/>
                    <a:gd name="T58" fmla="*/ 3 w 1862"/>
                    <a:gd name="T59" fmla="*/ 882 h 1803"/>
                    <a:gd name="T60" fmla="*/ 55 w 1862"/>
                    <a:gd name="T61" fmla="*/ 811 h 1803"/>
                    <a:gd name="T62" fmla="*/ 150 w 1862"/>
                    <a:gd name="T63" fmla="*/ 772 h 1803"/>
                    <a:gd name="T64" fmla="*/ 268 w 1862"/>
                    <a:gd name="T65" fmla="*/ 647 h 1803"/>
                    <a:gd name="T66" fmla="*/ 308 w 1862"/>
                    <a:gd name="T67" fmla="*/ 517 h 1803"/>
                    <a:gd name="T68" fmla="*/ 369 w 1862"/>
                    <a:gd name="T69" fmla="*/ 391 h 1803"/>
                    <a:gd name="T70" fmla="*/ 454 w 1862"/>
                    <a:gd name="T71" fmla="*/ 275 h 1803"/>
                    <a:gd name="T72" fmla="*/ 580 w 1862"/>
                    <a:gd name="T73" fmla="*/ 159 h 1803"/>
                    <a:gd name="T74" fmla="*/ 809 w 1862"/>
                    <a:gd name="T75" fmla="*/ 42 h 1803"/>
                    <a:gd name="T76" fmla="*/ 886 w 1862"/>
                    <a:gd name="T77" fmla="*/ 21 h 1803"/>
                    <a:gd name="T78" fmla="*/ 969 w 1862"/>
                    <a:gd name="T79" fmla="*/ 8 h 1803"/>
                    <a:gd name="T80" fmla="*/ 1048 w 1862"/>
                    <a:gd name="T81" fmla="*/ 3 h 1803"/>
                    <a:gd name="T82" fmla="*/ 1125 w 1862"/>
                    <a:gd name="T83" fmla="*/ 3 h 1803"/>
                    <a:gd name="T84" fmla="*/ 1185 w 1862"/>
                    <a:gd name="T85" fmla="*/ 11 h 1803"/>
                    <a:gd name="T86" fmla="*/ 1265 w 1862"/>
                    <a:gd name="T87" fmla="*/ 27 h 1803"/>
                    <a:gd name="T88" fmla="*/ 1385 w 1862"/>
                    <a:gd name="T89" fmla="*/ 69 h 1803"/>
                    <a:gd name="T90" fmla="*/ 1507 w 1862"/>
                    <a:gd name="T91" fmla="*/ 133 h 1803"/>
                    <a:gd name="T92" fmla="*/ 1633 w 1862"/>
                    <a:gd name="T93" fmla="*/ 231 h 1803"/>
                    <a:gd name="T94" fmla="*/ 1724 w 1862"/>
                    <a:gd name="T95" fmla="*/ 333 h 1803"/>
                    <a:gd name="T96" fmla="*/ 1819 w 1862"/>
                    <a:gd name="T97" fmla="*/ 517 h 1803"/>
                    <a:gd name="T98" fmla="*/ 1844 w 1862"/>
                    <a:gd name="T99" fmla="*/ 609 h 1803"/>
                    <a:gd name="T100" fmla="*/ 1852 w 1862"/>
                    <a:gd name="T101" fmla="*/ 657 h 1803"/>
                    <a:gd name="T102" fmla="*/ 1858 w 1862"/>
                    <a:gd name="T103" fmla="*/ 719 h 1803"/>
                    <a:gd name="T104" fmla="*/ 1857 w 1862"/>
                    <a:gd name="T105" fmla="*/ 839 h 1803"/>
                    <a:gd name="T106" fmla="*/ 1847 w 1862"/>
                    <a:gd name="T107" fmla="*/ 927 h 1803"/>
                    <a:gd name="T108" fmla="*/ 1837 w 1862"/>
                    <a:gd name="T109" fmla="*/ 984 h 1803"/>
                    <a:gd name="T110" fmla="*/ 1809 w 1862"/>
                    <a:gd name="T111" fmla="*/ 1087 h 1803"/>
                    <a:gd name="T112" fmla="*/ 1759 w 1862"/>
                    <a:gd name="T113" fmla="*/ 1230 h 1803"/>
                    <a:gd name="T114" fmla="*/ 1691 w 1862"/>
                    <a:gd name="T115" fmla="*/ 1372 h 1803"/>
                    <a:gd name="T116" fmla="*/ 1624 w 1862"/>
                    <a:gd name="T117" fmla="*/ 1490 h 1803"/>
                    <a:gd name="T118" fmla="*/ 1551 w 1862"/>
                    <a:gd name="T119" fmla="*/ 1602 h 1803"/>
                    <a:gd name="T120" fmla="*/ 1467 w 1862"/>
                    <a:gd name="T121" fmla="*/ 1718 h 1803"/>
                    <a:gd name="T122" fmla="*/ 1412 w 1862"/>
                    <a:gd name="T123" fmla="*/ 1784 h 1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862" h="1803">
                      <a:moveTo>
                        <a:pt x="1358" y="1803"/>
                      </a:moveTo>
                      <a:cubicBezTo>
                        <a:pt x="1336" y="1795"/>
                        <a:pt x="1323" y="1782"/>
                        <a:pt x="1315" y="1761"/>
                      </a:cubicBezTo>
                      <a:cubicBezTo>
                        <a:pt x="1315" y="1755"/>
                        <a:pt x="1315" y="1747"/>
                        <a:pt x="1315" y="1740"/>
                      </a:cubicBezTo>
                      <a:cubicBezTo>
                        <a:pt x="1315" y="1732"/>
                        <a:pt x="1318" y="1724"/>
                        <a:pt x="1323" y="1718"/>
                      </a:cubicBezTo>
                      <a:cubicBezTo>
                        <a:pt x="1336" y="1702"/>
                        <a:pt x="1350" y="1687"/>
                        <a:pt x="1362" y="1671"/>
                      </a:cubicBezTo>
                      <a:cubicBezTo>
                        <a:pt x="1378" y="1650"/>
                        <a:pt x="1394" y="1630"/>
                        <a:pt x="1410" y="1609"/>
                      </a:cubicBezTo>
                      <a:cubicBezTo>
                        <a:pt x="1424" y="1589"/>
                        <a:pt x="1438" y="1569"/>
                        <a:pt x="1452" y="1550"/>
                      </a:cubicBezTo>
                      <a:cubicBezTo>
                        <a:pt x="1464" y="1533"/>
                        <a:pt x="1476" y="1517"/>
                        <a:pt x="1487" y="1499"/>
                      </a:cubicBezTo>
                      <a:cubicBezTo>
                        <a:pt x="1500" y="1477"/>
                        <a:pt x="1515" y="1456"/>
                        <a:pt x="1528" y="1433"/>
                      </a:cubicBezTo>
                      <a:cubicBezTo>
                        <a:pt x="1538" y="1417"/>
                        <a:pt x="1547" y="1399"/>
                        <a:pt x="1559" y="1383"/>
                      </a:cubicBezTo>
                      <a:cubicBezTo>
                        <a:pt x="1565" y="1374"/>
                        <a:pt x="1569" y="1362"/>
                        <a:pt x="1575" y="1351"/>
                      </a:cubicBezTo>
                      <a:cubicBezTo>
                        <a:pt x="1596" y="1315"/>
                        <a:pt x="1614" y="1277"/>
                        <a:pt x="1632" y="1240"/>
                      </a:cubicBezTo>
                      <a:cubicBezTo>
                        <a:pt x="1643" y="1218"/>
                        <a:pt x="1652" y="1196"/>
                        <a:pt x="1661" y="1174"/>
                      </a:cubicBezTo>
                      <a:cubicBezTo>
                        <a:pt x="1666" y="1160"/>
                        <a:pt x="1672" y="1146"/>
                        <a:pt x="1677" y="1133"/>
                      </a:cubicBezTo>
                      <a:cubicBezTo>
                        <a:pt x="1686" y="1110"/>
                        <a:pt x="1694" y="1088"/>
                        <a:pt x="1701" y="1064"/>
                      </a:cubicBezTo>
                      <a:cubicBezTo>
                        <a:pt x="1707" y="1044"/>
                        <a:pt x="1714" y="1024"/>
                        <a:pt x="1718" y="1003"/>
                      </a:cubicBezTo>
                      <a:cubicBezTo>
                        <a:pt x="1718" y="997"/>
                        <a:pt x="1721" y="992"/>
                        <a:pt x="1723" y="986"/>
                      </a:cubicBezTo>
                      <a:cubicBezTo>
                        <a:pt x="1724" y="981"/>
                        <a:pt x="1724" y="976"/>
                        <a:pt x="1725" y="971"/>
                      </a:cubicBezTo>
                      <a:cubicBezTo>
                        <a:pt x="1728" y="965"/>
                        <a:pt x="1728" y="960"/>
                        <a:pt x="1730" y="955"/>
                      </a:cubicBezTo>
                      <a:cubicBezTo>
                        <a:pt x="1733" y="948"/>
                        <a:pt x="1732" y="941"/>
                        <a:pt x="1733" y="934"/>
                      </a:cubicBezTo>
                      <a:cubicBezTo>
                        <a:pt x="1734" y="930"/>
                        <a:pt x="1735" y="926"/>
                        <a:pt x="1736" y="922"/>
                      </a:cubicBezTo>
                      <a:cubicBezTo>
                        <a:pt x="1736" y="918"/>
                        <a:pt x="1735" y="915"/>
                        <a:pt x="1738" y="911"/>
                      </a:cubicBezTo>
                      <a:cubicBezTo>
                        <a:pt x="1740" y="906"/>
                        <a:pt x="1736" y="899"/>
                        <a:pt x="1741" y="894"/>
                      </a:cubicBezTo>
                      <a:cubicBezTo>
                        <a:pt x="1739" y="885"/>
                        <a:pt x="1745" y="876"/>
                        <a:pt x="1743" y="867"/>
                      </a:cubicBezTo>
                      <a:cubicBezTo>
                        <a:pt x="1742" y="860"/>
                        <a:pt x="1746" y="854"/>
                        <a:pt x="1746" y="847"/>
                      </a:cubicBezTo>
                      <a:cubicBezTo>
                        <a:pt x="1746" y="840"/>
                        <a:pt x="1745" y="833"/>
                        <a:pt x="1746" y="826"/>
                      </a:cubicBezTo>
                      <a:cubicBezTo>
                        <a:pt x="1750" y="813"/>
                        <a:pt x="1748" y="801"/>
                        <a:pt x="1749" y="788"/>
                      </a:cubicBezTo>
                      <a:cubicBezTo>
                        <a:pt x="1749" y="775"/>
                        <a:pt x="1749" y="762"/>
                        <a:pt x="1749" y="749"/>
                      </a:cubicBezTo>
                      <a:cubicBezTo>
                        <a:pt x="1748" y="732"/>
                        <a:pt x="1748" y="715"/>
                        <a:pt x="1746" y="698"/>
                      </a:cubicBezTo>
                      <a:cubicBezTo>
                        <a:pt x="1744" y="685"/>
                        <a:pt x="1743" y="671"/>
                        <a:pt x="1740" y="658"/>
                      </a:cubicBezTo>
                      <a:cubicBezTo>
                        <a:pt x="1738" y="647"/>
                        <a:pt x="1737" y="635"/>
                        <a:pt x="1734" y="624"/>
                      </a:cubicBezTo>
                      <a:cubicBezTo>
                        <a:pt x="1730" y="614"/>
                        <a:pt x="1728" y="603"/>
                        <a:pt x="1726" y="593"/>
                      </a:cubicBezTo>
                      <a:cubicBezTo>
                        <a:pt x="1723" y="583"/>
                        <a:pt x="1720" y="573"/>
                        <a:pt x="1717" y="563"/>
                      </a:cubicBezTo>
                      <a:cubicBezTo>
                        <a:pt x="1715" y="554"/>
                        <a:pt x="1712" y="545"/>
                        <a:pt x="1707" y="536"/>
                      </a:cubicBezTo>
                      <a:cubicBezTo>
                        <a:pt x="1704" y="528"/>
                        <a:pt x="1700" y="519"/>
                        <a:pt x="1697" y="511"/>
                      </a:cubicBezTo>
                      <a:cubicBezTo>
                        <a:pt x="1694" y="502"/>
                        <a:pt x="1690" y="495"/>
                        <a:pt x="1686" y="487"/>
                      </a:cubicBezTo>
                      <a:cubicBezTo>
                        <a:pt x="1682" y="479"/>
                        <a:pt x="1678" y="470"/>
                        <a:pt x="1674" y="462"/>
                      </a:cubicBezTo>
                      <a:cubicBezTo>
                        <a:pt x="1663" y="443"/>
                        <a:pt x="1652" y="424"/>
                        <a:pt x="1639" y="406"/>
                      </a:cubicBezTo>
                      <a:cubicBezTo>
                        <a:pt x="1627" y="390"/>
                        <a:pt x="1615" y="374"/>
                        <a:pt x="1602" y="358"/>
                      </a:cubicBezTo>
                      <a:cubicBezTo>
                        <a:pt x="1587" y="340"/>
                        <a:pt x="1570" y="324"/>
                        <a:pt x="1554" y="308"/>
                      </a:cubicBezTo>
                      <a:cubicBezTo>
                        <a:pt x="1536" y="291"/>
                        <a:pt x="1517" y="276"/>
                        <a:pt x="1498" y="262"/>
                      </a:cubicBezTo>
                      <a:cubicBezTo>
                        <a:pt x="1485" y="253"/>
                        <a:pt x="1473" y="243"/>
                        <a:pt x="1459" y="235"/>
                      </a:cubicBezTo>
                      <a:cubicBezTo>
                        <a:pt x="1443" y="224"/>
                        <a:pt x="1427" y="214"/>
                        <a:pt x="1410" y="205"/>
                      </a:cubicBezTo>
                      <a:cubicBezTo>
                        <a:pt x="1393" y="196"/>
                        <a:pt x="1376" y="187"/>
                        <a:pt x="1359" y="179"/>
                      </a:cubicBezTo>
                      <a:cubicBezTo>
                        <a:pt x="1346" y="172"/>
                        <a:pt x="1332" y="166"/>
                        <a:pt x="1317" y="161"/>
                      </a:cubicBezTo>
                      <a:cubicBezTo>
                        <a:pt x="1307" y="158"/>
                        <a:pt x="1298" y="152"/>
                        <a:pt x="1288" y="149"/>
                      </a:cubicBezTo>
                      <a:cubicBezTo>
                        <a:pt x="1279" y="147"/>
                        <a:pt x="1269" y="144"/>
                        <a:pt x="1259" y="141"/>
                      </a:cubicBezTo>
                      <a:cubicBezTo>
                        <a:pt x="1247" y="136"/>
                        <a:pt x="1234" y="134"/>
                        <a:pt x="1221" y="130"/>
                      </a:cubicBezTo>
                      <a:cubicBezTo>
                        <a:pt x="1209" y="127"/>
                        <a:pt x="1197" y="126"/>
                        <a:pt x="1185" y="123"/>
                      </a:cubicBezTo>
                      <a:cubicBezTo>
                        <a:pt x="1177" y="120"/>
                        <a:pt x="1169" y="121"/>
                        <a:pt x="1160" y="120"/>
                      </a:cubicBezTo>
                      <a:cubicBezTo>
                        <a:pt x="1155" y="119"/>
                        <a:pt x="1151" y="118"/>
                        <a:pt x="1146" y="117"/>
                      </a:cubicBezTo>
                      <a:cubicBezTo>
                        <a:pt x="1141" y="116"/>
                        <a:pt x="1136" y="117"/>
                        <a:pt x="1131" y="115"/>
                      </a:cubicBezTo>
                      <a:cubicBezTo>
                        <a:pt x="1125" y="113"/>
                        <a:pt x="1118" y="114"/>
                        <a:pt x="1112" y="115"/>
                      </a:cubicBezTo>
                      <a:cubicBezTo>
                        <a:pt x="1100" y="115"/>
                        <a:pt x="1089" y="111"/>
                        <a:pt x="1077" y="112"/>
                      </a:cubicBezTo>
                      <a:cubicBezTo>
                        <a:pt x="1065" y="113"/>
                        <a:pt x="1053" y="111"/>
                        <a:pt x="1041" y="112"/>
                      </a:cubicBezTo>
                      <a:cubicBezTo>
                        <a:pt x="1027" y="113"/>
                        <a:pt x="1013" y="116"/>
                        <a:pt x="998" y="115"/>
                      </a:cubicBezTo>
                      <a:cubicBezTo>
                        <a:pt x="992" y="119"/>
                        <a:pt x="984" y="116"/>
                        <a:pt x="977" y="117"/>
                      </a:cubicBezTo>
                      <a:cubicBezTo>
                        <a:pt x="973" y="118"/>
                        <a:pt x="969" y="119"/>
                        <a:pt x="964" y="120"/>
                      </a:cubicBezTo>
                      <a:cubicBezTo>
                        <a:pt x="959" y="120"/>
                        <a:pt x="954" y="121"/>
                        <a:pt x="950" y="122"/>
                      </a:cubicBezTo>
                      <a:cubicBezTo>
                        <a:pt x="945" y="123"/>
                        <a:pt x="940" y="121"/>
                        <a:pt x="936" y="125"/>
                      </a:cubicBezTo>
                      <a:cubicBezTo>
                        <a:pt x="922" y="125"/>
                        <a:pt x="909" y="130"/>
                        <a:pt x="896" y="133"/>
                      </a:cubicBezTo>
                      <a:cubicBezTo>
                        <a:pt x="876" y="137"/>
                        <a:pt x="856" y="142"/>
                        <a:pt x="837" y="149"/>
                      </a:cubicBezTo>
                      <a:cubicBezTo>
                        <a:pt x="829" y="152"/>
                        <a:pt x="821" y="156"/>
                        <a:pt x="813" y="158"/>
                      </a:cubicBezTo>
                      <a:cubicBezTo>
                        <a:pt x="804" y="160"/>
                        <a:pt x="797" y="164"/>
                        <a:pt x="789" y="167"/>
                      </a:cubicBezTo>
                      <a:cubicBezTo>
                        <a:pt x="768" y="176"/>
                        <a:pt x="748" y="186"/>
                        <a:pt x="727" y="197"/>
                      </a:cubicBezTo>
                      <a:cubicBezTo>
                        <a:pt x="701" y="210"/>
                        <a:pt x="677" y="226"/>
                        <a:pt x="653" y="243"/>
                      </a:cubicBezTo>
                      <a:cubicBezTo>
                        <a:pt x="639" y="253"/>
                        <a:pt x="625" y="264"/>
                        <a:pt x="612" y="276"/>
                      </a:cubicBezTo>
                      <a:cubicBezTo>
                        <a:pt x="593" y="292"/>
                        <a:pt x="573" y="309"/>
                        <a:pt x="555" y="327"/>
                      </a:cubicBezTo>
                      <a:cubicBezTo>
                        <a:pt x="550" y="333"/>
                        <a:pt x="546" y="339"/>
                        <a:pt x="541" y="345"/>
                      </a:cubicBezTo>
                      <a:cubicBezTo>
                        <a:pt x="536" y="350"/>
                        <a:pt x="531" y="355"/>
                        <a:pt x="527" y="361"/>
                      </a:cubicBezTo>
                      <a:cubicBezTo>
                        <a:pt x="519" y="370"/>
                        <a:pt x="512" y="379"/>
                        <a:pt x="505" y="388"/>
                      </a:cubicBezTo>
                      <a:cubicBezTo>
                        <a:pt x="493" y="404"/>
                        <a:pt x="481" y="420"/>
                        <a:pt x="471" y="436"/>
                      </a:cubicBezTo>
                      <a:cubicBezTo>
                        <a:pt x="455" y="460"/>
                        <a:pt x="442" y="486"/>
                        <a:pt x="429" y="511"/>
                      </a:cubicBezTo>
                      <a:cubicBezTo>
                        <a:pt x="421" y="529"/>
                        <a:pt x="414" y="548"/>
                        <a:pt x="409" y="566"/>
                      </a:cubicBezTo>
                      <a:cubicBezTo>
                        <a:pt x="406" y="576"/>
                        <a:pt x="403" y="587"/>
                        <a:pt x="400" y="596"/>
                      </a:cubicBezTo>
                      <a:cubicBezTo>
                        <a:pt x="397" y="606"/>
                        <a:pt x="397" y="617"/>
                        <a:pt x="390" y="625"/>
                      </a:cubicBezTo>
                      <a:cubicBezTo>
                        <a:pt x="391" y="634"/>
                        <a:pt x="386" y="641"/>
                        <a:pt x="384" y="650"/>
                      </a:cubicBezTo>
                      <a:cubicBezTo>
                        <a:pt x="382" y="657"/>
                        <a:pt x="379" y="665"/>
                        <a:pt x="377" y="673"/>
                      </a:cubicBezTo>
                      <a:cubicBezTo>
                        <a:pt x="375" y="681"/>
                        <a:pt x="372" y="689"/>
                        <a:pt x="369" y="697"/>
                      </a:cubicBezTo>
                      <a:cubicBezTo>
                        <a:pt x="365" y="709"/>
                        <a:pt x="350" y="736"/>
                        <a:pt x="342" y="749"/>
                      </a:cubicBezTo>
                      <a:cubicBezTo>
                        <a:pt x="325" y="774"/>
                        <a:pt x="305" y="795"/>
                        <a:pt x="282" y="815"/>
                      </a:cubicBezTo>
                      <a:cubicBezTo>
                        <a:pt x="264" y="831"/>
                        <a:pt x="245" y="845"/>
                        <a:pt x="224" y="858"/>
                      </a:cubicBezTo>
                      <a:cubicBezTo>
                        <a:pt x="210" y="865"/>
                        <a:pt x="197" y="874"/>
                        <a:pt x="184" y="880"/>
                      </a:cubicBezTo>
                      <a:cubicBezTo>
                        <a:pt x="164" y="888"/>
                        <a:pt x="146" y="899"/>
                        <a:pt x="125" y="905"/>
                      </a:cubicBezTo>
                      <a:cubicBezTo>
                        <a:pt x="115" y="907"/>
                        <a:pt x="105" y="911"/>
                        <a:pt x="95" y="915"/>
                      </a:cubicBezTo>
                      <a:cubicBezTo>
                        <a:pt x="90" y="917"/>
                        <a:pt x="85" y="916"/>
                        <a:pt x="80" y="919"/>
                      </a:cubicBezTo>
                      <a:cubicBezTo>
                        <a:pt x="77" y="922"/>
                        <a:pt x="71" y="922"/>
                        <a:pt x="66" y="923"/>
                      </a:cubicBezTo>
                      <a:cubicBezTo>
                        <a:pt x="62" y="923"/>
                        <a:pt x="57" y="926"/>
                        <a:pt x="53" y="925"/>
                      </a:cubicBezTo>
                      <a:cubicBezTo>
                        <a:pt x="46" y="923"/>
                        <a:pt x="39" y="921"/>
                        <a:pt x="32" y="919"/>
                      </a:cubicBezTo>
                      <a:cubicBezTo>
                        <a:pt x="18" y="913"/>
                        <a:pt x="6" y="897"/>
                        <a:pt x="3" y="882"/>
                      </a:cubicBezTo>
                      <a:cubicBezTo>
                        <a:pt x="2" y="877"/>
                        <a:pt x="0" y="873"/>
                        <a:pt x="0" y="869"/>
                      </a:cubicBezTo>
                      <a:cubicBezTo>
                        <a:pt x="1" y="846"/>
                        <a:pt x="12" y="830"/>
                        <a:pt x="30" y="819"/>
                      </a:cubicBezTo>
                      <a:cubicBezTo>
                        <a:pt x="38" y="815"/>
                        <a:pt x="47" y="813"/>
                        <a:pt x="55" y="811"/>
                      </a:cubicBezTo>
                      <a:cubicBezTo>
                        <a:pt x="63" y="810"/>
                        <a:pt x="69" y="805"/>
                        <a:pt x="77" y="805"/>
                      </a:cubicBezTo>
                      <a:cubicBezTo>
                        <a:pt x="87" y="799"/>
                        <a:pt x="98" y="797"/>
                        <a:pt x="109" y="792"/>
                      </a:cubicBezTo>
                      <a:cubicBezTo>
                        <a:pt x="122" y="785"/>
                        <a:pt x="136" y="779"/>
                        <a:pt x="150" y="772"/>
                      </a:cubicBezTo>
                      <a:cubicBezTo>
                        <a:pt x="165" y="765"/>
                        <a:pt x="178" y="755"/>
                        <a:pt x="192" y="745"/>
                      </a:cubicBezTo>
                      <a:cubicBezTo>
                        <a:pt x="207" y="736"/>
                        <a:pt x="219" y="724"/>
                        <a:pt x="231" y="711"/>
                      </a:cubicBezTo>
                      <a:cubicBezTo>
                        <a:pt x="248" y="693"/>
                        <a:pt x="261" y="672"/>
                        <a:pt x="268" y="647"/>
                      </a:cubicBezTo>
                      <a:cubicBezTo>
                        <a:pt x="273" y="632"/>
                        <a:pt x="279" y="616"/>
                        <a:pt x="283" y="601"/>
                      </a:cubicBezTo>
                      <a:cubicBezTo>
                        <a:pt x="287" y="584"/>
                        <a:pt x="292" y="569"/>
                        <a:pt x="297" y="553"/>
                      </a:cubicBezTo>
                      <a:cubicBezTo>
                        <a:pt x="300" y="541"/>
                        <a:pt x="305" y="529"/>
                        <a:pt x="308" y="517"/>
                      </a:cubicBezTo>
                      <a:cubicBezTo>
                        <a:pt x="312" y="505"/>
                        <a:pt x="315" y="493"/>
                        <a:pt x="321" y="482"/>
                      </a:cubicBezTo>
                      <a:cubicBezTo>
                        <a:pt x="330" y="464"/>
                        <a:pt x="335" y="443"/>
                        <a:pt x="349" y="427"/>
                      </a:cubicBezTo>
                      <a:cubicBezTo>
                        <a:pt x="354" y="414"/>
                        <a:pt x="362" y="403"/>
                        <a:pt x="369" y="391"/>
                      </a:cubicBezTo>
                      <a:cubicBezTo>
                        <a:pt x="377" y="376"/>
                        <a:pt x="386" y="363"/>
                        <a:pt x="395" y="349"/>
                      </a:cubicBezTo>
                      <a:cubicBezTo>
                        <a:pt x="406" y="335"/>
                        <a:pt x="416" y="321"/>
                        <a:pt x="427" y="307"/>
                      </a:cubicBezTo>
                      <a:cubicBezTo>
                        <a:pt x="436" y="296"/>
                        <a:pt x="445" y="286"/>
                        <a:pt x="454" y="275"/>
                      </a:cubicBezTo>
                      <a:cubicBezTo>
                        <a:pt x="472" y="253"/>
                        <a:pt x="492" y="234"/>
                        <a:pt x="512" y="215"/>
                      </a:cubicBezTo>
                      <a:cubicBezTo>
                        <a:pt x="526" y="202"/>
                        <a:pt x="540" y="189"/>
                        <a:pt x="555" y="179"/>
                      </a:cubicBezTo>
                      <a:cubicBezTo>
                        <a:pt x="564" y="173"/>
                        <a:pt x="572" y="166"/>
                        <a:pt x="580" y="159"/>
                      </a:cubicBezTo>
                      <a:cubicBezTo>
                        <a:pt x="592" y="150"/>
                        <a:pt x="606" y="142"/>
                        <a:pt x="618" y="133"/>
                      </a:cubicBezTo>
                      <a:cubicBezTo>
                        <a:pt x="653" y="109"/>
                        <a:pt x="691" y="91"/>
                        <a:pt x="729" y="73"/>
                      </a:cubicBezTo>
                      <a:cubicBezTo>
                        <a:pt x="755" y="61"/>
                        <a:pt x="782" y="51"/>
                        <a:pt x="809" y="42"/>
                      </a:cubicBezTo>
                      <a:cubicBezTo>
                        <a:pt x="819" y="39"/>
                        <a:pt x="829" y="36"/>
                        <a:pt x="839" y="33"/>
                      </a:cubicBezTo>
                      <a:cubicBezTo>
                        <a:pt x="849" y="29"/>
                        <a:pt x="859" y="28"/>
                        <a:pt x="869" y="24"/>
                      </a:cubicBezTo>
                      <a:cubicBezTo>
                        <a:pt x="874" y="22"/>
                        <a:pt x="881" y="22"/>
                        <a:pt x="886" y="21"/>
                      </a:cubicBezTo>
                      <a:cubicBezTo>
                        <a:pt x="890" y="21"/>
                        <a:pt x="893" y="20"/>
                        <a:pt x="896" y="19"/>
                      </a:cubicBezTo>
                      <a:cubicBezTo>
                        <a:pt x="906" y="16"/>
                        <a:pt x="916" y="15"/>
                        <a:pt x="926" y="13"/>
                      </a:cubicBezTo>
                      <a:cubicBezTo>
                        <a:pt x="940" y="11"/>
                        <a:pt x="955" y="7"/>
                        <a:pt x="969" y="8"/>
                      </a:cubicBezTo>
                      <a:cubicBezTo>
                        <a:pt x="975" y="4"/>
                        <a:pt x="982" y="6"/>
                        <a:pt x="989" y="5"/>
                      </a:cubicBezTo>
                      <a:cubicBezTo>
                        <a:pt x="999" y="4"/>
                        <a:pt x="1008" y="2"/>
                        <a:pt x="1018" y="3"/>
                      </a:cubicBezTo>
                      <a:cubicBezTo>
                        <a:pt x="1028" y="3"/>
                        <a:pt x="1038" y="3"/>
                        <a:pt x="1048" y="3"/>
                      </a:cubicBezTo>
                      <a:cubicBezTo>
                        <a:pt x="1051" y="3"/>
                        <a:pt x="1054" y="1"/>
                        <a:pt x="1057" y="0"/>
                      </a:cubicBezTo>
                      <a:cubicBezTo>
                        <a:pt x="1060" y="0"/>
                        <a:pt x="1063" y="0"/>
                        <a:pt x="1066" y="0"/>
                      </a:cubicBezTo>
                      <a:cubicBezTo>
                        <a:pt x="1085" y="5"/>
                        <a:pt x="1105" y="2"/>
                        <a:pt x="1125" y="3"/>
                      </a:cubicBezTo>
                      <a:cubicBezTo>
                        <a:pt x="1130" y="3"/>
                        <a:pt x="1136" y="6"/>
                        <a:pt x="1142" y="6"/>
                      </a:cubicBezTo>
                      <a:cubicBezTo>
                        <a:pt x="1147" y="5"/>
                        <a:pt x="1154" y="4"/>
                        <a:pt x="1159" y="8"/>
                      </a:cubicBezTo>
                      <a:cubicBezTo>
                        <a:pt x="1168" y="6"/>
                        <a:pt x="1176" y="10"/>
                        <a:pt x="1185" y="11"/>
                      </a:cubicBezTo>
                      <a:cubicBezTo>
                        <a:pt x="1193" y="11"/>
                        <a:pt x="1201" y="13"/>
                        <a:pt x="1209" y="15"/>
                      </a:cubicBezTo>
                      <a:cubicBezTo>
                        <a:pt x="1215" y="16"/>
                        <a:pt x="1220" y="17"/>
                        <a:pt x="1226" y="18"/>
                      </a:cubicBezTo>
                      <a:cubicBezTo>
                        <a:pt x="1239" y="20"/>
                        <a:pt x="1252" y="25"/>
                        <a:pt x="1265" y="27"/>
                      </a:cubicBezTo>
                      <a:cubicBezTo>
                        <a:pt x="1280" y="30"/>
                        <a:pt x="1294" y="36"/>
                        <a:pt x="1310" y="39"/>
                      </a:cubicBezTo>
                      <a:cubicBezTo>
                        <a:pt x="1313" y="40"/>
                        <a:pt x="1316" y="41"/>
                        <a:pt x="1320" y="43"/>
                      </a:cubicBezTo>
                      <a:cubicBezTo>
                        <a:pt x="1342" y="52"/>
                        <a:pt x="1364" y="59"/>
                        <a:pt x="1385" y="69"/>
                      </a:cubicBezTo>
                      <a:cubicBezTo>
                        <a:pt x="1399" y="75"/>
                        <a:pt x="1412" y="81"/>
                        <a:pt x="1424" y="88"/>
                      </a:cubicBezTo>
                      <a:cubicBezTo>
                        <a:pt x="1437" y="94"/>
                        <a:pt x="1450" y="100"/>
                        <a:pt x="1462" y="107"/>
                      </a:cubicBezTo>
                      <a:cubicBezTo>
                        <a:pt x="1477" y="115"/>
                        <a:pt x="1492" y="125"/>
                        <a:pt x="1507" y="133"/>
                      </a:cubicBezTo>
                      <a:cubicBezTo>
                        <a:pt x="1522" y="142"/>
                        <a:pt x="1535" y="152"/>
                        <a:pt x="1550" y="162"/>
                      </a:cubicBezTo>
                      <a:cubicBezTo>
                        <a:pt x="1563" y="170"/>
                        <a:pt x="1575" y="182"/>
                        <a:pt x="1588" y="192"/>
                      </a:cubicBezTo>
                      <a:cubicBezTo>
                        <a:pt x="1604" y="204"/>
                        <a:pt x="1619" y="217"/>
                        <a:pt x="1633" y="231"/>
                      </a:cubicBezTo>
                      <a:cubicBezTo>
                        <a:pt x="1638" y="237"/>
                        <a:pt x="1646" y="241"/>
                        <a:pt x="1651" y="247"/>
                      </a:cubicBezTo>
                      <a:cubicBezTo>
                        <a:pt x="1661" y="259"/>
                        <a:pt x="1673" y="270"/>
                        <a:pt x="1684" y="282"/>
                      </a:cubicBezTo>
                      <a:cubicBezTo>
                        <a:pt x="1698" y="299"/>
                        <a:pt x="1712" y="316"/>
                        <a:pt x="1724" y="333"/>
                      </a:cubicBezTo>
                      <a:cubicBezTo>
                        <a:pt x="1737" y="352"/>
                        <a:pt x="1751" y="371"/>
                        <a:pt x="1762" y="392"/>
                      </a:cubicBezTo>
                      <a:cubicBezTo>
                        <a:pt x="1773" y="413"/>
                        <a:pt x="1785" y="434"/>
                        <a:pt x="1795" y="456"/>
                      </a:cubicBezTo>
                      <a:cubicBezTo>
                        <a:pt x="1804" y="476"/>
                        <a:pt x="1812" y="496"/>
                        <a:pt x="1819" y="517"/>
                      </a:cubicBezTo>
                      <a:cubicBezTo>
                        <a:pt x="1822" y="527"/>
                        <a:pt x="1824" y="536"/>
                        <a:pt x="1827" y="545"/>
                      </a:cubicBezTo>
                      <a:cubicBezTo>
                        <a:pt x="1831" y="556"/>
                        <a:pt x="1834" y="567"/>
                        <a:pt x="1837" y="579"/>
                      </a:cubicBezTo>
                      <a:cubicBezTo>
                        <a:pt x="1840" y="589"/>
                        <a:pt x="1841" y="599"/>
                        <a:pt x="1844" y="609"/>
                      </a:cubicBezTo>
                      <a:cubicBezTo>
                        <a:pt x="1846" y="616"/>
                        <a:pt x="1846" y="623"/>
                        <a:pt x="1847" y="630"/>
                      </a:cubicBezTo>
                      <a:cubicBezTo>
                        <a:pt x="1848" y="635"/>
                        <a:pt x="1849" y="639"/>
                        <a:pt x="1850" y="643"/>
                      </a:cubicBezTo>
                      <a:cubicBezTo>
                        <a:pt x="1851" y="648"/>
                        <a:pt x="1848" y="653"/>
                        <a:pt x="1852" y="657"/>
                      </a:cubicBezTo>
                      <a:cubicBezTo>
                        <a:pt x="1853" y="657"/>
                        <a:pt x="1852" y="658"/>
                        <a:pt x="1853" y="658"/>
                      </a:cubicBezTo>
                      <a:cubicBezTo>
                        <a:pt x="1853" y="669"/>
                        <a:pt x="1855" y="681"/>
                        <a:pt x="1855" y="692"/>
                      </a:cubicBezTo>
                      <a:cubicBezTo>
                        <a:pt x="1855" y="701"/>
                        <a:pt x="1859" y="710"/>
                        <a:pt x="1858" y="719"/>
                      </a:cubicBezTo>
                      <a:cubicBezTo>
                        <a:pt x="1857" y="728"/>
                        <a:pt x="1856" y="738"/>
                        <a:pt x="1858" y="747"/>
                      </a:cubicBezTo>
                      <a:cubicBezTo>
                        <a:pt x="1862" y="760"/>
                        <a:pt x="1861" y="774"/>
                        <a:pt x="1860" y="787"/>
                      </a:cubicBezTo>
                      <a:cubicBezTo>
                        <a:pt x="1858" y="805"/>
                        <a:pt x="1859" y="822"/>
                        <a:pt x="1857" y="839"/>
                      </a:cubicBezTo>
                      <a:cubicBezTo>
                        <a:pt x="1856" y="849"/>
                        <a:pt x="1856" y="859"/>
                        <a:pt x="1855" y="868"/>
                      </a:cubicBezTo>
                      <a:cubicBezTo>
                        <a:pt x="1853" y="882"/>
                        <a:pt x="1852" y="897"/>
                        <a:pt x="1849" y="911"/>
                      </a:cubicBezTo>
                      <a:cubicBezTo>
                        <a:pt x="1849" y="917"/>
                        <a:pt x="1849" y="922"/>
                        <a:pt x="1847" y="927"/>
                      </a:cubicBezTo>
                      <a:cubicBezTo>
                        <a:pt x="1845" y="932"/>
                        <a:pt x="1847" y="939"/>
                        <a:pt x="1844" y="943"/>
                      </a:cubicBezTo>
                      <a:cubicBezTo>
                        <a:pt x="1840" y="949"/>
                        <a:pt x="1844" y="957"/>
                        <a:pt x="1840" y="963"/>
                      </a:cubicBezTo>
                      <a:cubicBezTo>
                        <a:pt x="1837" y="969"/>
                        <a:pt x="1839" y="977"/>
                        <a:pt x="1837" y="984"/>
                      </a:cubicBezTo>
                      <a:cubicBezTo>
                        <a:pt x="1831" y="1000"/>
                        <a:pt x="1830" y="1017"/>
                        <a:pt x="1824" y="1033"/>
                      </a:cubicBezTo>
                      <a:cubicBezTo>
                        <a:pt x="1822" y="1042"/>
                        <a:pt x="1819" y="1051"/>
                        <a:pt x="1817" y="1060"/>
                      </a:cubicBezTo>
                      <a:cubicBezTo>
                        <a:pt x="1815" y="1069"/>
                        <a:pt x="1812" y="1078"/>
                        <a:pt x="1809" y="1087"/>
                      </a:cubicBezTo>
                      <a:cubicBezTo>
                        <a:pt x="1804" y="1107"/>
                        <a:pt x="1797" y="1127"/>
                        <a:pt x="1790" y="1146"/>
                      </a:cubicBezTo>
                      <a:cubicBezTo>
                        <a:pt x="1784" y="1163"/>
                        <a:pt x="1779" y="1179"/>
                        <a:pt x="1772" y="1195"/>
                      </a:cubicBezTo>
                      <a:cubicBezTo>
                        <a:pt x="1768" y="1206"/>
                        <a:pt x="1762" y="1217"/>
                        <a:pt x="1759" y="1230"/>
                      </a:cubicBezTo>
                      <a:cubicBezTo>
                        <a:pt x="1757" y="1237"/>
                        <a:pt x="1753" y="1243"/>
                        <a:pt x="1749" y="1250"/>
                      </a:cubicBezTo>
                      <a:cubicBezTo>
                        <a:pt x="1743" y="1263"/>
                        <a:pt x="1737" y="1277"/>
                        <a:pt x="1731" y="1291"/>
                      </a:cubicBezTo>
                      <a:cubicBezTo>
                        <a:pt x="1719" y="1318"/>
                        <a:pt x="1705" y="1345"/>
                        <a:pt x="1691" y="1372"/>
                      </a:cubicBezTo>
                      <a:cubicBezTo>
                        <a:pt x="1683" y="1387"/>
                        <a:pt x="1676" y="1403"/>
                        <a:pt x="1666" y="1417"/>
                      </a:cubicBezTo>
                      <a:cubicBezTo>
                        <a:pt x="1660" y="1425"/>
                        <a:pt x="1657" y="1435"/>
                        <a:pt x="1652" y="1444"/>
                      </a:cubicBezTo>
                      <a:cubicBezTo>
                        <a:pt x="1642" y="1459"/>
                        <a:pt x="1634" y="1475"/>
                        <a:pt x="1624" y="1490"/>
                      </a:cubicBezTo>
                      <a:cubicBezTo>
                        <a:pt x="1615" y="1503"/>
                        <a:pt x="1608" y="1517"/>
                        <a:pt x="1600" y="1530"/>
                      </a:cubicBezTo>
                      <a:cubicBezTo>
                        <a:pt x="1592" y="1542"/>
                        <a:pt x="1583" y="1555"/>
                        <a:pt x="1575" y="1568"/>
                      </a:cubicBezTo>
                      <a:cubicBezTo>
                        <a:pt x="1567" y="1579"/>
                        <a:pt x="1559" y="1590"/>
                        <a:pt x="1551" y="1602"/>
                      </a:cubicBezTo>
                      <a:cubicBezTo>
                        <a:pt x="1543" y="1613"/>
                        <a:pt x="1535" y="1625"/>
                        <a:pt x="1527" y="1636"/>
                      </a:cubicBezTo>
                      <a:cubicBezTo>
                        <a:pt x="1518" y="1651"/>
                        <a:pt x="1506" y="1665"/>
                        <a:pt x="1496" y="1679"/>
                      </a:cubicBezTo>
                      <a:cubicBezTo>
                        <a:pt x="1487" y="1693"/>
                        <a:pt x="1476" y="1704"/>
                        <a:pt x="1467" y="1718"/>
                      </a:cubicBezTo>
                      <a:cubicBezTo>
                        <a:pt x="1459" y="1729"/>
                        <a:pt x="1449" y="1738"/>
                        <a:pt x="1442" y="1750"/>
                      </a:cubicBezTo>
                      <a:cubicBezTo>
                        <a:pt x="1437" y="1757"/>
                        <a:pt x="1430" y="1763"/>
                        <a:pt x="1424" y="1770"/>
                      </a:cubicBezTo>
                      <a:cubicBezTo>
                        <a:pt x="1420" y="1775"/>
                        <a:pt x="1416" y="1779"/>
                        <a:pt x="1412" y="1784"/>
                      </a:cubicBezTo>
                      <a:cubicBezTo>
                        <a:pt x="1403" y="1796"/>
                        <a:pt x="1390" y="1803"/>
                        <a:pt x="1374" y="1803"/>
                      </a:cubicBezTo>
                      <a:cubicBezTo>
                        <a:pt x="1368" y="1803"/>
                        <a:pt x="1361" y="1803"/>
                        <a:pt x="1358" y="180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5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2596CE1B-659A-4745-92DF-342499876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3" y="0"/>
                  <a:ext cx="4302" cy="3199"/>
                </a:xfrm>
                <a:custGeom>
                  <a:avLst/>
                  <a:gdLst>
                    <a:gd name="T0" fmla="*/ 2084 w 2089"/>
                    <a:gd name="T1" fmla="*/ 1154 h 1555"/>
                    <a:gd name="T2" fmla="*/ 2077 w 2089"/>
                    <a:gd name="T3" fmla="*/ 1206 h 1555"/>
                    <a:gd name="T4" fmla="*/ 2061 w 2089"/>
                    <a:gd name="T5" fmla="*/ 1291 h 1555"/>
                    <a:gd name="T6" fmla="*/ 2050 w 2089"/>
                    <a:gd name="T7" fmla="*/ 1339 h 1555"/>
                    <a:gd name="T8" fmla="*/ 2011 w 2089"/>
                    <a:gd name="T9" fmla="*/ 1454 h 1555"/>
                    <a:gd name="T10" fmla="*/ 1950 w 2089"/>
                    <a:gd name="T11" fmla="*/ 1552 h 1555"/>
                    <a:gd name="T12" fmla="*/ 1896 w 2089"/>
                    <a:gd name="T13" fmla="*/ 1545 h 1555"/>
                    <a:gd name="T14" fmla="*/ 1897 w 2089"/>
                    <a:gd name="T15" fmla="*/ 1438 h 1555"/>
                    <a:gd name="T16" fmla="*/ 1946 w 2089"/>
                    <a:gd name="T17" fmla="*/ 1294 h 1555"/>
                    <a:gd name="T18" fmla="*/ 1965 w 2089"/>
                    <a:gd name="T19" fmla="*/ 1205 h 1555"/>
                    <a:gd name="T20" fmla="*/ 1972 w 2089"/>
                    <a:gd name="T21" fmla="*/ 1148 h 1555"/>
                    <a:gd name="T22" fmla="*/ 1977 w 2089"/>
                    <a:gd name="T23" fmla="*/ 1050 h 1555"/>
                    <a:gd name="T24" fmla="*/ 1972 w 2089"/>
                    <a:gd name="T25" fmla="*/ 963 h 1555"/>
                    <a:gd name="T26" fmla="*/ 1967 w 2089"/>
                    <a:gd name="T27" fmla="*/ 931 h 1555"/>
                    <a:gd name="T28" fmla="*/ 1947 w 2089"/>
                    <a:gd name="T29" fmla="*/ 825 h 1555"/>
                    <a:gd name="T30" fmla="*/ 1865 w 2089"/>
                    <a:gd name="T31" fmla="*/ 614 h 1555"/>
                    <a:gd name="T32" fmla="*/ 1790 w 2089"/>
                    <a:gd name="T33" fmla="*/ 494 h 1555"/>
                    <a:gd name="T34" fmla="*/ 1746 w 2089"/>
                    <a:gd name="T35" fmla="*/ 439 h 1555"/>
                    <a:gd name="T36" fmla="*/ 1583 w 2089"/>
                    <a:gd name="T37" fmla="*/ 291 h 1555"/>
                    <a:gd name="T38" fmla="*/ 1440 w 2089"/>
                    <a:gd name="T39" fmla="*/ 206 h 1555"/>
                    <a:gd name="T40" fmla="*/ 1271 w 2089"/>
                    <a:gd name="T41" fmla="*/ 144 h 1555"/>
                    <a:gd name="T42" fmla="*/ 1185 w 2089"/>
                    <a:gd name="T43" fmla="*/ 126 h 1555"/>
                    <a:gd name="T44" fmla="*/ 1128 w 2089"/>
                    <a:gd name="T45" fmla="*/ 118 h 1555"/>
                    <a:gd name="T46" fmla="*/ 980 w 2089"/>
                    <a:gd name="T47" fmla="*/ 114 h 1555"/>
                    <a:gd name="T48" fmla="*/ 903 w 2089"/>
                    <a:gd name="T49" fmla="*/ 121 h 1555"/>
                    <a:gd name="T50" fmla="*/ 820 w 2089"/>
                    <a:gd name="T51" fmla="*/ 136 h 1555"/>
                    <a:gd name="T52" fmla="*/ 718 w 2089"/>
                    <a:gd name="T53" fmla="*/ 165 h 1555"/>
                    <a:gd name="T54" fmla="*/ 535 w 2089"/>
                    <a:gd name="T55" fmla="*/ 252 h 1555"/>
                    <a:gd name="T56" fmla="*/ 422 w 2089"/>
                    <a:gd name="T57" fmla="*/ 332 h 1555"/>
                    <a:gd name="T58" fmla="*/ 320 w 2089"/>
                    <a:gd name="T59" fmla="*/ 432 h 1555"/>
                    <a:gd name="T60" fmla="*/ 235 w 2089"/>
                    <a:gd name="T61" fmla="*/ 545 h 1555"/>
                    <a:gd name="T62" fmla="*/ 148 w 2089"/>
                    <a:gd name="T63" fmla="*/ 716 h 1555"/>
                    <a:gd name="T64" fmla="*/ 105 w 2089"/>
                    <a:gd name="T65" fmla="*/ 850 h 1555"/>
                    <a:gd name="T66" fmla="*/ 2 w 2089"/>
                    <a:gd name="T67" fmla="*/ 839 h 1555"/>
                    <a:gd name="T68" fmla="*/ 32 w 2089"/>
                    <a:gd name="T69" fmla="*/ 711 h 1555"/>
                    <a:gd name="T70" fmla="*/ 64 w 2089"/>
                    <a:gd name="T71" fmla="*/ 629 h 1555"/>
                    <a:gd name="T72" fmla="*/ 126 w 2089"/>
                    <a:gd name="T73" fmla="*/ 511 h 1555"/>
                    <a:gd name="T74" fmla="*/ 207 w 2089"/>
                    <a:gd name="T75" fmla="*/ 395 h 1555"/>
                    <a:gd name="T76" fmla="*/ 298 w 2089"/>
                    <a:gd name="T77" fmla="*/ 295 h 1555"/>
                    <a:gd name="T78" fmla="*/ 357 w 2089"/>
                    <a:gd name="T79" fmla="*/ 244 h 1555"/>
                    <a:gd name="T80" fmla="*/ 507 w 2089"/>
                    <a:gd name="T81" fmla="*/ 141 h 1555"/>
                    <a:gd name="T82" fmla="*/ 724 w 2089"/>
                    <a:gd name="T83" fmla="*/ 48 h 1555"/>
                    <a:gd name="T84" fmla="*/ 821 w 2089"/>
                    <a:gd name="T85" fmla="*/ 23 h 1555"/>
                    <a:gd name="T86" fmla="*/ 885 w 2089"/>
                    <a:gd name="T87" fmla="*/ 12 h 1555"/>
                    <a:gd name="T88" fmla="*/ 950 w 2089"/>
                    <a:gd name="T89" fmla="*/ 6 h 1555"/>
                    <a:gd name="T90" fmla="*/ 1056 w 2089"/>
                    <a:gd name="T91" fmla="*/ 2 h 1555"/>
                    <a:gd name="T92" fmla="*/ 1138 w 2089"/>
                    <a:gd name="T93" fmla="*/ 7 h 1555"/>
                    <a:gd name="T94" fmla="*/ 1170 w 2089"/>
                    <a:gd name="T95" fmla="*/ 12 h 1555"/>
                    <a:gd name="T96" fmla="*/ 1220 w 2089"/>
                    <a:gd name="T97" fmla="*/ 19 h 1555"/>
                    <a:gd name="T98" fmla="*/ 1266 w 2089"/>
                    <a:gd name="T99" fmla="*/ 27 h 1555"/>
                    <a:gd name="T100" fmla="*/ 1422 w 2089"/>
                    <a:gd name="T101" fmla="*/ 77 h 1555"/>
                    <a:gd name="T102" fmla="*/ 1604 w 2089"/>
                    <a:gd name="T103" fmla="*/ 171 h 1555"/>
                    <a:gd name="T104" fmla="*/ 1790 w 2089"/>
                    <a:gd name="T105" fmla="*/ 324 h 1555"/>
                    <a:gd name="T106" fmla="*/ 1854 w 2089"/>
                    <a:gd name="T107" fmla="*/ 396 h 1555"/>
                    <a:gd name="T108" fmla="*/ 1946 w 2089"/>
                    <a:gd name="T109" fmla="*/ 532 h 1555"/>
                    <a:gd name="T110" fmla="*/ 2011 w 2089"/>
                    <a:gd name="T111" fmla="*/ 663 h 1555"/>
                    <a:gd name="T112" fmla="*/ 2055 w 2089"/>
                    <a:gd name="T113" fmla="*/ 803 h 1555"/>
                    <a:gd name="T114" fmla="*/ 2074 w 2089"/>
                    <a:gd name="T115" fmla="*/ 891 h 1555"/>
                    <a:gd name="T116" fmla="*/ 2079 w 2089"/>
                    <a:gd name="T117" fmla="*/ 919 h 1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089" h="1555">
                      <a:moveTo>
                        <a:pt x="2085" y="978"/>
                      </a:moveTo>
                      <a:cubicBezTo>
                        <a:pt x="2089" y="1021"/>
                        <a:pt x="2085" y="1064"/>
                        <a:pt x="2087" y="1107"/>
                      </a:cubicBezTo>
                      <a:cubicBezTo>
                        <a:pt x="2087" y="1122"/>
                        <a:pt x="2082" y="1138"/>
                        <a:pt x="2084" y="1154"/>
                      </a:cubicBezTo>
                      <a:cubicBezTo>
                        <a:pt x="2080" y="1161"/>
                        <a:pt x="2082" y="1170"/>
                        <a:pt x="2081" y="1178"/>
                      </a:cubicBezTo>
                      <a:cubicBezTo>
                        <a:pt x="2081" y="1183"/>
                        <a:pt x="2078" y="1188"/>
                        <a:pt x="2078" y="1193"/>
                      </a:cubicBezTo>
                      <a:cubicBezTo>
                        <a:pt x="2079" y="1197"/>
                        <a:pt x="2078" y="1202"/>
                        <a:pt x="2077" y="1206"/>
                      </a:cubicBezTo>
                      <a:cubicBezTo>
                        <a:pt x="2075" y="1212"/>
                        <a:pt x="2077" y="1220"/>
                        <a:pt x="2073" y="1226"/>
                      </a:cubicBezTo>
                      <a:cubicBezTo>
                        <a:pt x="2074" y="1243"/>
                        <a:pt x="2066" y="1258"/>
                        <a:pt x="2066" y="1275"/>
                      </a:cubicBezTo>
                      <a:cubicBezTo>
                        <a:pt x="2060" y="1279"/>
                        <a:pt x="2065" y="1286"/>
                        <a:pt x="2061" y="1291"/>
                      </a:cubicBezTo>
                      <a:cubicBezTo>
                        <a:pt x="2058" y="1295"/>
                        <a:pt x="2060" y="1303"/>
                        <a:pt x="2057" y="1307"/>
                      </a:cubicBezTo>
                      <a:cubicBezTo>
                        <a:pt x="2054" y="1312"/>
                        <a:pt x="2056" y="1318"/>
                        <a:pt x="2053" y="1323"/>
                      </a:cubicBezTo>
                      <a:cubicBezTo>
                        <a:pt x="2050" y="1327"/>
                        <a:pt x="2052" y="1334"/>
                        <a:pt x="2050" y="1339"/>
                      </a:cubicBezTo>
                      <a:cubicBezTo>
                        <a:pt x="2044" y="1359"/>
                        <a:pt x="2037" y="1379"/>
                        <a:pt x="2030" y="1399"/>
                      </a:cubicBezTo>
                      <a:cubicBezTo>
                        <a:pt x="2027" y="1408"/>
                        <a:pt x="2024" y="1418"/>
                        <a:pt x="2021" y="1427"/>
                      </a:cubicBezTo>
                      <a:cubicBezTo>
                        <a:pt x="2017" y="1436"/>
                        <a:pt x="2014" y="1445"/>
                        <a:pt x="2011" y="1454"/>
                      </a:cubicBezTo>
                      <a:cubicBezTo>
                        <a:pt x="2008" y="1461"/>
                        <a:pt x="2005" y="1468"/>
                        <a:pt x="2002" y="1474"/>
                      </a:cubicBezTo>
                      <a:cubicBezTo>
                        <a:pt x="1995" y="1491"/>
                        <a:pt x="1987" y="1507"/>
                        <a:pt x="1979" y="1523"/>
                      </a:cubicBezTo>
                      <a:cubicBezTo>
                        <a:pt x="1973" y="1537"/>
                        <a:pt x="1963" y="1546"/>
                        <a:pt x="1950" y="1552"/>
                      </a:cubicBezTo>
                      <a:cubicBezTo>
                        <a:pt x="1946" y="1554"/>
                        <a:pt x="1943" y="1555"/>
                        <a:pt x="1938" y="1555"/>
                      </a:cubicBezTo>
                      <a:cubicBezTo>
                        <a:pt x="1933" y="1554"/>
                        <a:pt x="1928" y="1555"/>
                        <a:pt x="1923" y="1555"/>
                      </a:cubicBezTo>
                      <a:cubicBezTo>
                        <a:pt x="1912" y="1555"/>
                        <a:pt x="1903" y="1552"/>
                        <a:pt x="1896" y="1545"/>
                      </a:cubicBezTo>
                      <a:cubicBezTo>
                        <a:pt x="1883" y="1533"/>
                        <a:pt x="1880" y="1529"/>
                        <a:pt x="1876" y="1515"/>
                      </a:cubicBezTo>
                      <a:cubicBezTo>
                        <a:pt x="1872" y="1503"/>
                        <a:pt x="1873" y="1491"/>
                        <a:pt x="1878" y="1479"/>
                      </a:cubicBezTo>
                      <a:cubicBezTo>
                        <a:pt x="1884" y="1465"/>
                        <a:pt x="1891" y="1452"/>
                        <a:pt x="1897" y="1438"/>
                      </a:cubicBezTo>
                      <a:cubicBezTo>
                        <a:pt x="1903" y="1422"/>
                        <a:pt x="1909" y="1406"/>
                        <a:pt x="1916" y="1391"/>
                      </a:cubicBezTo>
                      <a:cubicBezTo>
                        <a:pt x="1924" y="1370"/>
                        <a:pt x="1930" y="1349"/>
                        <a:pt x="1937" y="1328"/>
                      </a:cubicBezTo>
                      <a:cubicBezTo>
                        <a:pt x="1941" y="1317"/>
                        <a:pt x="1943" y="1306"/>
                        <a:pt x="1946" y="1294"/>
                      </a:cubicBezTo>
                      <a:cubicBezTo>
                        <a:pt x="1948" y="1286"/>
                        <a:pt x="1951" y="1277"/>
                        <a:pt x="1953" y="1269"/>
                      </a:cubicBezTo>
                      <a:cubicBezTo>
                        <a:pt x="1954" y="1263"/>
                        <a:pt x="1955" y="1257"/>
                        <a:pt x="1957" y="1251"/>
                      </a:cubicBezTo>
                      <a:cubicBezTo>
                        <a:pt x="1960" y="1235"/>
                        <a:pt x="1962" y="1220"/>
                        <a:pt x="1965" y="1205"/>
                      </a:cubicBezTo>
                      <a:cubicBezTo>
                        <a:pt x="1966" y="1198"/>
                        <a:pt x="1965" y="1191"/>
                        <a:pt x="1967" y="1185"/>
                      </a:cubicBezTo>
                      <a:cubicBezTo>
                        <a:pt x="1971" y="1178"/>
                        <a:pt x="1968" y="1172"/>
                        <a:pt x="1970" y="1165"/>
                      </a:cubicBezTo>
                      <a:cubicBezTo>
                        <a:pt x="1971" y="1159"/>
                        <a:pt x="1973" y="1154"/>
                        <a:pt x="1972" y="1148"/>
                      </a:cubicBezTo>
                      <a:cubicBezTo>
                        <a:pt x="1972" y="1142"/>
                        <a:pt x="1973" y="1137"/>
                        <a:pt x="1974" y="1131"/>
                      </a:cubicBezTo>
                      <a:cubicBezTo>
                        <a:pt x="1976" y="1123"/>
                        <a:pt x="1974" y="1114"/>
                        <a:pt x="1975" y="1105"/>
                      </a:cubicBezTo>
                      <a:cubicBezTo>
                        <a:pt x="1976" y="1087"/>
                        <a:pt x="1976" y="1068"/>
                        <a:pt x="1977" y="1050"/>
                      </a:cubicBezTo>
                      <a:cubicBezTo>
                        <a:pt x="1978" y="1040"/>
                        <a:pt x="1974" y="1030"/>
                        <a:pt x="1975" y="1020"/>
                      </a:cubicBezTo>
                      <a:cubicBezTo>
                        <a:pt x="1976" y="1010"/>
                        <a:pt x="1976" y="1000"/>
                        <a:pt x="1974" y="990"/>
                      </a:cubicBezTo>
                      <a:cubicBezTo>
                        <a:pt x="1972" y="981"/>
                        <a:pt x="1972" y="972"/>
                        <a:pt x="1972" y="963"/>
                      </a:cubicBezTo>
                      <a:cubicBezTo>
                        <a:pt x="1972" y="958"/>
                        <a:pt x="1968" y="954"/>
                        <a:pt x="1969" y="948"/>
                      </a:cubicBezTo>
                      <a:cubicBezTo>
                        <a:pt x="1970" y="944"/>
                        <a:pt x="1971" y="939"/>
                        <a:pt x="1967" y="935"/>
                      </a:cubicBezTo>
                      <a:cubicBezTo>
                        <a:pt x="1966" y="934"/>
                        <a:pt x="1967" y="932"/>
                        <a:pt x="1967" y="931"/>
                      </a:cubicBezTo>
                      <a:cubicBezTo>
                        <a:pt x="1967" y="921"/>
                        <a:pt x="1965" y="911"/>
                        <a:pt x="1962" y="901"/>
                      </a:cubicBezTo>
                      <a:cubicBezTo>
                        <a:pt x="1961" y="895"/>
                        <a:pt x="1961" y="889"/>
                        <a:pt x="1960" y="884"/>
                      </a:cubicBezTo>
                      <a:cubicBezTo>
                        <a:pt x="1956" y="864"/>
                        <a:pt x="1952" y="845"/>
                        <a:pt x="1947" y="825"/>
                      </a:cubicBezTo>
                      <a:cubicBezTo>
                        <a:pt x="1942" y="809"/>
                        <a:pt x="1938" y="792"/>
                        <a:pt x="1933" y="776"/>
                      </a:cubicBezTo>
                      <a:cubicBezTo>
                        <a:pt x="1926" y="753"/>
                        <a:pt x="1917" y="730"/>
                        <a:pt x="1908" y="707"/>
                      </a:cubicBezTo>
                      <a:cubicBezTo>
                        <a:pt x="1896" y="675"/>
                        <a:pt x="1881" y="644"/>
                        <a:pt x="1865" y="614"/>
                      </a:cubicBezTo>
                      <a:cubicBezTo>
                        <a:pt x="1857" y="598"/>
                        <a:pt x="1848" y="582"/>
                        <a:pt x="1839" y="567"/>
                      </a:cubicBezTo>
                      <a:cubicBezTo>
                        <a:pt x="1827" y="549"/>
                        <a:pt x="1815" y="532"/>
                        <a:pt x="1804" y="514"/>
                      </a:cubicBezTo>
                      <a:cubicBezTo>
                        <a:pt x="1799" y="508"/>
                        <a:pt x="1794" y="501"/>
                        <a:pt x="1790" y="494"/>
                      </a:cubicBezTo>
                      <a:cubicBezTo>
                        <a:pt x="1787" y="487"/>
                        <a:pt x="1780" y="482"/>
                        <a:pt x="1775" y="476"/>
                      </a:cubicBezTo>
                      <a:cubicBezTo>
                        <a:pt x="1766" y="464"/>
                        <a:pt x="1756" y="452"/>
                        <a:pt x="1747" y="440"/>
                      </a:cubicBezTo>
                      <a:cubicBezTo>
                        <a:pt x="1747" y="440"/>
                        <a:pt x="1747" y="440"/>
                        <a:pt x="1746" y="439"/>
                      </a:cubicBezTo>
                      <a:cubicBezTo>
                        <a:pt x="1722" y="412"/>
                        <a:pt x="1696" y="386"/>
                        <a:pt x="1670" y="361"/>
                      </a:cubicBezTo>
                      <a:cubicBezTo>
                        <a:pt x="1658" y="349"/>
                        <a:pt x="1645" y="339"/>
                        <a:pt x="1633" y="329"/>
                      </a:cubicBezTo>
                      <a:cubicBezTo>
                        <a:pt x="1616" y="316"/>
                        <a:pt x="1600" y="303"/>
                        <a:pt x="1583" y="291"/>
                      </a:cubicBezTo>
                      <a:cubicBezTo>
                        <a:pt x="1564" y="277"/>
                        <a:pt x="1544" y="264"/>
                        <a:pt x="1523" y="251"/>
                      </a:cubicBezTo>
                      <a:cubicBezTo>
                        <a:pt x="1511" y="243"/>
                        <a:pt x="1497" y="237"/>
                        <a:pt x="1484" y="229"/>
                      </a:cubicBezTo>
                      <a:cubicBezTo>
                        <a:pt x="1470" y="220"/>
                        <a:pt x="1455" y="212"/>
                        <a:pt x="1440" y="206"/>
                      </a:cubicBezTo>
                      <a:cubicBezTo>
                        <a:pt x="1418" y="196"/>
                        <a:pt x="1397" y="186"/>
                        <a:pt x="1374" y="178"/>
                      </a:cubicBezTo>
                      <a:cubicBezTo>
                        <a:pt x="1358" y="172"/>
                        <a:pt x="1341" y="165"/>
                        <a:pt x="1324" y="159"/>
                      </a:cubicBezTo>
                      <a:cubicBezTo>
                        <a:pt x="1306" y="154"/>
                        <a:pt x="1289" y="149"/>
                        <a:pt x="1271" y="144"/>
                      </a:cubicBezTo>
                      <a:cubicBezTo>
                        <a:pt x="1259" y="141"/>
                        <a:pt x="1247" y="139"/>
                        <a:pt x="1235" y="134"/>
                      </a:cubicBezTo>
                      <a:cubicBezTo>
                        <a:pt x="1231" y="132"/>
                        <a:pt x="1226" y="132"/>
                        <a:pt x="1221" y="132"/>
                      </a:cubicBezTo>
                      <a:cubicBezTo>
                        <a:pt x="1209" y="131"/>
                        <a:pt x="1198" y="125"/>
                        <a:pt x="1185" y="126"/>
                      </a:cubicBezTo>
                      <a:cubicBezTo>
                        <a:pt x="1180" y="122"/>
                        <a:pt x="1173" y="125"/>
                        <a:pt x="1167" y="123"/>
                      </a:cubicBezTo>
                      <a:cubicBezTo>
                        <a:pt x="1162" y="120"/>
                        <a:pt x="1155" y="123"/>
                        <a:pt x="1150" y="121"/>
                      </a:cubicBezTo>
                      <a:cubicBezTo>
                        <a:pt x="1143" y="118"/>
                        <a:pt x="1135" y="120"/>
                        <a:pt x="1128" y="118"/>
                      </a:cubicBezTo>
                      <a:cubicBezTo>
                        <a:pt x="1117" y="115"/>
                        <a:pt x="1106" y="118"/>
                        <a:pt x="1096" y="115"/>
                      </a:cubicBezTo>
                      <a:cubicBezTo>
                        <a:pt x="1077" y="111"/>
                        <a:pt x="1058" y="114"/>
                        <a:pt x="1039" y="113"/>
                      </a:cubicBezTo>
                      <a:cubicBezTo>
                        <a:pt x="1019" y="113"/>
                        <a:pt x="1000" y="112"/>
                        <a:pt x="980" y="114"/>
                      </a:cubicBezTo>
                      <a:cubicBezTo>
                        <a:pt x="969" y="115"/>
                        <a:pt x="957" y="114"/>
                        <a:pt x="945" y="116"/>
                      </a:cubicBezTo>
                      <a:cubicBezTo>
                        <a:pt x="938" y="117"/>
                        <a:pt x="931" y="118"/>
                        <a:pt x="924" y="118"/>
                      </a:cubicBezTo>
                      <a:cubicBezTo>
                        <a:pt x="917" y="119"/>
                        <a:pt x="910" y="122"/>
                        <a:pt x="903" y="121"/>
                      </a:cubicBezTo>
                      <a:cubicBezTo>
                        <a:pt x="896" y="126"/>
                        <a:pt x="887" y="122"/>
                        <a:pt x="879" y="126"/>
                      </a:cubicBezTo>
                      <a:cubicBezTo>
                        <a:pt x="872" y="129"/>
                        <a:pt x="863" y="127"/>
                        <a:pt x="856" y="129"/>
                      </a:cubicBezTo>
                      <a:cubicBezTo>
                        <a:pt x="844" y="133"/>
                        <a:pt x="832" y="133"/>
                        <a:pt x="820" y="136"/>
                      </a:cubicBezTo>
                      <a:cubicBezTo>
                        <a:pt x="808" y="139"/>
                        <a:pt x="796" y="142"/>
                        <a:pt x="784" y="145"/>
                      </a:cubicBezTo>
                      <a:cubicBezTo>
                        <a:pt x="773" y="148"/>
                        <a:pt x="762" y="151"/>
                        <a:pt x="751" y="155"/>
                      </a:cubicBezTo>
                      <a:cubicBezTo>
                        <a:pt x="740" y="158"/>
                        <a:pt x="728" y="161"/>
                        <a:pt x="718" y="165"/>
                      </a:cubicBezTo>
                      <a:cubicBezTo>
                        <a:pt x="700" y="173"/>
                        <a:pt x="682" y="179"/>
                        <a:pt x="664" y="186"/>
                      </a:cubicBezTo>
                      <a:cubicBezTo>
                        <a:pt x="634" y="199"/>
                        <a:pt x="606" y="213"/>
                        <a:pt x="577" y="228"/>
                      </a:cubicBezTo>
                      <a:cubicBezTo>
                        <a:pt x="563" y="235"/>
                        <a:pt x="549" y="244"/>
                        <a:pt x="535" y="252"/>
                      </a:cubicBezTo>
                      <a:cubicBezTo>
                        <a:pt x="517" y="263"/>
                        <a:pt x="500" y="275"/>
                        <a:pt x="482" y="287"/>
                      </a:cubicBezTo>
                      <a:cubicBezTo>
                        <a:pt x="473" y="293"/>
                        <a:pt x="465" y="300"/>
                        <a:pt x="456" y="306"/>
                      </a:cubicBezTo>
                      <a:cubicBezTo>
                        <a:pt x="444" y="314"/>
                        <a:pt x="434" y="324"/>
                        <a:pt x="422" y="332"/>
                      </a:cubicBezTo>
                      <a:cubicBezTo>
                        <a:pt x="415" y="338"/>
                        <a:pt x="409" y="344"/>
                        <a:pt x="402" y="350"/>
                      </a:cubicBezTo>
                      <a:cubicBezTo>
                        <a:pt x="384" y="366"/>
                        <a:pt x="366" y="382"/>
                        <a:pt x="350" y="400"/>
                      </a:cubicBezTo>
                      <a:cubicBezTo>
                        <a:pt x="340" y="410"/>
                        <a:pt x="329" y="421"/>
                        <a:pt x="320" y="432"/>
                      </a:cubicBezTo>
                      <a:cubicBezTo>
                        <a:pt x="311" y="443"/>
                        <a:pt x="302" y="452"/>
                        <a:pt x="295" y="462"/>
                      </a:cubicBezTo>
                      <a:cubicBezTo>
                        <a:pt x="284" y="476"/>
                        <a:pt x="274" y="489"/>
                        <a:pt x="264" y="503"/>
                      </a:cubicBezTo>
                      <a:cubicBezTo>
                        <a:pt x="254" y="517"/>
                        <a:pt x="244" y="531"/>
                        <a:pt x="235" y="545"/>
                      </a:cubicBezTo>
                      <a:cubicBezTo>
                        <a:pt x="228" y="555"/>
                        <a:pt x="222" y="565"/>
                        <a:pt x="216" y="575"/>
                      </a:cubicBezTo>
                      <a:cubicBezTo>
                        <a:pt x="201" y="601"/>
                        <a:pt x="187" y="628"/>
                        <a:pt x="174" y="655"/>
                      </a:cubicBezTo>
                      <a:cubicBezTo>
                        <a:pt x="165" y="675"/>
                        <a:pt x="156" y="695"/>
                        <a:pt x="148" y="716"/>
                      </a:cubicBezTo>
                      <a:cubicBezTo>
                        <a:pt x="141" y="735"/>
                        <a:pt x="133" y="755"/>
                        <a:pt x="127" y="775"/>
                      </a:cubicBezTo>
                      <a:cubicBezTo>
                        <a:pt x="123" y="789"/>
                        <a:pt x="119" y="804"/>
                        <a:pt x="115" y="818"/>
                      </a:cubicBezTo>
                      <a:cubicBezTo>
                        <a:pt x="111" y="828"/>
                        <a:pt x="110" y="840"/>
                        <a:pt x="105" y="850"/>
                      </a:cubicBezTo>
                      <a:cubicBezTo>
                        <a:pt x="97" y="865"/>
                        <a:pt x="86" y="875"/>
                        <a:pt x="70" y="878"/>
                      </a:cubicBezTo>
                      <a:cubicBezTo>
                        <a:pt x="52" y="882"/>
                        <a:pt x="34" y="880"/>
                        <a:pt x="19" y="865"/>
                      </a:cubicBezTo>
                      <a:cubicBezTo>
                        <a:pt x="11" y="858"/>
                        <a:pt x="6" y="849"/>
                        <a:pt x="2" y="839"/>
                      </a:cubicBezTo>
                      <a:cubicBezTo>
                        <a:pt x="0" y="830"/>
                        <a:pt x="2" y="822"/>
                        <a:pt x="1" y="813"/>
                      </a:cubicBezTo>
                      <a:cubicBezTo>
                        <a:pt x="6" y="802"/>
                        <a:pt x="7" y="789"/>
                        <a:pt x="11" y="777"/>
                      </a:cubicBezTo>
                      <a:cubicBezTo>
                        <a:pt x="18" y="755"/>
                        <a:pt x="23" y="732"/>
                        <a:pt x="32" y="711"/>
                      </a:cubicBezTo>
                      <a:cubicBezTo>
                        <a:pt x="35" y="702"/>
                        <a:pt x="38" y="693"/>
                        <a:pt x="41" y="685"/>
                      </a:cubicBezTo>
                      <a:cubicBezTo>
                        <a:pt x="45" y="675"/>
                        <a:pt x="50" y="666"/>
                        <a:pt x="52" y="657"/>
                      </a:cubicBezTo>
                      <a:cubicBezTo>
                        <a:pt x="55" y="647"/>
                        <a:pt x="61" y="639"/>
                        <a:pt x="64" y="629"/>
                      </a:cubicBezTo>
                      <a:cubicBezTo>
                        <a:pt x="66" y="619"/>
                        <a:pt x="73" y="611"/>
                        <a:pt x="77" y="602"/>
                      </a:cubicBezTo>
                      <a:cubicBezTo>
                        <a:pt x="84" y="584"/>
                        <a:pt x="94" y="568"/>
                        <a:pt x="102" y="551"/>
                      </a:cubicBezTo>
                      <a:cubicBezTo>
                        <a:pt x="109" y="537"/>
                        <a:pt x="119" y="524"/>
                        <a:pt x="126" y="511"/>
                      </a:cubicBezTo>
                      <a:cubicBezTo>
                        <a:pt x="137" y="493"/>
                        <a:pt x="147" y="476"/>
                        <a:pt x="159" y="459"/>
                      </a:cubicBezTo>
                      <a:cubicBezTo>
                        <a:pt x="167" y="448"/>
                        <a:pt x="175" y="437"/>
                        <a:pt x="183" y="425"/>
                      </a:cubicBezTo>
                      <a:cubicBezTo>
                        <a:pt x="191" y="415"/>
                        <a:pt x="199" y="405"/>
                        <a:pt x="207" y="395"/>
                      </a:cubicBezTo>
                      <a:cubicBezTo>
                        <a:pt x="210" y="389"/>
                        <a:pt x="216" y="385"/>
                        <a:pt x="220" y="378"/>
                      </a:cubicBezTo>
                      <a:cubicBezTo>
                        <a:pt x="226" y="370"/>
                        <a:pt x="233" y="363"/>
                        <a:pt x="240" y="355"/>
                      </a:cubicBezTo>
                      <a:cubicBezTo>
                        <a:pt x="260" y="335"/>
                        <a:pt x="279" y="315"/>
                        <a:pt x="298" y="295"/>
                      </a:cubicBezTo>
                      <a:cubicBezTo>
                        <a:pt x="304" y="289"/>
                        <a:pt x="311" y="284"/>
                        <a:pt x="317" y="278"/>
                      </a:cubicBezTo>
                      <a:cubicBezTo>
                        <a:pt x="323" y="273"/>
                        <a:pt x="328" y="267"/>
                        <a:pt x="335" y="262"/>
                      </a:cubicBezTo>
                      <a:cubicBezTo>
                        <a:pt x="343" y="258"/>
                        <a:pt x="350" y="251"/>
                        <a:pt x="357" y="244"/>
                      </a:cubicBezTo>
                      <a:cubicBezTo>
                        <a:pt x="372" y="230"/>
                        <a:pt x="389" y="218"/>
                        <a:pt x="407" y="205"/>
                      </a:cubicBezTo>
                      <a:cubicBezTo>
                        <a:pt x="427" y="190"/>
                        <a:pt x="449" y="176"/>
                        <a:pt x="470" y="162"/>
                      </a:cubicBezTo>
                      <a:cubicBezTo>
                        <a:pt x="482" y="154"/>
                        <a:pt x="495" y="148"/>
                        <a:pt x="507" y="141"/>
                      </a:cubicBezTo>
                      <a:cubicBezTo>
                        <a:pt x="533" y="125"/>
                        <a:pt x="560" y="112"/>
                        <a:pt x="587" y="99"/>
                      </a:cubicBezTo>
                      <a:cubicBezTo>
                        <a:pt x="610" y="89"/>
                        <a:pt x="632" y="80"/>
                        <a:pt x="655" y="71"/>
                      </a:cubicBezTo>
                      <a:cubicBezTo>
                        <a:pt x="678" y="63"/>
                        <a:pt x="701" y="55"/>
                        <a:pt x="724" y="48"/>
                      </a:cubicBezTo>
                      <a:cubicBezTo>
                        <a:pt x="736" y="44"/>
                        <a:pt x="748" y="40"/>
                        <a:pt x="761" y="38"/>
                      </a:cubicBezTo>
                      <a:cubicBezTo>
                        <a:pt x="776" y="34"/>
                        <a:pt x="791" y="30"/>
                        <a:pt x="806" y="26"/>
                      </a:cubicBezTo>
                      <a:cubicBezTo>
                        <a:pt x="811" y="24"/>
                        <a:pt x="816" y="25"/>
                        <a:pt x="821" y="23"/>
                      </a:cubicBezTo>
                      <a:cubicBezTo>
                        <a:pt x="827" y="20"/>
                        <a:pt x="835" y="21"/>
                        <a:pt x="843" y="20"/>
                      </a:cubicBezTo>
                      <a:cubicBezTo>
                        <a:pt x="851" y="18"/>
                        <a:pt x="859" y="18"/>
                        <a:pt x="867" y="15"/>
                      </a:cubicBezTo>
                      <a:cubicBezTo>
                        <a:pt x="872" y="13"/>
                        <a:pt x="879" y="14"/>
                        <a:pt x="885" y="12"/>
                      </a:cubicBezTo>
                      <a:cubicBezTo>
                        <a:pt x="895" y="10"/>
                        <a:pt x="906" y="10"/>
                        <a:pt x="916" y="9"/>
                      </a:cubicBezTo>
                      <a:cubicBezTo>
                        <a:pt x="922" y="9"/>
                        <a:pt x="927" y="5"/>
                        <a:pt x="933" y="6"/>
                      </a:cubicBezTo>
                      <a:cubicBezTo>
                        <a:pt x="939" y="7"/>
                        <a:pt x="945" y="8"/>
                        <a:pt x="950" y="6"/>
                      </a:cubicBezTo>
                      <a:cubicBezTo>
                        <a:pt x="962" y="2"/>
                        <a:pt x="974" y="4"/>
                        <a:pt x="986" y="4"/>
                      </a:cubicBezTo>
                      <a:cubicBezTo>
                        <a:pt x="997" y="4"/>
                        <a:pt x="1009" y="0"/>
                        <a:pt x="1021" y="1"/>
                      </a:cubicBezTo>
                      <a:cubicBezTo>
                        <a:pt x="1032" y="2"/>
                        <a:pt x="1044" y="1"/>
                        <a:pt x="1056" y="2"/>
                      </a:cubicBezTo>
                      <a:cubicBezTo>
                        <a:pt x="1065" y="2"/>
                        <a:pt x="1074" y="4"/>
                        <a:pt x="1083" y="4"/>
                      </a:cubicBezTo>
                      <a:cubicBezTo>
                        <a:pt x="1092" y="4"/>
                        <a:pt x="1102" y="3"/>
                        <a:pt x="1111" y="4"/>
                      </a:cubicBezTo>
                      <a:cubicBezTo>
                        <a:pt x="1120" y="7"/>
                        <a:pt x="1129" y="7"/>
                        <a:pt x="1138" y="7"/>
                      </a:cubicBezTo>
                      <a:cubicBezTo>
                        <a:pt x="1143" y="7"/>
                        <a:pt x="1147" y="10"/>
                        <a:pt x="1153" y="10"/>
                      </a:cubicBezTo>
                      <a:cubicBezTo>
                        <a:pt x="1157" y="9"/>
                        <a:pt x="1162" y="7"/>
                        <a:pt x="1166" y="12"/>
                      </a:cubicBezTo>
                      <a:cubicBezTo>
                        <a:pt x="1167" y="12"/>
                        <a:pt x="1169" y="12"/>
                        <a:pt x="1170" y="12"/>
                      </a:cubicBezTo>
                      <a:cubicBezTo>
                        <a:pt x="1175" y="13"/>
                        <a:pt x="1181" y="11"/>
                        <a:pt x="1187" y="14"/>
                      </a:cubicBezTo>
                      <a:cubicBezTo>
                        <a:pt x="1191" y="17"/>
                        <a:pt x="1197" y="14"/>
                        <a:pt x="1203" y="17"/>
                      </a:cubicBezTo>
                      <a:cubicBezTo>
                        <a:pt x="1208" y="19"/>
                        <a:pt x="1214" y="17"/>
                        <a:pt x="1220" y="19"/>
                      </a:cubicBezTo>
                      <a:cubicBezTo>
                        <a:pt x="1225" y="21"/>
                        <a:pt x="1230" y="22"/>
                        <a:pt x="1236" y="22"/>
                      </a:cubicBezTo>
                      <a:cubicBezTo>
                        <a:pt x="1241" y="21"/>
                        <a:pt x="1245" y="25"/>
                        <a:pt x="1250" y="25"/>
                      </a:cubicBezTo>
                      <a:cubicBezTo>
                        <a:pt x="1256" y="25"/>
                        <a:pt x="1260" y="29"/>
                        <a:pt x="1266" y="27"/>
                      </a:cubicBezTo>
                      <a:cubicBezTo>
                        <a:pt x="1283" y="34"/>
                        <a:pt x="1301" y="36"/>
                        <a:pt x="1318" y="42"/>
                      </a:cubicBezTo>
                      <a:cubicBezTo>
                        <a:pt x="1336" y="48"/>
                        <a:pt x="1355" y="52"/>
                        <a:pt x="1372" y="59"/>
                      </a:cubicBezTo>
                      <a:cubicBezTo>
                        <a:pt x="1389" y="65"/>
                        <a:pt x="1406" y="70"/>
                        <a:pt x="1422" y="77"/>
                      </a:cubicBezTo>
                      <a:cubicBezTo>
                        <a:pt x="1460" y="92"/>
                        <a:pt x="1497" y="110"/>
                        <a:pt x="1533" y="129"/>
                      </a:cubicBezTo>
                      <a:cubicBezTo>
                        <a:pt x="1543" y="134"/>
                        <a:pt x="1553" y="141"/>
                        <a:pt x="1563" y="146"/>
                      </a:cubicBezTo>
                      <a:cubicBezTo>
                        <a:pt x="1578" y="154"/>
                        <a:pt x="1591" y="162"/>
                        <a:pt x="1604" y="171"/>
                      </a:cubicBezTo>
                      <a:cubicBezTo>
                        <a:pt x="1623" y="183"/>
                        <a:pt x="1642" y="196"/>
                        <a:pt x="1660" y="210"/>
                      </a:cubicBezTo>
                      <a:cubicBezTo>
                        <a:pt x="1676" y="223"/>
                        <a:pt x="1693" y="235"/>
                        <a:pt x="1709" y="248"/>
                      </a:cubicBezTo>
                      <a:cubicBezTo>
                        <a:pt x="1738" y="271"/>
                        <a:pt x="1763" y="298"/>
                        <a:pt x="1790" y="324"/>
                      </a:cubicBezTo>
                      <a:cubicBezTo>
                        <a:pt x="1796" y="330"/>
                        <a:pt x="1802" y="336"/>
                        <a:pt x="1808" y="343"/>
                      </a:cubicBezTo>
                      <a:cubicBezTo>
                        <a:pt x="1819" y="354"/>
                        <a:pt x="1829" y="365"/>
                        <a:pt x="1838" y="378"/>
                      </a:cubicBezTo>
                      <a:cubicBezTo>
                        <a:pt x="1843" y="384"/>
                        <a:pt x="1849" y="390"/>
                        <a:pt x="1854" y="396"/>
                      </a:cubicBezTo>
                      <a:cubicBezTo>
                        <a:pt x="1864" y="409"/>
                        <a:pt x="1874" y="423"/>
                        <a:pt x="1884" y="436"/>
                      </a:cubicBezTo>
                      <a:cubicBezTo>
                        <a:pt x="1899" y="455"/>
                        <a:pt x="1911" y="475"/>
                        <a:pt x="1925" y="496"/>
                      </a:cubicBezTo>
                      <a:cubicBezTo>
                        <a:pt x="1932" y="507"/>
                        <a:pt x="1938" y="520"/>
                        <a:pt x="1946" y="532"/>
                      </a:cubicBezTo>
                      <a:cubicBezTo>
                        <a:pt x="1956" y="546"/>
                        <a:pt x="1962" y="562"/>
                        <a:pt x="1971" y="576"/>
                      </a:cubicBezTo>
                      <a:cubicBezTo>
                        <a:pt x="1977" y="585"/>
                        <a:pt x="1979" y="595"/>
                        <a:pt x="1984" y="604"/>
                      </a:cubicBezTo>
                      <a:cubicBezTo>
                        <a:pt x="1994" y="623"/>
                        <a:pt x="2002" y="643"/>
                        <a:pt x="2011" y="663"/>
                      </a:cubicBezTo>
                      <a:cubicBezTo>
                        <a:pt x="2017" y="677"/>
                        <a:pt x="2022" y="692"/>
                        <a:pt x="2027" y="707"/>
                      </a:cubicBezTo>
                      <a:cubicBezTo>
                        <a:pt x="2031" y="721"/>
                        <a:pt x="2037" y="735"/>
                        <a:pt x="2041" y="750"/>
                      </a:cubicBezTo>
                      <a:cubicBezTo>
                        <a:pt x="2046" y="768"/>
                        <a:pt x="2052" y="785"/>
                        <a:pt x="2055" y="803"/>
                      </a:cubicBezTo>
                      <a:cubicBezTo>
                        <a:pt x="2059" y="819"/>
                        <a:pt x="2063" y="835"/>
                        <a:pt x="2066" y="851"/>
                      </a:cubicBezTo>
                      <a:cubicBezTo>
                        <a:pt x="2067" y="860"/>
                        <a:pt x="2070" y="869"/>
                        <a:pt x="2071" y="878"/>
                      </a:cubicBezTo>
                      <a:cubicBezTo>
                        <a:pt x="2072" y="882"/>
                        <a:pt x="2074" y="886"/>
                        <a:pt x="2074" y="891"/>
                      </a:cubicBezTo>
                      <a:cubicBezTo>
                        <a:pt x="2074" y="896"/>
                        <a:pt x="2075" y="900"/>
                        <a:pt x="2076" y="904"/>
                      </a:cubicBezTo>
                      <a:cubicBezTo>
                        <a:pt x="2077" y="909"/>
                        <a:pt x="2075" y="914"/>
                        <a:pt x="2079" y="918"/>
                      </a:cubicBezTo>
                      <a:cubicBezTo>
                        <a:pt x="2079" y="918"/>
                        <a:pt x="2079" y="918"/>
                        <a:pt x="2079" y="919"/>
                      </a:cubicBezTo>
                      <a:cubicBezTo>
                        <a:pt x="2080" y="930"/>
                        <a:pt x="2080" y="941"/>
                        <a:pt x="2081" y="952"/>
                      </a:cubicBezTo>
                      <a:cubicBezTo>
                        <a:pt x="2082" y="960"/>
                        <a:pt x="2084" y="969"/>
                        <a:pt x="2085" y="97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5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46" name="Freeform 7">
                  <a:extLst>
                    <a:ext uri="{FF2B5EF4-FFF2-40B4-BE49-F238E27FC236}">
                      <a16:creationId xmlns:a16="http://schemas.microsoft.com/office/drawing/2014/main" id="{E3E1E4FA-EC6E-4611-A795-AFC02110C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7" y="1031"/>
                  <a:ext cx="3254" cy="3291"/>
                </a:xfrm>
                <a:custGeom>
                  <a:avLst/>
                  <a:gdLst>
                    <a:gd name="T0" fmla="*/ 1575 w 1580"/>
                    <a:gd name="T1" fmla="*/ 578 h 1600"/>
                    <a:gd name="T2" fmla="*/ 1557 w 1580"/>
                    <a:gd name="T3" fmla="*/ 679 h 1600"/>
                    <a:gd name="T4" fmla="*/ 1494 w 1580"/>
                    <a:gd name="T5" fmla="*/ 877 h 1600"/>
                    <a:gd name="T6" fmla="*/ 1446 w 1580"/>
                    <a:gd name="T7" fmla="*/ 991 h 1600"/>
                    <a:gd name="T8" fmla="*/ 1329 w 1580"/>
                    <a:gd name="T9" fmla="*/ 1199 h 1600"/>
                    <a:gd name="T10" fmla="*/ 1249 w 1580"/>
                    <a:gd name="T11" fmla="*/ 1301 h 1600"/>
                    <a:gd name="T12" fmla="*/ 1171 w 1580"/>
                    <a:gd name="T13" fmla="*/ 1387 h 1600"/>
                    <a:gd name="T14" fmla="*/ 1036 w 1580"/>
                    <a:gd name="T15" fmla="*/ 1513 h 1600"/>
                    <a:gd name="T16" fmla="*/ 936 w 1580"/>
                    <a:gd name="T17" fmla="*/ 1593 h 1600"/>
                    <a:gd name="T18" fmla="*/ 872 w 1580"/>
                    <a:gd name="T19" fmla="*/ 1580 h 1600"/>
                    <a:gd name="T20" fmla="*/ 864 w 1580"/>
                    <a:gd name="T21" fmla="*/ 1516 h 1600"/>
                    <a:gd name="T22" fmla="*/ 943 w 1580"/>
                    <a:gd name="T23" fmla="*/ 1446 h 1600"/>
                    <a:gd name="T24" fmla="*/ 1070 w 1580"/>
                    <a:gd name="T25" fmla="*/ 1329 h 1600"/>
                    <a:gd name="T26" fmla="*/ 1202 w 1580"/>
                    <a:gd name="T27" fmla="*/ 1184 h 1600"/>
                    <a:gd name="T28" fmla="*/ 1326 w 1580"/>
                    <a:gd name="T29" fmla="*/ 984 h 1600"/>
                    <a:gd name="T30" fmla="*/ 1383 w 1580"/>
                    <a:gd name="T31" fmla="*/ 858 h 1600"/>
                    <a:gd name="T32" fmla="*/ 1444 w 1580"/>
                    <a:gd name="T33" fmla="*/ 678 h 1600"/>
                    <a:gd name="T34" fmla="*/ 1461 w 1580"/>
                    <a:gd name="T35" fmla="*/ 594 h 1600"/>
                    <a:gd name="T36" fmla="*/ 1467 w 1580"/>
                    <a:gd name="T37" fmla="*/ 526 h 1600"/>
                    <a:gd name="T38" fmla="*/ 1462 w 1580"/>
                    <a:gd name="T39" fmla="*/ 446 h 1600"/>
                    <a:gd name="T40" fmla="*/ 1427 w 1580"/>
                    <a:gd name="T41" fmla="*/ 340 h 1600"/>
                    <a:gd name="T42" fmla="*/ 1306 w 1580"/>
                    <a:gd name="T43" fmla="*/ 207 h 1600"/>
                    <a:gd name="T44" fmla="*/ 1174 w 1580"/>
                    <a:gd name="T45" fmla="*/ 137 h 1600"/>
                    <a:gd name="T46" fmla="*/ 1091 w 1580"/>
                    <a:gd name="T47" fmla="*/ 116 h 1600"/>
                    <a:gd name="T48" fmla="*/ 1027 w 1580"/>
                    <a:gd name="T49" fmla="*/ 111 h 1600"/>
                    <a:gd name="T50" fmla="*/ 923 w 1580"/>
                    <a:gd name="T51" fmla="*/ 125 h 1600"/>
                    <a:gd name="T52" fmla="*/ 788 w 1580"/>
                    <a:gd name="T53" fmla="*/ 183 h 1600"/>
                    <a:gd name="T54" fmla="*/ 686 w 1580"/>
                    <a:gd name="T55" fmla="*/ 270 h 1600"/>
                    <a:gd name="T56" fmla="*/ 597 w 1580"/>
                    <a:gd name="T57" fmla="*/ 426 h 1600"/>
                    <a:gd name="T58" fmla="*/ 516 w 1580"/>
                    <a:gd name="T59" fmla="*/ 610 h 1600"/>
                    <a:gd name="T60" fmla="*/ 448 w 1580"/>
                    <a:gd name="T61" fmla="*/ 718 h 1600"/>
                    <a:gd name="T62" fmla="*/ 322 w 1580"/>
                    <a:gd name="T63" fmla="*/ 817 h 1600"/>
                    <a:gd name="T64" fmla="*/ 150 w 1580"/>
                    <a:gd name="T65" fmla="*/ 894 h 1600"/>
                    <a:gd name="T66" fmla="*/ 26 w 1580"/>
                    <a:gd name="T67" fmla="*/ 910 h 1600"/>
                    <a:gd name="T68" fmla="*/ 16 w 1580"/>
                    <a:gd name="T69" fmla="*/ 828 h 1600"/>
                    <a:gd name="T70" fmla="*/ 131 w 1580"/>
                    <a:gd name="T71" fmla="*/ 783 h 1600"/>
                    <a:gd name="T72" fmla="*/ 298 w 1580"/>
                    <a:gd name="T73" fmla="*/ 701 h 1600"/>
                    <a:gd name="T74" fmla="*/ 406 w 1580"/>
                    <a:gd name="T75" fmla="*/ 583 h 1600"/>
                    <a:gd name="T76" fmla="*/ 444 w 1580"/>
                    <a:gd name="T77" fmla="*/ 506 h 1600"/>
                    <a:gd name="T78" fmla="*/ 488 w 1580"/>
                    <a:gd name="T79" fmla="*/ 402 h 1600"/>
                    <a:gd name="T80" fmla="*/ 533 w 1580"/>
                    <a:gd name="T81" fmla="*/ 293 h 1600"/>
                    <a:gd name="T82" fmla="*/ 652 w 1580"/>
                    <a:gd name="T83" fmla="*/ 148 h 1600"/>
                    <a:gd name="T84" fmla="*/ 797 w 1580"/>
                    <a:gd name="T85" fmla="*/ 52 h 1600"/>
                    <a:gd name="T86" fmla="*/ 922 w 1580"/>
                    <a:gd name="T87" fmla="*/ 13 h 1600"/>
                    <a:gd name="T88" fmla="*/ 986 w 1580"/>
                    <a:gd name="T89" fmla="*/ 4 h 1600"/>
                    <a:gd name="T90" fmla="*/ 1077 w 1580"/>
                    <a:gd name="T91" fmla="*/ 4 h 1600"/>
                    <a:gd name="T92" fmla="*/ 1146 w 1580"/>
                    <a:gd name="T93" fmla="*/ 14 h 1600"/>
                    <a:gd name="T94" fmla="*/ 1199 w 1580"/>
                    <a:gd name="T95" fmla="*/ 29 h 1600"/>
                    <a:gd name="T96" fmla="*/ 1364 w 1580"/>
                    <a:gd name="T97" fmla="*/ 112 h 1600"/>
                    <a:gd name="T98" fmla="*/ 1491 w 1580"/>
                    <a:gd name="T99" fmla="*/ 232 h 1600"/>
                    <a:gd name="T100" fmla="*/ 1555 w 1580"/>
                    <a:gd name="T101" fmla="*/ 357 h 1600"/>
                    <a:gd name="T102" fmla="*/ 1573 w 1580"/>
                    <a:gd name="T103" fmla="*/ 439 h 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580" h="1600">
                      <a:moveTo>
                        <a:pt x="1578" y="508"/>
                      </a:moveTo>
                      <a:cubicBezTo>
                        <a:pt x="1578" y="521"/>
                        <a:pt x="1578" y="531"/>
                        <a:pt x="1578" y="541"/>
                      </a:cubicBezTo>
                      <a:cubicBezTo>
                        <a:pt x="1578" y="553"/>
                        <a:pt x="1576" y="565"/>
                        <a:pt x="1575" y="578"/>
                      </a:cubicBezTo>
                      <a:cubicBezTo>
                        <a:pt x="1574" y="590"/>
                        <a:pt x="1573" y="603"/>
                        <a:pt x="1570" y="616"/>
                      </a:cubicBezTo>
                      <a:cubicBezTo>
                        <a:pt x="1567" y="627"/>
                        <a:pt x="1566" y="639"/>
                        <a:pt x="1563" y="650"/>
                      </a:cubicBezTo>
                      <a:cubicBezTo>
                        <a:pt x="1560" y="660"/>
                        <a:pt x="1560" y="670"/>
                        <a:pt x="1557" y="679"/>
                      </a:cubicBezTo>
                      <a:cubicBezTo>
                        <a:pt x="1552" y="700"/>
                        <a:pt x="1547" y="721"/>
                        <a:pt x="1541" y="742"/>
                      </a:cubicBezTo>
                      <a:cubicBezTo>
                        <a:pt x="1532" y="770"/>
                        <a:pt x="1522" y="798"/>
                        <a:pt x="1513" y="826"/>
                      </a:cubicBezTo>
                      <a:cubicBezTo>
                        <a:pt x="1507" y="843"/>
                        <a:pt x="1501" y="860"/>
                        <a:pt x="1494" y="877"/>
                      </a:cubicBezTo>
                      <a:cubicBezTo>
                        <a:pt x="1489" y="889"/>
                        <a:pt x="1484" y="902"/>
                        <a:pt x="1479" y="914"/>
                      </a:cubicBezTo>
                      <a:cubicBezTo>
                        <a:pt x="1476" y="922"/>
                        <a:pt x="1474" y="929"/>
                        <a:pt x="1470" y="937"/>
                      </a:cubicBezTo>
                      <a:cubicBezTo>
                        <a:pt x="1462" y="955"/>
                        <a:pt x="1453" y="973"/>
                        <a:pt x="1446" y="991"/>
                      </a:cubicBezTo>
                      <a:cubicBezTo>
                        <a:pt x="1436" y="1016"/>
                        <a:pt x="1424" y="1039"/>
                        <a:pt x="1412" y="1062"/>
                      </a:cubicBezTo>
                      <a:cubicBezTo>
                        <a:pt x="1399" y="1085"/>
                        <a:pt x="1386" y="1109"/>
                        <a:pt x="1372" y="1132"/>
                      </a:cubicBezTo>
                      <a:cubicBezTo>
                        <a:pt x="1358" y="1155"/>
                        <a:pt x="1344" y="1177"/>
                        <a:pt x="1329" y="1199"/>
                      </a:cubicBezTo>
                      <a:cubicBezTo>
                        <a:pt x="1321" y="1210"/>
                        <a:pt x="1314" y="1220"/>
                        <a:pt x="1306" y="1231"/>
                      </a:cubicBezTo>
                      <a:cubicBezTo>
                        <a:pt x="1294" y="1247"/>
                        <a:pt x="1282" y="1262"/>
                        <a:pt x="1270" y="1277"/>
                      </a:cubicBezTo>
                      <a:cubicBezTo>
                        <a:pt x="1264" y="1285"/>
                        <a:pt x="1256" y="1293"/>
                        <a:pt x="1249" y="1301"/>
                      </a:cubicBezTo>
                      <a:cubicBezTo>
                        <a:pt x="1241" y="1313"/>
                        <a:pt x="1228" y="1322"/>
                        <a:pt x="1221" y="1335"/>
                      </a:cubicBezTo>
                      <a:cubicBezTo>
                        <a:pt x="1220" y="1335"/>
                        <a:pt x="1219" y="1336"/>
                        <a:pt x="1219" y="1336"/>
                      </a:cubicBezTo>
                      <a:cubicBezTo>
                        <a:pt x="1203" y="1353"/>
                        <a:pt x="1187" y="1370"/>
                        <a:pt x="1171" y="1387"/>
                      </a:cubicBezTo>
                      <a:cubicBezTo>
                        <a:pt x="1155" y="1403"/>
                        <a:pt x="1139" y="1421"/>
                        <a:pt x="1121" y="1436"/>
                      </a:cubicBezTo>
                      <a:cubicBezTo>
                        <a:pt x="1108" y="1448"/>
                        <a:pt x="1096" y="1461"/>
                        <a:pt x="1082" y="1473"/>
                      </a:cubicBezTo>
                      <a:cubicBezTo>
                        <a:pt x="1067" y="1486"/>
                        <a:pt x="1051" y="1500"/>
                        <a:pt x="1036" y="1513"/>
                      </a:cubicBezTo>
                      <a:cubicBezTo>
                        <a:pt x="1025" y="1524"/>
                        <a:pt x="1012" y="1534"/>
                        <a:pt x="1000" y="1545"/>
                      </a:cubicBezTo>
                      <a:cubicBezTo>
                        <a:pt x="986" y="1557"/>
                        <a:pt x="970" y="1568"/>
                        <a:pt x="955" y="1580"/>
                      </a:cubicBezTo>
                      <a:cubicBezTo>
                        <a:pt x="949" y="1585"/>
                        <a:pt x="943" y="1590"/>
                        <a:pt x="936" y="1593"/>
                      </a:cubicBezTo>
                      <a:cubicBezTo>
                        <a:pt x="928" y="1597"/>
                        <a:pt x="919" y="1600"/>
                        <a:pt x="910" y="1599"/>
                      </a:cubicBezTo>
                      <a:cubicBezTo>
                        <a:pt x="898" y="1597"/>
                        <a:pt x="885" y="1595"/>
                        <a:pt x="877" y="1585"/>
                      </a:cubicBezTo>
                      <a:cubicBezTo>
                        <a:pt x="875" y="1583"/>
                        <a:pt x="874" y="1582"/>
                        <a:pt x="872" y="1580"/>
                      </a:cubicBezTo>
                      <a:cubicBezTo>
                        <a:pt x="866" y="1575"/>
                        <a:pt x="862" y="1569"/>
                        <a:pt x="860" y="1561"/>
                      </a:cubicBezTo>
                      <a:cubicBezTo>
                        <a:pt x="859" y="1554"/>
                        <a:pt x="855" y="1548"/>
                        <a:pt x="856" y="1542"/>
                      </a:cubicBezTo>
                      <a:cubicBezTo>
                        <a:pt x="858" y="1533"/>
                        <a:pt x="859" y="1524"/>
                        <a:pt x="864" y="1516"/>
                      </a:cubicBezTo>
                      <a:cubicBezTo>
                        <a:pt x="870" y="1507"/>
                        <a:pt x="878" y="1500"/>
                        <a:pt x="886" y="1493"/>
                      </a:cubicBezTo>
                      <a:cubicBezTo>
                        <a:pt x="891" y="1488"/>
                        <a:pt x="898" y="1485"/>
                        <a:pt x="904" y="1480"/>
                      </a:cubicBezTo>
                      <a:cubicBezTo>
                        <a:pt x="917" y="1469"/>
                        <a:pt x="930" y="1457"/>
                        <a:pt x="943" y="1446"/>
                      </a:cubicBezTo>
                      <a:cubicBezTo>
                        <a:pt x="957" y="1435"/>
                        <a:pt x="970" y="1422"/>
                        <a:pt x="984" y="1411"/>
                      </a:cubicBezTo>
                      <a:cubicBezTo>
                        <a:pt x="994" y="1402"/>
                        <a:pt x="1002" y="1393"/>
                        <a:pt x="1012" y="1385"/>
                      </a:cubicBezTo>
                      <a:cubicBezTo>
                        <a:pt x="1033" y="1368"/>
                        <a:pt x="1051" y="1348"/>
                        <a:pt x="1070" y="1329"/>
                      </a:cubicBezTo>
                      <a:cubicBezTo>
                        <a:pt x="1089" y="1311"/>
                        <a:pt x="1109" y="1292"/>
                        <a:pt x="1127" y="1272"/>
                      </a:cubicBezTo>
                      <a:cubicBezTo>
                        <a:pt x="1141" y="1257"/>
                        <a:pt x="1154" y="1242"/>
                        <a:pt x="1168" y="1226"/>
                      </a:cubicBezTo>
                      <a:cubicBezTo>
                        <a:pt x="1180" y="1212"/>
                        <a:pt x="1191" y="1199"/>
                        <a:pt x="1202" y="1184"/>
                      </a:cubicBezTo>
                      <a:cubicBezTo>
                        <a:pt x="1221" y="1159"/>
                        <a:pt x="1239" y="1135"/>
                        <a:pt x="1256" y="1109"/>
                      </a:cubicBezTo>
                      <a:cubicBezTo>
                        <a:pt x="1268" y="1091"/>
                        <a:pt x="1279" y="1073"/>
                        <a:pt x="1290" y="1054"/>
                      </a:cubicBezTo>
                      <a:cubicBezTo>
                        <a:pt x="1303" y="1031"/>
                        <a:pt x="1314" y="1007"/>
                        <a:pt x="1326" y="984"/>
                      </a:cubicBezTo>
                      <a:cubicBezTo>
                        <a:pt x="1333" y="971"/>
                        <a:pt x="1340" y="958"/>
                        <a:pt x="1345" y="945"/>
                      </a:cubicBezTo>
                      <a:cubicBezTo>
                        <a:pt x="1353" y="927"/>
                        <a:pt x="1361" y="910"/>
                        <a:pt x="1368" y="892"/>
                      </a:cubicBezTo>
                      <a:cubicBezTo>
                        <a:pt x="1373" y="881"/>
                        <a:pt x="1378" y="869"/>
                        <a:pt x="1383" y="858"/>
                      </a:cubicBezTo>
                      <a:cubicBezTo>
                        <a:pt x="1391" y="839"/>
                        <a:pt x="1397" y="820"/>
                        <a:pt x="1404" y="802"/>
                      </a:cubicBezTo>
                      <a:cubicBezTo>
                        <a:pt x="1412" y="780"/>
                        <a:pt x="1419" y="759"/>
                        <a:pt x="1426" y="737"/>
                      </a:cubicBezTo>
                      <a:cubicBezTo>
                        <a:pt x="1432" y="717"/>
                        <a:pt x="1438" y="698"/>
                        <a:pt x="1444" y="678"/>
                      </a:cubicBezTo>
                      <a:cubicBezTo>
                        <a:pt x="1448" y="661"/>
                        <a:pt x="1450" y="644"/>
                        <a:pt x="1456" y="628"/>
                      </a:cubicBezTo>
                      <a:cubicBezTo>
                        <a:pt x="1454" y="621"/>
                        <a:pt x="1459" y="614"/>
                        <a:pt x="1459" y="606"/>
                      </a:cubicBezTo>
                      <a:cubicBezTo>
                        <a:pt x="1459" y="602"/>
                        <a:pt x="1460" y="598"/>
                        <a:pt x="1461" y="594"/>
                      </a:cubicBezTo>
                      <a:cubicBezTo>
                        <a:pt x="1462" y="590"/>
                        <a:pt x="1459" y="585"/>
                        <a:pt x="1464" y="582"/>
                      </a:cubicBezTo>
                      <a:cubicBezTo>
                        <a:pt x="1464" y="582"/>
                        <a:pt x="1464" y="581"/>
                        <a:pt x="1464" y="580"/>
                      </a:cubicBezTo>
                      <a:cubicBezTo>
                        <a:pt x="1463" y="562"/>
                        <a:pt x="1468" y="544"/>
                        <a:pt x="1467" y="526"/>
                      </a:cubicBezTo>
                      <a:cubicBezTo>
                        <a:pt x="1466" y="508"/>
                        <a:pt x="1467" y="491"/>
                        <a:pt x="1466" y="473"/>
                      </a:cubicBezTo>
                      <a:cubicBezTo>
                        <a:pt x="1466" y="469"/>
                        <a:pt x="1464" y="464"/>
                        <a:pt x="1464" y="460"/>
                      </a:cubicBezTo>
                      <a:cubicBezTo>
                        <a:pt x="1463" y="455"/>
                        <a:pt x="1464" y="451"/>
                        <a:pt x="1462" y="446"/>
                      </a:cubicBezTo>
                      <a:cubicBezTo>
                        <a:pt x="1460" y="441"/>
                        <a:pt x="1460" y="435"/>
                        <a:pt x="1459" y="429"/>
                      </a:cubicBezTo>
                      <a:cubicBezTo>
                        <a:pt x="1458" y="421"/>
                        <a:pt x="1456" y="412"/>
                        <a:pt x="1453" y="404"/>
                      </a:cubicBezTo>
                      <a:cubicBezTo>
                        <a:pt x="1447" y="382"/>
                        <a:pt x="1439" y="360"/>
                        <a:pt x="1427" y="340"/>
                      </a:cubicBezTo>
                      <a:cubicBezTo>
                        <a:pt x="1420" y="325"/>
                        <a:pt x="1411" y="312"/>
                        <a:pt x="1401" y="299"/>
                      </a:cubicBezTo>
                      <a:cubicBezTo>
                        <a:pt x="1384" y="274"/>
                        <a:pt x="1362" y="255"/>
                        <a:pt x="1341" y="234"/>
                      </a:cubicBezTo>
                      <a:cubicBezTo>
                        <a:pt x="1331" y="224"/>
                        <a:pt x="1318" y="216"/>
                        <a:pt x="1306" y="207"/>
                      </a:cubicBezTo>
                      <a:cubicBezTo>
                        <a:pt x="1293" y="197"/>
                        <a:pt x="1279" y="189"/>
                        <a:pt x="1265" y="181"/>
                      </a:cubicBezTo>
                      <a:cubicBezTo>
                        <a:pt x="1245" y="169"/>
                        <a:pt x="1225" y="158"/>
                        <a:pt x="1204" y="149"/>
                      </a:cubicBezTo>
                      <a:cubicBezTo>
                        <a:pt x="1194" y="145"/>
                        <a:pt x="1184" y="141"/>
                        <a:pt x="1174" y="137"/>
                      </a:cubicBezTo>
                      <a:cubicBezTo>
                        <a:pt x="1163" y="133"/>
                        <a:pt x="1151" y="130"/>
                        <a:pt x="1139" y="126"/>
                      </a:cubicBezTo>
                      <a:cubicBezTo>
                        <a:pt x="1129" y="123"/>
                        <a:pt x="1119" y="123"/>
                        <a:pt x="1110" y="119"/>
                      </a:cubicBezTo>
                      <a:cubicBezTo>
                        <a:pt x="1104" y="117"/>
                        <a:pt x="1097" y="120"/>
                        <a:pt x="1091" y="116"/>
                      </a:cubicBezTo>
                      <a:cubicBezTo>
                        <a:pt x="1077" y="116"/>
                        <a:pt x="1062" y="112"/>
                        <a:pt x="1047" y="113"/>
                      </a:cubicBezTo>
                      <a:cubicBezTo>
                        <a:pt x="1043" y="114"/>
                        <a:pt x="1038" y="115"/>
                        <a:pt x="1034" y="111"/>
                      </a:cubicBezTo>
                      <a:cubicBezTo>
                        <a:pt x="1033" y="110"/>
                        <a:pt x="1029" y="110"/>
                        <a:pt x="1027" y="111"/>
                      </a:cubicBezTo>
                      <a:cubicBezTo>
                        <a:pt x="1021" y="115"/>
                        <a:pt x="1014" y="114"/>
                        <a:pt x="1008" y="113"/>
                      </a:cubicBezTo>
                      <a:cubicBezTo>
                        <a:pt x="994" y="112"/>
                        <a:pt x="980" y="114"/>
                        <a:pt x="966" y="117"/>
                      </a:cubicBezTo>
                      <a:cubicBezTo>
                        <a:pt x="952" y="119"/>
                        <a:pt x="937" y="122"/>
                        <a:pt x="923" y="125"/>
                      </a:cubicBezTo>
                      <a:cubicBezTo>
                        <a:pt x="909" y="129"/>
                        <a:pt x="896" y="133"/>
                        <a:pt x="883" y="138"/>
                      </a:cubicBezTo>
                      <a:cubicBezTo>
                        <a:pt x="860" y="146"/>
                        <a:pt x="838" y="154"/>
                        <a:pt x="818" y="165"/>
                      </a:cubicBezTo>
                      <a:cubicBezTo>
                        <a:pt x="808" y="171"/>
                        <a:pt x="798" y="177"/>
                        <a:pt x="788" y="183"/>
                      </a:cubicBezTo>
                      <a:cubicBezTo>
                        <a:pt x="780" y="188"/>
                        <a:pt x="771" y="194"/>
                        <a:pt x="763" y="200"/>
                      </a:cubicBezTo>
                      <a:cubicBezTo>
                        <a:pt x="757" y="205"/>
                        <a:pt x="750" y="210"/>
                        <a:pt x="743" y="215"/>
                      </a:cubicBezTo>
                      <a:cubicBezTo>
                        <a:pt x="722" y="232"/>
                        <a:pt x="704" y="250"/>
                        <a:pt x="686" y="270"/>
                      </a:cubicBezTo>
                      <a:cubicBezTo>
                        <a:pt x="666" y="292"/>
                        <a:pt x="649" y="316"/>
                        <a:pt x="633" y="341"/>
                      </a:cubicBezTo>
                      <a:cubicBezTo>
                        <a:pt x="625" y="353"/>
                        <a:pt x="616" y="366"/>
                        <a:pt x="614" y="382"/>
                      </a:cubicBezTo>
                      <a:cubicBezTo>
                        <a:pt x="606" y="396"/>
                        <a:pt x="603" y="411"/>
                        <a:pt x="597" y="426"/>
                      </a:cubicBezTo>
                      <a:cubicBezTo>
                        <a:pt x="589" y="446"/>
                        <a:pt x="582" y="466"/>
                        <a:pt x="574" y="486"/>
                      </a:cubicBezTo>
                      <a:cubicBezTo>
                        <a:pt x="566" y="505"/>
                        <a:pt x="558" y="524"/>
                        <a:pt x="549" y="543"/>
                      </a:cubicBezTo>
                      <a:cubicBezTo>
                        <a:pt x="539" y="566"/>
                        <a:pt x="528" y="588"/>
                        <a:pt x="516" y="610"/>
                      </a:cubicBezTo>
                      <a:cubicBezTo>
                        <a:pt x="510" y="623"/>
                        <a:pt x="502" y="635"/>
                        <a:pt x="496" y="647"/>
                      </a:cubicBezTo>
                      <a:cubicBezTo>
                        <a:pt x="488" y="661"/>
                        <a:pt x="480" y="674"/>
                        <a:pt x="472" y="687"/>
                      </a:cubicBezTo>
                      <a:cubicBezTo>
                        <a:pt x="464" y="697"/>
                        <a:pt x="457" y="709"/>
                        <a:pt x="448" y="718"/>
                      </a:cubicBezTo>
                      <a:cubicBezTo>
                        <a:pt x="438" y="728"/>
                        <a:pt x="428" y="738"/>
                        <a:pt x="418" y="747"/>
                      </a:cubicBezTo>
                      <a:cubicBezTo>
                        <a:pt x="404" y="761"/>
                        <a:pt x="388" y="772"/>
                        <a:pt x="372" y="784"/>
                      </a:cubicBezTo>
                      <a:cubicBezTo>
                        <a:pt x="356" y="796"/>
                        <a:pt x="339" y="806"/>
                        <a:pt x="322" y="817"/>
                      </a:cubicBezTo>
                      <a:cubicBezTo>
                        <a:pt x="305" y="828"/>
                        <a:pt x="286" y="837"/>
                        <a:pt x="267" y="846"/>
                      </a:cubicBezTo>
                      <a:cubicBezTo>
                        <a:pt x="244" y="857"/>
                        <a:pt x="221" y="868"/>
                        <a:pt x="198" y="877"/>
                      </a:cubicBezTo>
                      <a:cubicBezTo>
                        <a:pt x="182" y="883"/>
                        <a:pt x="166" y="889"/>
                        <a:pt x="150" y="894"/>
                      </a:cubicBezTo>
                      <a:cubicBezTo>
                        <a:pt x="134" y="898"/>
                        <a:pt x="119" y="905"/>
                        <a:pt x="102" y="910"/>
                      </a:cubicBezTo>
                      <a:cubicBezTo>
                        <a:pt x="87" y="914"/>
                        <a:pt x="71" y="920"/>
                        <a:pt x="54" y="919"/>
                      </a:cubicBezTo>
                      <a:cubicBezTo>
                        <a:pt x="43" y="919"/>
                        <a:pt x="34" y="916"/>
                        <a:pt x="26" y="910"/>
                      </a:cubicBezTo>
                      <a:cubicBezTo>
                        <a:pt x="14" y="902"/>
                        <a:pt x="5" y="890"/>
                        <a:pt x="4" y="873"/>
                      </a:cubicBezTo>
                      <a:cubicBezTo>
                        <a:pt x="4" y="868"/>
                        <a:pt x="0" y="865"/>
                        <a:pt x="2" y="859"/>
                      </a:cubicBezTo>
                      <a:cubicBezTo>
                        <a:pt x="6" y="848"/>
                        <a:pt x="8" y="837"/>
                        <a:pt x="16" y="828"/>
                      </a:cubicBezTo>
                      <a:cubicBezTo>
                        <a:pt x="23" y="819"/>
                        <a:pt x="34" y="812"/>
                        <a:pt x="46" y="810"/>
                      </a:cubicBezTo>
                      <a:cubicBezTo>
                        <a:pt x="60" y="807"/>
                        <a:pt x="73" y="802"/>
                        <a:pt x="87" y="798"/>
                      </a:cubicBezTo>
                      <a:cubicBezTo>
                        <a:pt x="102" y="794"/>
                        <a:pt x="116" y="788"/>
                        <a:pt x="131" y="783"/>
                      </a:cubicBezTo>
                      <a:cubicBezTo>
                        <a:pt x="140" y="781"/>
                        <a:pt x="150" y="777"/>
                        <a:pt x="159" y="773"/>
                      </a:cubicBezTo>
                      <a:cubicBezTo>
                        <a:pt x="185" y="761"/>
                        <a:pt x="211" y="751"/>
                        <a:pt x="236" y="737"/>
                      </a:cubicBezTo>
                      <a:cubicBezTo>
                        <a:pt x="257" y="726"/>
                        <a:pt x="278" y="714"/>
                        <a:pt x="298" y="701"/>
                      </a:cubicBezTo>
                      <a:cubicBezTo>
                        <a:pt x="323" y="685"/>
                        <a:pt x="345" y="666"/>
                        <a:pt x="365" y="644"/>
                      </a:cubicBezTo>
                      <a:cubicBezTo>
                        <a:pt x="373" y="636"/>
                        <a:pt x="379" y="627"/>
                        <a:pt x="385" y="617"/>
                      </a:cubicBezTo>
                      <a:cubicBezTo>
                        <a:pt x="391" y="606"/>
                        <a:pt x="399" y="595"/>
                        <a:pt x="406" y="583"/>
                      </a:cubicBezTo>
                      <a:cubicBezTo>
                        <a:pt x="409" y="578"/>
                        <a:pt x="411" y="573"/>
                        <a:pt x="413" y="568"/>
                      </a:cubicBezTo>
                      <a:cubicBezTo>
                        <a:pt x="420" y="555"/>
                        <a:pt x="427" y="542"/>
                        <a:pt x="434" y="529"/>
                      </a:cubicBezTo>
                      <a:cubicBezTo>
                        <a:pt x="438" y="521"/>
                        <a:pt x="441" y="514"/>
                        <a:pt x="444" y="506"/>
                      </a:cubicBezTo>
                      <a:cubicBezTo>
                        <a:pt x="447" y="498"/>
                        <a:pt x="452" y="492"/>
                        <a:pt x="454" y="484"/>
                      </a:cubicBezTo>
                      <a:cubicBezTo>
                        <a:pt x="457" y="475"/>
                        <a:pt x="462" y="467"/>
                        <a:pt x="465" y="459"/>
                      </a:cubicBezTo>
                      <a:cubicBezTo>
                        <a:pt x="472" y="439"/>
                        <a:pt x="481" y="421"/>
                        <a:pt x="488" y="402"/>
                      </a:cubicBezTo>
                      <a:cubicBezTo>
                        <a:pt x="491" y="390"/>
                        <a:pt x="496" y="378"/>
                        <a:pt x="501" y="367"/>
                      </a:cubicBezTo>
                      <a:cubicBezTo>
                        <a:pt x="507" y="350"/>
                        <a:pt x="513" y="334"/>
                        <a:pt x="519" y="317"/>
                      </a:cubicBezTo>
                      <a:cubicBezTo>
                        <a:pt x="522" y="309"/>
                        <a:pt x="528" y="301"/>
                        <a:pt x="533" y="293"/>
                      </a:cubicBezTo>
                      <a:cubicBezTo>
                        <a:pt x="541" y="279"/>
                        <a:pt x="551" y="266"/>
                        <a:pt x="560" y="252"/>
                      </a:cubicBezTo>
                      <a:cubicBezTo>
                        <a:pt x="566" y="243"/>
                        <a:pt x="573" y="234"/>
                        <a:pt x="579" y="225"/>
                      </a:cubicBezTo>
                      <a:cubicBezTo>
                        <a:pt x="600" y="196"/>
                        <a:pt x="626" y="172"/>
                        <a:pt x="652" y="148"/>
                      </a:cubicBezTo>
                      <a:cubicBezTo>
                        <a:pt x="669" y="132"/>
                        <a:pt x="687" y="118"/>
                        <a:pt x="706" y="105"/>
                      </a:cubicBezTo>
                      <a:cubicBezTo>
                        <a:pt x="719" y="96"/>
                        <a:pt x="734" y="87"/>
                        <a:pt x="748" y="78"/>
                      </a:cubicBezTo>
                      <a:cubicBezTo>
                        <a:pt x="763" y="68"/>
                        <a:pt x="780" y="60"/>
                        <a:pt x="797" y="52"/>
                      </a:cubicBezTo>
                      <a:cubicBezTo>
                        <a:pt x="809" y="47"/>
                        <a:pt x="822" y="41"/>
                        <a:pt x="835" y="37"/>
                      </a:cubicBezTo>
                      <a:cubicBezTo>
                        <a:pt x="858" y="31"/>
                        <a:pt x="880" y="21"/>
                        <a:pt x="903" y="17"/>
                      </a:cubicBezTo>
                      <a:cubicBezTo>
                        <a:pt x="908" y="12"/>
                        <a:pt x="916" y="16"/>
                        <a:pt x="922" y="13"/>
                      </a:cubicBezTo>
                      <a:cubicBezTo>
                        <a:pt x="927" y="10"/>
                        <a:pt x="934" y="11"/>
                        <a:pt x="940" y="9"/>
                      </a:cubicBezTo>
                      <a:cubicBezTo>
                        <a:pt x="948" y="7"/>
                        <a:pt x="957" y="9"/>
                        <a:pt x="964" y="6"/>
                      </a:cubicBezTo>
                      <a:cubicBezTo>
                        <a:pt x="971" y="3"/>
                        <a:pt x="979" y="6"/>
                        <a:pt x="986" y="4"/>
                      </a:cubicBezTo>
                      <a:cubicBezTo>
                        <a:pt x="998" y="0"/>
                        <a:pt x="1010" y="2"/>
                        <a:pt x="1023" y="2"/>
                      </a:cubicBezTo>
                      <a:cubicBezTo>
                        <a:pt x="1035" y="2"/>
                        <a:pt x="1048" y="2"/>
                        <a:pt x="1060" y="2"/>
                      </a:cubicBezTo>
                      <a:cubicBezTo>
                        <a:pt x="1066" y="2"/>
                        <a:pt x="1072" y="4"/>
                        <a:pt x="1077" y="4"/>
                      </a:cubicBezTo>
                      <a:cubicBezTo>
                        <a:pt x="1083" y="5"/>
                        <a:pt x="1089" y="3"/>
                        <a:pt x="1094" y="5"/>
                      </a:cubicBezTo>
                      <a:cubicBezTo>
                        <a:pt x="1106" y="7"/>
                        <a:pt x="1117" y="9"/>
                        <a:pt x="1129" y="10"/>
                      </a:cubicBezTo>
                      <a:cubicBezTo>
                        <a:pt x="1133" y="15"/>
                        <a:pt x="1140" y="11"/>
                        <a:pt x="1146" y="14"/>
                      </a:cubicBezTo>
                      <a:cubicBezTo>
                        <a:pt x="1151" y="17"/>
                        <a:pt x="1158" y="16"/>
                        <a:pt x="1164" y="18"/>
                      </a:cubicBezTo>
                      <a:cubicBezTo>
                        <a:pt x="1170" y="20"/>
                        <a:pt x="1176" y="20"/>
                        <a:pt x="1182" y="23"/>
                      </a:cubicBezTo>
                      <a:cubicBezTo>
                        <a:pt x="1187" y="25"/>
                        <a:pt x="1193" y="27"/>
                        <a:pt x="1199" y="29"/>
                      </a:cubicBezTo>
                      <a:cubicBezTo>
                        <a:pt x="1207" y="31"/>
                        <a:pt x="1214" y="34"/>
                        <a:pt x="1222" y="37"/>
                      </a:cubicBezTo>
                      <a:cubicBezTo>
                        <a:pt x="1248" y="46"/>
                        <a:pt x="1271" y="59"/>
                        <a:pt x="1295" y="71"/>
                      </a:cubicBezTo>
                      <a:cubicBezTo>
                        <a:pt x="1319" y="83"/>
                        <a:pt x="1342" y="97"/>
                        <a:pt x="1364" y="112"/>
                      </a:cubicBezTo>
                      <a:cubicBezTo>
                        <a:pt x="1377" y="120"/>
                        <a:pt x="1388" y="131"/>
                        <a:pt x="1401" y="140"/>
                      </a:cubicBezTo>
                      <a:cubicBezTo>
                        <a:pt x="1424" y="156"/>
                        <a:pt x="1444" y="177"/>
                        <a:pt x="1463" y="198"/>
                      </a:cubicBezTo>
                      <a:cubicBezTo>
                        <a:pt x="1473" y="208"/>
                        <a:pt x="1482" y="220"/>
                        <a:pt x="1491" y="232"/>
                      </a:cubicBezTo>
                      <a:cubicBezTo>
                        <a:pt x="1502" y="246"/>
                        <a:pt x="1512" y="260"/>
                        <a:pt x="1520" y="276"/>
                      </a:cubicBezTo>
                      <a:cubicBezTo>
                        <a:pt x="1530" y="294"/>
                        <a:pt x="1541" y="314"/>
                        <a:pt x="1547" y="334"/>
                      </a:cubicBezTo>
                      <a:cubicBezTo>
                        <a:pt x="1550" y="342"/>
                        <a:pt x="1553" y="349"/>
                        <a:pt x="1555" y="357"/>
                      </a:cubicBezTo>
                      <a:cubicBezTo>
                        <a:pt x="1559" y="368"/>
                        <a:pt x="1562" y="379"/>
                        <a:pt x="1565" y="391"/>
                      </a:cubicBezTo>
                      <a:cubicBezTo>
                        <a:pt x="1567" y="399"/>
                        <a:pt x="1569" y="406"/>
                        <a:pt x="1570" y="414"/>
                      </a:cubicBezTo>
                      <a:cubicBezTo>
                        <a:pt x="1572" y="423"/>
                        <a:pt x="1571" y="431"/>
                        <a:pt x="1573" y="439"/>
                      </a:cubicBezTo>
                      <a:cubicBezTo>
                        <a:pt x="1576" y="448"/>
                        <a:pt x="1574" y="456"/>
                        <a:pt x="1576" y="464"/>
                      </a:cubicBezTo>
                      <a:cubicBezTo>
                        <a:pt x="1580" y="480"/>
                        <a:pt x="1577" y="496"/>
                        <a:pt x="1578" y="50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5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47" name="Freeform 8">
                  <a:extLst>
                    <a:ext uri="{FF2B5EF4-FFF2-40B4-BE49-F238E27FC236}">
                      <a16:creationId xmlns:a16="http://schemas.microsoft.com/office/drawing/2014/main" id="{1D27337B-550F-4D86-B9E8-D2A514D59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0" y="1549"/>
                  <a:ext cx="2503" cy="2586"/>
                </a:xfrm>
                <a:custGeom>
                  <a:avLst/>
                  <a:gdLst>
                    <a:gd name="T0" fmla="*/ 718 w 1215"/>
                    <a:gd name="T1" fmla="*/ 1104 h 1257"/>
                    <a:gd name="T2" fmla="*/ 657 w 1215"/>
                    <a:gd name="T3" fmla="*/ 1150 h 1257"/>
                    <a:gd name="T4" fmla="*/ 583 w 1215"/>
                    <a:gd name="T5" fmla="*/ 1201 h 1257"/>
                    <a:gd name="T6" fmla="*/ 508 w 1215"/>
                    <a:gd name="T7" fmla="*/ 1246 h 1257"/>
                    <a:gd name="T8" fmla="*/ 478 w 1215"/>
                    <a:gd name="T9" fmla="*/ 1257 h 1257"/>
                    <a:gd name="T10" fmla="*/ 434 w 1215"/>
                    <a:gd name="T11" fmla="*/ 1234 h 1257"/>
                    <a:gd name="T12" fmla="*/ 424 w 1215"/>
                    <a:gd name="T13" fmla="*/ 1186 h 1257"/>
                    <a:gd name="T14" fmla="*/ 460 w 1215"/>
                    <a:gd name="T15" fmla="*/ 1146 h 1257"/>
                    <a:gd name="T16" fmla="*/ 571 w 1215"/>
                    <a:gd name="T17" fmla="*/ 1074 h 1257"/>
                    <a:gd name="T18" fmla="*/ 643 w 1215"/>
                    <a:gd name="T19" fmla="*/ 1022 h 1257"/>
                    <a:gd name="T20" fmla="*/ 693 w 1215"/>
                    <a:gd name="T21" fmla="*/ 981 h 1257"/>
                    <a:gd name="T22" fmla="*/ 718 w 1215"/>
                    <a:gd name="T23" fmla="*/ 961 h 1257"/>
                    <a:gd name="T24" fmla="*/ 814 w 1215"/>
                    <a:gd name="T25" fmla="*/ 870 h 1257"/>
                    <a:gd name="T26" fmla="*/ 878 w 1215"/>
                    <a:gd name="T27" fmla="*/ 795 h 1257"/>
                    <a:gd name="T28" fmla="*/ 929 w 1215"/>
                    <a:gd name="T29" fmla="*/ 721 h 1257"/>
                    <a:gd name="T30" fmla="*/ 958 w 1215"/>
                    <a:gd name="T31" fmla="*/ 671 h 1257"/>
                    <a:gd name="T32" fmla="*/ 1013 w 1215"/>
                    <a:gd name="T33" fmla="*/ 557 h 1257"/>
                    <a:gd name="T34" fmla="*/ 1054 w 1215"/>
                    <a:gd name="T35" fmla="*/ 458 h 1257"/>
                    <a:gd name="T36" fmla="*/ 1089 w 1215"/>
                    <a:gd name="T37" fmla="*/ 353 h 1257"/>
                    <a:gd name="T38" fmla="*/ 1102 w 1215"/>
                    <a:gd name="T39" fmla="*/ 275 h 1257"/>
                    <a:gd name="T40" fmla="*/ 1024 w 1215"/>
                    <a:gd name="T41" fmla="*/ 150 h 1257"/>
                    <a:gd name="T42" fmla="*/ 968 w 1215"/>
                    <a:gd name="T43" fmla="*/ 122 h 1257"/>
                    <a:gd name="T44" fmla="*/ 911 w 1215"/>
                    <a:gd name="T45" fmla="*/ 114 h 1257"/>
                    <a:gd name="T46" fmla="*/ 839 w 1215"/>
                    <a:gd name="T47" fmla="*/ 125 h 1257"/>
                    <a:gd name="T48" fmla="*/ 758 w 1215"/>
                    <a:gd name="T49" fmla="*/ 183 h 1257"/>
                    <a:gd name="T50" fmla="*/ 725 w 1215"/>
                    <a:gd name="T51" fmla="*/ 235 h 1257"/>
                    <a:gd name="T52" fmla="*/ 682 w 1215"/>
                    <a:gd name="T53" fmla="*/ 322 h 1257"/>
                    <a:gd name="T54" fmla="*/ 655 w 1215"/>
                    <a:gd name="T55" fmla="*/ 380 h 1257"/>
                    <a:gd name="T56" fmla="*/ 563 w 1215"/>
                    <a:gd name="T57" fmla="*/ 558 h 1257"/>
                    <a:gd name="T58" fmla="*/ 505 w 1215"/>
                    <a:gd name="T59" fmla="*/ 644 h 1257"/>
                    <a:gd name="T60" fmla="*/ 408 w 1215"/>
                    <a:gd name="T61" fmla="*/ 732 h 1257"/>
                    <a:gd name="T62" fmla="*/ 344 w 1215"/>
                    <a:gd name="T63" fmla="*/ 773 h 1257"/>
                    <a:gd name="T64" fmla="*/ 203 w 1215"/>
                    <a:gd name="T65" fmla="*/ 842 h 1257"/>
                    <a:gd name="T66" fmla="*/ 86 w 1215"/>
                    <a:gd name="T67" fmla="*/ 886 h 1257"/>
                    <a:gd name="T68" fmla="*/ 14 w 1215"/>
                    <a:gd name="T69" fmla="*/ 870 h 1257"/>
                    <a:gd name="T70" fmla="*/ 32 w 1215"/>
                    <a:gd name="T71" fmla="*/ 789 h 1257"/>
                    <a:gd name="T72" fmla="*/ 113 w 1215"/>
                    <a:gd name="T73" fmla="*/ 759 h 1257"/>
                    <a:gd name="T74" fmla="*/ 164 w 1215"/>
                    <a:gd name="T75" fmla="*/ 738 h 1257"/>
                    <a:gd name="T76" fmla="*/ 254 w 1215"/>
                    <a:gd name="T77" fmla="*/ 695 h 1257"/>
                    <a:gd name="T78" fmla="*/ 347 w 1215"/>
                    <a:gd name="T79" fmla="*/ 640 h 1257"/>
                    <a:gd name="T80" fmla="*/ 398 w 1215"/>
                    <a:gd name="T81" fmla="*/ 598 h 1257"/>
                    <a:gd name="T82" fmla="*/ 475 w 1215"/>
                    <a:gd name="T83" fmla="*/ 489 h 1257"/>
                    <a:gd name="T84" fmla="*/ 529 w 1215"/>
                    <a:gd name="T85" fmla="*/ 388 h 1257"/>
                    <a:gd name="T86" fmla="*/ 585 w 1215"/>
                    <a:gd name="T87" fmla="*/ 270 h 1257"/>
                    <a:gd name="T88" fmla="*/ 652 w 1215"/>
                    <a:gd name="T89" fmla="*/ 136 h 1257"/>
                    <a:gd name="T90" fmla="*/ 676 w 1215"/>
                    <a:gd name="T91" fmla="*/ 104 h 1257"/>
                    <a:gd name="T92" fmla="*/ 728 w 1215"/>
                    <a:gd name="T93" fmla="*/ 59 h 1257"/>
                    <a:gd name="T94" fmla="*/ 838 w 1215"/>
                    <a:gd name="T95" fmla="*/ 9 h 1257"/>
                    <a:gd name="T96" fmla="*/ 936 w 1215"/>
                    <a:gd name="T97" fmla="*/ 2 h 1257"/>
                    <a:gd name="T98" fmla="*/ 1027 w 1215"/>
                    <a:gd name="T99" fmla="*/ 25 h 1257"/>
                    <a:gd name="T100" fmla="*/ 1098 w 1215"/>
                    <a:gd name="T101" fmla="*/ 66 h 1257"/>
                    <a:gd name="T102" fmla="*/ 1138 w 1215"/>
                    <a:gd name="T103" fmla="*/ 99 h 1257"/>
                    <a:gd name="T104" fmla="*/ 1206 w 1215"/>
                    <a:gd name="T105" fmla="*/ 214 h 1257"/>
                    <a:gd name="T106" fmla="*/ 1214 w 1215"/>
                    <a:gd name="T107" fmla="*/ 278 h 1257"/>
                    <a:gd name="T108" fmla="*/ 1209 w 1215"/>
                    <a:gd name="T109" fmla="*/ 329 h 1257"/>
                    <a:gd name="T110" fmla="*/ 1201 w 1215"/>
                    <a:gd name="T111" fmla="*/ 367 h 1257"/>
                    <a:gd name="T112" fmla="*/ 1148 w 1215"/>
                    <a:gd name="T113" fmla="*/ 523 h 1257"/>
                    <a:gd name="T114" fmla="*/ 1122 w 1215"/>
                    <a:gd name="T115" fmla="*/ 588 h 1257"/>
                    <a:gd name="T116" fmla="*/ 1057 w 1215"/>
                    <a:gd name="T117" fmla="*/ 721 h 1257"/>
                    <a:gd name="T118" fmla="*/ 1003 w 1215"/>
                    <a:gd name="T119" fmla="*/ 812 h 1257"/>
                    <a:gd name="T120" fmla="*/ 938 w 1215"/>
                    <a:gd name="T121" fmla="*/ 898 h 1257"/>
                    <a:gd name="T122" fmla="*/ 852 w 1215"/>
                    <a:gd name="T123" fmla="*/ 990 h 1257"/>
                    <a:gd name="T124" fmla="*/ 766 w 1215"/>
                    <a:gd name="T125" fmla="*/ 1068 h 1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15" h="1257">
                      <a:moveTo>
                        <a:pt x="723" y="1103"/>
                      </a:moveTo>
                      <a:cubicBezTo>
                        <a:pt x="722" y="1103"/>
                        <a:pt x="719" y="1103"/>
                        <a:pt x="718" y="1104"/>
                      </a:cubicBezTo>
                      <a:cubicBezTo>
                        <a:pt x="709" y="1110"/>
                        <a:pt x="701" y="1118"/>
                        <a:pt x="692" y="1125"/>
                      </a:cubicBezTo>
                      <a:cubicBezTo>
                        <a:pt x="680" y="1133"/>
                        <a:pt x="668" y="1141"/>
                        <a:pt x="657" y="1150"/>
                      </a:cubicBezTo>
                      <a:cubicBezTo>
                        <a:pt x="645" y="1160"/>
                        <a:pt x="631" y="1168"/>
                        <a:pt x="619" y="1177"/>
                      </a:cubicBezTo>
                      <a:cubicBezTo>
                        <a:pt x="607" y="1185"/>
                        <a:pt x="596" y="1195"/>
                        <a:pt x="583" y="1201"/>
                      </a:cubicBezTo>
                      <a:cubicBezTo>
                        <a:pt x="571" y="1208"/>
                        <a:pt x="560" y="1217"/>
                        <a:pt x="547" y="1223"/>
                      </a:cubicBezTo>
                      <a:cubicBezTo>
                        <a:pt x="534" y="1230"/>
                        <a:pt x="522" y="1239"/>
                        <a:pt x="508" y="1246"/>
                      </a:cubicBezTo>
                      <a:cubicBezTo>
                        <a:pt x="500" y="1250"/>
                        <a:pt x="493" y="1255"/>
                        <a:pt x="483" y="1254"/>
                      </a:cubicBezTo>
                      <a:cubicBezTo>
                        <a:pt x="482" y="1254"/>
                        <a:pt x="480" y="1255"/>
                        <a:pt x="478" y="1257"/>
                      </a:cubicBezTo>
                      <a:cubicBezTo>
                        <a:pt x="472" y="1251"/>
                        <a:pt x="462" y="1256"/>
                        <a:pt x="454" y="1250"/>
                      </a:cubicBezTo>
                      <a:cubicBezTo>
                        <a:pt x="448" y="1244"/>
                        <a:pt x="439" y="1241"/>
                        <a:pt x="434" y="1234"/>
                      </a:cubicBezTo>
                      <a:cubicBezTo>
                        <a:pt x="430" y="1227"/>
                        <a:pt x="425" y="1220"/>
                        <a:pt x="424" y="1212"/>
                      </a:cubicBezTo>
                      <a:cubicBezTo>
                        <a:pt x="423" y="1203"/>
                        <a:pt x="424" y="1194"/>
                        <a:pt x="424" y="1186"/>
                      </a:cubicBezTo>
                      <a:cubicBezTo>
                        <a:pt x="425" y="1183"/>
                        <a:pt x="426" y="1181"/>
                        <a:pt x="427" y="1179"/>
                      </a:cubicBezTo>
                      <a:cubicBezTo>
                        <a:pt x="434" y="1164"/>
                        <a:pt x="446" y="1153"/>
                        <a:pt x="460" y="1146"/>
                      </a:cubicBezTo>
                      <a:cubicBezTo>
                        <a:pt x="471" y="1140"/>
                        <a:pt x="481" y="1133"/>
                        <a:pt x="492" y="1127"/>
                      </a:cubicBezTo>
                      <a:cubicBezTo>
                        <a:pt x="518" y="1110"/>
                        <a:pt x="545" y="1092"/>
                        <a:pt x="571" y="1074"/>
                      </a:cubicBezTo>
                      <a:cubicBezTo>
                        <a:pt x="583" y="1067"/>
                        <a:pt x="594" y="1058"/>
                        <a:pt x="605" y="1050"/>
                      </a:cubicBezTo>
                      <a:cubicBezTo>
                        <a:pt x="618" y="1041"/>
                        <a:pt x="630" y="1031"/>
                        <a:pt x="643" y="1022"/>
                      </a:cubicBezTo>
                      <a:cubicBezTo>
                        <a:pt x="649" y="1019"/>
                        <a:pt x="654" y="1013"/>
                        <a:pt x="660" y="1009"/>
                      </a:cubicBezTo>
                      <a:cubicBezTo>
                        <a:pt x="671" y="999"/>
                        <a:pt x="682" y="989"/>
                        <a:pt x="693" y="981"/>
                      </a:cubicBezTo>
                      <a:cubicBezTo>
                        <a:pt x="699" y="976"/>
                        <a:pt x="704" y="971"/>
                        <a:pt x="710" y="967"/>
                      </a:cubicBezTo>
                      <a:cubicBezTo>
                        <a:pt x="712" y="964"/>
                        <a:pt x="715" y="963"/>
                        <a:pt x="718" y="961"/>
                      </a:cubicBezTo>
                      <a:cubicBezTo>
                        <a:pt x="720" y="960"/>
                        <a:pt x="723" y="958"/>
                        <a:pt x="725" y="956"/>
                      </a:cubicBezTo>
                      <a:cubicBezTo>
                        <a:pt x="756" y="929"/>
                        <a:pt x="784" y="899"/>
                        <a:pt x="814" y="870"/>
                      </a:cubicBezTo>
                      <a:cubicBezTo>
                        <a:pt x="826" y="858"/>
                        <a:pt x="838" y="844"/>
                        <a:pt x="849" y="830"/>
                      </a:cubicBezTo>
                      <a:cubicBezTo>
                        <a:pt x="858" y="818"/>
                        <a:pt x="869" y="807"/>
                        <a:pt x="878" y="795"/>
                      </a:cubicBezTo>
                      <a:cubicBezTo>
                        <a:pt x="888" y="782"/>
                        <a:pt x="897" y="769"/>
                        <a:pt x="907" y="755"/>
                      </a:cubicBezTo>
                      <a:cubicBezTo>
                        <a:pt x="915" y="744"/>
                        <a:pt x="922" y="732"/>
                        <a:pt x="929" y="721"/>
                      </a:cubicBezTo>
                      <a:cubicBezTo>
                        <a:pt x="933" y="715"/>
                        <a:pt x="937" y="709"/>
                        <a:pt x="941" y="703"/>
                      </a:cubicBezTo>
                      <a:cubicBezTo>
                        <a:pt x="947" y="693"/>
                        <a:pt x="952" y="682"/>
                        <a:pt x="958" y="671"/>
                      </a:cubicBezTo>
                      <a:cubicBezTo>
                        <a:pt x="969" y="650"/>
                        <a:pt x="980" y="629"/>
                        <a:pt x="991" y="607"/>
                      </a:cubicBezTo>
                      <a:cubicBezTo>
                        <a:pt x="999" y="591"/>
                        <a:pt x="1006" y="573"/>
                        <a:pt x="1013" y="557"/>
                      </a:cubicBezTo>
                      <a:cubicBezTo>
                        <a:pt x="1022" y="538"/>
                        <a:pt x="1029" y="519"/>
                        <a:pt x="1037" y="500"/>
                      </a:cubicBezTo>
                      <a:cubicBezTo>
                        <a:pt x="1043" y="486"/>
                        <a:pt x="1049" y="472"/>
                        <a:pt x="1054" y="458"/>
                      </a:cubicBezTo>
                      <a:cubicBezTo>
                        <a:pt x="1061" y="440"/>
                        <a:pt x="1067" y="422"/>
                        <a:pt x="1073" y="404"/>
                      </a:cubicBezTo>
                      <a:cubicBezTo>
                        <a:pt x="1078" y="387"/>
                        <a:pt x="1084" y="370"/>
                        <a:pt x="1089" y="353"/>
                      </a:cubicBezTo>
                      <a:cubicBezTo>
                        <a:pt x="1092" y="345"/>
                        <a:pt x="1095" y="336"/>
                        <a:pt x="1096" y="328"/>
                      </a:cubicBezTo>
                      <a:cubicBezTo>
                        <a:pt x="1100" y="310"/>
                        <a:pt x="1103" y="293"/>
                        <a:pt x="1102" y="275"/>
                      </a:cubicBezTo>
                      <a:cubicBezTo>
                        <a:pt x="1101" y="247"/>
                        <a:pt x="1093" y="222"/>
                        <a:pt x="1076" y="199"/>
                      </a:cubicBezTo>
                      <a:cubicBezTo>
                        <a:pt x="1062" y="179"/>
                        <a:pt x="1044" y="164"/>
                        <a:pt x="1024" y="150"/>
                      </a:cubicBezTo>
                      <a:cubicBezTo>
                        <a:pt x="1015" y="143"/>
                        <a:pt x="1003" y="140"/>
                        <a:pt x="994" y="132"/>
                      </a:cubicBezTo>
                      <a:cubicBezTo>
                        <a:pt x="985" y="131"/>
                        <a:pt x="977" y="124"/>
                        <a:pt x="968" y="122"/>
                      </a:cubicBezTo>
                      <a:cubicBezTo>
                        <a:pt x="959" y="120"/>
                        <a:pt x="950" y="118"/>
                        <a:pt x="941" y="115"/>
                      </a:cubicBezTo>
                      <a:cubicBezTo>
                        <a:pt x="931" y="113"/>
                        <a:pt x="921" y="114"/>
                        <a:pt x="911" y="114"/>
                      </a:cubicBezTo>
                      <a:cubicBezTo>
                        <a:pt x="900" y="113"/>
                        <a:pt x="890" y="112"/>
                        <a:pt x="880" y="114"/>
                      </a:cubicBezTo>
                      <a:cubicBezTo>
                        <a:pt x="866" y="116"/>
                        <a:pt x="852" y="119"/>
                        <a:pt x="839" y="125"/>
                      </a:cubicBezTo>
                      <a:cubicBezTo>
                        <a:pt x="823" y="132"/>
                        <a:pt x="808" y="139"/>
                        <a:pt x="794" y="149"/>
                      </a:cubicBezTo>
                      <a:cubicBezTo>
                        <a:pt x="781" y="159"/>
                        <a:pt x="767" y="169"/>
                        <a:pt x="758" y="183"/>
                      </a:cubicBezTo>
                      <a:cubicBezTo>
                        <a:pt x="753" y="189"/>
                        <a:pt x="747" y="195"/>
                        <a:pt x="743" y="202"/>
                      </a:cubicBezTo>
                      <a:cubicBezTo>
                        <a:pt x="737" y="213"/>
                        <a:pt x="730" y="223"/>
                        <a:pt x="725" y="235"/>
                      </a:cubicBezTo>
                      <a:cubicBezTo>
                        <a:pt x="723" y="241"/>
                        <a:pt x="717" y="244"/>
                        <a:pt x="715" y="251"/>
                      </a:cubicBezTo>
                      <a:cubicBezTo>
                        <a:pt x="704" y="275"/>
                        <a:pt x="693" y="298"/>
                        <a:pt x="682" y="322"/>
                      </a:cubicBezTo>
                      <a:cubicBezTo>
                        <a:pt x="678" y="332"/>
                        <a:pt x="672" y="341"/>
                        <a:pt x="669" y="351"/>
                      </a:cubicBezTo>
                      <a:cubicBezTo>
                        <a:pt x="665" y="361"/>
                        <a:pt x="659" y="371"/>
                        <a:pt x="655" y="380"/>
                      </a:cubicBezTo>
                      <a:cubicBezTo>
                        <a:pt x="640" y="417"/>
                        <a:pt x="621" y="451"/>
                        <a:pt x="603" y="486"/>
                      </a:cubicBezTo>
                      <a:cubicBezTo>
                        <a:pt x="590" y="511"/>
                        <a:pt x="577" y="535"/>
                        <a:pt x="563" y="558"/>
                      </a:cubicBezTo>
                      <a:cubicBezTo>
                        <a:pt x="554" y="572"/>
                        <a:pt x="545" y="587"/>
                        <a:pt x="535" y="601"/>
                      </a:cubicBezTo>
                      <a:cubicBezTo>
                        <a:pt x="526" y="616"/>
                        <a:pt x="515" y="630"/>
                        <a:pt x="505" y="644"/>
                      </a:cubicBezTo>
                      <a:cubicBezTo>
                        <a:pt x="491" y="663"/>
                        <a:pt x="474" y="679"/>
                        <a:pt x="457" y="694"/>
                      </a:cubicBezTo>
                      <a:cubicBezTo>
                        <a:pt x="441" y="708"/>
                        <a:pt x="425" y="720"/>
                        <a:pt x="408" y="732"/>
                      </a:cubicBezTo>
                      <a:cubicBezTo>
                        <a:pt x="394" y="742"/>
                        <a:pt x="379" y="750"/>
                        <a:pt x="365" y="761"/>
                      </a:cubicBezTo>
                      <a:cubicBezTo>
                        <a:pt x="358" y="766"/>
                        <a:pt x="351" y="769"/>
                        <a:pt x="344" y="773"/>
                      </a:cubicBezTo>
                      <a:cubicBezTo>
                        <a:pt x="310" y="791"/>
                        <a:pt x="275" y="808"/>
                        <a:pt x="240" y="826"/>
                      </a:cubicBezTo>
                      <a:cubicBezTo>
                        <a:pt x="228" y="832"/>
                        <a:pt x="215" y="837"/>
                        <a:pt x="203" y="842"/>
                      </a:cubicBezTo>
                      <a:cubicBezTo>
                        <a:pt x="190" y="847"/>
                        <a:pt x="178" y="851"/>
                        <a:pt x="166" y="857"/>
                      </a:cubicBezTo>
                      <a:cubicBezTo>
                        <a:pt x="140" y="868"/>
                        <a:pt x="113" y="877"/>
                        <a:pt x="86" y="886"/>
                      </a:cubicBezTo>
                      <a:cubicBezTo>
                        <a:pt x="76" y="890"/>
                        <a:pt x="67" y="894"/>
                        <a:pt x="56" y="893"/>
                      </a:cubicBezTo>
                      <a:cubicBezTo>
                        <a:pt x="38" y="892"/>
                        <a:pt x="24" y="884"/>
                        <a:pt x="14" y="870"/>
                      </a:cubicBezTo>
                      <a:cubicBezTo>
                        <a:pt x="4" y="858"/>
                        <a:pt x="0" y="843"/>
                        <a:pt x="3" y="828"/>
                      </a:cubicBezTo>
                      <a:cubicBezTo>
                        <a:pt x="7" y="812"/>
                        <a:pt x="15" y="797"/>
                        <a:pt x="32" y="789"/>
                      </a:cubicBezTo>
                      <a:cubicBezTo>
                        <a:pt x="42" y="783"/>
                        <a:pt x="54" y="780"/>
                        <a:pt x="65" y="776"/>
                      </a:cubicBezTo>
                      <a:cubicBezTo>
                        <a:pt x="81" y="771"/>
                        <a:pt x="97" y="764"/>
                        <a:pt x="113" y="759"/>
                      </a:cubicBezTo>
                      <a:cubicBezTo>
                        <a:pt x="123" y="755"/>
                        <a:pt x="133" y="750"/>
                        <a:pt x="144" y="747"/>
                      </a:cubicBezTo>
                      <a:cubicBezTo>
                        <a:pt x="151" y="745"/>
                        <a:pt x="157" y="741"/>
                        <a:pt x="164" y="738"/>
                      </a:cubicBezTo>
                      <a:cubicBezTo>
                        <a:pt x="175" y="734"/>
                        <a:pt x="185" y="729"/>
                        <a:pt x="196" y="724"/>
                      </a:cubicBezTo>
                      <a:cubicBezTo>
                        <a:pt x="215" y="715"/>
                        <a:pt x="235" y="706"/>
                        <a:pt x="254" y="695"/>
                      </a:cubicBezTo>
                      <a:cubicBezTo>
                        <a:pt x="272" y="685"/>
                        <a:pt x="290" y="676"/>
                        <a:pt x="308" y="665"/>
                      </a:cubicBezTo>
                      <a:cubicBezTo>
                        <a:pt x="321" y="657"/>
                        <a:pt x="334" y="648"/>
                        <a:pt x="347" y="640"/>
                      </a:cubicBezTo>
                      <a:cubicBezTo>
                        <a:pt x="357" y="634"/>
                        <a:pt x="366" y="625"/>
                        <a:pt x="376" y="617"/>
                      </a:cubicBezTo>
                      <a:cubicBezTo>
                        <a:pt x="383" y="611"/>
                        <a:pt x="391" y="604"/>
                        <a:pt x="398" y="598"/>
                      </a:cubicBezTo>
                      <a:cubicBezTo>
                        <a:pt x="415" y="582"/>
                        <a:pt x="427" y="563"/>
                        <a:pt x="439" y="545"/>
                      </a:cubicBezTo>
                      <a:cubicBezTo>
                        <a:pt x="452" y="527"/>
                        <a:pt x="463" y="508"/>
                        <a:pt x="475" y="489"/>
                      </a:cubicBezTo>
                      <a:cubicBezTo>
                        <a:pt x="481" y="480"/>
                        <a:pt x="485" y="469"/>
                        <a:pt x="491" y="459"/>
                      </a:cubicBezTo>
                      <a:cubicBezTo>
                        <a:pt x="505" y="436"/>
                        <a:pt x="518" y="412"/>
                        <a:pt x="529" y="388"/>
                      </a:cubicBezTo>
                      <a:cubicBezTo>
                        <a:pt x="538" y="368"/>
                        <a:pt x="548" y="349"/>
                        <a:pt x="558" y="329"/>
                      </a:cubicBezTo>
                      <a:cubicBezTo>
                        <a:pt x="566" y="309"/>
                        <a:pt x="576" y="289"/>
                        <a:pt x="585" y="270"/>
                      </a:cubicBezTo>
                      <a:cubicBezTo>
                        <a:pt x="595" y="246"/>
                        <a:pt x="606" y="223"/>
                        <a:pt x="617" y="199"/>
                      </a:cubicBezTo>
                      <a:cubicBezTo>
                        <a:pt x="627" y="177"/>
                        <a:pt x="638" y="155"/>
                        <a:pt x="652" y="136"/>
                      </a:cubicBezTo>
                      <a:cubicBezTo>
                        <a:pt x="653" y="134"/>
                        <a:pt x="653" y="132"/>
                        <a:pt x="654" y="131"/>
                      </a:cubicBezTo>
                      <a:cubicBezTo>
                        <a:pt x="661" y="122"/>
                        <a:pt x="669" y="113"/>
                        <a:pt x="676" y="104"/>
                      </a:cubicBezTo>
                      <a:cubicBezTo>
                        <a:pt x="679" y="100"/>
                        <a:pt x="683" y="97"/>
                        <a:pt x="686" y="94"/>
                      </a:cubicBezTo>
                      <a:cubicBezTo>
                        <a:pt x="699" y="81"/>
                        <a:pt x="712" y="69"/>
                        <a:pt x="728" y="59"/>
                      </a:cubicBezTo>
                      <a:cubicBezTo>
                        <a:pt x="744" y="50"/>
                        <a:pt x="758" y="39"/>
                        <a:pt x="775" y="32"/>
                      </a:cubicBezTo>
                      <a:cubicBezTo>
                        <a:pt x="795" y="22"/>
                        <a:pt x="816" y="14"/>
                        <a:pt x="838" y="9"/>
                      </a:cubicBezTo>
                      <a:cubicBezTo>
                        <a:pt x="848" y="7"/>
                        <a:pt x="859" y="6"/>
                        <a:pt x="869" y="4"/>
                      </a:cubicBezTo>
                      <a:cubicBezTo>
                        <a:pt x="891" y="0"/>
                        <a:pt x="914" y="2"/>
                        <a:pt x="936" y="2"/>
                      </a:cubicBezTo>
                      <a:cubicBezTo>
                        <a:pt x="952" y="3"/>
                        <a:pt x="967" y="6"/>
                        <a:pt x="982" y="11"/>
                      </a:cubicBezTo>
                      <a:cubicBezTo>
                        <a:pt x="997" y="15"/>
                        <a:pt x="1012" y="19"/>
                        <a:pt x="1027" y="25"/>
                      </a:cubicBezTo>
                      <a:cubicBezTo>
                        <a:pt x="1041" y="31"/>
                        <a:pt x="1054" y="39"/>
                        <a:pt x="1067" y="47"/>
                      </a:cubicBezTo>
                      <a:cubicBezTo>
                        <a:pt x="1078" y="52"/>
                        <a:pt x="1088" y="60"/>
                        <a:pt x="1098" y="66"/>
                      </a:cubicBezTo>
                      <a:cubicBezTo>
                        <a:pt x="1104" y="70"/>
                        <a:pt x="1109" y="75"/>
                        <a:pt x="1115" y="79"/>
                      </a:cubicBezTo>
                      <a:cubicBezTo>
                        <a:pt x="1123" y="84"/>
                        <a:pt x="1131" y="92"/>
                        <a:pt x="1138" y="99"/>
                      </a:cubicBezTo>
                      <a:cubicBezTo>
                        <a:pt x="1158" y="121"/>
                        <a:pt x="1176" y="144"/>
                        <a:pt x="1189" y="171"/>
                      </a:cubicBezTo>
                      <a:cubicBezTo>
                        <a:pt x="1196" y="185"/>
                        <a:pt x="1199" y="200"/>
                        <a:pt x="1206" y="214"/>
                      </a:cubicBezTo>
                      <a:cubicBezTo>
                        <a:pt x="1205" y="227"/>
                        <a:pt x="1212" y="240"/>
                        <a:pt x="1211" y="254"/>
                      </a:cubicBezTo>
                      <a:cubicBezTo>
                        <a:pt x="1211" y="262"/>
                        <a:pt x="1214" y="270"/>
                        <a:pt x="1214" y="278"/>
                      </a:cubicBezTo>
                      <a:cubicBezTo>
                        <a:pt x="1213" y="287"/>
                        <a:pt x="1215" y="297"/>
                        <a:pt x="1212" y="305"/>
                      </a:cubicBezTo>
                      <a:cubicBezTo>
                        <a:pt x="1210" y="313"/>
                        <a:pt x="1213" y="321"/>
                        <a:pt x="1209" y="329"/>
                      </a:cubicBezTo>
                      <a:cubicBezTo>
                        <a:pt x="1206" y="334"/>
                        <a:pt x="1207" y="340"/>
                        <a:pt x="1206" y="346"/>
                      </a:cubicBezTo>
                      <a:cubicBezTo>
                        <a:pt x="1204" y="353"/>
                        <a:pt x="1202" y="360"/>
                        <a:pt x="1201" y="367"/>
                      </a:cubicBezTo>
                      <a:cubicBezTo>
                        <a:pt x="1191" y="404"/>
                        <a:pt x="1178" y="439"/>
                        <a:pt x="1166" y="474"/>
                      </a:cubicBezTo>
                      <a:cubicBezTo>
                        <a:pt x="1161" y="491"/>
                        <a:pt x="1154" y="507"/>
                        <a:pt x="1148" y="523"/>
                      </a:cubicBezTo>
                      <a:cubicBezTo>
                        <a:pt x="1142" y="538"/>
                        <a:pt x="1135" y="553"/>
                        <a:pt x="1130" y="568"/>
                      </a:cubicBezTo>
                      <a:cubicBezTo>
                        <a:pt x="1128" y="575"/>
                        <a:pt x="1124" y="581"/>
                        <a:pt x="1122" y="588"/>
                      </a:cubicBezTo>
                      <a:cubicBezTo>
                        <a:pt x="1118" y="598"/>
                        <a:pt x="1111" y="608"/>
                        <a:pt x="1107" y="618"/>
                      </a:cubicBezTo>
                      <a:cubicBezTo>
                        <a:pt x="1093" y="654"/>
                        <a:pt x="1074" y="687"/>
                        <a:pt x="1057" y="721"/>
                      </a:cubicBezTo>
                      <a:cubicBezTo>
                        <a:pt x="1049" y="737"/>
                        <a:pt x="1040" y="753"/>
                        <a:pt x="1030" y="768"/>
                      </a:cubicBezTo>
                      <a:cubicBezTo>
                        <a:pt x="1021" y="783"/>
                        <a:pt x="1013" y="798"/>
                        <a:pt x="1003" y="812"/>
                      </a:cubicBezTo>
                      <a:cubicBezTo>
                        <a:pt x="993" y="826"/>
                        <a:pt x="983" y="840"/>
                        <a:pt x="972" y="855"/>
                      </a:cubicBezTo>
                      <a:cubicBezTo>
                        <a:pt x="961" y="869"/>
                        <a:pt x="949" y="883"/>
                        <a:pt x="938" y="898"/>
                      </a:cubicBezTo>
                      <a:cubicBezTo>
                        <a:pt x="925" y="913"/>
                        <a:pt x="910" y="928"/>
                        <a:pt x="897" y="943"/>
                      </a:cubicBezTo>
                      <a:cubicBezTo>
                        <a:pt x="883" y="960"/>
                        <a:pt x="867" y="975"/>
                        <a:pt x="852" y="990"/>
                      </a:cubicBezTo>
                      <a:cubicBezTo>
                        <a:pt x="837" y="1005"/>
                        <a:pt x="822" y="1019"/>
                        <a:pt x="807" y="1033"/>
                      </a:cubicBezTo>
                      <a:cubicBezTo>
                        <a:pt x="793" y="1045"/>
                        <a:pt x="780" y="1057"/>
                        <a:pt x="766" y="1068"/>
                      </a:cubicBezTo>
                      <a:cubicBezTo>
                        <a:pt x="752" y="1080"/>
                        <a:pt x="738" y="1091"/>
                        <a:pt x="723" y="110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5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48" name="Freeform 9">
                  <a:extLst>
                    <a:ext uri="{FF2B5EF4-FFF2-40B4-BE49-F238E27FC236}">
                      <a16:creationId xmlns:a16="http://schemas.microsoft.com/office/drawing/2014/main" id="{CF20C124-A0BD-43C1-8D0B-0F8CCEB10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5" y="2100"/>
                  <a:ext cx="1600" cy="1722"/>
                </a:xfrm>
                <a:custGeom>
                  <a:avLst/>
                  <a:gdLst>
                    <a:gd name="T0" fmla="*/ 549 w 777"/>
                    <a:gd name="T1" fmla="*/ 307 h 837"/>
                    <a:gd name="T2" fmla="*/ 562 w 777"/>
                    <a:gd name="T3" fmla="*/ 285 h 837"/>
                    <a:gd name="T4" fmla="*/ 574 w 777"/>
                    <a:gd name="T5" fmla="*/ 264 h 837"/>
                    <a:gd name="T6" fmla="*/ 584 w 777"/>
                    <a:gd name="T7" fmla="*/ 244 h 837"/>
                    <a:gd name="T8" fmla="*/ 604 w 777"/>
                    <a:gd name="T9" fmla="*/ 209 h 837"/>
                    <a:gd name="T10" fmla="*/ 634 w 777"/>
                    <a:gd name="T11" fmla="*/ 139 h 837"/>
                    <a:gd name="T12" fmla="*/ 661 w 777"/>
                    <a:gd name="T13" fmla="*/ 64 h 837"/>
                    <a:gd name="T14" fmla="*/ 667 w 777"/>
                    <a:gd name="T15" fmla="*/ 39 h 837"/>
                    <a:gd name="T16" fmla="*/ 718 w 777"/>
                    <a:gd name="T17" fmla="*/ 1 h 837"/>
                    <a:gd name="T18" fmla="*/ 753 w 777"/>
                    <a:gd name="T19" fmla="*/ 12 h 837"/>
                    <a:gd name="T20" fmla="*/ 774 w 777"/>
                    <a:gd name="T21" fmla="*/ 47 h 837"/>
                    <a:gd name="T22" fmla="*/ 774 w 777"/>
                    <a:gd name="T23" fmla="*/ 52 h 837"/>
                    <a:gd name="T24" fmla="*/ 777 w 777"/>
                    <a:gd name="T25" fmla="*/ 55 h 837"/>
                    <a:gd name="T26" fmla="*/ 774 w 777"/>
                    <a:gd name="T27" fmla="*/ 61 h 837"/>
                    <a:gd name="T28" fmla="*/ 763 w 777"/>
                    <a:gd name="T29" fmla="*/ 109 h 837"/>
                    <a:gd name="T30" fmla="*/ 756 w 777"/>
                    <a:gd name="T31" fmla="*/ 132 h 837"/>
                    <a:gd name="T32" fmla="*/ 742 w 777"/>
                    <a:gd name="T33" fmla="*/ 170 h 837"/>
                    <a:gd name="T34" fmla="*/ 728 w 777"/>
                    <a:gd name="T35" fmla="*/ 204 h 837"/>
                    <a:gd name="T36" fmla="*/ 701 w 777"/>
                    <a:gd name="T37" fmla="*/ 263 h 837"/>
                    <a:gd name="T38" fmla="*/ 680 w 777"/>
                    <a:gd name="T39" fmla="*/ 301 h 837"/>
                    <a:gd name="T40" fmla="*/ 656 w 777"/>
                    <a:gd name="T41" fmla="*/ 344 h 837"/>
                    <a:gd name="T42" fmla="*/ 631 w 777"/>
                    <a:gd name="T43" fmla="*/ 386 h 837"/>
                    <a:gd name="T44" fmla="*/ 611 w 777"/>
                    <a:gd name="T45" fmla="*/ 415 h 837"/>
                    <a:gd name="T46" fmla="*/ 599 w 777"/>
                    <a:gd name="T47" fmla="*/ 432 h 837"/>
                    <a:gd name="T48" fmla="*/ 569 w 777"/>
                    <a:gd name="T49" fmla="*/ 472 h 837"/>
                    <a:gd name="T50" fmla="*/ 555 w 777"/>
                    <a:gd name="T51" fmla="*/ 492 h 837"/>
                    <a:gd name="T52" fmla="*/ 552 w 777"/>
                    <a:gd name="T53" fmla="*/ 495 h 837"/>
                    <a:gd name="T54" fmla="*/ 539 w 777"/>
                    <a:gd name="T55" fmla="*/ 507 h 837"/>
                    <a:gd name="T56" fmla="*/ 517 w 777"/>
                    <a:gd name="T57" fmla="*/ 532 h 837"/>
                    <a:gd name="T58" fmla="*/ 460 w 777"/>
                    <a:gd name="T59" fmla="*/ 591 h 837"/>
                    <a:gd name="T60" fmla="*/ 408 w 777"/>
                    <a:gd name="T61" fmla="*/ 634 h 837"/>
                    <a:gd name="T62" fmla="*/ 371 w 777"/>
                    <a:gd name="T63" fmla="*/ 662 h 837"/>
                    <a:gd name="T64" fmla="*/ 327 w 777"/>
                    <a:gd name="T65" fmla="*/ 692 h 837"/>
                    <a:gd name="T66" fmla="*/ 272 w 777"/>
                    <a:gd name="T67" fmla="*/ 727 h 837"/>
                    <a:gd name="T68" fmla="*/ 232 w 777"/>
                    <a:gd name="T69" fmla="*/ 750 h 837"/>
                    <a:gd name="T70" fmla="*/ 189 w 777"/>
                    <a:gd name="T71" fmla="*/ 774 h 837"/>
                    <a:gd name="T72" fmla="*/ 98 w 777"/>
                    <a:gd name="T73" fmla="*/ 821 h 837"/>
                    <a:gd name="T74" fmla="*/ 64 w 777"/>
                    <a:gd name="T75" fmla="*/ 835 h 837"/>
                    <a:gd name="T76" fmla="*/ 38 w 777"/>
                    <a:gd name="T77" fmla="*/ 831 h 837"/>
                    <a:gd name="T78" fmla="*/ 3 w 777"/>
                    <a:gd name="T79" fmla="*/ 795 h 837"/>
                    <a:gd name="T80" fmla="*/ 2 w 777"/>
                    <a:gd name="T81" fmla="*/ 793 h 837"/>
                    <a:gd name="T82" fmla="*/ 5 w 777"/>
                    <a:gd name="T83" fmla="*/ 758 h 837"/>
                    <a:gd name="T84" fmla="*/ 8 w 777"/>
                    <a:gd name="T85" fmla="*/ 750 h 837"/>
                    <a:gd name="T86" fmla="*/ 34 w 777"/>
                    <a:gd name="T87" fmla="*/ 728 h 837"/>
                    <a:gd name="T88" fmla="*/ 129 w 777"/>
                    <a:gd name="T89" fmla="*/ 681 h 837"/>
                    <a:gd name="T90" fmla="*/ 198 w 777"/>
                    <a:gd name="T91" fmla="*/ 641 h 837"/>
                    <a:gd name="T92" fmla="*/ 252 w 777"/>
                    <a:gd name="T93" fmla="*/ 609 h 837"/>
                    <a:gd name="T94" fmla="*/ 298 w 777"/>
                    <a:gd name="T95" fmla="*/ 578 h 837"/>
                    <a:gd name="T96" fmla="*/ 342 w 777"/>
                    <a:gd name="T97" fmla="*/ 546 h 837"/>
                    <a:gd name="T98" fmla="*/ 356 w 777"/>
                    <a:gd name="T99" fmla="*/ 534 h 837"/>
                    <a:gd name="T100" fmla="*/ 384 w 777"/>
                    <a:gd name="T101" fmla="*/ 510 h 837"/>
                    <a:gd name="T102" fmla="*/ 415 w 777"/>
                    <a:gd name="T103" fmla="*/ 481 h 837"/>
                    <a:gd name="T104" fmla="*/ 442 w 777"/>
                    <a:gd name="T105" fmla="*/ 449 h 837"/>
                    <a:gd name="T106" fmla="*/ 459 w 777"/>
                    <a:gd name="T107" fmla="*/ 429 h 837"/>
                    <a:gd name="T108" fmla="*/ 483 w 777"/>
                    <a:gd name="T109" fmla="*/ 398 h 837"/>
                    <a:gd name="T110" fmla="*/ 500 w 777"/>
                    <a:gd name="T111" fmla="*/ 375 h 837"/>
                    <a:gd name="T112" fmla="*/ 538 w 777"/>
                    <a:gd name="T113" fmla="*/ 321 h 837"/>
                    <a:gd name="T114" fmla="*/ 549 w 777"/>
                    <a:gd name="T115" fmla="*/ 307 h 8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77" h="837">
                      <a:moveTo>
                        <a:pt x="549" y="307"/>
                      </a:moveTo>
                      <a:cubicBezTo>
                        <a:pt x="554" y="299"/>
                        <a:pt x="557" y="291"/>
                        <a:pt x="562" y="285"/>
                      </a:cubicBezTo>
                      <a:cubicBezTo>
                        <a:pt x="567" y="279"/>
                        <a:pt x="569" y="271"/>
                        <a:pt x="574" y="264"/>
                      </a:cubicBezTo>
                      <a:cubicBezTo>
                        <a:pt x="579" y="258"/>
                        <a:pt x="581" y="251"/>
                        <a:pt x="584" y="244"/>
                      </a:cubicBezTo>
                      <a:cubicBezTo>
                        <a:pt x="591" y="232"/>
                        <a:pt x="598" y="221"/>
                        <a:pt x="604" y="209"/>
                      </a:cubicBezTo>
                      <a:cubicBezTo>
                        <a:pt x="613" y="185"/>
                        <a:pt x="625" y="162"/>
                        <a:pt x="634" y="139"/>
                      </a:cubicBezTo>
                      <a:cubicBezTo>
                        <a:pt x="644" y="114"/>
                        <a:pt x="652" y="89"/>
                        <a:pt x="661" y="64"/>
                      </a:cubicBezTo>
                      <a:cubicBezTo>
                        <a:pt x="663" y="56"/>
                        <a:pt x="665" y="48"/>
                        <a:pt x="667" y="39"/>
                      </a:cubicBezTo>
                      <a:cubicBezTo>
                        <a:pt x="673" y="18"/>
                        <a:pt x="698" y="0"/>
                        <a:pt x="718" y="1"/>
                      </a:cubicBezTo>
                      <a:cubicBezTo>
                        <a:pt x="731" y="1"/>
                        <a:pt x="742" y="4"/>
                        <a:pt x="753" y="12"/>
                      </a:cubicBezTo>
                      <a:cubicBezTo>
                        <a:pt x="764" y="19"/>
                        <a:pt x="773" y="34"/>
                        <a:pt x="774" y="47"/>
                      </a:cubicBezTo>
                      <a:cubicBezTo>
                        <a:pt x="774" y="49"/>
                        <a:pt x="774" y="51"/>
                        <a:pt x="774" y="52"/>
                      </a:cubicBezTo>
                      <a:cubicBezTo>
                        <a:pt x="775" y="53"/>
                        <a:pt x="776" y="54"/>
                        <a:pt x="777" y="55"/>
                      </a:cubicBezTo>
                      <a:cubicBezTo>
                        <a:pt x="776" y="57"/>
                        <a:pt x="774" y="59"/>
                        <a:pt x="774" y="61"/>
                      </a:cubicBezTo>
                      <a:cubicBezTo>
                        <a:pt x="774" y="78"/>
                        <a:pt x="768" y="94"/>
                        <a:pt x="763" y="109"/>
                      </a:cubicBezTo>
                      <a:cubicBezTo>
                        <a:pt x="760" y="117"/>
                        <a:pt x="759" y="125"/>
                        <a:pt x="756" y="132"/>
                      </a:cubicBezTo>
                      <a:cubicBezTo>
                        <a:pt x="751" y="145"/>
                        <a:pt x="747" y="157"/>
                        <a:pt x="742" y="170"/>
                      </a:cubicBezTo>
                      <a:cubicBezTo>
                        <a:pt x="737" y="181"/>
                        <a:pt x="733" y="193"/>
                        <a:pt x="728" y="204"/>
                      </a:cubicBezTo>
                      <a:cubicBezTo>
                        <a:pt x="719" y="224"/>
                        <a:pt x="710" y="243"/>
                        <a:pt x="701" y="263"/>
                      </a:cubicBezTo>
                      <a:cubicBezTo>
                        <a:pt x="694" y="276"/>
                        <a:pt x="687" y="288"/>
                        <a:pt x="680" y="301"/>
                      </a:cubicBezTo>
                      <a:cubicBezTo>
                        <a:pt x="673" y="316"/>
                        <a:pt x="665" y="330"/>
                        <a:pt x="656" y="344"/>
                      </a:cubicBezTo>
                      <a:cubicBezTo>
                        <a:pt x="647" y="358"/>
                        <a:pt x="639" y="372"/>
                        <a:pt x="631" y="386"/>
                      </a:cubicBezTo>
                      <a:cubicBezTo>
                        <a:pt x="625" y="396"/>
                        <a:pt x="617" y="405"/>
                        <a:pt x="611" y="415"/>
                      </a:cubicBezTo>
                      <a:cubicBezTo>
                        <a:pt x="607" y="421"/>
                        <a:pt x="603" y="427"/>
                        <a:pt x="599" y="432"/>
                      </a:cubicBezTo>
                      <a:cubicBezTo>
                        <a:pt x="589" y="446"/>
                        <a:pt x="579" y="459"/>
                        <a:pt x="569" y="472"/>
                      </a:cubicBezTo>
                      <a:cubicBezTo>
                        <a:pt x="564" y="479"/>
                        <a:pt x="560" y="485"/>
                        <a:pt x="555" y="492"/>
                      </a:cubicBezTo>
                      <a:cubicBezTo>
                        <a:pt x="554" y="493"/>
                        <a:pt x="553" y="494"/>
                        <a:pt x="552" y="495"/>
                      </a:cubicBezTo>
                      <a:cubicBezTo>
                        <a:pt x="546" y="497"/>
                        <a:pt x="543" y="503"/>
                        <a:pt x="539" y="507"/>
                      </a:cubicBezTo>
                      <a:cubicBezTo>
                        <a:pt x="532" y="516"/>
                        <a:pt x="524" y="523"/>
                        <a:pt x="517" y="532"/>
                      </a:cubicBezTo>
                      <a:cubicBezTo>
                        <a:pt x="500" y="554"/>
                        <a:pt x="480" y="573"/>
                        <a:pt x="460" y="591"/>
                      </a:cubicBezTo>
                      <a:cubicBezTo>
                        <a:pt x="444" y="606"/>
                        <a:pt x="426" y="621"/>
                        <a:pt x="408" y="634"/>
                      </a:cubicBezTo>
                      <a:cubicBezTo>
                        <a:pt x="396" y="643"/>
                        <a:pt x="383" y="653"/>
                        <a:pt x="371" y="662"/>
                      </a:cubicBezTo>
                      <a:cubicBezTo>
                        <a:pt x="357" y="673"/>
                        <a:pt x="342" y="682"/>
                        <a:pt x="327" y="692"/>
                      </a:cubicBezTo>
                      <a:cubicBezTo>
                        <a:pt x="309" y="704"/>
                        <a:pt x="291" y="716"/>
                        <a:pt x="272" y="727"/>
                      </a:cubicBezTo>
                      <a:cubicBezTo>
                        <a:pt x="259" y="735"/>
                        <a:pt x="246" y="742"/>
                        <a:pt x="232" y="750"/>
                      </a:cubicBezTo>
                      <a:cubicBezTo>
                        <a:pt x="218" y="757"/>
                        <a:pt x="204" y="767"/>
                        <a:pt x="189" y="774"/>
                      </a:cubicBezTo>
                      <a:cubicBezTo>
                        <a:pt x="159" y="790"/>
                        <a:pt x="129" y="806"/>
                        <a:pt x="98" y="821"/>
                      </a:cubicBezTo>
                      <a:cubicBezTo>
                        <a:pt x="87" y="826"/>
                        <a:pt x="76" y="832"/>
                        <a:pt x="64" y="835"/>
                      </a:cubicBezTo>
                      <a:cubicBezTo>
                        <a:pt x="55" y="837"/>
                        <a:pt x="47" y="833"/>
                        <a:pt x="38" y="831"/>
                      </a:cubicBezTo>
                      <a:cubicBezTo>
                        <a:pt x="20" y="826"/>
                        <a:pt x="11" y="811"/>
                        <a:pt x="3" y="795"/>
                      </a:cubicBezTo>
                      <a:cubicBezTo>
                        <a:pt x="3" y="795"/>
                        <a:pt x="2" y="794"/>
                        <a:pt x="2" y="793"/>
                      </a:cubicBezTo>
                      <a:cubicBezTo>
                        <a:pt x="3" y="781"/>
                        <a:pt x="0" y="769"/>
                        <a:pt x="5" y="758"/>
                      </a:cubicBezTo>
                      <a:cubicBezTo>
                        <a:pt x="6" y="755"/>
                        <a:pt x="6" y="752"/>
                        <a:pt x="8" y="750"/>
                      </a:cubicBezTo>
                      <a:cubicBezTo>
                        <a:pt x="17" y="743"/>
                        <a:pt x="23" y="733"/>
                        <a:pt x="34" y="728"/>
                      </a:cubicBezTo>
                      <a:cubicBezTo>
                        <a:pt x="66" y="713"/>
                        <a:pt x="98" y="698"/>
                        <a:pt x="129" y="681"/>
                      </a:cubicBezTo>
                      <a:cubicBezTo>
                        <a:pt x="152" y="668"/>
                        <a:pt x="175" y="655"/>
                        <a:pt x="198" y="641"/>
                      </a:cubicBezTo>
                      <a:cubicBezTo>
                        <a:pt x="216" y="630"/>
                        <a:pt x="234" y="620"/>
                        <a:pt x="252" y="609"/>
                      </a:cubicBezTo>
                      <a:cubicBezTo>
                        <a:pt x="268" y="599"/>
                        <a:pt x="283" y="589"/>
                        <a:pt x="298" y="578"/>
                      </a:cubicBezTo>
                      <a:cubicBezTo>
                        <a:pt x="312" y="567"/>
                        <a:pt x="327" y="557"/>
                        <a:pt x="342" y="546"/>
                      </a:cubicBezTo>
                      <a:cubicBezTo>
                        <a:pt x="347" y="543"/>
                        <a:pt x="352" y="539"/>
                        <a:pt x="356" y="534"/>
                      </a:cubicBezTo>
                      <a:cubicBezTo>
                        <a:pt x="366" y="526"/>
                        <a:pt x="374" y="517"/>
                        <a:pt x="384" y="510"/>
                      </a:cubicBezTo>
                      <a:cubicBezTo>
                        <a:pt x="395" y="501"/>
                        <a:pt x="405" y="492"/>
                        <a:pt x="415" y="481"/>
                      </a:cubicBezTo>
                      <a:cubicBezTo>
                        <a:pt x="424" y="470"/>
                        <a:pt x="434" y="460"/>
                        <a:pt x="442" y="449"/>
                      </a:cubicBezTo>
                      <a:cubicBezTo>
                        <a:pt x="447" y="442"/>
                        <a:pt x="453" y="435"/>
                        <a:pt x="459" y="429"/>
                      </a:cubicBezTo>
                      <a:cubicBezTo>
                        <a:pt x="468" y="420"/>
                        <a:pt x="475" y="408"/>
                        <a:pt x="483" y="398"/>
                      </a:cubicBezTo>
                      <a:cubicBezTo>
                        <a:pt x="489" y="390"/>
                        <a:pt x="495" y="383"/>
                        <a:pt x="500" y="375"/>
                      </a:cubicBezTo>
                      <a:cubicBezTo>
                        <a:pt x="514" y="358"/>
                        <a:pt x="525" y="338"/>
                        <a:pt x="538" y="321"/>
                      </a:cubicBezTo>
                      <a:cubicBezTo>
                        <a:pt x="541" y="316"/>
                        <a:pt x="542" y="308"/>
                        <a:pt x="549" y="30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5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22" name="Group 21"/>
          <p:cNvGrpSpPr/>
          <p:nvPr/>
        </p:nvGrpSpPr>
        <p:grpSpPr>
          <a:xfrm>
            <a:off x="1167543" y="1185196"/>
            <a:ext cx="1884494" cy="1884484"/>
            <a:chOff x="-843548" y="1060288"/>
            <a:chExt cx="1884494" cy="188448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01B6203-190A-744D-B02C-4E5AC6A87D3C}"/>
                </a:ext>
              </a:extLst>
            </p:cNvPr>
            <p:cNvSpPr/>
            <p:nvPr/>
          </p:nvSpPr>
          <p:spPr>
            <a:xfrm>
              <a:off x="-843548" y="1060288"/>
              <a:ext cx="1884494" cy="1884484"/>
            </a:xfrm>
            <a:prstGeom prst="ellipse">
              <a:avLst/>
            </a:prstGeom>
            <a:solidFill>
              <a:schemeClr val="tx2">
                <a:alpha val="1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01B6203-190A-744D-B02C-4E5AC6A87D3C}"/>
                </a:ext>
              </a:extLst>
            </p:cNvPr>
            <p:cNvSpPr/>
            <p:nvPr/>
          </p:nvSpPr>
          <p:spPr>
            <a:xfrm>
              <a:off x="-529113" y="1374721"/>
              <a:ext cx="1255624" cy="1255618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-282312" y="1598837"/>
              <a:ext cx="778343" cy="792162"/>
              <a:chOff x="5517290" y="1190048"/>
              <a:chExt cx="794539" cy="808646"/>
            </a:xfrm>
            <a:solidFill>
              <a:schemeClr val="tx1"/>
            </a:solidFill>
          </p:grpSpPr>
          <p:sp>
            <p:nvSpPr>
              <p:cNvPr id="104" name="Oval 276">
                <a:extLst>
                  <a:ext uri="{FF2B5EF4-FFF2-40B4-BE49-F238E27FC236}">
                    <a16:creationId xmlns:a16="http://schemas.microsoft.com/office/drawing/2014/main" id="{B03E422A-EA2A-8246-BECA-6FD061A97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7290" y="1190048"/>
                <a:ext cx="794539" cy="80864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5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3430862-46E9-497E-A90B-0E9C8023AE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65902" y="1244826"/>
                <a:ext cx="697313" cy="697906"/>
                <a:chOff x="7701871" y="1532771"/>
                <a:chExt cx="502920" cy="503348"/>
              </a:xfrm>
              <a:grpFill/>
            </p:grpSpPr>
            <p:sp>
              <p:nvSpPr>
                <p:cNvPr id="106" name="Freeform 5">
                  <a:extLst>
                    <a:ext uri="{FF2B5EF4-FFF2-40B4-BE49-F238E27FC236}">
                      <a16:creationId xmlns:a16="http://schemas.microsoft.com/office/drawing/2014/main" id="{8BD7D550-C2B9-4D4B-A90D-1C4660C8A0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01871" y="1532771"/>
                  <a:ext cx="502920" cy="503348"/>
                </a:xfrm>
                <a:custGeom>
                  <a:avLst/>
                  <a:gdLst>
                    <a:gd name="T0" fmla="*/ 614 w 632"/>
                    <a:gd name="T1" fmla="*/ 299 h 633"/>
                    <a:gd name="T2" fmla="*/ 586 w 632"/>
                    <a:gd name="T3" fmla="*/ 299 h 633"/>
                    <a:gd name="T4" fmla="*/ 334 w 632"/>
                    <a:gd name="T5" fmla="*/ 48 h 633"/>
                    <a:gd name="T6" fmla="*/ 334 w 632"/>
                    <a:gd name="T7" fmla="*/ 18 h 633"/>
                    <a:gd name="T8" fmla="*/ 316 w 632"/>
                    <a:gd name="T9" fmla="*/ 0 h 633"/>
                    <a:gd name="T10" fmla="*/ 298 w 632"/>
                    <a:gd name="T11" fmla="*/ 18 h 633"/>
                    <a:gd name="T12" fmla="*/ 298 w 632"/>
                    <a:gd name="T13" fmla="*/ 48 h 633"/>
                    <a:gd name="T14" fmla="*/ 46 w 632"/>
                    <a:gd name="T15" fmla="*/ 299 h 633"/>
                    <a:gd name="T16" fmla="*/ 18 w 632"/>
                    <a:gd name="T17" fmla="*/ 299 h 633"/>
                    <a:gd name="T18" fmla="*/ 0 w 632"/>
                    <a:gd name="T19" fmla="*/ 317 h 633"/>
                    <a:gd name="T20" fmla="*/ 18 w 632"/>
                    <a:gd name="T21" fmla="*/ 335 h 633"/>
                    <a:gd name="T22" fmla="*/ 46 w 632"/>
                    <a:gd name="T23" fmla="*/ 335 h 633"/>
                    <a:gd name="T24" fmla="*/ 298 w 632"/>
                    <a:gd name="T25" fmla="*/ 587 h 633"/>
                    <a:gd name="T26" fmla="*/ 298 w 632"/>
                    <a:gd name="T27" fmla="*/ 615 h 633"/>
                    <a:gd name="T28" fmla="*/ 316 w 632"/>
                    <a:gd name="T29" fmla="*/ 633 h 633"/>
                    <a:gd name="T30" fmla="*/ 334 w 632"/>
                    <a:gd name="T31" fmla="*/ 615 h 633"/>
                    <a:gd name="T32" fmla="*/ 334 w 632"/>
                    <a:gd name="T33" fmla="*/ 587 h 633"/>
                    <a:gd name="T34" fmla="*/ 586 w 632"/>
                    <a:gd name="T35" fmla="*/ 335 h 633"/>
                    <a:gd name="T36" fmla="*/ 614 w 632"/>
                    <a:gd name="T37" fmla="*/ 335 h 633"/>
                    <a:gd name="T38" fmla="*/ 632 w 632"/>
                    <a:gd name="T39" fmla="*/ 317 h 633"/>
                    <a:gd name="T40" fmla="*/ 614 w 632"/>
                    <a:gd name="T41" fmla="*/ 299 h 633"/>
                    <a:gd name="T42" fmla="*/ 334 w 632"/>
                    <a:gd name="T43" fmla="*/ 559 h 633"/>
                    <a:gd name="T44" fmla="*/ 334 w 632"/>
                    <a:gd name="T45" fmla="*/ 531 h 633"/>
                    <a:gd name="T46" fmla="*/ 316 w 632"/>
                    <a:gd name="T47" fmla="*/ 513 h 633"/>
                    <a:gd name="T48" fmla="*/ 298 w 632"/>
                    <a:gd name="T49" fmla="*/ 531 h 633"/>
                    <a:gd name="T50" fmla="*/ 298 w 632"/>
                    <a:gd name="T51" fmla="*/ 559 h 633"/>
                    <a:gd name="T52" fmla="*/ 74 w 632"/>
                    <a:gd name="T53" fmla="*/ 335 h 633"/>
                    <a:gd name="T54" fmla="*/ 101 w 632"/>
                    <a:gd name="T55" fmla="*/ 335 h 633"/>
                    <a:gd name="T56" fmla="*/ 119 w 632"/>
                    <a:gd name="T57" fmla="*/ 317 h 633"/>
                    <a:gd name="T58" fmla="*/ 101 w 632"/>
                    <a:gd name="T59" fmla="*/ 299 h 633"/>
                    <a:gd name="T60" fmla="*/ 75 w 632"/>
                    <a:gd name="T61" fmla="*/ 299 h 633"/>
                    <a:gd name="T62" fmla="*/ 298 w 632"/>
                    <a:gd name="T63" fmla="*/ 76 h 633"/>
                    <a:gd name="T64" fmla="*/ 298 w 632"/>
                    <a:gd name="T65" fmla="*/ 102 h 633"/>
                    <a:gd name="T66" fmla="*/ 316 w 632"/>
                    <a:gd name="T67" fmla="*/ 120 h 633"/>
                    <a:gd name="T68" fmla="*/ 334 w 632"/>
                    <a:gd name="T69" fmla="*/ 102 h 633"/>
                    <a:gd name="T70" fmla="*/ 334 w 632"/>
                    <a:gd name="T71" fmla="*/ 76 h 633"/>
                    <a:gd name="T72" fmla="*/ 558 w 632"/>
                    <a:gd name="T73" fmla="*/ 299 h 633"/>
                    <a:gd name="T74" fmla="*/ 531 w 632"/>
                    <a:gd name="T75" fmla="*/ 299 h 633"/>
                    <a:gd name="T76" fmla="*/ 513 w 632"/>
                    <a:gd name="T77" fmla="*/ 317 h 633"/>
                    <a:gd name="T78" fmla="*/ 531 w 632"/>
                    <a:gd name="T79" fmla="*/ 335 h 633"/>
                    <a:gd name="T80" fmla="*/ 558 w 632"/>
                    <a:gd name="T81" fmla="*/ 335 h 633"/>
                    <a:gd name="T82" fmla="*/ 334 w 632"/>
                    <a:gd name="T83" fmla="*/ 559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32" h="633">
                      <a:moveTo>
                        <a:pt x="614" y="299"/>
                      </a:moveTo>
                      <a:cubicBezTo>
                        <a:pt x="586" y="299"/>
                        <a:pt x="586" y="299"/>
                        <a:pt x="586" y="299"/>
                      </a:cubicBezTo>
                      <a:cubicBezTo>
                        <a:pt x="576" y="164"/>
                        <a:pt x="469" y="57"/>
                        <a:pt x="334" y="48"/>
                      </a:cubicBezTo>
                      <a:cubicBezTo>
                        <a:pt x="334" y="18"/>
                        <a:pt x="334" y="18"/>
                        <a:pt x="334" y="18"/>
                      </a:cubicBezTo>
                      <a:cubicBezTo>
                        <a:pt x="334" y="9"/>
                        <a:pt x="326" y="0"/>
                        <a:pt x="316" y="0"/>
                      </a:cubicBezTo>
                      <a:cubicBezTo>
                        <a:pt x="306" y="0"/>
                        <a:pt x="298" y="9"/>
                        <a:pt x="298" y="18"/>
                      </a:cubicBezTo>
                      <a:cubicBezTo>
                        <a:pt x="298" y="48"/>
                        <a:pt x="298" y="48"/>
                        <a:pt x="298" y="48"/>
                      </a:cubicBezTo>
                      <a:cubicBezTo>
                        <a:pt x="164" y="57"/>
                        <a:pt x="56" y="164"/>
                        <a:pt x="46" y="299"/>
                      </a:cubicBezTo>
                      <a:cubicBezTo>
                        <a:pt x="18" y="299"/>
                        <a:pt x="18" y="299"/>
                        <a:pt x="18" y="299"/>
                      </a:cubicBezTo>
                      <a:cubicBezTo>
                        <a:pt x="8" y="299"/>
                        <a:pt x="0" y="307"/>
                        <a:pt x="0" y="317"/>
                      </a:cubicBezTo>
                      <a:cubicBezTo>
                        <a:pt x="0" y="327"/>
                        <a:pt x="8" y="335"/>
                        <a:pt x="18" y="335"/>
                      </a:cubicBezTo>
                      <a:cubicBezTo>
                        <a:pt x="46" y="335"/>
                        <a:pt x="46" y="335"/>
                        <a:pt x="46" y="335"/>
                      </a:cubicBezTo>
                      <a:cubicBezTo>
                        <a:pt x="55" y="470"/>
                        <a:pt x="163" y="578"/>
                        <a:pt x="298" y="587"/>
                      </a:cubicBezTo>
                      <a:cubicBezTo>
                        <a:pt x="298" y="615"/>
                        <a:pt x="298" y="615"/>
                        <a:pt x="298" y="615"/>
                      </a:cubicBezTo>
                      <a:cubicBezTo>
                        <a:pt x="298" y="625"/>
                        <a:pt x="306" y="633"/>
                        <a:pt x="316" y="633"/>
                      </a:cubicBezTo>
                      <a:cubicBezTo>
                        <a:pt x="326" y="633"/>
                        <a:pt x="334" y="625"/>
                        <a:pt x="334" y="615"/>
                      </a:cubicBezTo>
                      <a:cubicBezTo>
                        <a:pt x="334" y="587"/>
                        <a:pt x="334" y="587"/>
                        <a:pt x="334" y="587"/>
                      </a:cubicBezTo>
                      <a:cubicBezTo>
                        <a:pt x="469" y="578"/>
                        <a:pt x="577" y="470"/>
                        <a:pt x="586" y="335"/>
                      </a:cubicBezTo>
                      <a:cubicBezTo>
                        <a:pt x="614" y="335"/>
                        <a:pt x="614" y="335"/>
                        <a:pt x="614" y="335"/>
                      </a:cubicBezTo>
                      <a:cubicBezTo>
                        <a:pt x="624" y="335"/>
                        <a:pt x="632" y="327"/>
                        <a:pt x="632" y="317"/>
                      </a:cubicBezTo>
                      <a:cubicBezTo>
                        <a:pt x="632" y="307"/>
                        <a:pt x="624" y="299"/>
                        <a:pt x="614" y="299"/>
                      </a:cubicBezTo>
                      <a:close/>
                      <a:moveTo>
                        <a:pt x="334" y="559"/>
                      </a:moveTo>
                      <a:cubicBezTo>
                        <a:pt x="334" y="531"/>
                        <a:pt x="334" y="531"/>
                        <a:pt x="334" y="531"/>
                      </a:cubicBezTo>
                      <a:cubicBezTo>
                        <a:pt x="334" y="522"/>
                        <a:pt x="326" y="513"/>
                        <a:pt x="316" y="513"/>
                      </a:cubicBezTo>
                      <a:cubicBezTo>
                        <a:pt x="306" y="513"/>
                        <a:pt x="298" y="522"/>
                        <a:pt x="298" y="531"/>
                      </a:cubicBezTo>
                      <a:cubicBezTo>
                        <a:pt x="298" y="559"/>
                        <a:pt x="298" y="559"/>
                        <a:pt x="298" y="559"/>
                      </a:cubicBezTo>
                      <a:cubicBezTo>
                        <a:pt x="179" y="550"/>
                        <a:pt x="83" y="454"/>
                        <a:pt x="74" y="335"/>
                      </a:cubicBezTo>
                      <a:cubicBezTo>
                        <a:pt x="101" y="335"/>
                        <a:pt x="101" y="335"/>
                        <a:pt x="101" y="335"/>
                      </a:cubicBezTo>
                      <a:cubicBezTo>
                        <a:pt x="111" y="335"/>
                        <a:pt x="119" y="327"/>
                        <a:pt x="119" y="317"/>
                      </a:cubicBezTo>
                      <a:cubicBezTo>
                        <a:pt x="119" y="307"/>
                        <a:pt x="111" y="299"/>
                        <a:pt x="101" y="299"/>
                      </a:cubicBezTo>
                      <a:cubicBezTo>
                        <a:pt x="75" y="299"/>
                        <a:pt x="75" y="299"/>
                        <a:pt x="75" y="299"/>
                      </a:cubicBezTo>
                      <a:cubicBezTo>
                        <a:pt x="84" y="180"/>
                        <a:pt x="179" y="85"/>
                        <a:pt x="298" y="76"/>
                      </a:cubicBezTo>
                      <a:cubicBezTo>
                        <a:pt x="298" y="102"/>
                        <a:pt x="298" y="102"/>
                        <a:pt x="298" y="102"/>
                      </a:cubicBezTo>
                      <a:cubicBezTo>
                        <a:pt x="298" y="112"/>
                        <a:pt x="306" y="120"/>
                        <a:pt x="316" y="120"/>
                      </a:cubicBezTo>
                      <a:cubicBezTo>
                        <a:pt x="326" y="120"/>
                        <a:pt x="334" y="112"/>
                        <a:pt x="334" y="102"/>
                      </a:cubicBezTo>
                      <a:cubicBezTo>
                        <a:pt x="334" y="76"/>
                        <a:pt x="334" y="76"/>
                        <a:pt x="334" y="76"/>
                      </a:cubicBezTo>
                      <a:cubicBezTo>
                        <a:pt x="453" y="85"/>
                        <a:pt x="549" y="180"/>
                        <a:pt x="558" y="299"/>
                      </a:cubicBezTo>
                      <a:cubicBezTo>
                        <a:pt x="531" y="299"/>
                        <a:pt x="531" y="299"/>
                        <a:pt x="531" y="299"/>
                      </a:cubicBezTo>
                      <a:cubicBezTo>
                        <a:pt x="521" y="299"/>
                        <a:pt x="513" y="307"/>
                        <a:pt x="513" y="317"/>
                      </a:cubicBezTo>
                      <a:cubicBezTo>
                        <a:pt x="513" y="327"/>
                        <a:pt x="521" y="335"/>
                        <a:pt x="531" y="335"/>
                      </a:cubicBezTo>
                      <a:cubicBezTo>
                        <a:pt x="558" y="335"/>
                        <a:pt x="558" y="335"/>
                        <a:pt x="558" y="335"/>
                      </a:cubicBezTo>
                      <a:cubicBezTo>
                        <a:pt x="549" y="454"/>
                        <a:pt x="453" y="550"/>
                        <a:pt x="334" y="55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4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 panose="020B0503020201020303" pitchFamily="34" charset="0"/>
                    <a:ea typeface=""/>
                    <a:cs typeface="CiscoSansTT Light" panose="020B0503020201020303" pitchFamily="34" charset="0"/>
                  </a:endParaRPr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A886406A-CAD5-48AD-9724-FBD1D71ECBD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839027" y="1672845"/>
                  <a:ext cx="228600" cy="228548"/>
                  <a:chOff x="5947165" y="1594253"/>
                  <a:chExt cx="548764" cy="548640"/>
                </a:xfrm>
                <a:grpFill/>
              </p:grpSpPr>
              <p:sp>
                <p:nvSpPr>
                  <p:cNvPr id="108" name="Rectangle: Rounded Corners 108">
                    <a:extLst>
                      <a:ext uri="{FF2B5EF4-FFF2-40B4-BE49-F238E27FC236}">
                        <a16:creationId xmlns:a16="http://schemas.microsoft.com/office/drawing/2014/main" id="{76437D8D-4850-4F75-B6C9-546EC4CD5EF5}"/>
                      </a:ext>
                    </a:extLst>
                  </p:cNvPr>
                  <p:cNvSpPr/>
                  <p:nvPr/>
                </p:nvSpPr>
                <p:spPr>
                  <a:xfrm rot="859216">
                    <a:off x="6194309" y="1594253"/>
                    <a:ext cx="54864" cy="5486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178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Light" panose="020B0503020201020303" pitchFamily="34" charset="0"/>
                      <a:ea typeface="+mn-ea"/>
                      <a:cs typeface="CiscoSansTT Light" panose="020B0503020201020303" pitchFamily="34" charset="0"/>
                    </a:endParaRPr>
                  </a:p>
                </p:txBody>
              </p:sp>
              <p:sp>
                <p:nvSpPr>
                  <p:cNvPr id="109" name="Rectangle: Rounded Corners 109">
                    <a:extLst>
                      <a:ext uri="{FF2B5EF4-FFF2-40B4-BE49-F238E27FC236}">
                        <a16:creationId xmlns:a16="http://schemas.microsoft.com/office/drawing/2014/main" id="{8E03289E-9BDE-4A49-8C6F-992CBE01DAED}"/>
                      </a:ext>
                    </a:extLst>
                  </p:cNvPr>
                  <p:cNvSpPr/>
                  <p:nvPr/>
                </p:nvSpPr>
                <p:spPr>
                  <a:xfrm rot="3535299">
                    <a:off x="6194053" y="1592634"/>
                    <a:ext cx="54864" cy="5486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178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Light" panose="020B0503020201020303" pitchFamily="34" charset="0"/>
                      <a:ea typeface="+mn-ea"/>
                      <a:cs typeface="CiscoSansTT Light" panose="020B0503020201020303" pitchFamily="34" charset="0"/>
                    </a:endParaRPr>
                  </a:p>
                </p:txBody>
              </p:sp>
              <p:sp>
                <p:nvSpPr>
                  <p:cNvPr id="110" name="Rectangle: Rounded Corners 110">
                    <a:extLst>
                      <a:ext uri="{FF2B5EF4-FFF2-40B4-BE49-F238E27FC236}">
                        <a16:creationId xmlns:a16="http://schemas.microsoft.com/office/drawing/2014/main" id="{D92C54D0-77A6-4DF4-A4D9-F99B41CF38EB}"/>
                      </a:ext>
                    </a:extLst>
                  </p:cNvPr>
                  <p:cNvSpPr/>
                  <p:nvPr/>
                </p:nvSpPr>
                <p:spPr>
                  <a:xfrm rot="6157619">
                    <a:off x="6194177" y="1591898"/>
                    <a:ext cx="54864" cy="5486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178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Light" panose="020B0503020201020303" pitchFamily="34" charset="0"/>
                      <a:ea typeface="+mn-ea"/>
                      <a:cs typeface="CiscoSansTT Light" panose="020B0503020201020303" pitchFamily="34" charset="0"/>
                    </a:endParaRPr>
                  </a:p>
                </p:txBody>
              </p:sp>
              <p:sp>
                <p:nvSpPr>
                  <p:cNvPr id="111" name="Freeform: Shape 111">
                    <a:extLst>
                      <a:ext uri="{FF2B5EF4-FFF2-40B4-BE49-F238E27FC236}">
                        <a16:creationId xmlns:a16="http://schemas.microsoft.com/office/drawing/2014/main" id="{650AC563-1556-4276-973A-A4873B1B1A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41775" y="1631791"/>
                    <a:ext cx="356723" cy="419637"/>
                  </a:xfrm>
                  <a:custGeom>
                    <a:avLst/>
                    <a:gdLst>
                      <a:gd name="connsiteX0" fmla="*/ 78692 w 356723"/>
                      <a:gd name="connsiteY0" fmla="*/ 0 h 419637"/>
                      <a:gd name="connsiteX1" fmla="*/ 145098 w 356723"/>
                      <a:gd name="connsiteY1" fmla="*/ 42738 h 419637"/>
                      <a:gd name="connsiteX2" fmla="*/ 146343 w 356723"/>
                      <a:gd name="connsiteY2" fmla="*/ 48726 h 419637"/>
                      <a:gd name="connsiteX3" fmla="*/ 204628 w 356723"/>
                      <a:gd name="connsiteY3" fmla="*/ 54956 h 419637"/>
                      <a:gd name="connsiteX4" fmla="*/ 321702 w 356723"/>
                      <a:gd name="connsiteY4" fmla="*/ 145580 h 419637"/>
                      <a:gd name="connsiteX5" fmla="*/ 284268 w 356723"/>
                      <a:gd name="connsiteY5" fmla="*/ 397501 h 419637"/>
                      <a:gd name="connsiteX6" fmla="*/ 34706 w 356723"/>
                      <a:gd name="connsiteY6" fmla="*/ 321639 h 419637"/>
                      <a:gd name="connsiteX7" fmla="*/ 24693 w 356723"/>
                      <a:gd name="connsiteY7" fmla="*/ 116226 h 419637"/>
                      <a:gd name="connsiteX8" fmla="*/ 25163 w 356723"/>
                      <a:gd name="connsiteY8" fmla="*/ 115758 h 419637"/>
                      <a:gd name="connsiteX9" fmla="*/ 12287 w 356723"/>
                      <a:gd name="connsiteY9" fmla="*/ 97214 h 419637"/>
                      <a:gd name="connsiteX10" fmla="*/ 6623 w 356723"/>
                      <a:gd name="connsiteY10" fmla="*/ 69976 h 419637"/>
                      <a:gd name="connsiteX11" fmla="*/ 78692 w 356723"/>
                      <a:gd name="connsiteY11" fmla="*/ 0 h 419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723" h="419637">
                        <a:moveTo>
                          <a:pt x="78692" y="0"/>
                        </a:moveTo>
                        <a:cubicBezTo>
                          <a:pt x="108545" y="0"/>
                          <a:pt x="134157" y="17623"/>
                          <a:pt x="145098" y="42738"/>
                        </a:cubicBezTo>
                        <a:lnTo>
                          <a:pt x="146343" y="48726"/>
                        </a:lnTo>
                        <a:lnTo>
                          <a:pt x="204628" y="54956"/>
                        </a:lnTo>
                        <a:cubicBezTo>
                          <a:pt x="249769" y="68823"/>
                          <a:pt x="292342" y="100134"/>
                          <a:pt x="321702" y="145580"/>
                        </a:cubicBezTo>
                        <a:cubicBezTo>
                          <a:pt x="380422" y="236472"/>
                          <a:pt x="363540" y="348835"/>
                          <a:pt x="284268" y="397501"/>
                        </a:cubicBezTo>
                        <a:cubicBezTo>
                          <a:pt x="204995" y="446168"/>
                          <a:pt x="93426" y="411815"/>
                          <a:pt x="34706" y="321639"/>
                        </a:cubicBezTo>
                        <a:cubicBezTo>
                          <a:pt x="-8785" y="253470"/>
                          <a:pt x="-10574" y="172821"/>
                          <a:pt x="24693" y="116226"/>
                        </a:cubicBezTo>
                        <a:lnTo>
                          <a:pt x="25163" y="115758"/>
                        </a:lnTo>
                        <a:lnTo>
                          <a:pt x="12287" y="97214"/>
                        </a:lnTo>
                        <a:cubicBezTo>
                          <a:pt x="8640" y="88842"/>
                          <a:pt x="6623" y="79638"/>
                          <a:pt x="6623" y="69976"/>
                        </a:cubicBezTo>
                        <a:cubicBezTo>
                          <a:pt x="6623" y="31329"/>
                          <a:pt x="38889" y="0"/>
                          <a:pt x="7869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457178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Light" panose="020B0503020201020303" pitchFamily="34" charset="0"/>
                      <a:ea typeface="ＭＳ Ｐゴシック" charset="0"/>
                      <a:cs typeface="CiscoSansTT Light" panose="020B0503020201020303" pitchFamily="34" charset="0"/>
                    </a:endParaRPr>
                  </a:p>
                </p:txBody>
              </p:sp>
            </p:grpSp>
          </p:grpSp>
        </p:grpSp>
      </p:grpSp>
      <p:cxnSp>
        <p:nvCxnSpPr>
          <p:cNvPr id="25" name="Straight Connector 24"/>
          <p:cNvCxnSpPr>
            <a:stCxn id="101" idx="1"/>
          </p:cNvCxnSpPr>
          <p:nvPr/>
        </p:nvCxnSpPr>
        <p:spPr>
          <a:xfrm flipH="1">
            <a:off x="2609976" y="2127438"/>
            <a:ext cx="1135441" cy="0"/>
          </a:xfrm>
          <a:prstGeom prst="line">
            <a:avLst/>
          </a:prstGeom>
          <a:ln w="25400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101" idx="3"/>
          </p:cNvCxnSpPr>
          <p:nvPr/>
        </p:nvCxnSpPr>
        <p:spPr>
          <a:xfrm flipH="1">
            <a:off x="5398583" y="2127438"/>
            <a:ext cx="1045500" cy="0"/>
          </a:xfrm>
          <a:prstGeom prst="line">
            <a:avLst/>
          </a:prstGeom>
          <a:ln w="25400" cap="rnd">
            <a:solidFill>
              <a:schemeClr val="accent2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28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A2B7A1-9B22-BC41-A76F-DFA44312884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E07619-33C9-44A5-8511-72F05A2814A3}"/>
              </a:ext>
            </a:extLst>
          </p:cNvPr>
          <p:cNvGrpSpPr>
            <a:grpSpLocks noChangeAspect="1"/>
          </p:cNvGrpSpPr>
          <p:nvPr/>
        </p:nvGrpSpPr>
        <p:grpSpPr>
          <a:xfrm>
            <a:off x="3473282" y="1569226"/>
            <a:ext cx="2207645" cy="2195894"/>
            <a:chOff x="-798206" y="3294284"/>
            <a:chExt cx="1239125" cy="123253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034A294-8BB5-4971-BBCC-E63D9DAA206E}"/>
                </a:ext>
              </a:extLst>
            </p:cNvPr>
            <p:cNvSpPr/>
            <p:nvPr/>
          </p:nvSpPr>
          <p:spPr bwMode="auto">
            <a:xfrm>
              <a:off x="-798206" y="3295033"/>
              <a:ext cx="1231782" cy="1231781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 charset="0"/>
                <a:cs typeface="新細明體" charset="0"/>
              </a:endParaRPr>
            </a:p>
          </p:txBody>
        </p:sp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FF066613-8B2E-40F8-A776-387CCEBF58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-650679" y="3294284"/>
              <a:ext cx="1091598" cy="1149662"/>
            </a:xfrm>
            <a:custGeom>
              <a:avLst/>
              <a:gdLst>
                <a:gd name="T0" fmla="*/ 46 w 545"/>
                <a:gd name="T1" fmla="*/ 502 h 573"/>
                <a:gd name="T2" fmla="*/ 23 w 545"/>
                <a:gd name="T3" fmla="*/ 381 h 573"/>
                <a:gd name="T4" fmla="*/ 30 w 545"/>
                <a:gd name="T5" fmla="*/ 318 h 573"/>
                <a:gd name="T6" fmla="*/ 1 w 545"/>
                <a:gd name="T7" fmla="*/ 215 h 573"/>
                <a:gd name="T8" fmla="*/ 4 w 545"/>
                <a:gd name="T9" fmla="*/ 187 h 573"/>
                <a:gd name="T10" fmla="*/ 137 w 545"/>
                <a:gd name="T11" fmla="*/ 51 h 573"/>
                <a:gd name="T12" fmla="*/ 218 w 545"/>
                <a:gd name="T13" fmla="*/ 13 h 573"/>
                <a:gd name="T14" fmla="*/ 212 w 545"/>
                <a:gd name="T15" fmla="*/ 81 h 573"/>
                <a:gd name="T16" fmla="*/ 217 w 545"/>
                <a:gd name="T17" fmla="*/ 92 h 573"/>
                <a:gd name="T18" fmla="*/ 179 w 545"/>
                <a:gd name="T19" fmla="*/ 145 h 573"/>
                <a:gd name="T20" fmla="*/ 236 w 545"/>
                <a:gd name="T21" fmla="*/ 145 h 573"/>
                <a:gd name="T22" fmla="*/ 188 w 545"/>
                <a:gd name="T23" fmla="*/ 180 h 573"/>
                <a:gd name="T24" fmla="*/ 165 w 545"/>
                <a:gd name="T25" fmla="*/ 203 h 573"/>
                <a:gd name="T26" fmla="*/ 136 w 545"/>
                <a:gd name="T27" fmla="*/ 208 h 573"/>
                <a:gd name="T28" fmla="*/ 74 w 545"/>
                <a:gd name="T29" fmla="*/ 216 h 573"/>
                <a:gd name="T30" fmla="*/ 38 w 545"/>
                <a:gd name="T31" fmla="*/ 251 h 573"/>
                <a:gd name="T32" fmla="*/ 40 w 545"/>
                <a:gd name="T33" fmla="*/ 305 h 573"/>
                <a:gd name="T34" fmla="*/ 88 w 545"/>
                <a:gd name="T35" fmla="*/ 347 h 573"/>
                <a:gd name="T36" fmla="*/ 157 w 545"/>
                <a:gd name="T37" fmla="*/ 418 h 573"/>
                <a:gd name="T38" fmla="*/ 214 w 545"/>
                <a:gd name="T39" fmla="*/ 476 h 573"/>
                <a:gd name="T40" fmla="*/ 162 w 545"/>
                <a:gd name="T41" fmla="*/ 541 h 573"/>
                <a:gd name="T42" fmla="*/ 98 w 545"/>
                <a:gd name="T43" fmla="*/ 552 h 573"/>
                <a:gd name="T44" fmla="*/ 418 w 545"/>
                <a:gd name="T45" fmla="*/ 543 h 573"/>
                <a:gd name="T46" fmla="*/ 388 w 545"/>
                <a:gd name="T47" fmla="*/ 459 h 573"/>
                <a:gd name="T48" fmla="*/ 402 w 545"/>
                <a:gd name="T49" fmla="*/ 307 h 573"/>
                <a:gd name="T50" fmla="*/ 509 w 545"/>
                <a:gd name="T51" fmla="*/ 290 h 573"/>
                <a:gd name="T52" fmla="*/ 494 w 545"/>
                <a:gd name="T53" fmla="*/ 207 h 573"/>
                <a:gd name="T54" fmla="*/ 483 w 545"/>
                <a:gd name="T55" fmla="*/ 266 h 573"/>
                <a:gd name="T56" fmla="*/ 454 w 545"/>
                <a:gd name="T57" fmla="*/ 255 h 573"/>
                <a:gd name="T58" fmla="*/ 391 w 545"/>
                <a:gd name="T59" fmla="*/ 280 h 573"/>
                <a:gd name="T60" fmla="*/ 422 w 545"/>
                <a:gd name="T61" fmla="*/ 184 h 573"/>
                <a:gd name="T62" fmla="*/ 431 w 545"/>
                <a:gd name="T63" fmla="*/ 157 h 573"/>
                <a:gd name="T64" fmla="*/ 401 w 545"/>
                <a:gd name="T65" fmla="*/ 138 h 573"/>
                <a:gd name="T66" fmla="*/ 415 w 545"/>
                <a:gd name="T67" fmla="*/ 89 h 573"/>
                <a:gd name="T68" fmla="*/ 367 w 545"/>
                <a:gd name="T69" fmla="*/ 40 h 573"/>
                <a:gd name="T70" fmla="*/ 244 w 545"/>
                <a:gd name="T71" fmla="*/ 9 h 573"/>
                <a:gd name="T72" fmla="*/ 253 w 545"/>
                <a:gd name="T73" fmla="*/ 0 h 573"/>
                <a:gd name="T74" fmla="*/ 534 w 545"/>
                <a:gd name="T75" fmla="*/ 315 h 573"/>
                <a:gd name="T76" fmla="*/ 358 w 545"/>
                <a:gd name="T77" fmla="*/ 48 h 573"/>
                <a:gd name="T78" fmla="*/ 396 w 545"/>
                <a:gd name="T79" fmla="*/ 199 h 573"/>
                <a:gd name="T80" fmla="*/ 394 w 545"/>
                <a:gd name="T81" fmla="*/ 184 h 573"/>
                <a:gd name="T82" fmla="*/ 433 w 545"/>
                <a:gd name="T83" fmla="*/ 274 h 573"/>
                <a:gd name="T84" fmla="*/ 363 w 545"/>
                <a:gd name="T85" fmla="*/ 81 h 573"/>
                <a:gd name="T86" fmla="*/ 357 w 545"/>
                <a:gd name="T87" fmla="*/ 153 h 573"/>
                <a:gd name="T88" fmla="*/ 246 w 545"/>
                <a:gd name="T89" fmla="*/ 59 h 573"/>
                <a:gd name="T90" fmla="*/ 246 w 545"/>
                <a:gd name="T91" fmla="*/ 63 h 573"/>
                <a:gd name="T92" fmla="*/ 227 w 545"/>
                <a:gd name="T93" fmla="*/ 51 h 573"/>
                <a:gd name="T94" fmla="*/ 236 w 545"/>
                <a:gd name="T95" fmla="*/ 66 h 573"/>
                <a:gd name="T96" fmla="*/ 276 w 545"/>
                <a:gd name="T97" fmla="*/ 70 h 573"/>
                <a:gd name="T98" fmla="*/ 285 w 545"/>
                <a:gd name="T99" fmla="*/ 88 h 573"/>
                <a:gd name="T100" fmla="*/ 326 w 545"/>
                <a:gd name="T101" fmla="*/ 134 h 573"/>
                <a:gd name="T102" fmla="*/ 320 w 545"/>
                <a:gd name="T103" fmla="*/ 73 h 573"/>
                <a:gd name="T104" fmla="*/ 224 w 545"/>
                <a:gd name="T105" fmla="*/ 53 h 573"/>
                <a:gd name="T106" fmla="*/ 241 w 545"/>
                <a:gd name="T107" fmla="*/ 100 h 573"/>
                <a:gd name="T108" fmla="*/ 230 w 545"/>
                <a:gd name="T109" fmla="*/ 116 h 573"/>
                <a:gd name="T110" fmla="*/ 260 w 545"/>
                <a:gd name="T111" fmla="*/ 102 h 573"/>
                <a:gd name="T112" fmla="*/ 206 w 545"/>
                <a:gd name="T113" fmla="*/ 100 h 573"/>
                <a:gd name="T114" fmla="*/ 200 w 545"/>
                <a:gd name="T115" fmla="*/ 195 h 573"/>
                <a:gd name="T116" fmla="*/ 87 w 545"/>
                <a:gd name="T117" fmla="*/ 304 h 573"/>
                <a:gd name="T118" fmla="*/ 73 w 545"/>
                <a:gd name="T119" fmla="*/ 296 h 573"/>
                <a:gd name="T120" fmla="*/ 74 w 545"/>
                <a:gd name="T121" fmla="*/ 265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5" h="573">
                  <a:moveTo>
                    <a:pt x="371" y="41"/>
                  </a:moveTo>
                  <a:cubicBezTo>
                    <a:pt x="370" y="41"/>
                    <a:pt x="370" y="40"/>
                    <a:pt x="369" y="40"/>
                  </a:cubicBezTo>
                  <a:lnTo>
                    <a:pt x="371" y="41"/>
                  </a:lnTo>
                  <a:close/>
                  <a:moveTo>
                    <a:pt x="233" y="62"/>
                  </a:moveTo>
                  <a:cubicBezTo>
                    <a:pt x="235" y="61"/>
                    <a:pt x="237" y="61"/>
                    <a:pt x="237" y="61"/>
                  </a:cubicBezTo>
                  <a:cubicBezTo>
                    <a:pt x="236" y="60"/>
                    <a:pt x="235" y="59"/>
                    <a:pt x="234" y="60"/>
                  </a:cubicBezTo>
                  <a:cubicBezTo>
                    <a:pt x="234" y="61"/>
                    <a:pt x="233" y="62"/>
                    <a:pt x="233" y="62"/>
                  </a:cubicBezTo>
                  <a:moveTo>
                    <a:pt x="72" y="565"/>
                  </a:moveTo>
                  <a:cubicBezTo>
                    <a:pt x="70" y="564"/>
                    <a:pt x="70" y="564"/>
                    <a:pt x="70" y="564"/>
                  </a:cubicBezTo>
                  <a:cubicBezTo>
                    <a:pt x="70" y="564"/>
                    <a:pt x="68" y="562"/>
                    <a:pt x="66" y="562"/>
                  </a:cubicBezTo>
                  <a:cubicBezTo>
                    <a:pt x="65" y="561"/>
                    <a:pt x="64" y="560"/>
                    <a:pt x="63" y="558"/>
                  </a:cubicBezTo>
                  <a:cubicBezTo>
                    <a:pt x="61" y="557"/>
                    <a:pt x="60" y="557"/>
                    <a:pt x="59" y="556"/>
                  </a:cubicBezTo>
                  <a:cubicBezTo>
                    <a:pt x="58" y="556"/>
                    <a:pt x="56" y="554"/>
                    <a:pt x="55" y="552"/>
                  </a:cubicBezTo>
                  <a:cubicBezTo>
                    <a:pt x="54" y="549"/>
                    <a:pt x="54" y="550"/>
                    <a:pt x="52" y="548"/>
                  </a:cubicBezTo>
                  <a:cubicBezTo>
                    <a:pt x="51" y="546"/>
                    <a:pt x="50" y="544"/>
                    <a:pt x="50" y="540"/>
                  </a:cubicBezTo>
                  <a:cubicBezTo>
                    <a:pt x="47" y="539"/>
                    <a:pt x="45" y="537"/>
                    <a:pt x="45" y="536"/>
                  </a:cubicBezTo>
                  <a:cubicBezTo>
                    <a:pt x="45" y="536"/>
                    <a:pt x="43" y="533"/>
                    <a:pt x="43" y="532"/>
                  </a:cubicBezTo>
                  <a:cubicBezTo>
                    <a:pt x="43" y="530"/>
                    <a:pt x="43" y="529"/>
                    <a:pt x="41" y="527"/>
                  </a:cubicBezTo>
                  <a:cubicBezTo>
                    <a:pt x="42" y="526"/>
                    <a:pt x="44" y="523"/>
                    <a:pt x="46" y="521"/>
                  </a:cubicBezTo>
                  <a:cubicBezTo>
                    <a:pt x="46" y="521"/>
                    <a:pt x="45" y="514"/>
                    <a:pt x="45" y="511"/>
                  </a:cubicBezTo>
                  <a:cubicBezTo>
                    <a:pt x="44" y="508"/>
                    <a:pt x="45" y="503"/>
                    <a:pt x="46" y="502"/>
                  </a:cubicBezTo>
                  <a:cubicBezTo>
                    <a:pt x="47" y="501"/>
                    <a:pt x="47" y="497"/>
                    <a:pt x="48" y="495"/>
                  </a:cubicBezTo>
                  <a:cubicBezTo>
                    <a:pt x="48" y="492"/>
                    <a:pt x="47" y="490"/>
                    <a:pt x="49" y="489"/>
                  </a:cubicBezTo>
                  <a:cubicBezTo>
                    <a:pt x="51" y="487"/>
                    <a:pt x="50" y="485"/>
                    <a:pt x="50" y="482"/>
                  </a:cubicBezTo>
                  <a:cubicBezTo>
                    <a:pt x="51" y="479"/>
                    <a:pt x="50" y="477"/>
                    <a:pt x="50" y="476"/>
                  </a:cubicBezTo>
                  <a:cubicBezTo>
                    <a:pt x="50" y="473"/>
                    <a:pt x="48" y="472"/>
                    <a:pt x="48" y="471"/>
                  </a:cubicBezTo>
                  <a:cubicBezTo>
                    <a:pt x="48" y="469"/>
                    <a:pt x="46" y="466"/>
                    <a:pt x="45" y="465"/>
                  </a:cubicBezTo>
                  <a:cubicBezTo>
                    <a:pt x="43" y="464"/>
                    <a:pt x="42" y="462"/>
                    <a:pt x="41" y="460"/>
                  </a:cubicBezTo>
                  <a:cubicBezTo>
                    <a:pt x="40" y="458"/>
                    <a:pt x="39" y="457"/>
                    <a:pt x="38" y="456"/>
                  </a:cubicBezTo>
                  <a:cubicBezTo>
                    <a:pt x="36" y="455"/>
                    <a:pt x="36" y="454"/>
                    <a:pt x="34" y="451"/>
                  </a:cubicBezTo>
                  <a:cubicBezTo>
                    <a:pt x="33" y="448"/>
                    <a:pt x="31" y="447"/>
                    <a:pt x="30" y="445"/>
                  </a:cubicBezTo>
                  <a:cubicBezTo>
                    <a:pt x="29" y="443"/>
                    <a:pt x="28" y="440"/>
                    <a:pt x="28" y="439"/>
                  </a:cubicBezTo>
                  <a:cubicBezTo>
                    <a:pt x="29" y="438"/>
                    <a:pt x="28" y="435"/>
                    <a:pt x="27" y="433"/>
                  </a:cubicBezTo>
                  <a:cubicBezTo>
                    <a:pt x="26" y="431"/>
                    <a:pt x="25" y="429"/>
                    <a:pt x="26" y="427"/>
                  </a:cubicBezTo>
                  <a:cubicBezTo>
                    <a:pt x="27" y="425"/>
                    <a:pt x="26" y="423"/>
                    <a:pt x="25" y="421"/>
                  </a:cubicBezTo>
                  <a:cubicBezTo>
                    <a:pt x="24" y="418"/>
                    <a:pt x="23" y="417"/>
                    <a:pt x="24" y="415"/>
                  </a:cubicBezTo>
                  <a:cubicBezTo>
                    <a:pt x="24" y="413"/>
                    <a:pt x="24" y="413"/>
                    <a:pt x="23" y="408"/>
                  </a:cubicBezTo>
                  <a:cubicBezTo>
                    <a:pt x="22" y="405"/>
                    <a:pt x="19" y="398"/>
                    <a:pt x="17" y="396"/>
                  </a:cubicBezTo>
                  <a:cubicBezTo>
                    <a:pt x="16" y="393"/>
                    <a:pt x="18" y="392"/>
                    <a:pt x="18" y="390"/>
                  </a:cubicBezTo>
                  <a:cubicBezTo>
                    <a:pt x="17" y="388"/>
                    <a:pt x="18" y="387"/>
                    <a:pt x="20" y="388"/>
                  </a:cubicBezTo>
                  <a:cubicBezTo>
                    <a:pt x="22" y="388"/>
                    <a:pt x="23" y="387"/>
                    <a:pt x="23" y="386"/>
                  </a:cubicBezTo>
                  <a:cubicBezTo>
                    <a:pt x="24" y="384"/>
                    <a:pt x="24" y="384"/>
                    <a:pt x="23" y="381"/>
                  </a:cubicBezTo>
                  <a:cubicBezTo>
                    <a:pt x="23" y="381"/>
                    <a:pt x="24" y="377"/>
                    <a:pt x="24" y="375"/>
                  </a:cubicBezTo>
                  <a:cubicBezTo>
                    <a:pt x="24" y="373"/>
                    <a:pt x="26" y="374"/>
                    <a:pt x="27" y="372"/>
                  </a:cubicBezTo>
                  <a:cubicBezTo>
                    <a:pt x="28" y="370"/>
                    <a:pt x="29" y="369"/>
                    <a:pt x="31" y="370"/>
                  </a:cubicBezTo>
                  <a:cubicBezTo>
                    <a:pt x="33" y="370"/>
                    <a:pt x="35" y="370"/>
                    <a:pt x="37" y="368"/>
                  </a:cubicBezTo>
                  <a:cubicBezTo>
                    <a:pt x="38" y="365"/>
                    <a:pt x="40" y="365"/>
                    <a:pt x="41" y="367"/>
                  </a:cubicBezTo>
                  <a:cubicBezTo>
                    <a:pt x="43" y="369"/>
                    <a:pt x="43" y="368"/>
                    <a:pt x="47" y="365"/>
                  </a:cubicBezTo>
                  <a:cubicBezTo>
                    <a:pt x="47" y="365"/>
                    <a:pt x="46" y="365"/>
                    <a:pt x="45" y="362"/>
                  </a:cubicBezTo>
                  <a:cubicBezTo>
                    <a:pt x="44" y="360"/>
                    <a:pt x="47" y="355"/>
                    <a:pt x="48" y="352"/>
                  </a:cubicBezTo>
                  <a:cubicBezTo>
                    <a:pt x="49" y="350"/>
                    <a:pt x="49" y="351"/>
                    <a:pt x="49" y="346"/>
                  </a:cubicBezTo>
                  <a:cubicBezTo>
                    <a:pt x="48" y="343"/>
                    <a:pt x="48" y="341"/>
                    <a:pt x="49" y="341"/>
                  </a:cubicBezTo>
                  <a:cubicBezTo>
                    <a:pt x="50" y="341"/>
                    <a:pt x="50" y="341"/>
                    <a:pt x="50" y="339"/>
                  </a:cubicBezTo>
                  <a:cubicBezTo>
                    <a:pt x="49" y="337"/>
                    <a:pt x="47" y="334"/>
                    <a:pt x="47" y="334"/>
                  </a:cubicBezTo>
                  <a:cubicBezTo>
                    <a:pt x="45" y="334"/>
                    <a:pt x="43" y="334"/>
                    <a:pt x="42" y="335"/>
                  </a:cubicBezTo>
                  <a:cubicBezTo>
                    <a:pt x="41" y="335"/>
                    <a:pt x="41" y="335"/>
                    <a:pt x="41" y="335"/>
                  </a:cubicBezTo>
                  <a:cubicBezTo>
                    <a:pt x="42" y="336"/>
                    <a:pt x="41" y="338"/>
                    <a:pt x="41" y="339"/>
                  </a:cubicBezTo>
                  <a:cubicBezTo>
                    <a:pt x="41" y="339"/>
                    <a:pt x="39" y="339"/>
                    <a:pt x="39" y="339"/>
                  </a:cubicBezTo>
                  <a:cubicBezTo>
                    <a:pt x="38" y="336"/>
                    <a:pt x="37" y="336"/>
                    <a:pt x="37" y="335"/>
                  </a:cubicBezTo>
                  <a:cubicBezTo>
                    <a:pt x="37" y="335"/>
                    <a:pt x="37" y="333"/>
                    <a:pt x="37" y="333"/>
                  </a:cubicBezTo>
                  <a:cubicBezTo>
                    <a:pt x="37" y="332"/>
                    <a:pt x="36" y="331"/>
                    <a:pt x="35" y="330"/>
                  </a:cubicBezTo>
                  <a:cubicBezTo>
                    <a:pt x="34" y="329"/>
                    <a:pt x="32" y="327"/>
                    <a:pt x="32" y="326"/>
                  </a:cubicBezTo>
                  <a:cubicBezTo>
                    <a:pt x="32" y="324"/>
                    <a:pt x="30" y="319"/>
                    <a:pt x="30" y="318"/>
                  </a:cubicBezTo>
                  <a:cubicBezTo>
                    <a:pt x="31" y="316"/>
                    <a:pt x="29" y="313"/>
                    <a:pt x="29" y="313"/>
                  </a:cubicBezTo>
                  <a:cubicBezTo>
                    <a:pt x="28" y="315"/>
                    <a:pt x="28" y="316"/>
                    <a:pt x="28" y="315"/>
                  </a:cubicBezTo>
                  <a:cubicBezTo>
                    <a:pt x="27" y="314"/>
                    <a:pt x="26" y="313"/>
                    <a:pt x="26" y="311"/>
                  </a:cubicBezTo>
                  <a:cubicBezTo>
                    <a:pt x="27" y="310"/>
                    <a:pt x="28" y="307"/>
                    <a:pt x="28" y="307"/>
                  </a:cubicBezTo>
                  <a:cubicBezTo>
                    <a:pt x="28" y="303"/>
                    <a:pt x="27" y="290"/>
                    <a:pt x="27" y="290"/>
                  </a:cubicBezTo>
                  <a:cubicBezTo>
                    <a:pt x="25" y="290"/>
                    <a:pt x="24" y="290"/>
                    <a:pt x="24" y="289"/>
                  </a:cubicBezTo>
                  <a:cubicBezTo>
                    <a:pt x="24" y="287"/>
                    <a:pt x="22" y="283"/>
                    <a:pt x="20" y="282"/>
                  </a:cubicBezTo>
                  <a:cubicBezTo>
                    <a:pt x="19" y="280"/>
                    <a:pt x="19" y="277"/>
                    <a:pt x="18" y="276"/>
                  </a:cubicBezTo>
                  <a:cubicBezTo>
                    <a:pt x="17" y="274"/>
                    <a:pt x="17" y="271"/>
                    <a:pt x="17" y="269"/>
                  </a:cubicBezTo>
                  <a:cubicBezTo>
                    <a:pt x="17" y="268"/>
                    <a:pt x="16" y="263"/>
                    <a:pt x="16" y="263"/>
                  </a:cubicBezTo>
                  <a:cubicBezTo>
                    <a:pt x="15" y="261"/>
                    <a:pt x="13" y="257"/>
                    <a:pt x="13" y="257"/>
                  </a:cubicBezTo>
                  <a:cubicBezTo>
                    <a:pt x="9" y="257"/>
                    <a:pt x="9" y="257"/>
                    <a:pt x="9" y="255"/>
                  </a:cubicBezTo>
                  <a:cubicBezTo>
                    <a:pt x="8" y="254"/>
                    <a:pt x="6" y="251"/>
                    <a:pt x="6" y="250"/>
                  </a:cubicBezTo>
                  <a:cubicBezTo>
                    <a:pt x="6" y="249"/>
                    <a:pt x="6" y="247"/>
                    <a:pt x="6" y="246"/>
                  </a:cubicBezTo>
                  <a:cubicBezTo>
                    <a:pt x="6" y="244"/>
                    <a:pt x="5" y="243"/>
                    <a:pt x="4" y="241"/>
                  </a:cubicBezTo>
                  <a:cubicBezTo>
                    <a:pt x="4" y="239"/>
                    <a:pt x="4" y="235"/>
                    <a:pt x="3" y="233"/>
                  </a:cubicBezTo>
                  <a:cubicBezTo>
                    <a:pt x="2" y="231"/>
                    <a:pt x="2" y="228"/>
                    <a:pt x="2" y="227"/>
                  </a:cubicBezTo>
                  <a:cubicBezTo>
                    <a:pt x="1" y="226"/>
                    <a:pt x="1" y="225"/>
                    <a:pt x="1" y="223"/>
                  </a:cubicBezTo>
                  <a:cubicBezTo>
                    <a:pt x="1" y="221"/>
                    <a:pt x="2" y="220"/>
                    <a:pt x="1" y="219"/>
                  </a:cubicBezTo>
                  <a:cubicBezTo>
                    <a:pt x="0" y="218"/>
                    <a:pt x="1" y="216"/>
                    <a:pt x="1" y="216"/>
                  </a:cubicBezTo>
                  <a:cubicBezTo>
                    <a:pt x="1" y="216"/>
                    <a:pt x="2" y="217"/>
                    <a:pt x="1" y="215"/>
                  </a:cubicBezTo>
                  <a:cubicBezTo>
                    <a:pt x="1" y="214"/>
                    <a:pt x="1" y="213"/>
                    <a:pt x="2" y="212"/>
                  </a:cubicBezTo>
                  <a:cubicBezTo>
                    <a:pt x="3" y="210"/>
                    <a:pt x="9" y="200"/>
                    <a:pt x="9" y="200"/>
                  </a:cubicBezTo>
                  <a:cubicBezTo>
                    <a:pt x="10" y="194"/>
                    <a:pt x="11" y="192"/>
                    <a:pt x="11" y="191"/>
                  </a:cubicBezTo>
                  <a:cubicBezTo>
                    <a:pt x="12" y="191"/>
                    <a:pt x="12" y="190"/>
                    <a:pt x="12" y="189"/>
                  </a:cubicBezTo>
                  <a:cubicBezTo>
                    <a:pt x="12" y="187"/>
                    <a:pt x="12" y="186"/>
                    <a:pt x="13" y="185"/>
                  </a:cubicBezTo>
                  <a:cubicBezTo>
                    <a:pt x="13" y="184"/>
                    <a:pt x="14" y="181"/>
                    <a:pt x="14" y="181"/>
                  </a:cubicBezTo>
                  <a:cubicBezTo>
                    <a:pt x="14" y="180"/>
                    <a:pt x="14" y="179"/>
                    <a:pt x="14" y="179"/>
                  </a:cubicBezTo>
                  <a:cubicBezTo>
                    <a:pt x="16" y="177"/>
                    <a:pt x="17" y="176"/>
                    <a:pt x="17" y="176"/>
                  </a:cubicBezTo>
                  <a:cubicBezTo>
                    <a:pt x="17" y="174"/>
                    <a:pt x="17" y="174"/>
                    <a:pt x="18" y="172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8"/>
                    <a:pt x="22" y="162"/>
                    <a:pt x="22" y="161"/>
                  </a:cubicBezTo>
                  <a:cubicBezTo>
                    <a:pt x="22" y="159"/>
                    <a:pt x="26" y="152"/>
                    <a:pt x="28" y="151"/>
                  </a:cubicBezTo>
                  <a:cubicBezTo>
                    <a:pt x="30" y="149"/>
                    <a:pt x="32" y="143"/>
                    <a:pt x="32" y="140"/>
                  </a:cubicBezTo>
                  <a:cubicBezTo>
                    <a:pt x="32" y="140"/>
                    <a:pt x="24" y="149"/>
                    <a:pt x="23" y="150"/>
                  </a:cubicBezTo>
                  <a:cubicBezTo>
                    <a:pt x="23" y="150"/>
                    <a:pt x="21" y="155"/>
                    <a:pt x="20" y="156"/>
                  </a:cubicBezTo>
                  <a:cubicBezTo>
                    <a:pt x="19" y="157"/>
                    <a:pt x="19" y="159"/>
                    <a:pt x="18" y="161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5"/>
                    <a:pt x="14" y="170"/>
                    <a:pt x="12" y="171"/>
                  </a:cubicBezTo>
                  <a:cubicBezTo>
                    <a:pt x="10" y="173"/>
                    <a:pt x="8" y="179"/>
                    <a:pt x="8" y="181"/>
                  </a:cubicBezTo>
                  <a:cubicBezTo>
                    <a:pt x="7" y="184"/>
                    <a:pt x="7" y="186"/>
                    <a:pt x="7" y="186"/>
                  </a:cubicBezTo>
                  <a:cubicBezTo>
                    <a:pt x="7" y="186"/>
                    <a:pt x="5" y="188"/>
                    <a:pt x="4" y="187"/>
                  </a:cubicBezTo>
                  <a:cubicBezTo>
                    <a:pt x="4" y="186"/>
                    <a:pt x="5" y="182"/>
                    <a:pt x="6" y="179"/>
                  </a:cubicBezTo>
                  <a:cubicBezTo>
                    <a:pt x="6" y="179"/>
                    <a:pt x="7" y="177"/>
                    <a:pt x="7" y="175"/>
                  </a:cubicBezTo>
                  <a:cubicBezTo>
                    <a:pt x="6" y="174"/>
                    <a:pt x="12" y="167"/>
                    <a:pt x="14" y="163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5"/>
                    <a:pt x="21" y="149"/>
                    <a:pt x="22" y="146"/>
                  </a:cubicBezTo>
                  <a:cubicBezTo>
                    <a:pt x="24" y="144"/>
                    <a:pt x="27" y="140"/>
                    <a:pt x="28" y="138"/>
                  </a:cubicBezTo>
                  <a:cubicBezTo>
                    <a:pt x="29" y="136"/>
                    <a:pt x="33" y="131"/>
                    <a:pt x="37" y="124"/>
                  </a:cubicBezTo>
                  <a:cubicBezTo>
                    <a:pt x="37" y="124"/>
                    <a:pt x="38" y="120"/>
                    <a:pt x="38" y="118"/>
                  </a:cubicBezTo>
                  <a:cubicBezTo>
                    <a:pt x="39" y="116"/>
                    <a:pt x="42" y="114"/>
                    <a:pt x="43" y="112"/>
                  </a:cubicBezTo>
                  <a:cubicBezTo>
                    <a:pt x="44" y="110"/>
                    <a:pt x="49" y="107"/>
                    <a:pt x="53" y="104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2"/>
                    <a:pt x="53" y="102"/>
                    <a:pt x="56" y="100"/>
                  </a:cubicBezTo>
                  <a:cubicBezTo>
                    <a:pt x="57" y="97"/>
                    <a:pt x="58" y="97"/>
                    <a:pt x="61" y="95"/>
                  </a:cubicBezTo>
                  <a:cubicBezTo>
                    <a:pt x="62" y="93"/>
                    <a:pt x="67" y="91"/>
                    <a:pt x="67" y="91"/>
                  </a:cubicBezTo>
                  <a:cubicBezTo>
                    <a:pt x="69" y="91"/>
                    <a:pt x="82" y="83"/>
                    <a:pt x="85" y="83"/>
                  </a:cubicBezTo>
                  <a:cubicBezTo>
                    <a:pt x="87" y="82"/>
                    <a:pt x="94" y="77"/>
                    <a:pt x="97" y="74"/>
                  </a:cubicBezTo>
                  <a:cubicBezTo>
                    <a:pt x="100" y="70"/>
                    <a:pt x="99" y="74"/>
                    <a:pt x="98" y="78"/>
                  </a:cubicBezTo>
                  <a:cubicBezTo>
                    <a:pt x="98" y="78"/>
                    <a:pt x="104" y="73"/>
                    <a:pt x="106" y="72"/>
                  </a:cubicBezTo>
                  <a:cubicBezTo>
                    <a:pt x="109" y="71"/>
                    <a:pt x="112" y="65"/>
                    <a:pt x="113" y="63"/>
                  </a:cubicBezTo>
                  <a:cubicBezTo>
                    <a:pt x="114" y="61"/>
                    <a:pt x="134" y="52"/>
                    <a:pt x="137" y="51"/>
                  </a:cubicBezTo>
                  <a:cubicBezTo>
                    <a:pt x="140" y="50"/>
                    <a:pt x="139" y="49"/>
                    <a:pt x="137" y="48"/>
                  </a:cubicBezTo>
                  <a:cubicBezTo>
                    <a:pt x="137" y="48"/>
                    <a:pt x="139" y="48"/>
                    <a:pt x="142" y="47"/>
                  </a:cubicBezTo>
                  <a:cubicBezTo>
                    <a:pt x="144" y="46"/>
                    <a:pt x="151" y="42"/>
                    <a:pt x="155" y="42"/>
                  </a:cubicBezTo>
                  <a:cubicBezTo>
                    <a:pt x="159" y="41"/>
                    <a:pt x="157" y="40"/>
                    <a:pt x="155" y="40"/>
                  </a:cubicBezTo>
                  <a:cubicBezTo>
                    <a:pt x="153" y="39"/>
                    <a:pt x="148" y="41"/>
                    <a:pt x="150" y="40"/>
                  </a:cubicBezTo>
                  <a:cubicBezTo>
                    <a:pt x="152" y="39"/>
                    <a:pt x="157" y="35"/>
                    <a:pt x="159" y="35"/>
                  </a:cubicBezTo>
                  <a:cubicBezTo>
                    <a:pt x="161" y="35"/>
                    <a:pt x="163" y="32"/>
                    <a:pt x="164" y="30"/>
                  </a:cubicBezTo>
                  <a:cubicBezTo>
                    <a:pt x="165" y="28"/>
                    <a:pt x="173" y="26"/>
                    <a:pt x="175" y="25"/>
                  </a:cubicBezTo>
                  <a:cubicBezTo>
                    <a:pt x="175" y="25"/>
                    <a:pt x="173" y="24"/>
                    <a:pt x="171" y="24"/>
                  </a:cubicBezTo>
                  <a:cubicBezTo>
                    <a:pt x="170" y="24"/>
                    <a:pt x="169" y="23"/>
                    <a:pt x="169" y="21"/>
                  </a:cubicBezTo>
                  <a:cubicBezTo>
                    <a:pt x="170" y="19"/>
                    <a:pt x="168" y="19"/>
                    <a:pt x="164" y="15"/>
                  </a:cubicBezTo>
                  <a:cubicBezTo>
                    <a:pt x="164" y="15"/>
                    <a:pt x="164" y="14"/>
                    <a:pt x="166" y="14"/>
                  </a:cubicBezTo>
                  <a:cubicBezTo>
                    <a:pt x="168" y="14"/>
                    <a:pt x="171" y="14"/>
                    <a:pt x="173" y="16"/>
                  </a:cubicBezTo>
                  <a:cubicBezTo>
                    <a:pt x="174" y="17"/>
                    <a:pt x="180" y="14"/>
                    <a:pt x="181" y="12"/>
                  </a:cubicBezTo>
                  <a:cubicBezTo>
                    <a:pt x="183" y="10"/>
                    <a:pt x="191" y="9"/>
                    <a:pt x="194" y="10"/>
                  </a:cubicBezTo>
                  <a:cubicBezTo>
                    <a:pt x="198" y="11"/>
                    <a:pt x="196" y="10"/>
                    <a:pt x="200" y="9"/>
                  </a:cubicBezTo>
                  <a:cubicBezTo>
                    <a:pt x="200" y="9"/>
                    <a:pt x="200" y="12"/>
                    <a:pt x="201" y="13"/>
                  </a:cubicBezTo>
                  <a:cubicBezTo>
                    <a:pt x="202" y="15"/>
                    <a:pt x="206" y="14"/>
                    <a:pt x="208" y="13"/>
                  </a:cubicBezTo>
                  <a:cubicBezTo>
                    <a:pt x="210" y="12"/>
                    <a:pt x="211" y="11"/>
                    <a:pt x="212" y="11"/>
                  </a:cubicBezTo>
                  <a:cubicBezTo>
                    <a:pt x="214" y="10"/>
                    <a:pt x="220" y="10"/>
                    <a:pt x="220" y="10"/>
                  </a:cubicBezTo>
                  <a:cubicBezTo>
                    <a:pt x="219" y="11"/>
                    <a:pt x="220" y="13"/>
                    <a:pt x="218" y="13"/>
                  </a:cubicBezTo>
                  <a:cubicBezTo>
                    <a:pt x="217" y="14"/>
                    <a:pt x="212" y="16"/>
                    <a:pt x="212" y="16"/>
                  </a:cubicBezTo>
                  <a:cubicBezTo>
                    <a:pt x="218" y="16"/>
                    <a:pt x="218" y="16"/>
                    <a:pt x="218" y="16"/>
                  </a:cubicBezTo>
                  <a:cubicBezTo>
                    <a:pt x="221" y="14"/>
                    <a:pt x="222" y="15"/>
                    <a:pt x="224" y="15"/>
                  </a:cubicBezTo>
                  <a:cubicBezTo>
                    <a:pt x="225" y="15"/>
                    <a:pt x="228" y="16"/>
                    <a:pt x="228" y="15"/>
                  </a:cubicBezTo>
                  <a:cubicBezTo>
                    <a:pt x="232" y="18"/>
                    <a:pt x="232" y="18"/>
                    <a:pt x="232" y="20"/>
                  </a:cubicBezTo>
                  <a:cubicBezTo>
                    <a:pt x="232" y="21"/>
                    <a:pt x="231" y="23"/>
                    <a:pt x="229" y="23"/>
                  </a:cubicBezTo>
                  <a:cubicBezTo>
                    <a:pt x="227" y="22"/>
                    <a:pt x="224" y="23"/>
                    <a:pt x="224" y="24"/>
                  </a:cubicBezTo>
                  <a:cubicBezTo>
                    <a:pt x="223" y="24"/>
                    <a:pt x="218" y="28"/>
                    <a:pt x="216" y="29"/>
                  </a:cubicBezTo>
                  <a:cubicBezTo>
                    <a:pt x="213" y="31"/>
                    <a:pt x="211" y="32"/>
                    <a:pt x="210" y="33"/>
                  </a:cubicBezTo>
                  <a:cubicBezTo>
                    <a:pt x="209" y="35"/>
                    <a:pt x="205" y="37"/>
                    <a:pt x="205" y="37"/>
                  </a:cubicBezTo>
                  <a:cubicBezTo>
                    <a:pt x="206" y="37"/>
                    <a:pt x="206" y="37"/>
                    <a:pt x="206" y="37"/>
                  </a:cubicBezTo>
                  <a:cubicBezTo>
                    <a:pt x="208" y="37"/>
                    <a:pt x="208" y="37"/>
                    <a:pt x="210" y="38"/>
                  </a:cubicBezTo>
                  <a:cubicBezTo>
                    <a:pt x="211" y="40"/>
                    <a:pt x="214" y="42"/>
                    <a:pt x="214" y="42"/>
                  </a:cubicBezTo>
                  <a:cubicBezTo>
                    <a:pt x="212" y="47"/>
                    <a:pt x="208" y="52"/>
                    <a:pt x="207" y="55"/>
                  </a:cubicBezTo>
                  <a:cubicBezTo>
                    <a:pt x="207" y="57"/>
                    <a:pt x="205" y="58"/>
                    <a:pt x="205" y="58"/>
                  </a:cubicBezTo>
                  <a:cubicBezTo>
                    <a:pt x="202" y="57"/>
                    <a:pt x="201" y="57"/>
                    <a:pt x="201" y="59"/>
                  </a:cubicBezTo>
                  <a:cubicBezTo>
                    <a:pt x="202" y="61"/>
                    <a:pt x="202" y="61"/>
                    <a:pt x="202" y="61"/>
                  </a:cubicBezTo>
                  <a:cubicBezTo>
                    <a:pt x="205" y="63"/>
                    <a:pt x="212" y="66"/>
                    <a:pt x="212" y="66"/>
                  </a:cubicBezTo>
                  <a:cubicBezTo>
                    <a:pt x="209" y="67"/>
                    <a:pt x="209" y="68"/>
                    <a:pt x="209" y="69"/>
                  </a:cubicBezTo>
                  <a:cubicBezTo>
                    <a:pt x="208" y="69"/>
                    <a:pt x="208" y="72"/>
                    <a:pt x="208" y="72"/>
                  </a:cubicBezTo>
                  <a:cubicBezTo>
                    <a:pt x="211" y="73"/>
                    <a:pt x="215" y="77"/>
                    <a:pt x="212" y="81"/>
                  </a:cubicBezTo>
                  <a:cubicBezTo>
                    <a:pt x="216" y="80"/>
                    <a:pt x="221" y="81"/>
                    <a:pt x="222" y="80"/>
                  </a:cubicBezTo>
                  <a:cubicBezTo>
                    <a:pt x="222" y="79"/>
                    <a:pt x="224" y="78"/>
                    <a:pt x="224" y="78"/>
                  </a:cubicBezTo>
                  <a:cubicBezTo>
                    <a:pt x="224" y="76"/>
                    <a:pt x="224" y="74"/>
                    <a:pt x="224" y="74"/>
                  </a:cubicBezTo>
                  <a:cubicBezTo>
                    <a:pt x="228" y="74"/>
                    <a:pt x="229" y="74"/>
                    <a:pt x="230" y="73"/>
                  </a:cubicBezTo>
                  <a:cubicBezTo>
                    <a:pt x="233" y="72"/>
                    <a:pt x="233" y="74"/>
                    <a:pt x="235" y="73"/>
                  </a:cubicBezTo>
                  <a:cubicBezTo>
                    <a:pt x="236" y="71"/>
                    <a:pt x="239" y="71"/>
                    <a:pt x="240" y="70"/>
                  </a:cubicBezTo>
                  <a:cubicBezTo>
                    <a:pt x="242" y="69"/>
                    <a:pt x="243" y="67"/>
                    <a:pt x="245" y="69"/>
                  </a:cubicBezTo>
                  <a:cubicBezTo>
                    <a:pt x="246" y="71"/>
                    <a:pt x="247" y="74"/>
                    <a:pt x="245" y="73"/>
                  </a:cubicBezTo>
                  <a:cubicBezTo>
                    <a:pt x="244" y="72"/>
                    <a:pt x="240" y="73"/>
                    <a:pt x="239" y="73"/>
                  </a:cubicBezTo>
                  <a:cubicBezTo>
                    <a:pt x="238" y="74"/>
                    <a:pt x="234" y="73"/>
                    <a:pt x="234" y="74"/>
                  </a:cubicBezTo>
                  <a:cubicBezTo>
                    <a:pt x="233" y="75"/>
                    <a:pt x="231" y="80"/>
                    <a:pt x="229" y="79"/>
                  </a:cubicBezTo>
                  <a:cubicBezTo>
                    <a:pt x="228" y="79"/>
                    <a:pt x="226" y="81"/>
                    <a:pt x="226" y="81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7" y="84"/>
                    <a:pt x="226" y="84"/>
                    <a:pt x="228" y="85"/>
                  </a:cubicBezTo>
                  <a:cubicBezTo>
                    <a:pt x="230" y="87"/>
                    <a:pt x="233" y="87"/>
                    <a:pt x="235" y="86"/>
                  </a:cubicBezTo>
                  <a:cubicBezTo>
                    <a:pt x="236" y="85"/>
                    <a:pt x="236" y="88"/>
                    <a:pt x="236" y="88"/>
                  </a:cubicBezTo>
                  <a:cubicBezTo>
                    <a:pt x="236" y="88"/>
                    <a:pt x="236" y="89"/>
                    <a:pt x="236" y="91"/>
                  </a:cubicBezTo>
                  <a:cubicBezTo>
                    <a:pt x="235" y="93"/>
                    <a:pt x="233" y="96"/>
                    <a:pt x="231" y="96"/>
                  </a:cubicBezTo>
                  <a:cubicBezTo>
                    <a:pt x="230" y="96"/>
                    <a:pt x="228" y="96"/>
                    <a:pt x="226" y="97"/>
                  </a:cubicBezTo>
                  <a:cubicBezTo>
                    <a:pt x="224" y="98"/>
                    <a:pt x="222" y="97"/>
                    <a:pt x="222" y="96"/>
                  </a:cubicBezTo>
                  <a:cubicBezTo>
                    <a:pt x="222" y="94"/>
                    <a:pt x="218" y="91"/>
                    <a:pt x="217" y="92"/>
                  </a:cubicBezTo>
                  <a:cubicBezTo>
                    <a:pt x="215" y="93"/>
                    <a:pt x="211" y="93"/>
                    <a:pt x="211" y="93"/>
                  </a:cubicBezTo>
                  <a:cubicBezTo>
                    <a:pt x="211" y="93"/>
                    <a:pt x="212" y="90"/>
                    <a:pt x="211" y="93"/>
                  </a:cubicBezTo>
                  <a:cubicBezTo>
                    <a:pt x="210" y="96"/>
                    <a:pt x="207" y="97"/>
                    <a:pt x="207" y="97"/>
                  </a:cubicBezTo>
                  <a:cubicBezTo>
                    <a:pt x="205" y="95"/>
                    <a:pt x="204" y="95"/>
                    <a:pt x="202" y="95"/>
                  </a:cubicBezTo>
                  <a:cubicBezTo>
                    <a:pt x="201" y="96"/>
                    <a:pt x="198" y="95"/>
                    <a:pt x="198" y="95"/>
                  </a:cubicBezTo>
                  <a:cubicBezTo>
                    <a:pt x="198" y="95"/>
                    <a:pt x="194" y="95"/>
                    <a:pt x="192" y="96"/>
                  </a:cubicBezTo>
                  <a:cubicBezTo>
                    <a:pt x="188" y="96"/>
                    <a:pt x="186" y="95"/>
                    <a:pt x="186" y="95"/>
                  </a:cubicBezTo>
                  <a:cubicBezTo>
                    <a:pt x="183" y="97"/>
                    <a:pt x="181" y="100"/>
                    <a:pt x="179" y="99"/>
                  </a:cubicBezTo>
                  <a:cubicBezTo>
                    <a:pt x="178" y="99"/>
                    <a:pt x="174" y="104"/>
                    <a:pt x="174" y="104"/>
                  </a:cubicBezTo>
                  <a:cubicBezTo>
                    <a:pt x="176" y="104"/>
                    <a:pt x="175" y="105"/>
                    <a:pt x="174" y="106"/>
                  </a:cubicBezTo>
                  <a:cubicBezTo>
                    <a:pt x="173" y="107"/>
                    <a:pt x="168" y="110"/>
                    <a:pt x="168" y="110"/>
                  </a:cubicBezTo>
                  <a:cubicBezTo>
                    <a:pt x="172" y="110"/>
                    <a:pt x="173" y="111"/>
                    <a:pt x="173" y="114"/>
                  </a:cubicBezTo>
                  <a:cubicBezTo>
                    <a:pt x="173" y="116"/>
                    <a:pt x="175" y="121"/>
                    <a:pt x="174" y="123"/>
                  </a:cubicBezTo>
                  <a:cubicBezTo>
                    <a:pt x="174" y="125"/>
                    <a:pt x="174" y="127"/>
                    <a:pt x="175" y="128"/>
                  </a:cubicBezTo>
                  <a:cubicBezTo>
                    <a:pt x="177" y="129"/>
                    <a:pt x="180" y="133"/>
                    <a:pt x="180" y="133"/>
                  </a:cubicBezTo>
                  <a:cubicBezTo>
                    <a:pt x="174" y="134"/>
                    <a:pt x="174" y="138"/>
                    <a:pt x="173" y="139"/>
                  </a:cubicBezTo>
                  <a:cubicBezTo>
                    <a:pt x="173" y="140"/>
                    <a:pt x="170" y="143"/>
                    <a:pt x="170" y="144"/>
                  </a:cubicBezTo>
                  <a:cubicBezTo>
                    <a:pt x="171" y="146"/>
                    <a:pt x="169" y="149"/>
                    <a:pt x="171" y="151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4" y="152"/>
                    <a:pt x="177" y="149"/>
                    <a:pt x="179" y="150"/>
                  </a:cubicBezTo>
                  <a:cubicBezTo>
                    <a:pt x="178" y="148"/>
                    <a:pt x="178" y="148"/>
                    <a:pt x="179" y="145"/>
                  </a:cubicBezTo>
                  <a:cubicBezTo>
                    <a:pt x="181" y="143"/>
                    <a:pt x="181" y="140"/>
                    <a:pt x="183" y="140"/>
                  </a:cubicBezTo>
                  <a:cubicBezTo>
                    <a:pt x="185" y="140"/>
                    <a:pt x="187" y="139"/>
                    <a:pt x="187" y="139"/>
                  </a:cubicBezTo>
                  <a:cubicBezTo>
                    <a:pt x="191" y="140"/>
                    <a:pt x="195" y="139"/>
                    <a:pt x="195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9" y="134"/>
                    <a:pt x="199" y="135"/>
                    <a:pt x="200" y="132"/>
                  </a:cubicBezTo>
                  <a:cubicBezTo>
                    <a:pt x="201" y="129"/>
                    <a:pt x="202" y="130"/>
                    <a:pt x="201" y="128"/>
                  </a:cubicBezTo>
                  <a:cubicBezTo>
                    <a:pt x="201" y="126"/>
                    <a:pt x="200" y="125"/>
                    <a:pt x="200" y="125"/>
                  </a:cubicBezTo>
                  <a:cubicBezTo>
                    <a:pt x="203" y="126"/>
                    <a:pt x="204" y="126"/>
                    <a:pt x="206" y="126"/>
                  </a:cubicBezTo>
                  <a:cubicBezTo>
                    <a:pt x="207" y="126"/>
                    <a:pt x="208" y="123"/>
                    <a:pt x="208" y="123"/>
                  </a:cubicBezTo>
                  <a:cubicBezTo>
                    <a:pt x="209" y="121"/>
                    <a:pt x="210" y="120"/>
                    <a:pt x="212" y="119"/>
                  </a:cubicBezTo>
                  <a:cubicBezTo>
                    <a:pt x="213" y="118"/>
                    <a:pt x="218" y="115"/>
                    <a:pt x="218" y="115"/>
                  </a:cubicBezTo>
                  <a:cubicBezTo>
                    <a:pt x="218" y="117"/>
                    <a:pt x="220" y="120"/>
                    <a:pt x="222" y="120"/>
                  </a:cubicBezTo>
                  <a:cubicBezTo>
                    <a:pt x="224" y="120"/>
                    <a:pt x="225" y="120"/>
                    <a:pt x="224" y="122"/>
                  </a:cubicBezTo>
                  <a:cubicBezTo>
                    <a:pt x="224" y="123"/>
                    <a:pt x="223" y="126"/>
                    <a:pt x="224" y="128"/>
                  </a:cubicBezTo>
                  <a:cubicBezTo>
                    <a:pt x="225" y="129"/>
                    <a:pt x="227" y="130"/>
                    <a:pt x="227" y="130"/>
                  </a:cubicBezTo>
                  <a:cubicBezTo>
                    <a:pt x="225" y="134"/>
                    <a:pt x="224" y="137"/>
                    <a:pt x="223" y="137"/>
                  </a:cubicBezTo>
                  <a:cubicBezTo>
                    <a:pt x="222" y="137"/>
                    <a:pt x="219" y="138"/>
                    <a:pt x="219" y="138"/>
                  </a:cubicBezTo>
                  <a:cubicBezTo>
                    <a:pt x="223" y="142"/>
                    <a:pt x="223" y="141"/>
                    <a:pt x="225" y="142"/>
                  </a:cubicBezTo>
                  <a:cubicBezTo>
                    <a:pt x="228" y="142"/>
                    <a:pt x="232" y="142"/>
                    <a:pt x="232" y="142"/>
                  </a:cubicBezTo>
                  <a:cubicBezTo>
                    <a:pt x="232" y="142"/>
                    <a:pt x="235" y="140"/>
                    <a:pt x="236" y="139"/>
                  </a:cubicBezTo>
                  <a:cubicBezTo>
                    <a:pt x="238" y="141"/>
                    <a:pt x="237" y="144"/>
                    <a:pt x="236" y="145"/>
                  </a:cubicBezTo>
                  <a:cubicBezTo>
                    <a:pt x="235" y="146"/>
                    <a:pt x="234" y="147"/>
                    <a:pt x="234" y="147"/>
                  </a:cubicBezTo>
                  <a:cubicBezTo>
                    <a:pt x="236" y="149"/>
                    <a:pt x="236" y="149"/>
                    <a:pt x="236" y="149"/>
                  </a:cubicBezTo>
                  <a:cubicBezTo>
                    <a:pt x="234" y="151"/>
                    <a:pt x="233" y="153"/>
                    <a:pt x="234" y="154"/>
                  </a:cubicBezTo>
                  <a:cubicBezTo>
                    <a:pt x="235" y="156"/>
                    <a:pt x="231" y="159"/>
                    <a:pt x="231" y="159"/>
                  </a:cubicBezTo>
                  <a:cubicBezTo>
                    <a:pt x="235" y="162"/>
                    <a:pt x="236" y="165"/>
                    <a:pt x="237" y="168"/>
                  </a:cubicBezTo>
                  <a:cubicBezTo>
                    <a:pt x="239" y="170"/>
                    <a:pt x="241" y="172"/>
                    <a:pt x="241" y="172"/>
                  </a:cubicBezTo>
                  <a:cubicBezTo>
                    <a:pt x="236" y="170"/>
                    <a:pt x="235" y="170"/>
                    <a:pt x="233" y="171"/>
                  </a:cubicBezTo>
                  <a:cubicBezTo>
                    <a:pt x="231" y="171"/>
                    <a:pt x="227" y="170"/>
                    <a:pt x="227" y="170"/>
                  </a:cubicBezTo>
                  <a:cubicBezTo>
                    <a:pt x="227" y="172"/>
                    <a:pt x="229" y="173"/>
                    <a:pt x="231" y="173"/>
                  </a:cubicBezTo>
                  <a:cubicBezTo>
                    <a:pt x="232" y="173"/>
                    <a:pt x="234" y="172"/>
                    <a:pt x="237" y="173"/>
                  </a:cubicBezTo>
                  <a:cubicBezTo>
                    <a:pt x="239" y="173"/>
                    <a:pt x="239" y="174"/>
                    <a:pt x="240" y="176"/>
                  </a:cubicBezTo>
                  <a:cubicBezTo>
                    <a:pt x="241" y="177"/>
                    <a:pt x="241" y="180"/>
                    <a:pt x="240" y="181"/>
                  </a:cubicBezTo>
                  <a:cubicBezTo>
                    <a:pt x="239" y="183"/>
                    <a:pt x="237" y="187"/>
                    <a:pt x="235" y="186"/>
                  </a:cubicBezTo>
                  <a:cubicBezTo>
                    <a:pt x="233" y="184"/>
                    <a:pt x="231" y="183"/>
                    <a:pt x="229" y="184"/>
                  </a:cubicBezTo>
                  <a:cubicBezTo>
                    <a:pt x="227" y="186"/>
                    <a:pt x="223" y="186"/>
                    <a:pt x="222" y="186"/>
                  </a:cubicBezTo>
                  <a:cubicBezTo>
                    <a:pt x="221" y="186"/>
                    <a:pt x="214" y="183"/>
                    <a:pt x="214" y="183"/>
                  </a:cubicBezTo>
                  <a:cubicBezTo>
                    <a:pt x="214" y="183"/>
                    <a:pt x="211" y="179"/>
                    <a:pt x="208" y="179"/>
                  </a:cubicBezTo>
                  <a:cubicBezTo>
                    <a:pt x="205" y="179"/>
                    <a:pt x="203" y="177"/>
                    <a:pt x="203" y="177"/>
                  </a:cubicBezTo>
                  <a:cubicBezTo>
                    <a:pt x="201" y="176"/>
                    <a:pt x="201" y="176"/>
                    <a:pt x="200" y="178"/>
                  </a:cubicBezTo>
                  <a:cubicBezTo>
                    <a:pt x="198" y="180"/>
                    <a:pt x="194" y="180"/>
                    <a:pt x="193" y="179"/>
                  </a:cubicBezTo>
                  <a:cubicBezTo>
                    <a:pt x="192" y="179"/>
                    <a:pt x="188" y="180"/>
                    <a:pt x="188" y="180"/>
                  </a:cubicBezTo>
                  <a:cubicBezTo>
                    <a:pt x="194" y="182"/>
                    <a:pt x="193" y="183"/>
                    <a:pt x="196" y="182"/>
                  </a:cubicBezTo>
                  <a:cubicBezTo>
                    <a:pt x="200" y="182"/>
                    <a:pt x="204" y="182"/>
                    <a:pt x="204" y="184"/>
                  </a:cubicBezTo>
                  <a:cubicBezTo>
                    <a:pt x="204" y="185"/>
                    <a:pt x="202" y="188"/>
                    <a:pt x="201" y="187"/>
                  </a:cubicBezTo>
                  <a:cubicBezTo>
                    <a:pt x="199" y="186"/>
                    <a:pt x="196" y="186"/>
                    <a:pt x="196" y="186"/>
                  </a:cubicBezTo>
                  <a:cubicBezTo>
                    <a:pt x="199" y="188"/>
                    <a:pt x="200" y="190"/>
                    <a:pt x="198" y="191"/>
                  </a:cubicBezTo>
                  <a:cubicBezTo>
                    <a:pt x="197" y="192"/>
                    <a:pt x="196" y="196"/>
                    <a:pt x="196" y="196"/>
                  </a:cubicBezTo>
                  <a:cubicBezTo>
                    <a:pt x="196" y="196"/>
                    <a:pt x="196" y="200"/>
                    <a:pt x="198" y="200"/>
                  </a:cubicBezTo>
                  <a:cubicBezTo>
                    <a:pt x="199" y="200"/>
                    <a:pt x="203" y="204"/>
                    <a:pt x="204" y="204"/>
                  </a:cubicBezTo>
                  <a:cubicBezTo>
                    <a:pt x="205" y="204"/>
                    <a:pt x="205" y="207"/>
                    <a:pt x="206" y="207"/>
                  </a:cubicBezTo>
                  <a:cubicBezTo>
                    <a:pt x="206" y="208"/>
                    <a:pt x="208" y="208"/>
                    <a:pt x="202" y="207"/>
                  </a:cubicBezTo>
                  <a:cubicBezTo>
                    <a:pt x="197" y="206"/>
                    <a:pt x="194" y="204"/>
                    <a:pt x="191" y="206"/>
                  </a:cubicBezTo>
                  <a:cubicBezTo>
                    <a:pt x="189" y="208"/>
                    <a:pt x="186" y="210"/>
                    <a:pt x="186" y="208"/>
                  </a:cubicBezTo>
                  <a:cubicBezTo>
                    <a:pt x="186" y="206"/>
                    <a:pt x="186" y="203"/>
                    <a:pt x="188" y="203"/>
                  </a:cubicBezTo>
                  <a:cubicBezTo>
                    <a:pt x="190" y="203"/>
                    <a:pt x="196" y="203"/>
                    <a:pt x="196" y="203"/>
                  </a:cubicBezTo>
                  <a:cubicBezTo>
                    <a:pt x="194" y="200"/>
                    <a:pt x="190" y="198"/>
                    <a:pt x="187" y="198"/>
                  </a:cubicBezTo>
                  <a:cubicBezTo>
                    <a:pt x="186" y="198"/>
                    <a:pt x="184" y="198"/>
                    <a:pt x="184" y="200"/>
                  </a:cubicBezTo>
                  <a:cubicBezTo>
                    <a:pt x="184" y="200"/>
                    <a:pt x="181" y="200"/>
                    <a:pt x="180" y="200"/>
                  </a:cubicBezTo>
                  <a:cubicBezTo>
                    <a:pt x="179" y="199"/>
                    <a:pt x="177" y="199"/>
                    <a:pt x="176" y="199"/>
                  </a:cubicBezTo>
                  <a:cubicBezTo>
                    <a:pt x="175" y="199"/>
                    <a:pt x="173" y="199"/>
                    <a:pt x="171" y="198"/>
                  </a:cubicBezTo>
                  <a:cubicBezTo>
                    <a:pt x="170" y="198"/>
                    <a:pt x="169" y="199"/>
                    <a:pt x="168" y="200"/>
                  </a:cubicBezTo>
                  <a:cubicBezTo>
                    <a:pt x="168" y="201"/>
                    <a:pt x="167" y="202"/>
                    <a:pt x="165" y="203"/>
                  </a:cubicBezTo>
                  <a:cubicBezTo>
                    <a:pt x="165" y="203"/>
                    <a:pt x="165" y="204"/>
                    <a:pt x="165" y="205"/>
                  </a:cubicBezTo>
                  <a:cubicBezTo>
                    <a:pt x="166" y="207"/>
                    <a:pt x="166" y="208"/>
                    <a:pt x="168" y="207"/>
                  </a:cubicBezTo>
                  <a:cubicBezTo>
                    <a:pt x="167" y="208"/>
                    <a:pt x="166" y="208"/>
                    <a:pt x="165" y="207"/>
                  </a:cubicBezTo>
                  <a:cubicBezTo>
                    <a:pt x="163" y="206"/>
                    <a:pt x="161" y="205"/>
                    <a:pt x="160" y="205"/>
                  </a:cubicBezTo>
                  <a:cubicBezTo>
                    <a:pt x="159" y="206"/>
                    <a:pt x="159" y="205"/>
                    <a:pt x="157" y="204"/>
                  </a:cubicBezTo>
                  <a:cubicBezTo>
                    <a:pt x="156" y="203"/>
                    <a:pt x="156" y="204"/>
                    <a:pt x="155" y="203"/>
                  </a:cubicBezTo>
                  <a:cubicBezTo>
                    <a:pt x="155" y="203"/>
                    <a:pt x="151" y="203"/>
                    <a:pt x="150" y="204"/>
                  </a:cubicBezTo>
                  <a:cubicBezTo>
                    <a:pt x="150" y="204"/>
                    <a:pt x="149" y="206"/>
                    <a:pt x="149" y="206"/>
                  </a:cubicBezTo>
                  <a:cubicBezTo>
                    <a:pt x="149" y="207"/>
                    <a:pt x="147" y="208"/>
                    <a:pt x="146" y="208"/>
                  </a:cubicBezTo>
                  <a:cubicBezTo>
                    <a:pt x="145" y="208"/>
                    <a:pt x="144" y="209"/>
                    <a:pt x="142" y="210"/>
                  </a:cubicBezTo>
                  <a:cubicBezTo>
                    <a:pt x="142" y="210"/>
                    <a:pt x="143" y="207"/>
                    <a:pt x="142" y="206"/>
                  </a:cubicBezTo>
                  <a:cubicBezTo>
                    <a:pt x="142" y="206"/>
                    <a:pt x="141" y="208"/>
                    <a:pt x="141" y="209"/>
                  </a:cubicBezTo>
                  <a:cubicBezTo>
                    <a:pt x="141" y="210"/>
                    <a:pt x="140" y="211"/>
                    <a:pt x="140" y="212"/>
                  </a:cubicBezTo>
                  <a:cubicBezTo>
                    <a:pt x="139" y="213"/>
                    <a:pt x="138" y="212"/>
                    <a:pt x="137" y="214"/>
                  </a:cubicBezTo>
                  <a:cubicBezTo>
                    <a:pt x="135" y="215"/>
                    <a:pt x="135" y="214"/>
                    <a:pt x="134" y="213"/>
                  </a:cubicBezTo>
                  <a:cubicBezTo>
                    <a:pt x="133" y="212"/>
                    <a:pt x="135" y="212"/>
                    <a:pt x="135" y="211"/>
                  </a:cubicBezTo>
                  <a:cubicBezTo>
                    <a:pt x="136" y="210"/>
                    <a:pt x="137" y="208"/>
                    <a:pt x="137" y="208"/>
                  </a:cubicBezTo>
                  <a:cubicBezTo>
                    <a:pt x="137" y="208"/>
                    <a:pt x="138" y="207"/>
                    <a:pt x="140" y="206"/>
                  </a:cubicBezTo>
                  <a:cubicBezTo>
                    <a:pt x="141" y="205"/>
                    <a:pt x="141" y="205"/>
                    <a:pt x="139" y="205"/>
                  </a:cubicBezTo>
                  <a:cubicBezTo>
                    <a:pt x="138" y="205"/>
                    <a:pt x="138" y="205"/>
                    <a:pt x="137" y="206"/>
                  </a:cubicBezTo>
                  <a:cubicBezTo>
                    <a:pt x="137" y="207"/>
                    <a:pt x="137" y="207"/>
                    <a:pt x="136" y="208"/>
                  </a:cubicBezTo>
                  <a:cubicBezTo>
                    <a:pt x="135" y="209"/>
                    <a:pt x="135" y="210"/>
                    <a:pt x="135" y="209"/>
                  </a:cubicBezTo>
                  <a:cubicBezTo>
                    <a:pt x="135" y="209"/>
                    <a:pt x="134" y="208"/>
                    <a:pt x="133" y="206"/>
                  </a:cubicBezTo>
                  <a:cubicBezTo>
                    <a:pt x="133" y="206"/>
                    <a:pt x="134" y="210"/>
                    <a:pt x="134" y="211"/>
                  </a:cubicBezTo>
                  <a:cubicBezTo>
                    <a:pt x="134" y="212"/>
                    <a:pt x="132" y="213"/>
                    <a:pt x="130" y="215"/>
                  </a:cubicBezTo>
                  <a:cubicBezTo>
                    <a:pt x="130" y="215"/>
                    <a:pt x="131" y="215"/>
                    <a:pt x="132" y="216"/>
                  </a:cubicBezTo>
                  <a:cubicBezTo>
                    <a:pt x="132" y="218"/>
                    <a:pt x="131" y="218"/>
                    <a:pt x="129" y="222"/>
                  </a:cubicBezTo>
                  <a:cubicBezTo>
                    <a:pt x="129" y="222"/>
                    <a:pt x="124" y="224"/>
                    <a:pt x="123" y="224"/>
                  </a:cubicBezTo>
                  <a:cubicBezTo>
                    <a:pt x="121" y="225"/>
                    <a:pt x="116" y="225"/>
                    <a:pt x="112" y="225"/>
                  </a:cubicBezTo>
                  <a:cubicBezTo>
                    <a:pt x="108" y="225"/>
                    <a:pt x="104" y="223"/>
                    <a:pt x="101" y="226"/>
                  </a:cubicBezTo>
                  <a:cubicBezTo>
                    <a:pt x="99" y="228"/>
                    <a:pt x="101" y="226"/>
                    <a:pt x="101" y="226"/>
                  </a:cubicBezTo>
                  <a:cubicBezTo>
                    <a:pt x="101" y="226"/>
                    <a:pt x="98" y="228"/>
                    <a:pt x="95" y="230"/>
                  </a:cubicBezTo>
                  <a:cubicBezTo>
                    <a:pt x="95" y="230"/>
                    <a:pt x="94" y="232"/>
                    <a:pt x="93" y="234"/>
                  </a:cubicBezTo>
                  <a:cubicBezTo>
                    <a:pt x="93" y="235"/>
                    <a:pt x="90" y="244"/>
                    <a:pt x="88" y="249"/>
                  </a:cubicBezTo>
                  <a:cubicBezTo>
                    <a:pt x="87" y="254"/>
                    <a:pt x="86" y="251"/>
                    <a:pt x="85" y="254"/>
                  </a:cubicBezTo>
                  <a:cubicBezTo>
                    <a:pt x="84" y="256"/>
                    <a:pt x="83" y="257"/>
                    <a:pt x="81" y="257"/>
                  </a:cubicBezTo>
                  <a:cubicBezTo>
                    <a:pt x="78" y="257"/>
                    <a:pt x="77" y="254"/>
                    <a:pt x="80" y="250"/>
                  </a:cubicBezTo>
                  <a:cubicBezTo>
                    <a:pt x="80" y="250"/>
                    <a:pt x="82" y="240"/>
                    <a:pt x="82" y="240"/>
                  </a:cubicBezTo>
                  <a:cubicBezTo>
                    <a:pt x="82" y="239"/>
                    <a:pt x="85" y="236"/>
                    <a:pt x="86" y="234"/>
                  </a:cubicBezTo>
                  <a:cubicBezTo>
                    <a:pt x="86" y="233"/>
                    <a:pt x="86" y="228"/>
                    <a:pt x="85" y="227"/>
                  </a:cubicBezTo>
                  <a:cubicBezTo>
                    <a:pt x="84" y="226"/>
                    <a:pt x="80" y="224"/>
                    <a:pt x="80" y="219"/>
                  </a:cubicBezTo>
                  <a:cubicBezTo>
                    <a:pt x="79" y="214"/>
                    <a:pt x="78" y="218"/>
                    <a:pt x="74" y="216"/>
                  </a:cubicBezTo>
                  <a:cubicBezTo>
                    <a:pt x="71" y="214"/>
                    <a:pt x="72" y="217"/>
                    <a:pt x="70" y="213"/>
                  </a:cubicBezTo>
                  <a:cubicBezTo>
                    <a:pt x="68" y="210"/>
                    <a:pt x="67" y="215"/>
                    <a:pt x="67" y="215"/>
                  </a:cubicBezTo>
                  <a:cubicBezTo>
                    <a:pt x="67" y="215"/>
                    <a:pt x="63" y="211"/>
                    <a:pt x="62" y="208"/>
                  </a:cubicBezTo>
                  <a:cubicBezTo>
                    <a:pt x="62" y="204"/>
                    <a:pt x="60" y="206"/>
                    <a:pt x="60" y="206"/>
                  </a:cubicBezTo>
                  <a:cubicBezTo>
                    <a:pt x="60" y="206"/>
                    <a:pt x="53" y="200"/>
                    <a:pt x="54" y="202"/>
                  </a:cubicBezTo>
                  <a:cubicBezTo>
                    <a:pt x="56" y="203"/>
                    <a:pt x="49" y="203"/>
                    <a:pt x="46" y="201"/>
                  </a:cubicBezTo>
                  <a:cubicBezTo>
                    <a:pt x="43" y="200"/>
                    <a:pt x="43" y="202"/>
                    <a:pt x="41" y="204"/>
                  </a:cubicBezTo>
                  <a:cubicBezTo>
                    <a:pt x="40" y="206"/>
                    <a:pt x="39" y="208"/>
                    <a:pt x="37" y="210"/>
                  </a:cubicBezTo>
                  <a:cubicBezTo>
                    <a:pt x="37" y="210"/>
                    <a:pt x="33" y="213"/>
                    <a:pt x="32" y="213"/>
                  </a:cubicBezTo>
                  <a:cubicBezTo>
                    <a:pt x="30" y="214"/>
                    <a:pt x="30" y="214"/>
                    <a:pt x="30" y="216"/>
                  </a:cubicBezTo>
                  <a:cubicBezTo>
                    <a:pt x="30" y="216"/>
                    <a:pt x="27" y="218"/>
                    <a:pt x="27" y="220"/>
                  </a:cubicBezTo>
                  <a:cubicBezTo>
                    <a:pt x="27" y="222"/>
                    <a:pt x="26" y="223"/>
                    <a:pt x="23" y="226"/>
                  </a:cubicBezTo>
                  <a:cubicBezTo>
                    <a:pt x="23" y="226"/>
                    <a:pt x="22" y="229"/>
                    <a:pt x="22" y="232"/>
                  </a:cubicBezTo>
                  <a:cubicBezTo>
                    <a:pt x="21" y="235"/>
                    <a:pt x="22" y="235"/>
                    <a:pt x="19" y="238"/>
                  </a:cubicBezTo>
                  <a:cubicBezTo>
                    <a:pt x="19" y="240"/>
                    <a:pt x="19" y="241"/>
                    <a:pt x="19" y="243"/>
                  </a:cubicBezTo>
                  <a:cubicBezTo>
                    <a:pt x="19" y="246"/>
                    <a:pt x="20" y="246"/>
                    <a:pt x="20" y="250"/>
                  </a:cubicBezTo>
                  <a:cubicBezTo>
                    <a:pt x="20" y="250"/>
                    <a:pt x="23" y="252"/>
                    <a:pt x="26" y="253"/>
                  </a:cubicBezTo>
                  <a:cubicBezTo>
                    <a:pt x="29" y="253"/>
                    <a:pt x="29" y="254"/>
                    <a:pt x="29" y="257"/>
                  </a:cubicBezTo>
                  <a:cubicBezTo>
                    <a:pt x="29" y="260"/>
                    <a:pt x="29" y="257"/>
                    <a:pt x="29" y="257"/>
                  </a:cubicBezTo>
                  <a:cubicBezTo>
                    <a:pt x="29" y="257"/>
                    <a:pt x="32" y="258"/>
                    <a:pt x="34" y="254"/>
                  </a:cubicBezTo>
                  <a:cubicBezTo>
                    <a:pt x="34" y="254"/>
                    <a:pt x="37" y="252"/>
                    <a:pt x="38" y="251"/>
                  </a:cubicBezTo>
                  <a:cubicBezTo>
                    <a:pt x="39" y="249"/>
                    <a:pt x="39" y="249"/>
                    <a:pt x="41" y="250"/>
                  </a:cubicBezTo>
                  <a:cubicBezTo>
                    <a:pt x="44" y="250"/>
                    <a:pt x="43" y="251"/>
                    <a:pt x="46" y="252"/>
                  </a:cubicBezTo>
                  <a:cubicBezTo>
                    <a:pt x="49" y="253"/>
                    <a:pt x="48" y="254"/>
                    <a:pt x="49" y="256"/>
                  </a:cubicBezTo>
                  <a:cubicBezTo>
                    <a:pt x="50" y="258"/>
                    <a:pt x="50" y="258"/>
                    <a:pt x="48" y="259"/>
                  </a:cubicBezTo>
                  <a:cubicBezTo>
                    <a:pt x="47" y="261"/>
                    <a:pt x="46" y="260"/>
                    <a:pt x="44" y="262"/>
                  </a:cubicBezTo>
                  <a:cubicBezTo>
                    <a:pt x="43" y="262"/>
                    <a:pt x="41" y="265"/>
                    <a:pt x="41" y="266"/>
                  </a:cubicBezTo>
                  <a:cubicBezTo>
                    <a:pt x="40" y="267"/>
                    <a:pt x="40" y="269"/>
                    <a:pt x="39" y="269"/>
                  </a:cubicBezTo>
                  <a:cubicBezTo>
                    <a:pt x="39" y="269"/>
                    <a:pt x="38" y="267"/>
                    <a:pt x="38" y="266"/>
                  </a:cubicBezTo>
                  <a:cubicBezTo>
                    <a:pt x="38" y="266"/>
                    <a:pt x="37" y="268"/>
                    <a:pt x="36" y="269"/>
                  </a:cubicBezTo>
                  <a:cubicBezTo>
                    <a:pt x="35" y="270"/>
                    <a:pt x="35" y="271"/>
                    <a:pt x="34" y="273"/>
                  </a:cubicBezTo>
                  <a:cubicBezTo>
                    <a:pt x="34" y="273"/>
                    <a:pt x="34" y="273"/>
                    <a:pt x="34" y="273"/>
                  </a:cubicBezTo>
                  <a:cubicBezTo>
                    <a:pt x="33" y="274"/>
                    <a:pt x="33" y="275"/>
                    <a:pt x="30" y="276"/>
                  </a:cubicBezTo>
                  <a:cubicBezTo>
                    <a:pt x="30" y="276"/>
                    <a:pt x="31" y="277"/>
                    <a:pt x="31" y="278"/>
                  </a:cubicBezTo>
                  <a:cubicBezTo>
                    <a:pt x="31" y="279"/>
                    <a:pt x="33" y="280"/>
                    <a:pt x="36" y="282"/>
                  </a:cubicBezTo>
                  <a:cubicBezTo>
                    <a:pt x="38" y="283"/>
                    <a:pt x="38" y="283"/>
                    <a:pt x="38" y="284"/>
                  </a:cubicBezTo>
                  <a:cubicBezTo>
                    <a:pt x="38" y="285"/>
                    <a:pt x="40" y="285"/>
                    <a:pt x="41" y="286"/>
                  </a:cubicBezTo>
                  <a:cubicBezTo>
                    <a:pt x="43" y="287"/>
                    <a:pt x="44" y="289"/>
                    <a:pt x="44" y="290"/>
                  </a:cubicBezTo>
                  <a:cubicBezTo>
                    <a:pt x="43" y="292"/>
                    <a:pt x="44" y="293"/>
                    <a:pt x="45" y="294"/>
                  </a:cubicBezTo>
                  <a:cubicBezTo>
                    <a:pt x="46" y="295"/>
                    <a:pt x="46" y="295"/>
                    <a:pt x="45" y="297"/>
                  </a:cubicBezTo>
                  <a:cubicBezTo>
                    <a:pt x="44" y="297"/>
                    <a:pt x="45" y="298"/>
                    <a:pt x="43" y="300"/>
                  </a:cubicBezTo>
                  <a:cubicBezTo>
                    <a:pt x="43" y="300"/>
                    <a:pt x="42" y="303"/>
                    <a:pt x="40" y="305"/>
                  </a:cubicBezTo>
                  <a:cubicBezTo>
                    <a:pt x="39" y="306"/>
                    <a:pt x="38" y="308"/>
                    <a:pt x="37" y="309"/>
                  </a:cubicBezTo>
                  <a:cubicBezTo>
                    <a:pt x="36" y="311"/>
                    <a:pt x="37" y="311"/>
                    <a:pt x="35" y="313"/>
                  </a:cubicBezTo>
                  <a:cubicBezTo>
                    <a:pt x="35" y="313"/>
                    <a:pt x="35" y="315"/>
                    <a:pt x="35" y="317"/>
                  </a:cubicBezTo>
                  <a:cubicBezTo>
                    <a:pt x="35" y="318"/>
                    <a:pt x="35" y="318"/>
                    <a:pt x="36" y="320"/>
                  </a:cubicBezTo>
                  <a:cubicBezTo>
                    <a:pt x="37" y="322"/>
                    <a:pt x="37" y="324"/>
                    <a:pt x="38" y="326"/>
                  </a:cubicBezTo>
                  <a:cubicBezTo>
                    <a:pt x="39" y="328"/>
                    <a:pt x="38" y="329"/>
                    <a:pt x="39" y="329"/>
                  </a:cubicBezTo>
                  <a:cubicBezTo>
                    <a:pt x="40" y="329"/>
                    <a:pt x="43" y="331"/>
                    <a:pt x="46" y="331"/>
                  </a:cubicBezTo>
                  <a:cubicBezTo>
                    <a:pt x="50" y="332"/>
                    <a:pt x="49" y="332"/>
                    <a:pt x="50" y="334"/>
                  </a:cubicBezTo>
                  <a:cubicBezTo>
                    <a:pt x="50" y="336"/>
                    <a:pt x="50" y="338"/>
                    <a:pt x="53" y="341"/>
                  </a:cubicBezTo>
                  <a:cubicBezTo>
                    <a:pt x="55" y="342"/>
                    <a:pt x="59" y="343"/>
                    <a:pt x="59" y="342"/>
                  </a:cubicBezTo>
                  <a:cubicBezTo>
                    <a:pt x="60" y="342"/>
                    <a:pt x="63" y="341"/>
                    <a:pt x="63" y="341"/>
                  </a:cubicBezTo>
                  <a:cubicBezTo>
                    <a:pt x="64" y="337"/>
                    <a:pt x="63" y="337"/>
                    <a:pt x="65" y="338"/>
                  </a:cubicBezTo>
                  <a:cubicBezTo>
                    <a:pt x="68" y="338"/>
                    <a:pt x="72" y="341"/>
                    <a:pt x="75" y="339"/>
                  </a:cubicBezTo>
                  <a:cubicBezTo>
                    <a:pt x="78" y="338"/>
                    <a:pt x="81" y="340"/>
                    <a:pt x="84" y="339"/>
                  </a:cubicBezTo>
                  <a:cubicBezTo>
                    <a:pt x="86" y="338"/>
                    <a:pt x="86" y="339"/>
                    <a:pt x="86" y="339"/>
                  </a:cubicBezTo>
                  <a:cubicBezTo>
                    <a:pt x="87" y="340"/>
                    <a:pt x="86" y="339"/>
                    <a:pt x="85" y="340"/>
                  </a:cubicBezTo>
                  <a:cubicBezTo>
                    <a:pt x="84" y="341"/>
                    <a:pt x="79" y="346"/>
                    <a:pt x="79" y="347"/>
                  </a:cubicBezTo>
                  <a:cubicBezTo>
                    <a:pt x="79" y="347"/>
                    <a:pt x="79" y="349"/>
                    <a:pt x="79" y="350"/>
                  </a:cubicBezTo>
                  <a:cubicBezTo>
                    <a:pt x="82" y="351"/>
                    <a:pt x="83" y="351"/>
                    <a:pt x="84" y="351"/>
                  </a:cubicBezTo>
                  <a:cubicBezTo>
                    <a:pt x="85" y="350"/>
                    <a:pt x="85" y="350"/>
                    <a:pt x="86" y="350"/>
                  </a:cubicBezTo>
                  <a:cubicBezTo>
                    <a:pt x="87" y="349"/>
                    <a:pt x="88" y="349"/>
                    <a:pt x="88" y="347"/>
                  </a:cubicBezTo>
                  <a:cubicBezTo>
                    <a:pt x="89" y="347"/>
                    <a:pt x="90" y="349"/>
                    <a:pt x="90" y="349"/>
                  </a:cubicBezTo>
                  <a:cubicBezTo>
                    <a:pt x="91" y="350"/>
                    <a:pt x="92" y="353"/>
                    <a:pt x="93" y="354"/>
                  </a:cubicBezTo>
                  <a:cubicBezTo>
                    <a:pt x="94" y="355"/>
                    <a:pt x="94" y="356"/>
                    <a:pt x="95" y="357"/>
                  </a:cubicBezTo>
                  <a:cubicBezTo>
                    <a:pt x="98" y="358"/>
                    <a:pt x="99" y="358"/>
                    <a:pt x="100" y="359"/>
                  </a:cubicBezTo>
                  <a:cubicBezTo>
                    <a:pt x="102" y="361"/>
                    <a:pt x="103" y="360"/>
                    <a:pt x="104" y="361"/>
                  </a:cubicBezTo>
                  <a:cubicBezTo>
                    <a:pt x="105" y="362"/>
                    <a:pt x="107" y="365"/>
                    <a:pt x="107" y="366"/>
                  </a:cubicBezTo>
                  <a:cubicBezTo>
                    <a:pt x="109" y="366"/>
                    <a:pt x="111" y="367"/>
                    <a:pt x="113" y="368"/>
                  </a:cubicBezTo>
                  <a:cubicBezTo>
                    <a:pt x="115" y="369"/>
                    <a:pt x="115" y="370"/>
                    <a:pt x="117" y="370"/>
                  </a:cubicBezTo>
                  <a:cubicBezTo>
                    <a:pt x="118" y="371"/>
                    <a:pt x="119" y="370"/>
                    <a:pt x="119" y="371"/>
                  </a:cubicBezTo>
                  <a:cubicBezTo>
                    <a:pt x="119" y="372"/>
                    <a:pt x="119" y="374"/>
                    <a:pt x="120" y="374"/>
                  </a:cubicBezTo>
                  <a:cubicBezTo>
                    <a:pt x="121" y="374"/>
                    <a:pt x="125" y="379"/>
                    <a:pt x="125" y="379"/>
                  </a:cubicBezTo>
                  <a:cubicBezTo>
                    <a:pt x="123" y="380"/>
                    <a:pt x="123" y="382"/>
                    <a:pt x="123" y="383"/>
                  </a:cubicBezTo>
                  <a:cubicBezTo>
                    <a:pt x="123" y="384"/>
                    <a:pt x="125" y="384"/>
                    <a:pt x="126" y="385"/>
                  </a:cubicBezTo>
                  <a:cubicBezTo>
                    <a:pt x="126" y="385"/>
                    <a:pt x="128" y="386"/>
                    <a:pt x="129" y="387"/>
                  </a:cubicBezTo>
                  <a:cubicBezTo>
                    <a:pt x="129" y="389"/>
                    <a:pt x="130" y="390"/>
                    <a:pt x="131" y="392"/>
                  </a:cubicBezTo>
                  <a:cubicBezTo>
                    <a:pt x="132" y="393"/>
                    <a:pt x="134" y="395"/>
                    <a:pt x="133" y="398"/>
                  </a:cubicBezTo>
                  <a:cubicBezTo>
                    <a:pt x="132" y="400"/>
                    <a:pt x="136" y="404"/>
                    <a:pt x="136" y="404"/>
                  </a:cubicBezTo>
                  <a:cubicBezTo>
                    <a:pt x="137" y="404"/>
                    <a:pt x="139" y="404"/>
                    <a:pt x="141" y="405"/>
                  </a:cubicBezTo>
                  <a:cubicBezTo>
                    <a:pt x="143" y="406"/>
                    <a:pt x="145" y="407"/>
                    <a:pt x="147" y="407"/>
                  </a:cubicBezTo>
                  <a:cubicBezTo>
                    <a:pt x="148" y="408"/>
                    <a:pt x="150" y="408"/>
                    <a:pt x="151" y="411"/>
                  </a:cubicBezTo>
                  <a:cubicBezTo>
                    <a:pt x="156" y="414"/>
                    <a:pt x="157" y="416"/>
                    <a:pt x="157" y="418"/>
                  </a:cubicBezTo>
                  <a:cubicBezTo>
                    <a:pt x="160" y="421"/>
                    <a:pt x="160" y="421"/>
                    <a:pt x="161" y="422"/>
                  </a:cubicBezTo>
                  <a:cubicBezTo>
                    <a:pt x="162" y="423"/>
                    <a:pt x="165" y="425"/>
                    <a:pt x="165" y="427"/>
                  </a:cubicBezTo>
                  <a:cubicBezTo>
                    <a:pt x="165" y="430"/>
                    <a:pt x="165" y="431"/>
                    <a:pt x="165" y="433"/>
                  </a:cubicBezTo>
                  <a:cubicBezTo>
                    <a:pt x="166" y="435"/>
                    <a:pt x="169" y="436"/>
                    <a:pt x="166" y="437"/>
                  </a:cubicBezTo>
                  <a:cubicBezTo>
                    <a:pt x="164" y="438"/>
                    <a:pt x="159" y="441"/>
                    <a:pt x="159" y="441"/>
                  </a:cubicBezTo>
                  <a:cubicBezTo>
                    <a:pt x="154" y="443"/>
                    <a:pt x="157" y="444"/>
                    <a:pt x="157" y="445"/>
                  </a:cubicBezTo>
                  <a:cubicBezTo>
                    <a:pt x="157" y="446"/>
                    <a:pt x="156" y="446"/>
                    <a:pt x="157" y="448"/>
                  </a:cubicBezTo>
                  <a:cubicBezTo>
                    <a:pt x="159" y="446"/>
                    <a:pt x="158" y="449"/>
                    <a:pt x="160" y="445"/>
                  </a:cubicBezTo>
                  <a:cubicBezTo>
                    <a:pt x="162" y="441"/>
                    <a:pt x="164" y="444"/>
                    <a:pt x="165" y="445"/>
                  </a:cubicBezTo>
                  <a:cubicBezTo>
                    <a:pt x="166" y="446"/>
                    <a:pt x="170" y="449"/>
                    <a:pt x="171" y="449"/>
                  </a:cubicBezTo>
                  <a:cubicBezTo>
                    <a:pt x="171" y="449"/>
                    <a:pt x="166" y="453"/>
                    <a:pt x="164" y="452"/>
                  </a:cubicBezTo>
                  <a:cubicBezTo>
                    <a:pt x="161" y="452"/>
                    <a:pt x="159" y="451"/>
                    <a:pt x="159" y="451"/>
                  </a:cubicBezTo>
                  <a:cubicBezTo>
                    <a:pt x="159" y="453"/>
                    <a:pt x="160" y="454"/>
                    <a:pt x="162" y="454"/>
                  </a:cubicBezTo>
                  <a:cubicBezTo>
                    <a:pt x="163" y="455"/>
                    <a:pt x="164" y="455"/>
                    <a:pt x="166" y="454"/>
                  </a:cubicBezTo>
                  <a:cubicBezTo>
                    <a:pt x="168" y="453"/>
                    <a:pt x="170" y="451"/>
                    <a:pt x="173" y="451"/>
                  </a:cubicBezTo>
                  <a:cubicBezTo>
                    <a:pt x="175" y="452"/>
                    <a:pt x="177" y="452"/>
                    <a:pt x="180" y="455"/>
                  </a:cubicBezTo>
                  <a:cubicBezTo>
                    <a:pt x="183" y="457"/>
                    <a:pt x="188" y="461"/>
                    <a:pt x="190" y="463"/>
                  </a:cubicBezTo>
                  <a:cubicBezTo>
                    <a:pt x="192" y="465"/>
                    <a:pt x="192" y="466"/>
                    <a:pt x="196" y="467"/>
                  </a:cubicBezTo>
                  <a:cubicBezTo>
                    <a:pt x="199" y="468"/>
                    <a:pt x="202" y="469"/>
                    <a:pt x="204" y="471"/>
                  </a:cubicBezTo>
                  <a:cubicBezTo>
                    <a:pt x="206" y="473"/>
                    <a:pt x="207" y="473"/>
                    <a:pt x="209" y="473"/>
                  </a:cubicBezTo>
                  <a:cubicBezTo>
                    <a:pt x="211" y="473"/>
                    <a:pt x="212" y="475"/>
                    <a:pt x="214" y="476"/>
                  </a:cubicBezTo>
                  <a:cubicBezTo>
                    <a:pt x="216" y="478"/>
                    <a:pt x="220" y="483"/>
                    <a:pt x="221" y="485"/>
                  </a:cubicBezTo>
                  <a:cubicBezTo>
                    <a:pt x="223" y="486"/>
                    <a:pt x="223" y="487"/>
                    <a:pt x="225" y="487"/>
                  </a:cubicBezTo>
                  <a:cubicBezTo>
                    <a:pt x="227" y="487"/>
                    <a:pt x="230" y="489"/>
                    <a:pt x="231" y="489"/>
                  </a:cubicBezTo>
                  <a:cubicBezTo>
                    <a:pt x="231" y="489"/>
                    <a:pt x="233" y="493"/>
                    <a:pt x="231" y="497"/>
                  </a:cubicBezTo>
                  <a:cubicBezTo>
                    <a:pt x="228" y="502"/>
                    <a:pt x="226" y="505"/>
                    <a:pt x="226" y="505"/>
                  </a:cubicBezTo>
                  <a:cubicBezTo>
                    <a:pt x="226" y="506"/>
                    <a:pt x="220" y="509"/>
                    <a:pt x="218" y="509"/>
                  </a:cubicBezTo>
                  <a:cubicBezTo>
                    <a:pt x="215" y="509"/>
                    <a:pt x="214" y="510"/>
                    <a:pt x="212" y="511"/>
                  </a:cubicBezTo>
                  <a:cubicBezTo>
                    <a:pt x="210" y="512"/>
                    <a:pt x="209" y="512"/>
                    <a:pt x="209" y="513"/>
                  </a:cubicBezTo>
                  <a:cubicBezTo>
                    <a:pt x="208" y="514"/>
                    <a:pt x="204" y="516"/>
                    <a:pt x="201" y="517"/>
                  </a:cubicBezTo>
                  <a:cubicBezTo>
                    <a:pt x="201" y="517"/>
                    <a:pt x="200" y="519"/>
                    <a:pt x="199" y="520"/>
                  </a:cubicBezTo>
                  <a:cubicBezTo>
                    <a:pt x="199" y="521"/>
                    <a:pt x="199" y="521"/>
                    <a:pt x="198" y="522"/>
                  </a:cubicBezTo>
                  <a:cubicBezTo>
                    <a:pt x="198" y="524"/>
                    <a:pt x="198" y="524"/>
                    <a:pt x="197" y="526"/>
                  </a:cubicBezTo>
                  <a:cubicBezTo>
                    <a:pt x="196" y="527"/>
                    <a:pt x="194" y="529"/>
                    <a:pt x="194" y="531"/>
                  </a:cubicBezTo>
                  <a:cubicBezTo>
                    <a:pt x="194" y="531"/>
                    <a:pt x="193" y="532"/>
                    <a:pt x="191" y="534"/>
                  </a:cubicBezTo>
                  <a:cubicBezTo>
                    <a:pt x="189" y="534"/>
                    <a:pt x="187" y="537"/>
                    <a:pt x="185" y="538"/>
                  </a:cubicBezTo>
                  <a:cubicBezTo>
                    <a:pt x="184" y="539"/>
                    <a:pt x="184" y="539"/>
                    <a:pt x="183" y="541"/>
                  </a:cubicBezTo>
                  <a:cubicBezTo>
                    <a:pt x="181" y="541"/>
                    <a:pt x="181" y="541"/>
                    <a:pt x="180" y="543"/>
                  </a:cubicBezTo>
                  <a:cubicBezTo>
                    <a:pt x="178" y="543"/>
                    <a:pt x="175" y="543"/>
                    <a:pt x="174" y="544"/>
                  </a:cubicBezTo>
                  <a:cubicBezTo>
                    <a:pt x="174" y="544"/>
                    <a:pt x="171" y="544"/>
                    <a:pt x="170" y="543"/>
                  </a:cubicBezTo>
                  <a:cubicBezTo>
                    <a:pt x="170" y="542"/>
                    <a:pt x="168" y="542"/>
                    <a:pt x="167" y="542"/>
                  </a:cubicBezTo>
                  <a:cubicBezTo>
                    <a:pt x="165" y="542"/>
                    <a:pt x="164" y="542"/>
                    <a:pt x="162" y="541"/>
                  </a:cubicBezTo>
                  <a:cubicBezTo>
                    <a:pt x="162" y="541"/>
                    <a:pt x="159" y="541"/>
                    <a:pt x="159" y="541"/>
                  </a:cubicBezTo>
                  <a:cubicBezTo>
                    <a:pt x="158" y="541"/>
                    <a:pt x="155" y="541"/>
                    <a:pt x="155" y="541"/>
                  </a:cubicBezTo>
                  <a:cubicBezTo>
                    <a:pt x="154" y="541"/>
                    <a:pt x="152" y="541"/>
                    <a:pt x="151" y="542"/>
                  </a:cubicBezTo>
                  <a:cubicBezTo>
                    <a:pt x="149" y="542"/>
                    <a:pt x="148" y="542"/>
                    <a:pt x="145" y="542"/>
                  </a:cubicBezTo>
                  <a:cubicBezTo>
                    <a:pt x="145" y="543"/>
                    <a:pt x="144" y="543"/>
                    <a:pt x="143" y="543"/>
                  </a:cubicBezTo>
                  <a:cubicBezTo>
                    <a:pt x="142" y="543"/>
                    <a:pt x="141" y="543"/>
                    <a:pt x="141" y="544"/>
                  </a:cubicBezTo>
                  <a:cubicBezTo>
                    <a:pt x="140" y="545"/>
                    <a:pt x="140" y="547"/>
                    <a:pt x="140" y="548"/>
                  </a:cubicBezTo>
                  <a:cubicBezTo>
                    <a:pt x="140" y="549"/>
                    <a:pt x="140" y="548"/>
                    <a:pt x="139" y="550"/>
                  </a:cubicBezTo>
                  <a:cubicBezTo>
                    <a:pt x="135" y="551"/>
                    <a:pt x="135" y="551"/>
                    <a:pt x="135" y="551"/>
                  </a:cubicBezTo>
                  <a:cubicBezTo>
                    <a:pt x="134" y="551"/>
                    <a:pt x="132" y="551"/>
                    <a:pt x="131" y="552"/>
                  </a:cubicBezTo>
                  <a:cubicBezTo>
                    <a:pt x="130" y="553"/>
                    <a:pt x="128" y="553"/>
                    <a:pt x="127" y="553"/>
                  </a:cubicBezTo>
                  <a:cubicBezTo>
                    <a:pt x="126" y="553"/>
                    <a:pt x="125" y="553"/>
                    <a:pt x="124" y="554"/>
                  </a:cubicBezTo>
                  <a:cubicBezTo>
                    <a:pt x="123" y="554"/>
                    <a:pt x="122" y="555"/>
                    <a:pt x="121" y="555"/>
                  </a:cubicBezTo>
                  <a:cubicBezTo>
                    <a:pt x="121" y="555"/>
                    <a:pt x="119" y="556"/>
                    <a:pt x="118" y="556"/>
                  </a:cubicBezTo>
                  <a:cubicBezTo>
                    <a:pt x="116" y="556"/>
                    <a:pt x="113" y="556"/>
                    <a:pt x="111" y="557"/>
                  </a:cubicBezTo>
                  <a:cubicBezTo>
                    <a:pt x="109" y="557"/>
                    <a:pt x="106" y="555"/>
                    <a:pt x="105" y="554"/>
                  </a:cubicBezTo>
                  <a:cubicBezTo>
                    <a:pt x="105" y="554"/>
                    <a:pt x="102" y="552"/>
                    <a:pt x="102" y="552"/>
                  </a:cubicBezTo>
                  <a:cubicBezTo>
                    <a:pt x="101" y="552"/>
                    <a:pt x="99" y="551"/>
                    <a:pt x="99" y="550"/>
                  </a:cubicBezTo>
                  <a:cubicBezTo>
                    <a:pt x="99" y="549"/>
                    <a:pt x="98" y="549"/>
                    <a:pt x="97" y="549"/>
                  </a:cubicBezTo>
                  <a:cubicBezTo>
                    <a:pt x="96" y="548"/>
                    <a:pt x="96" y="547"/>
                    <a:pt x="96" y="548"/>
                  </a:cubicBezTo>
                  <a:cubicBezTo>
                    <a:pt x="96" y="550"/>
                    <a:pt x="98" y="551"/>
                    <a:pt x="98" y="552"/>
                  </a:cubicBezTo>
                  <a:cubicBezTo>
                    <a:pt x="98" y="553"/>
                    <a:pt x="99" y="555"/>
                    <a:pt x="100" y="556"/>
                  </a:cubicBezTo>
                  <a:cubicBezTo>
                    <a:pt x="102" y="557"/>
                    <a:pt x="102" y="558"/>
                    <a:pt x="102" y="559"/>
                  </a:cubicBezTo>
                  <a:cubicBezTo>
                    <a:pt x="101" y="559"/>
                    <a:pt x="97" y="559"/>
                    <a:pt x="97" y="559"/>
                  </a:cubicBezTo>
                  <a:cubicBezTo>
                    <a:pt x="97" y="559"/>
                    <a:pt x="98" y="559"/>
                    <a:pt x="97" y="559"/>
                  </a:cubicBezTo>
                  <a:cubicBezTo>
                    <a:pt x="96" y="559"/>
                    <a:pt x="94" y="557"/>
                    <a:pt x="92" y="557"/>
                  </a:cubicBezTo>
                  <a:cubicBezTo>
                    <a:pt x="91" y="558"/>
                    <a:pt x="88" y="555"/>
                    <a:pt x="87" y="555"/>
                  </a:cubicBezTo>
                  <a:cubicBezTo>
                    <a:pt x="86" y="554"/>
                    <a:pt x="86" y="554"/>
                    <a:pt x="85" y="554"/>
                  </a:cubicBezTo>
                  <a:cubicBezTo>
                    <a:pt x="83" y="554"/>
                    <a:pt x="83" y="553"/>
                    <a:pt x="81" y="552"/>
                  </a:cubicBezTo>
                  <a:cubicBezTo>
                    <a:pt x="81" y="552"/>
                    <a:pt x="81" y="553"/>
                    <a:pt x="81" y="554"/>
                  </a:cubicBezTo>
                  <a:cubicBezTo>
                    <a:pt x="81" y="555"/>
                    <a:pt x="81" y="556"/>
                    <a:pt x="82" y="557"/>
                  </a:cubicBezTo>
                  <a:cubicBezTo>
                    <a:pt x="82" y="557"/>
                    <a:pt x="81" y="558"/>
                    <a:pt x="80" y="558"/>
                  </a:cubicBezTo>
                  <a:cubicBezTo>
                    <a:pt x="80" y="557"/>
                    <a:pt x="78" y="557"/>
                    <a:pt x="78" y="557"/>
                  </a:cubicBezTo>
                  <a:cubicBezTo>
                    <a:pt x="77" y="557"/>
                    <a:pt x="76" y="558"/>
                    <a:pt x="76" y="557"/>
                  </a:cubicBezTo>
                  <a:cubicBezTo>
                    <a:pt x="75" y="557"/>
                    <a:pt x="74" y="558"/>
                    <a:pt x="74" y="559"/>
                  </a:cubicBezTo>
                  <a:cubicBezTo>
                    <a:pt x="74" y="559"/>
                    <a:pt x="75" y="562"/>
                    <a:pt x="76" y="564"/>
                  </a:cubicBezTo>
                  <a:cubicBezTo>
                    <a:pt x="76" y="566"/>
                    <a:pt x="74" y="565"/>
                    <a:pt x="72" y="565"/>
                  </a:cubicBezTo>
                  <a:moveTo>
                    <a:pt x="390" y="573"/>
                  </a:moveTo>
                  <a:cubicBezTo>
                    <a:pt x="392" y="571"/>
                    <a:pt x="398" y="566"/>
                    <a:pt x="400" y="565"/>
                  </a:cubicBezTo>
                  <a:cubicBezTo>
                    <a:pt x="402" y="563"/>
                    <a:pt x="407" y="560"/>
                    <a:pt x="407" y="558"/>
                  </a:cubicBezTo>
                  <a:cubicBezTo>
                    <a:pt x="410" y="555"/>
                    <a:pt x="413" y="554"/>
                    <a:pt x="414" y="550"/>
                  </a:cubicBezTo>
                  <a:cubicBezTo>
                    <a:pt x="415" y="546"/>
                    <a:pt x="418" y="543"/>
                    <a:pt x="418" y="543"/>
                  </a:cubicBezTo>
                  <a:cubicBezTo>
                    <a:pt x="418" y="537"/>
                    <a:pt x="419" y="537"/>
                    <a:pt x="421" y="534"/>
                  </a:cubicBezTo>
                  <a:cubicBezTo>
                    <a:pt x="423" y="531"/>
                    <a:pt x="425" y="528"/>
                    <a:pt x="428" y="526"/>
                  </a:cubicBezTo>
                  <a:cubicBezTo>
                    <a:pt x="431" y="524"/>
                    <a:pt x="434" y="522"/>
                    <a:pt x="435" y="520"/>
                  </a:cubicBezTo>
                  <a:cubicBezTo>
                    <a:pt x="435" y="518"/>
                    <a:pt x="438" y="513"/>
                    <a:pt x="439" y="513"/>
                  </a:cubicBezTo>
                  <a:cubicBezTo>
                    <a:pt x="441" y="512"/>
                    <a:pt x="443" y="509"/>
                    <a:pt x="443" y="509"/>
                  </a:cubicBezTo>
                  <a:cubicBezTo>
                    <a:pt x="442" y="504"/>
                    <a:pt x="443" y="504"/>
                    <a:pt x="444" y="502"/>
                  </a:cubicBezTo>
                  <a:cubicBezTo>
                    <a:pt x="446" y="501"/>
                    <a:pt x="446" y="498"/>
                    <a:pt x="446" y="496"/>
                  </a:cubicBezTo>
                  <a:cubicBezTo>
                    <a:pt x="446" y="495"/>
                    <a:pt x="450" y="488"/>
                    <a:pt x="450" y="488"/>
                  </a:cubicBezTo>
                  <a:cubicBezTo>
                    <a:pt x="448" y="487"/>
                    <a:pt x="448" y="485"/>
                    <a:pt x="447" y="482"/>
                  </a:cubicBezTo>
                  <a:cubicBezTo>
                    <a:pt x="446" y="479"/>
                    <a:pt x="444" y="472"/>
                    <a:pt x="444" y="472"/>
                  </a:cubicBezTo>
                  <a:cubicBezTo>
                    <a:pt x="448" y="468"/>
                    <a:pt x="449" y="464"/>
                    <a:pt x="449" y="464"/>
                  </a:cubicBezTo>
                  <a:cubicBezTo>
                    <a:pt x="449" y="464"/>
                    <a:pt x="451" y="458"/>
                    <a:pt x="451" y="458"/>
                  </a:cubicBezTo>
                  <a:cubicBezTo>
                    <a:pt x="453" y="450"/>
                    <a:pt x="453" y="450"/>
                    <a:pt x="453" y="450"/>
                  </a:cubicBezTo>
                  <a:cubicBezTo>
                    <a:pt x="450" y="448"/>
                    <a:pt x="448" y="448"/>
                    <a:pt x="446" y="450"/>
                  </a:cubicBezTo>
                  <a:cubicBezTo>
                    <a:pt x="445" y="451"/>
                    <a:pt x="441" y="453"/>
                    <a:pt x="441" y="453"/>
                  </a:cubicBezTo>
                  <a:cubicBezTo>
                    <a:pt x="439" y="448"/>
                    <a:pt x="436" y="444"/>
                    <a:pt x="436" y="444"/>
                  </a:cubicBezTo>
                  <a:cubicBezTo>
                    <a:pt x="430" y="446"/>
                    <a:pt x="426" y="446"/>
                    <a:pt x="423" y="448"/>
                  </a:cubicBezTo>
                  <a:cubicBezTo>
                    <a:pt x="420" y="450"/>
                    <a:pt x="410" y="456"/>
                    <a:pt x="408" y="457"/>
                  </a:cubicBezTo>
                  <a:cubicBezTo>
                    <a:pt x="405" y="454"/>
                    <a:pt x="403" y="455"/>
                    <a:pt x="401" y="456"/>
                  </a:cubicBezTo>
                  <a:cubicBezTo>
                    <a:pt x="396" y="458"/>
                    <a:pt x="395" y="458"/>
                    <a:pt x="393" y="458"/>
                  </a:cubicBezTo>
                  <a:cubicBezTo>
                    <a:pt x="392" y="457"/>
                    <a:pt x="389" y="458"/>
                    <a:pt x="388" y="459"/>
                  </a:cubicBezTo>
                  <a:cubicBezTo>
                    <a:pt x="386" y="461"/>
                    <a:pt x="385" y="461"/>
                    <a:pt x="383" y="460"/>
                  </a:cubicBezTo>
                  <a:cubicBezTo>
                    <a:pt x="381" y="459"/>
                    <a:pt x="375" y="458"/>
                    <a:pt x="374" y="455"/>
                  </a:cubicBezTo>
                  <a:cubicBezTo>
                    <a:pt x="373" y="452"/>
                    <a:pt x="369" y="449"/>
                    <a:pt x="368" y="449"/>
                  </a:cubicBezTo>
                  <a:cubicBezTo>
                    <a:pt x="367" y="447"/>
                    <a:pt x="362" y="444"/>
                    <a:pt x="362" y="444"/>
                  </a:cubicBezTo>
                  <a:cubicBezTo>
                    <a:pt x="362" y="440"/>
                    <a:pt x="363" y="439"/>
                    <a:pt x="361" y="437"/>
                  </a:cubicBezTo>
                  <a:cubicBezTo>
                    <a:pt x="359" y="434"/>
                    <a:pt x="356" y="431"/>
                    <a:pt x="355" y="429"/>
                  </a:cubicBezTo>
                  <a:cubicBezTo>
                    <a:pt x="355" y="427"/>
                    <a:pt x="350" y="422"/>
                    <a:pt x="349" y="421"/>
                  </a:cubicBezTo>
                  <a:cubicBezTo>
                    <a:pt x="348" y="420"/>
                    <a:pt x="349" y="419"/>
                    <a:pt x="349" y="418"/>
                  </a:cubicBezTo>
                  <a:cubicBezTo>
                    <a:pt x="350" y="417"/>
                    <a:pt x="351" y="415"/>
                    <a:pt x="351" y="415"/>
                  </a:cubicBezTo>
                  <a:cubicBezTo>
                    <a:pt x="349" y="413"/>
                    <a:pt x="349" y="411"/>
                    <a:pt x="347" y="409"/>
                  </a:cubicBezTo>
                  <a:cubicBezTo>
                    <a:pt x="350" y="406"/>
                    <a:pt x="351" y="405"/>
                    <a:pt x="353" y="404"/>
                  </a:cubicBezTo>
                  <a:cubicBezTo>
                    <a:pt x="354" y="400"/>
                    <a:pt x="356" y="395"/>
                    <a:pt x="358" y="391"/>
                  </a:cubicBezTo>
                  <a:cubicBezTo>
                    <a:pt x="357" y="384"/>
                    <a:pt x="357" y="379"/>
                    <a:pt x="355" y="377"/>
                  </a:cubicBezTo>
                  <a:cubicBezTo>
                    <a:pt x="362" y="365"/>
                    <a:pt x="361" y="365"/>
                    <a:pt x="363" y="363"/>
                  </a:cubicBezTo>
                  <a:cubicBezTo>
                    <a:pt x="366" y="361"/>
                    <a:pt x="368" y="354"/>
                    <a:pt x="370" y="351"/>
                  </a:cubicBezTo>
                  <a:cubicBezTo>
                    <a:pt x="371" y="349"/>
                    <a:pt x="374" y="346"/>
                    <a:pt x="376" y="344"/>
                  </a:cubicBezTo>
                  <a:cubicBezTo>
                    <a:pt x="378" y="342"/>
                    <a:pt x="384" y="338"/>
                    <a:pt x="384" y="338"/>
                  </a:cubicBezTo>
                  <a:cubicBezTo>
                    <a:pt x="390" y="333"/>
                    <a:pt x="390" y="333"/>
                    <a:pt x="390" y="333"/>
                  </a:cubicBezTo>
                  <a:cubicBezTo>
                    <a:pt x="389" y="326"/>
                    <a:pt x="393" y="320"/>
                    <a:pt x="393" y="318"/>
                  </a:cubicBezTo>
                  <a:cubicBezTo>
                    <a:pt x="393" y="317"/>
                    <a:pt x="394" y="315"/>
                    <a:pt x="396" y="314"/>
                  </a:cubicBezTo>
                  <a:cubicBezTo>
                    <a:pt x="398" y="313"/>
                    <a:pt x="401" y="311"/>
                    <a:pt x="402" y="307"/>
                  </a:cubicBezTo>
                  <a:cubicBezTo>
                    <a:pt x="403" y="302"/>
                    <a:pt x="405" y="298"/>
                    <a:pt x="408" y="300"/>
                  </a:cubicBezTo>
                  <a:cubicBezTo>
                    <a:pt x="410" y="302"/>
                    <a:pt x="413" y="302"/>
                    <a:pt x="416" y="301"/>
                  </a:cubicBezTo>
                  <a:cubicBezTo>
                    <a:pt x="419" y="301"/>
                    <a:pt x="421" y="300"/>
                    <a:pt x="423" y="297"/>
                  </a:cubicBezTo>
                  <a:cubicBezTo>
                    <a:pt x="425" y="295"/>
                    <a:pt x="427" y="293"/>
                    <a:pt x="433" y="291"/>
                  </a:cubicBezTo>
                  <a:cubicBezTo>
                    <a:pt x="439" y="289"/>
                    <a:pt x="445" y="285"/>
                    <a:pt x="447" y="286"/>
                  </a:cubicBezTo>
                  <a:cubicBezTo>
                    <a:pt x="449" y="286"/>
                    <a:pt x="452" y="284"/>
                    <a:pt x="453" y="283"/>
                  </a:cubicBezTo>
                  <a:cubicBezTo>
                    <a:pt x="455" y="282"/>
                    <a:pt x="454" y="281"/>
                    <a:pt x="454" y="281"/>
                  </a:cubicBezTo>
                  <a:cubicBezTo>
                    <a:pt x="456" y="283"/>
                    <a:pt x="457" y="283"/>
                    <a:pt x="459" y="282"/>
                  </a:cubicBezTo>
                  <a:cubicBezTo>
                    <a:pt x="457" y="288"/>
                    <a:pt x="458" y="286"/>
                    <a:pt x="459" y="289"/>
                  </a:cubicBezTo>
                  <a:cubicBezTo>
                    <a:pt x="461" y="291"/>
                    <a:pt x="461" y="292"/>
                    <a:pt x="460" y="293"/>
                  </a:cubicBezTo>
                  <a:cubicBezTo>
                    <a:pt x="460" y="295"/>
                    <a:pt x="459" y="299"/>
                    <a:pt x="459" y="299"/>
                  </a:cubicBezTo>
                  <a:cubicBezTo>
                    <a:pt x="461" y="302"/>
                    <a:pt x="464" y="302"/>
                    <a:pt x="465" y="302"/>
                  </a:cubicBezTo>
                  <a:cubicBezTo>
                    <a:pt x="467" y="302"/>
                    <a:pt x="474" y="301"/>
                    <a:pt x="475" y="302"/>
                  </a:cubicBezTo>
                  <a:cubicBezTo>
                    <a:pt x="476" y="303"/>
                    <a:pt x="478" y="306"/>
                    <a:pt x="478" y="306"/>
                  </a:cubicBezTo>
                  <a:cubicBezTo>
                    <a:pt x="481" y="307"/>
                    <a:pt x="487" y="308"/>
                    <a:pt x="487" y="308"/>
                  </a:cubicBezTo>
                  <a:cubicBezTo>
                    <a:pt x="489" y="307"/>
                    <a:pt x="490" y="306"/>
                    <a:pt x="489" y="305"/>
                  </a:cubicBezTo>
                  <a:cubicBezTo>
                    <a:pt x="488" y="303"/>
                    <a:pt x="487" y="299"/>
                    <a:pt x="488" y="297"/>
                  </a:cubicBezTo>
                  <a:cubicBezTo>
                    <a:pt x="488" y="296"/>
                    <a:pt x="489" y="293"/>
                    <a:pt x="489" y="293"/>
                  </a:cubicBezTo>
                  <a:cubicBezTo>
                    <a:pt x="491" y="291"/>
                    <a:pt x="493" y="290"/>
                    <a:pt x="494" y="291"/>
                  </a:cubicBezTo>
                  <a:cubicBezTo>
                    <a:pt x="496" y="291"/>
                    <a:pt x="501" y="292"/>
                    <a:pt x="502" y="291"/>
                  </a:cubicBezTo>
                  <a:cubicBezTo>
                    <a:pt x="503" y="291"/>
                    <a:pt x="509" y="290"/>
                    <a:pt x="509" y="290"/>
                  </a:cubicBezTo>
                  <a:cubicBezTo>
                    <a:pt x="510" y="286"/>
                    <a:pt x="511" y="282"/>
                    <a:pt x="513" y="281"/>
                  </a:cubicBezTo>
                  <a:cubicBezTo>
                    <a:pt x="515" y="280"/>
                    <a:pt x="517" y="278"/>
                    <a:pt x="517" y="278"/>
                  </a:cubicBezTo>
                  <a:cubicBezTo>
                    <a:pt x="517" y="271"/>
                    <a:pt x="516" y="266"/>
                    <a:pt x="516" y="265"/>
                  </a:cubicBezTo>
                  <a:cubicBezTo>
                    <a:pt x="516" y="263"/>
                    <a:pt x="515" y="256"/>
                    <a:pt x="514" y="254"/>
                  </a:cubicBezTo>
                  <a:cubicBezTo>
                    <a:pt x="513" y="253"/>
                    <a:pt x="513" y="253"/>
                    <a:pt x="513" y="253"/>
                  </a:cubicBezTo>
                  <a:cubicBezTo>
                    <a:pt x="509" y="256"/>
                    <a:pt x="504" y="262"/>
                    <a:pt x="503" y="261"/>
                  </a:cubicBezTo>
                  <a:cubicBezTo>
                    <a:pt x="502" y="260"/>
                    <a:pt x="500" y="260"/>
                    <a:pt x="499" y="261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5" y="259"/>
                    <a:pt x="494" y="259"/>
                    <a:pt x="493" y="256"/>
                  </a:cubicBezTo>
                  <a:cubicBezTo>
                    <a:pt x="493" y="254"/>
                    <a:pt x="492" y="251"/>
                    <a:pt x="491" y="249"/>
                  </a:cubicBezTo>
                  <a:cubicBezTo>
                    <a:pt x="490" y="248"/>
                    <a:pt x="490" y="248"/>
                    <a:pt x="490" y="248"/>
                  </a:cubicBezTo>
                  <a:cubicBezTo>
                    <a:pt x="493" y="245"/>
                    <a:pt x="495" y="239"/>
                    <a:pt x="495" y="239"/>
                  </a:cubicBezTo>
                  <a:cubicBezTo>
                    <a:pt x="493" y="238"/>
                    <a:pt x="492" y="238"/>
                    <a:pt x="494" y="237"/>
                  </a:cubicBezTo>
                  <a:cubicBezTo>
                    <a:pt x="496" y="236"/>
                    <a:pt x="497" y="235"/>
                    <a:pt x="497" y="233"/>
                  </a:cubicBezTo>
                  <a:cubicBezTo>
                    <a:pt x="497" y="230"/>
                    <a:pt x="498" y="227"/>
                    <a:pt x="498" y="227"/>
                  </a:cubicBezTo>
                  <a:cubicBezTo>
                    <a:pt x="500" y="224"/>
                    <a:pt x="500" y="224"/>
                    <a:pt x="500" y="224"/>
                  </a:cubicBezTo>
                  <a:cubicBezTo>
                    <a:pt x="502" y="226"/>
                    <a:pt x="503" y="226"/>
                    <a:pt x="503" y="226"/>
                  </a:cubicBezTo>
                  <a:cubicBezTo>
                    <a:pt x="503" y="226"/>
                    <a:pt x="506" y="224"/>
                    <a:pt x="506" y="224"/>
                  </a:cubicBezTo>
                  <a:cubicBezTo>
                    <a:pt x="506" y="220"/>
                    <a:pt x="507" y="216"/>
                    <a:pt x="507" y="215"/>
                  </a:cubicBezTo>
                  <a:cubicBezTo>
                    <a:pt x="505" y="211"/>
                    <a:pt x="507" y="211"/>
                    <a:pt x="503" y="210"/>
                  </a:cubicBezTo>
                  <a:cubicBezTo>
                    <a:pt x="500" y="209"/>
                    <a:pt x="494" y="207"/>
                    <a:pt x="494" y="207"/>
                  </a:cubicBezTo>
                  <a:cubicBezTo>
                    <a:pt x="494" y="200"/>
                    <a:pt x="491" y="194"/>
                    <a:pt x="491" y="194"/>
                  </a:cubicBezTo>
                  <a:cubicBezTo>
                    <a:pt x="490" y="198"/>
                    <a:pt x="488" y="202"/>
                    <a:pt x="489" y="204"/>
                  </a:cubicBezTo>
                  <a:cubicBezTo>
                    <a:pt x="490" y="206"/>
                    <a:pt x="489" y="208"/>
                    <a:pt x="490" y="209"/>
                  </a:cubicBezTo>
                  <a:cubicBezTo>
                    <a:pt x="492" y="209"/>
                    <a:pt x="492" y="210"/>
                    <a:pt x="492" y="211"/>
                  </a:cubicBezTo>
                  <a:cubicBezTo>
                    <a:pt x="492" y="213"/>
                    <a:pt x="494" y="216"/>
                    <a:pt x="491" y="214"/>
                  </a:cubicBezTo>
                  <a:cubicBezTo>
                    <a:pt x="488" y="213"/>
                    <a:pt x="488" y="211"/>
                    <a:pt x="488" y="209"/>
                  </a:cubicBezTo>
                  <a:cubicBezTo>
                    <a:pt x="486" y="210"/>
                    <a:pt x="485" y="209"/>
                    <a:pt x="484" y="207"/>
                  </a:cubicBezTo>
                  <a:cubicBezTo>
                    <a:pt x="483" y="212"/>
                    <a:pt x="482" y="213"/>
                    <a:pt x="484" y="215"/>
                  </a:cubicBezTo>
                  <a:cubicBezTo>
                    <a:pt x="485" y="216"/>
                    <a:pt x="486" y="221"/>
                    <a:pt x="486" y="223"/>
                  </a:cubicBezTo>
                  <a:cubicBezTo>
                    <a:pt x="486" y="225"/>
                    <a:pt x="489" y="235"/>
                    <a:pt x="489" y="236"/>
                  </a:cubicBezTo>
                  <a:cubicBezTo>
                    <a:pt x="490" y="237"/>
                    <a:pt x="494" y="237"/>
                    <a:pt x="493" y="239"/>
                  </a:cubicBezTo>
                  <a:cubicBezTo>
                    <a:pt x="492" y="241"/>
                    <a:pt x="492" y="247"/>
                    <a:pt x="490" y="246"/>
                  </a:cubicBezTo>
                  <a:cubicBezTo>
                    <a:pt x="489" y="245"/>
                    <a:pt x="485" y="245"/>
                    <a:pt x="485" y="248"/>
                  </a:cubicBezTo>
                  <a:cubicBezTo>
                    <a:pt x="485" y="250"/>
                    <a:pt x="487" y="255"/>
                    <a:pt x="486" y="256"/>
                  </a:cubicBezTo>
                  <a:cubicBezTo>
                    <a:pt x="484" y="258"/>
                    <a:pt x="484" y="258"/>
                    <a:pt x="484" y="258"/>
                  </a:cubicBezTo>
                  <a:cubicBezTo>
                    <a:pt x="487" y="259"/>
                    <a:pt x="488" y="258"/>
                    <a:pt x="489" y="260"/>
                  </a:cubicBezTo>
                  <a:cubicBezTo>
                    <a:pt x="490" y="262"/>
                    <a:pt x="489" y="263"/>
                    <a:pt x="488" y="262"/>
                  </a:cubicBezTo>
                  <a:cubicBezTo>
                    <a:pt x="487" y="262"/>
                    <a:pt x="484" y="263"/>
                    <a:pt x="486" y="264"/>
                  </a:cubicBezTo>
                  <a:cubicBezTo>
                    <a:pt x="488" y="265"/>
                    <a:pt x="489" y="264"/>
                    <a:pt x="489" y="267"/>
                  </a:cubicBezTo>
                  <a:cubicBezTo>
                    <a:pt x="489" y="271"/>
                    <a:pt x="489" y="272"/>
                    <a:pt x="488" y="271"/>
                  </a:cubicBezTo>
                  <a:cubicBezTo>
                    <a:pt x="488" y="270"/>
                    <a:pt x="484" y="267"/>
                    <a:pt x="483" y="266"/>
                  </a:cubicBezTo>
                  <a:cubicBezTo>
                    <a:pt x="484" y="264"/>
                    <a:pt x="484" y="263"/>
                    <a:pt x="484" y="263"/>
                  </a:cubicBezTo>
                  <a:cubicBezTo>
                    <a:pt x="482" y="264"/>
                    <a:pt x="482" y="263"/>
                    <a:pt x="481" y="262"/>
                  </a:cubicBezTo>
                  <a:cubicBezTo>
                    <a:pt x="480" y="260"/>
                    <a:pt x="478" y="258"/>
                    <a:pt x="476" y="256"/>
                  </a:cubicBezTo>
                  <a:cubicBezTo>
                    <a:pt x="475" y="255"/>
                    <a:pt x="474" y="253"/>
                    <a:pt x="474" y="252"/>
                  </a:cubicBezTo>
                  <a:cubicBezTo>
                    <a:pt x="473" y="250"/>
                    <a:pt x="473" y="248"/>
                    <a:pt x="473" y="248"/>
                  </a:cubicBezTo>
                  <a:cubicBezTo>
                    <a:pt x="466" y="245"/>
                    <a:pt x="458" y="240"/>
                    <a:pt x="457" y="239"/>
                  </a:cubicBezTo>
                  <a:cubicBezTo>
                    <a:pt x="455" y="237"/>
                    <a:pt x="453" y="236"/>
                    <a:pt x="453" y="236"/>
                  </a:cubicBezTo>
                  <a:cubicBezTo>
                    <a:pt x="450" y="237"/>
                    <a:pt x="450" y="238"/>
                    <a:pt x="451" y="241"/>
                  </a:cubicBezTo>
                  <a:cubicBezTo>
                    <a:pt x="451" y="243"/>
                    <a:pt x="456" y="246"/>
                    <a:pt x="456" y="246"/>
                  </a:cubicBezTo>
                  <a:cubicBezTo>
                    <a:pt x="456" y="246"/>
                    <a:pt x="467" y="256"/>
                    <a:pt x="471" y="257"/>
                  </a:cubicBezTo>
                  <a:cubicBezTo>
                    <a:pt x="475" y="257"/>
                    <a:pt x="474" y="258"/>
                    <a:pt x="474" y="258"/>
                  </a:cubicBezTo>
                  <a:cubicBezTo>
                    <a:pt x="474" y="259"/>
                    <a:pt x="474" y="259"/>
                    <a:pt x="474" y="259"/>
                  </a:cubicBezTo>
                  <a:cubicBezTo>
                    <a:pt x="471" y="258"/>
                    <a:pt x="468" y="256"/>
                    <a:pt x="469" y="259"/>
                  </a:cubicBezTo>
                  <a:cubicBezTo>
                    <a:pt x="470" y="261"/>
                    <a:pt x="473" y="264"/>
                    <a:pt x="472" y="265"/>
                  </a:cubicBezTo>
                  <a:cubicBezTo>
                    <a:pt x="471" y="266"/>
                    <a:pt x="471" y="272"/>
                    <a:pt x="471" y="272"/>
                  </a:cubicBezTo>
                  <a:cubicBezTo>
                    <a:pt x="471" y="272"/>
                    <a:pt x="469" y="270"/>
                    <a:pt x="469" y="268"/>
                  </a:cubicBezTo>
                  <a:cubicBezTo>
                    <a:pt x="470" y="265"/>
                    <a:pt x="467" y="262"/>
                    <a:pt x="467" y="261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60"/>
                    <a:pt x="462" y="258"/>
                    <a:pt x="460" y="258"/>
                  </a:cubicBezTo>
                  <a:cubicBezTo>
                    <a:pt x="458" y="257"/>
                    <a:pt x="457" y="256"/>
                    <a:pt x="457" y="256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5"/>
                    <a:pt x="452" y="254"/>
                    <a:pt x="451" y="253"/>
                  </a:cubicBezTo>
                  <a:cubicBezTo>
                    <a:pt x="451" y="251"/>
                    <a:pt x="448" y="248"/>
                    <a:pt x="447" y="247"/>
                  </a:cubicBezTo>
                  <a:cubicBezTo>
                    <a:pt x="446" y="245"/>
                    <a:pt x="444" y="245"/>
                    <a:pt x="443" y="246"/>
                  </a:cubicBezTo>
                  <a:cubicBezTo>
                    <a:pt x="443" y="246"/>
                    <a:pt x="439" y="250"/>
                    <a:pt x="439" y="252"/>
                  </a:cubicBezTo>
                  <a:cubicBezTo>
                    <a:pt x="438" y="254"/>
                    <a:pt x="436" y="254"/>
                    <a:pt x="434" y="253"/>
                  </a:cubicBezTo>
                  <a:cubicBezTo>
                    <a:pt x="434" y="253"/>
                    <a:pt x="432" y="255"/>
                    <a:pt x="429" y="255"/>
                  </a:cubicBezTo>
                  <a:cubicBezTo>
                    <a:pt x="430" y="256"/>
                    <a:pt x="430" y="259"/>
                    <a:pt x="430" y="263"/>
                  </a:cubicBezTo>
                  <a:cubicBezTo>
                    <a:pt x="430" y="263"/>
                    <a:pt x="426" y="267"/>
                    <a:pt x="425" y="268"/>
                  </a:cubicBezTo>
                  <a:cubicBezTo>
                    <a:pt x="423" y="270"/>
                    <a:pt x="424" y="271"/>
                    <a:pt x="423" y="274"/>
                  </a:cubicBezTo>
                  <a:cubicBezTo>
                    <a:pt x="422" y="276"/>
                    <a:pt x="423" y="279"/>
                    <a:pt x="423" y="279"/>
                  </a:cubicBezTo>
                  <a:cubicBezTo>
                    <a:pt x="424" y="280"/>
                    <a:pt x="424" y="280"/>
                    <a:pt x="424" y="280"/>
                  </a:cubicBezTo>
                  <a:cubicBezTo>
                    <a:pt x="424" y="280"/>
                    <a:pt x="423" y="283"/>
                    <a:pt x="423" y="284"/>
                  </a:cubicBezTo>
                  <a:cubicBezTo>
                    <a:pt x="423" y="286"/>
                    <a:pt x="420" y="291"/>
                    <a:pt x="418" y="292"/>
                  </a:cubicBezTo>
                  <a:cubicBezTo>
                    <a:pt x="418" y="292"/>
                    <a:pt x="416" y="293"/>
                    <a:pt x="412" y="293"/>
                  </a:cubicBezTo>
                  <a:cubicBezTo>
                    <a:pt x="409" y="293"/>
                    <a:pt x="409" y="295"/>
                    <a:pt x="409" y="295"/>
                  </a:cubicBezTo>
                  <a:cubicBezTo>
                    <a:pt x="409" y="295"/>
                    <a:pt x="408" y="297"/>
                    <a:pt x="407" y="297"/>
                  </a:cubicBezTo>
                  <a:cubicBezTo>
                    <a:pt x="407" y="297"/>
                    <a:pt x="403" y="294"/>
                    <a:pt x="402" y="292"/>
                  </a:cubicBezTo>
                  <a:cubicBezTo>
                    <a:pt x="401" y="290"/>
                    <a:pt x="396" y="292"/>
                    <a:pt x="394" y="292"/>
                  </a:cubicBezTo>
                  <a:cubicBezTo>
                    <a:pt x="394" y="292"/>
                    <a:pt x="394" y="288"/>
                    <a:pt x="394" y="286"/>
                  </a:cubicBezTo>
                  <a:cubicBezTo>
                    <a:pt x="394" y="285"/>
                    <a:pt x="393" y="284"/>
                    <a:pt x="392" y="283"/>
                  </a:cubicBezTo>
                  <a:cubicBezTo>
                    <a:pt x="390" y="283"/>
                    <a:pt x="391" y="281"/>
                    <a:pt x="391" y="280"/>
                  </a:cubicBezTo>
                  <a:cubicBezTo>
                    <a:pt x="392" y="279"/>
                    <a:pt x="392" y="270"/>
                    <a:pt x="392" y="268"/>
                  </a:cubicBezTo>
                  <a:cubicBezTo>
                    <a:pt x="392" y="267"/>
                    <a:pt x="392" y="264"/>
                    <a:pt x="390" y="263"/>
                  </a:cubicBezTo>
                  <a:cubicBezTo>
                    <a:pt x="389" y="261"/>
                    <a:pt x="393" y="257"/>
                    <a:pt x="393" y="257"/>
                  </a:cubicBezTo>
                  <a:cubicBezTo>
                    <a:pt x="393" y="257"/>
                    <a:pt x="394" y="257"/>
                    <a:pt x="395" y="257"/>
                  </a:cubicBezTo>
                  <a:cubicBezTo>
                    <a:pt x="397" y="257"/>
                    <a:pt x="400" y="256"/>
                    <a:pt x="402" y="257"/>
                  </a:cubicBezTo>
                  <a:cubicBezTo>
                    <a:pt x="408" y="257"/>
                    <a:pt x="412" y="256"/>
                    <a:pt x="414" y="257"/>
                  </a:cubicBezTo>
                  <a:cubicBezTo>
                    <a:pt x="413" y="253"/>
                    <a:pt x="413" y="242"/>
                    <a:pt x="413" y="241"/>
                  </a:cubicBezTo>
                  <a:cubicBezTo>
                    <a:pt x="411" y="240"/>
                    <a:pt x="408" y="240"/>
                    <a:pt x="410" y="237"/>
                  </a:cubicBezTo>
                  <a:cubicBezTo>
                    <a:pt x="406" y="236"/>
                    <a:pt x="404" y="235"/>
                    <a:pt x="403" y="235"/>
                  </a:cubicBezTo>
                  <a:cubicBezTo>
                    <a:pt x="400" y="233"/>
                    <a:pt x="400" y="232"/>
                    <a:pt x="401" y="231"/>
                  </a:cubicBezTo>
                  <a:cubicBezTo>
                    <a:pt x="403" y="229"/>
                    <a:pt x="409" y="230"/>
                    <a:pt x="409" y="230"/>
                  </a:cubicBezTo>
                  <a:cubicBezTo>
                    <a:pt x="407" y="226"/>
                    <a:pt x="406" y="224"/>
                    <a:pt x="406" y="224"/>
                  </a:cubicBezTo>
                  <a:cubicBezTo>
                    <a:pt x="406" y="224"/>
                    <a:pt x="410" y="224"/>
                    <a:pt x="411" y="224"/>
                  </a:cubicBezTo>
                  <a:cubicBezTo>
                    <a:pt x="413" y="225"/>
                    <a:pt x="414" y="222"/>
                    <a:pt x="414" y="220"/>
                  </a:cubicBezTo>
                  <a:cubicBezTo>
                    <a:pt x="414" y="218"/>
                    <a:pt x="413" y="218"/>
                    <a:pt x="415" y="216"/>
                  </a:cubicBezTo>
                  <a:cubicBezTo>
                    <a:pt x="418" y="214"/>
                    <a:pt x="419" y="209"/>
                    <a:pt x="419" y="206"/>
                  </a:cubicBezTo>
                  <a:cubicBezTo>
                    <a:pt x="419" y="203"/>
                    <a:pt x="421" y="202"/>
                    <a:pt x="423" y="202"/>
                  </a:cubicBezTo>
                  <a:cubicBezTo>
                    <a:pt x="423" y="202"/>
                    <a:pt x="423" y="195"/>
                    <a:pt x="423" y="193"/>
                  </a:cubicBezTo>
                  <a:cubicBezTo>
                    <a:pt x="423" y="191"/>
                    <a:pt x="420" y="186"/>
                    <a:pt x="419" y="185"/>
                  </a:cubicBezTo>
                  <a:cubicBezTo>
                    <a:pt x="417" y="183"/>
                    <a:pt x="418" y="181"/>
                    <a:pt x="420" y="178"/>
                  </a:cubicBezTo>
                  <a:cubicBezTo>
                    <a:pt x="422" y="184"/>
                    <a:pt x="422" y="184"/>
                    <a:pt x="422" y="184"/>
                  </a:cubicBezTo>
                  <a:cubicBezTo>
                    <a:pt x="423" y="184"/>
                    <a:pt x="423" y="184"/>
                    <a:pt x="423" y="184"/>
                  </a:cubicBezTo>
                  <a:cubicBezTo>
                    <a:pt x="425" y="185"/>
                    <a:pt x="424" y="185"/>
                    <a:pt x="423" y="187"/>
                  </a:cubicBezTo>
                  <a:cubicBezTo>
                    <a:pt x="423" y="189"/>
                    <a:pt x="424" y="191"/>
                    <a:pt x="425" y="192"/>
                  </a:cubicBezTo>
                  <a:cubicBezTo>
                    <a:pt x="425" y="192"/>
                    <a:pt x="428" y="193"/>
                    <a:pt x="430" y="192"/>
                  </a:cubicBezTo>
                  <a:cubicBezTo>
                    <a:pt x="432" y="191"/>
                    <a:pt x="435" y="193"/>
                    <a:pt x="437" y="195"/>
                  </a:cubicBezTo>
                  <a:cubicBezTo>
                    <a:pt x="437" y="195"/>
                    <a:pt x="439" y="189"/>
                    <a:pt x="440" y="188"/>
                  </a:cubicBezTo>
                  <a:cubicBezTo>
                    <a:pt x="440" y="187"/>
                    <a:pt x="443" y="187"/>
                    <a:pt x="444" y="188"/>
                  </a:cubicBezTo>
                  <a:cubicBezTo>
                    <a:pt x="444" y="188"/>
                    <a:pt x="445" y="183"/>
                    <a:pt x="445" y="183"/>
                  </a:cubicBezTo>
                  <a:cubicBezTo>
                    <a:pt x="446" y="182"/>
                    <a:pt x="444" y="179"/>
                    <a:pt x="444" y="178"/>
                  </a:cubicBezTo>
                  <a:cubicBezTo>
                    <a:pt x="444" y="176"/>
                    <a:pt x="443" y="175"/>
                    <a:pt x="442" y="174"/>
                  </a:cubicBezTo>
                  <a:cubicBezTo>
                    <a:pt x="441" y="173"/>
                    <a:pt x="440" y="171"/>
                    <a:pt x="440" y="170"/>
                  </a:cubicBezTo>
                  <a:cubicBezTo>
                    <a:pt x="439" y="169"/>
                    <a:pt x="442" y="169"/>
                    <a:pt x="443" y="170"/>
                  </a:cubicBezTo>
                  <a:cubicBezTo>
                    <a:pt x="446" y="171"/>
                    <a:pt x="445" y="170"/>
                    <a:pt x="444" y="169"/>
                  </a:cubicBezTo>
                  <a:cubicBezTo>
                    <a:pt x="443" y="168"/>
                    <a:pt x="441" y="166"/>
                    <a:pt x="440" y="165"/>
                  </a:cubicBezTo>
                  <a:cubicBezTo>
                    <a:pt x="439" y="164"/>
                    <a:pt x="438" y="163"/>
                    <a:pt x="437" y="161"/>
                  </a:cubicBezTo>
                  <a:cubicBezTo>
                    <a:pt x="436" y="159"/>
                    <a:pt x="441" y="156"/>
                    <a:pt x="442" y="156"/>
                  </a:cubicBezTo>
                  <a:cubicBezTo>
                    <a:pt x="443" y="157"/>
                    <a:pt x="443" y="154"/>
                    <a:pt x="443" y="151"/>
                  </a:cubicBezTo>
                  <a:cubicBezTo>
                    <a:pt x="443" y="149"/>
                    <a:pt x="440" y="150"/>
                    <a:pt x="439" y="150"/>
                  </a:cubicBezTo>
                  <a:cubicBezTo>
                    <a:pt x="439" y="150"/>
                    <a:pt x="438" y="151"/>
                    <a:pt x="437" y="153"/>
                  </a:cubicBezTo>
                  <a:cubicBezTo>
                    <a:pt x="436" y="155"/>
                    <a:pt x="436" y="155"/>
                    <a:pt x="435" y="159"/>
                  </a:cubicBezTo>
                  <a:cubicBezTo>
                    <a:pt x="435" y="159"/>
                    <a:pt x="433" y="159"/>
                    <a:pt x="431" y="157"/>
                  </a:cubicBezTo>
                  <a:cubicBezTo>
                    <a:pt x="428" y="156"/>
                    <a:pt x="428" y="155"/>
                    <a:pt x="426" y="151"/>
                  </a:cubicBezTo>
                  <a:cubicBezTo>
                    <a:pt x="423" y="147"/>
                    <a:pt x="422" y="144"/>
                    <a:pt x="421" y="139"/>
                  </a:cubicBezTo>
                  <a:cubicBezTo>
                    <a:pt x="420" y="133"/>
                    <a:pt x="419" y="134"/>
                    <a:pt x="416" y="132"/>
                  </a:cubicBezTo>
                  <a:cubicBezTo>
                    <a:pt x="412" y="135"/>
                    <a:pt x="416" y="139"/>
                    <a:pt x="418" y="141"/>
                  </a:cubicBezTo>
                  <a:cubicBezTo>
                    <a:pt x="420" y="143"/>
                    <a:pt x="419" y="145"/>
                    <a:pt x="419" y="149"/>
                  </a:cubicBezTo>
                  <a:cubicBezTo>
                    <a:pt x="419" y="149"/>
                    <a:pt x="423" y="157"/>
                    <a:pt x="424" y="160"/>
                  </a:cubicBezTo>
                  <a:cubicBezTo>
                    <a:pt x="424" y="160"/>
                    <a:pt x="427" y="161"/>
                    <a:pt x="429" y="163"/>
                  </a:cubicBezTo>
                  <a:cubicBezTo>
                    <a:pt x="432" y="165"/>
                    <a:pt x="428" y="169"/>
                    <a:pt x="428" y="170"/>
                  </a:cubicBezTo>
                  <a:cubicBezTo>
                    <a:pt x="427" y="171"/>
                    <a:pt x="432" y="178"/>
                    <a:pt x="433" y="180"/>
                  </a:cubicBezTo>
                  <a:cubicBezTo>
                    <a:pt x="434" y="182"/>
                    <a:pt x="434" y="183"/>
                    <a:pt x="431" y="183"/>
                  </a:cubicBezTo>
                  <a:cubicBezTo>
                    <a:pt x="432" y="184"/>
                    <a:pt x="432" y="187"/>
                    <a:pt x="430" y="188"/>
                  </a:cubicBezTo>
                  <a:cubicBezTo>
                    <a:pt x="428" y="188"/>
                    <a:pt x="430" y="190"/>
                    <a:pt x="429" y="190"/>
                  </a:cubicBezTo>
                  <a:cubicBezTo>
                    <a:pt x="429" y="190"/>
                    <a:pt x="426" y="185"/>
                    <a:pt x="426" y="183"/>
                  </a:cubicBezTo>
                  <a:cubicBezTo>
                    <a:pt x="426" y="180"/>
                    <a:pt x="421" y="175"/>
                    <a:pt x="420" y="174"/>
                  </a:cubicBezTo>
                  <a:cubicBezTo>
                    <a:pt x="419" y="172"/>
                    <a:pt x="419" y="170"/>
                    <a:pt x="416" y="169"/>
                  </a:cubicBezTo>
                  <a:cubicBezTo>
                    <a:pt x="415" y="168"/>
                    <a:pt x="414" y="168"/>
                    <a:pt x="414" y="171"/>
                  </a:cubicBezTo>
                  <a:cubicBezTo>
                    <a:pt x="415" y="173"/>
                    <a:pt x="413" y="173"/>
                    <a:pt x="414" y="176"/>
                  </a:cubicBezTo>
                  <a:cubicBezTo>
                    <a:pt x="414" y="180"/>
                    <a:pt x="412" y="179"/>
                    <a:pt x="408" y="176"/>
                  </a:cubicBezTo>
                  <a:cubicBezTo>
                    <a:pt x="408" y="176"/>
                    <a:pt x="406" y="171"/>
                    <a:pt x="403" y="168"/>
                  </a:cubicBezTo>
                  <a:cubicBezTo>
                    <a:pt x="401" y="164"/>
                    <a:pt x="402" y="150"/>
                    <a:pt x="402" y="148"/>
                  </a:cubicBezTo>
                  <a:cubicBezTo>
                    <a:pt x="403" y="145"/>
                    <a:pt x="403" y="142"/>
                    <a:pt x="401" y="138"/>
                  </a:cubicBezTo>
                  <a:cubicBezTo>
                    <a:pt x="399" y="135"/>
                    <a:pt x="398" y="126"/>
                    <a:pt x="398" y="123"/>
                  </a:cubicBezTo>
                  <a:cubicBezTo>
                    <a:pt x="399" y="121"/>
                    <a:pt x="397" y="122"/>
                    <a:pt x="399" y="120"/>
                  </a:cubicBezTo>
                  <a:cubicBezTo>
                    <a:pt x="400" y="118"/>
                    <a:pt x="402" y="112"/>
                    <a:pt x="401" y="110"/>
                  </a:cubicBezTo>
                  <a:cubicBezTo>
                    <a:pt x="401" y="108"/>
                    <a:pt x="403" y="108"/>
                    <a:pt x="405" y="110"/>
                  </a:cubicBezTo>
                  <a:cubicBezTo>
                    <a:pt x="407" y="113"/>
                    <a:pt x="407" y="113"/>
                    <a:pt x="409" y="111"/>
                  </a:cubicBezTo>
                  <a:cubicBezTo>
                    <a:pt x="409" y="111"/>
                    <a:pt x="416" y="112"/>
                    <a:pt x="419" y="112"/>
                  </a:cubicBezTo>
                  <a:cubicBezTo>
                    <a:pt x="422" y="112"/>
                    <a:pt x="424" y="113"/>
                    <a:pt x="424" y="115"/>
                  </a:cubicBezTo>
                  <a:cubicBezTo>
                    <a:pt x="425" y="118"/>
                    <a:pt x="426" y="118"/>
                    <a:pt x="426" y="120"/>
                  </a:cubicBezTo>
                  <a:cubicBezTo>
                    <a:pt x="426" y="122"/>
                    <a:pt x="422" y="121"/>
                    <a:pt x="419" y="122"/>
                  </a:cubicBezTo>
                  <a:cubicBezTo>
                    <a:pt x="421" y="123"/>
                    <a:pt x="428" y="127"/>
                    <a:pt x="431" y="129"/>
                  </a:cubicBezTo>
                  <a:cubicBezTo>
                    <a:pt x="435" y="129"/>
                    <a:pt x="435" y="129"/>
                    <a:pt x="435" y="129"/>
                  </a:cubicBezTo>
                  <a:cubicBezTo>
                    <a:pt x="435" y="129"/>
                    <a:pt x="434" y="126"/>
                    <a:pt x="433" y="126"/>
                  </a:cubicBezTo>
                  <a:cubicBezTo>
                    <a:pt x="432" y="125"/>
                    <a:pt x="429" y="119"/>
                    <a:pt x="428" y="118"/>
                  </a:cubicBezTo>
                  <a:cubicBezTo>
                    <a:pt x="427" y="117"/>
                    <a:pt x="427" y="115"/>
                    <a:pt x="429" y="115"/>
                  </a:cubicBezTo>
                  <a:cubicBezTo>
                    <a:pt x="430" y="116"/>
                    <a:pt x="428" y="112"/>
                    <a:pt x="427" y="112"/>
                  </a:cubicBezTo>
                  <a:cubicBezTo>
                    <a:pt x="426" y="112"/>
                    <a:pt x="422" y="108"/>
                    <a:pt x="420" y="108"/>
                  </a:cubicBezTo>
                  <a:cubicBezTo>
                    <a:pt x="418" y="108"/>
                    <a:pt x="419" y="106"/>
                    <a:pt x="422" y="105"/>
                  </a:cubicBezTo>
                  <a:cubicBezTo>
                    <a:pt x="424" y="104"/>
                    <a:pt x="425" y="107"/>
                    <a:pt x="427" y="109"/>
                  </a:cubicBezTo>
                  <a:cubicBezTo>
                    <a:pt x="429" y="110"/>
                    <a:pt x="428" y="106"/>
                    <a:pt x="425" y="105"/>
                  </a:cubicBezTo>
                  <a:cubicBezTo>
                    <a:pt x="423" y="105"/>
                    <a:pt x="423" y="101"/>
                    <a:pt x="422" y="99"/>
                  </a:cubicBezTo>
                  <a:cubicBezTo>
                    <a:pt x="421" y="98"/>
                    <a:pt x="416" y="91"/>
                    <a:pt x="415" y="89"/>
                  </a:cubicBezTo>
                  <a:cubicBezTo>
                    <a:pt x="415" y="89"/>
                    <a:pt x="411" y="85"/>
                    <a:pt x="411" y="83"/>
                  </a:cubicBezTo>
                  <a:cubicBezTo>
                    <a:pt x="411" y="81"/>
                    <a:pt x="404" y="75"/>
                    <a:pt x="402" y="74"/>
                  </a:cubicBezTo>
                  <a:cubicBezTo>
                    <a:pt x="399" y="73"/>
                    <a:pt x="397" y="71"/>
                    <a:pt x="398" y="69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402" y="73"/>
                    <a:pt x="410" y="74"/>
                    <a:pt x="412" y="77"/>
                  </a:cubicBezTo>
                  <a:cubicBezTo>
                    <a:pt x="414" y="79"/>
                    <a:pt x="419" y="80"/>
                    <a:pt x="422" y="82"/>
                  </a:cubicBezTo>
                  <a:cubicBezTo>
                    <a:pt x="425" y="84"/>
                    <a:pt x="425" y="81"/>
                    <a:pt x="422" y="79"/>
                  </a:cubicBezTo>
                  <a:cubicBezTo>
                    <a:pt x="420" y="77"/>
                    <a:pt x="418" y="73"/>
                    <a:pt x="415" y="71"/>
                  </a:cubicBezTo>
                  <a:cubicBezTo>
                    <a:pt x="412" y="69"/>
                    <a:pt x="411" y="70"/>
                    <a:pt x="412" y="73"/>
                  </a:cubicBezTo>
                  <a:cubicBezTo>
                    <a:pt x="413" y="75"/>
                    <a:pt x="412" y="74"/>
                    <a:pt x="406" y="72"/>
                  </a:cubicBezTo>
                  <a:cubicBezTo>
                    <a:pt x="399" y="70"/>
                    <a:pt x="402" y="70"/>
                    <a:pt x="402" y="69"/>
                  </a:cubicBezTo>
                  <a:cubicBezTo>
                    <a:pt x="402" y="68"/>
                    <a:pt x="402" y="67"/>
                    <a:pt x="398" y="65"/>
                  </a:cubicBezTo>
                  <a:cubicBezTo>
                    <a:pt x="394" y="64"/>
                    <a:pt x="396" y="62"/>
                    <a:pt x="396" y="61"/>
                  </a:cubicBezTo>
                  <a:cubicBezTo>
                    <a:pt x="396" y="61"/>
                    <a:pt x="392" y="62"/>
                    <a:pt x="390" y="61"/>
                  </a:cubicBezTo>
                  <a:cubicBezTo>
                    <a:pt x="388" y="59"/>
                    <a:pt x="385" y="56"/>
                    <a:pt x="382" y="56"/>
                  </a:cubicBezTo>
                  <a:cubicBezTo>
                    <a:pt x="379" y="55"/>
                    <a:pt x="378" y="53"/>
                    <a:pt x="375" y="52"/>
                  </a:cubicBezTo>
                  <a:cubicBezTo>
                    <a:pt x="373" y="50"/>
                    <a:pt x="367" y="47"/>
                    <a:pt x="365" y="46"/>
                  </a:cubicBezTo>
                  <a:cubicBezTo>
                    <a:pt x="364" y="44"/>
                    <a:pt x="359" y="42"/>
                    <a:pt x="357" y="42"/>
                  </a:cubicBezTo>
                  <a:cubicBezTo>
                    <a:pt x="355" y="43"/>
                    <a:pt x="355" y="40"/>
                    <a:pt x="354" y="38"/>
                  </a:cubicBezTo>
                  <a:cubicBezTo>
                    <a:pt x="352" y="36"/>
                    <a:pt x="355" y="37"/>
                    <a:pt x="358" y="37"/>
                  </a:cubicBezTo>
                  <a:cubicBezTo>
                    <a:pt x="360" y="38"/>
                    <a:pt x="360" y="38"/>
                    <a:pt x="367" y="40"/>
                  </a:cubicBezTo>
                  <a:cubicBezTo>
                    <a:pt x="369" y="41"/>
                    <a:pt x="370" y="41"/>
                    <a:pt x="370" y="41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71" y="41"/>
                    <a:pt x="370" y="40"/>
                    <a:pt x="369" y="40"/>
                  </a:cubicBezTo>
                  <a:cubicBezTo>
                    <a:pt x="368" y="39"/>
                    <a:pt x="366" y="38"/>
                    <a:pt x="364" y="38"/>
                  </a:cubicBezTo>
                  <a:cubicBezTo>
                    <a:pt x="361" y="38"/>
                    <a:pt x="356" y="34"/>
                    <a:pt x="352" y="32"/>
                  </a:cubicBezTo>
                  <a:cubicBezTo>
                    <a:pt x="347" y="31"/>
                    <a:pt x="342" y="28"/>
                    <a:pt x="342" y="28"/>
                  </a:cubicBezTo>
                  <a:cubicBezTo>
                    <a:pt x="342" y="28"/>
                    <a:pt x="337" y="24"/>
                    <a:pt x="335" y="21"/>
                  </a:cubicBezTo>
                  <a:cubicBezTo>
                    <a:pt x="333" y="22"/>
                    <a:pt x="321" y="18"/>
                    <a:pt x="318" y="18"/>
                  </a:cubicBezTo>
                  <a:cubicBezTo>
                    <a:pt x="315" y="18"/>
                    <a:pt x="308" y="14"/>
                    <a:pt x="307" y="14"/>
                  </a:cubicBezTo>
                  <a:cubicBezTo>
                    <a:pt x="305" y="15"/>
                    <a:pt x="299" y="13"/>
                    <a:pt x="296" y="12"/>
                  </a:cubicBezTo>
                  <a:cubicBezTo>
                    <a:pt x="293" y="11"/>
                    <a:pt x="291" y="12"/>
                    <a:pt x="290" y="12"/>
                  </a:cubicBezTo>
                  <a:cubicBezTo>
                    <a:pt x="289" y="11"/>
                    <a:pt x="285" y="12"/>
                    <a:pt x="284" y="10"/>
                  </a:cubicBezTo>
                  <a:cubicBezTo>
                    <a:pt x="282" y="9"/>
                    <a:pt x="282" y="9"/>
                    <a:pt x="278" y="9"/>
                  </a:cubicBezTo>
                  <a:cubicBezTo>
                    <a:pt x="277" y="9"/>
                    <a:pt x="274" y="8"/>
                    <a:pt x="273" y="9"/>
                  </a:cubicBezTo>
                  <a:cubicBezTo>
                    <a:pt x="272" y="9"/>
                    <a:pt x="270" y="8"/>
                    <a:pt x="269" y="9"/>
                  </a:cubicBezTo>
                  <a:cubicBezTo>
                    <a:pt x="268" y="9"/>
                    <a:pt x="266" y="9"/>
                    <a:pt x="265" y="9"/>
                  </a:cubicBezTo>
                  <a:cubicBezTo>
                    <a:pt x="264" y="9"/>
                    <a:pt x="263" y="8"/>
                    <a:pt x="261" y="9"/>
                  </a:cubicBezTo>
                  <a:cubicBezTo>
                    <a:pt x="260" y="10"/>
                    <a:pt x="257" y="9"/>
                    <a:pt x="257" y="9"/>
                  </a:cubicBezTo>
                  <a:cubicBezTo>
                    <a:pt x="257" y="9"/>
                    <a:pt x="253" y="8"/>
                    <a:pt x="253" y="9"/>
                  </a:cubicBezTo>
                  <a:cubicBezTo>
                    <a:pt x="252" y="10"/>
                    <a:pt x="250" y="10"/>
                    <a:pt x="249" y="9"/>
                  </a:cubicBezTo>
                  <a:cubicBezTo>
                    <a:pt x="247" y="9"/>
                    <a:pt x="244" y="9"/>
                    <a:pt x="244" y="9"/>
                  </a:cubicBezTo>
                  <a:cubicBezTo>
                    <a:pt x="243" y="10"/>
                    <a:pt x="241" y="10"/>
                    <a:pt x="241" y="10"/>
                  </a:cubicBezTo>
                  <a:cubicBezTo>
                    <a:pt x="240" y="10"/>
                    <a:pt x="235" y="10"/>
                    <a:pt x="235" y="10"/>
                  </a:cubicBezTo>
                  <a:cubicBezTo>
                    <a:pt x="235" y="10"/>
                    <a:pt x="232" y="10"/>
                    <a:pt x="231" y="10"/>
                  </a:cubicBezTo>
                  <a:cubicBezTo>
                    <a:pt x="231" y="11"/>
                    <a:pt x="229" y="10"/>
                    <a:pt x="228" y="9"/>
                  </a:cubicBezTo>
                  <a:cubicBezTo>
                    <a:pt x="227" y="9"/>
                    <a:pt x="225" y="9"/>
                    <a:pt x="224" y="10"/>
                  </a:cubicBezTo>
                  <a:cubicBezTo>
                    <a:pt x="224" y="9"/>
                    <a:pt x="224" y="8"/>
                    <a:pt x="223" y="8"/>
                  </a:cubicBezTo>
                  <a:cubicBezTo>
                    <a:pt x="222" y="8"/>
                    <a:pt x="222" y="7"/>
                    <a:pt x="222" y="7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4" y="7"/>
                    <a:pt x="225" y="7"/>
                    <a:pt x="226" y="7"/>
                  </a:cubicBezTo>
                  <a:cubicBezTo>
                    <a:pt x="226" y="7"/>
                    <a:pt x="228" y="7"/>
                    <a:pt x="229" y="7"/>
                  </a:cubicBezTo>
                  <a:cubicBezTo>
                    <a:pt x="230" y="7"/>
                    <a:pt x="233" y="7"/>
                    <a:pt x="234" y="7"/>
                  </a:cubicBezTo>
                  <a:cubicBezTo>
                    <a:pt x="240" y="8"/>
                    <a:pt x="241" y="6"/>
                    <a:pt x="238" y="6"/>
                  </a:cubicBezTo>
                  <a:cubicBezTo>
                    <a:pt x="237" y="5"/>
                    <a:pt x="235" y="5"/>
                    <a:pt x="235" y="5"/>
                  </a:cubicBezTo>
                  <a:cubicBezTo>
                    <a:pt x="235" y="4"/>
                    <a:pt x="234" y="4"/>
                    <a:pt x="233" y="3"/>
                  </a:cubicBezTo>
                  <a:cubicBezTo>
                    <a:pt x="232" y="3"/>
                    <a:pt x="232" y="4"/>
                    <a:pt x="232" y="3"/>
                  </a:cubicBezTo>
                  <a:cubicBezTo>
                    <a:pt x="232" y="3"/>
                    <a:pt x="233" y="2"/>
                    <a:pt x="235" y="2"/>
                  </a:cubicBezTo>
                  <a:cubicBezTo>
                    <a:pt x="236" y="2"/>
                    <a:pt x="237" y="2"/>
                    <a:pt x="238" y="2"/>
                  </a:cubicBezTo>
                  <a:cubicBezTo>
                    <a:pt x="238" y="1"/>
                    <a:pt x="240" y="0"/>
                    <a:pt x="241" y="0"/>
                  </a:cubicBezTo>
                  <a:cubicBezTo>
                    <a:pt x="242" y="0"/>
                    <a:pt x="244" y="1"/>
                    <a:pt x="245" y="0"/>
                  </a:cubicBezTo>
                  <a:cubicBezTo>
                    <a:pt x="246" y="0"/>
                    <a:pt x="249" y="0"/>
                    <a:pt x="250" y="0"/>
                  </a:cubicBezTo>
                  <a:cubicBezTo>
                    <a:pt x="251" y="0"/>
                    <a:pt x="253" y="0"/>
                    <a:pt x="253" y="0"/>
                  </a:cubicBezTo>
                  <a:cubicBezTo>
                    <a:pt x="253" y="0"/>
                    <a:pt x="252" y="0"/>
                    <a:pt x="254" y="0"/>
                  </a:cubicBezTo>
                  <a:cubicBezTo>
                    <a:pt x="257" y="0"/>
                    <a:pt x="264" y="1"/>
                    <a:pt x="266" y="1"/>
                  </a:cubicBezTo>
                  <a:cubicBezTo>
                    <a:pt x="267" y="1"/>
                    <a:pt x="271" y="2"/>
                    <a:pt x="272" y="2"/>
                  </a:cubicBezTo>
                  <a:cubicBezTo>
                    <a:pt x="273" y="1"/>
                    <a:pt x="279" y="2"/>
                    <a:pt x="279" y="2"/>
                  </a:cubicBezTo>
                  <a:cubicBezTo>
                    <a:pt x="296" y="5"/>
                    <a:pt x="313" y="8"/>
                    <a:pt x="330" y="14"/>
                  </a:cubicBezTo>
                  <a:cubicBezTo>
                    <a:pt x="441" y="49"/>
                    <a:pt x="518" y="142"/>
                    <a:pt x="539" y="248"/>
                  </a:cubicBezTo>
                  <a:cubicBezTo>
                    <a:pt x="539" y="250"/>
                    <a:pt x="540" y="259"/>
                    <a:pt x="537" y="254"/>
                  </a:cubicBezTo>
                  <a:cubicBezTo>
                    <a:pt x="534" y="250"/>
                    <a:pt x="533" y="251"/>
                    <a:pt x="533" y="253"/>
                  </a:cubicBezTo>
                  <a:cubicBezTo>
                    <a:pt x="534" y="256"/>
                    <a:pt x="534" y="260"/>
                    <a:pt x="535" y="261"/>
                  </a:cubicBezTo>
                  <a:cubicBezTo>
                    <a:pt x="536" y="262"/>
                    <a:pt x="538" y="265"/>
                    <a:pt x="538" y="267"/>
                  </a:cubicBezTo>
                  <a:cubicBezTo>
                    <a:pt x="538" y="270"/>
                    <a:pt x="541" y="274"/>
                    <a:pt x="540" y="268"/>
                  </a:cubicBezTo>
                  <a:cubicBezTo>
                    <a:pt x="539" y="263"/>
                    <a:pt x="540" y="259"/>
                    <a:pt x="540" y="258"/>
                  </a:cubicBezTo>
                  <a:cubicBezTo>
                    <a:pt x="541" y="257"/>
                    <a:pt x="541" y="257"/>
                    <a:pt x="541" y="257"/>
                  </a:cubicBezTo>
                  <a:cubicBezTo>
                    <a:pt x="544" y="278"/>
                    <a:pt x="545" y="299"/>
                    <a:pt x="544" y="320"/>
                  </a:cubicBezTo>
                  <a:cubicBezTo>
                    <a:pt x="544" y="320"/>
                    <a:pt x="544" y="325"/>
                    <a:pt x="543" y="327"/>
                  </a:cubicBezTo>
                  <a:cubicBezTo>
                    <a:pt x="543" y="329"/>
                    <a:pt x="541" y="335"/>
                    <a:pt x="541" y="338"/>
                  </a:cubicBezTo>
                  <a:cubicBezTo>
                    <a:pt x="541" y="344"/>
                    <a:pt x="540" y="345"/>
                    <a:pt x="540" y="345"/>
                  </a:cubicBezTo>
                  <a:cubicBezTo>
                    <a:pt x="540" y="345"/>
                    <a:pt x="540" y="341"/>
                    <a:pt x="540" y="339"/>
                  </a:cubicBezTo>
                  <a:cubicBezTo>
                    <a:pt x="540" y="336"/>
                    <a:pt x="540" y="333"/>
                    <a:pt x="539" y="331"/>
                  </a:cubicBezTo>
                  <a:cubicBezTo>
                    <a:pt x="538" y="329"/>
                    <a:pt x="536" y="323"/>
                    <a:pt x="536" y="321"/>
                  </a:cubicBezTo>
                  <a:cubicBezTo>
                    <a:pt x="536" y="320"/>
                    <a:pt x="535" y="316"/>
                    <a:pt x="534" y="315"/>
                  </a:cubicBezTo>
                  <a:cubicBezTo>
                    <a:pt x="532" y="313"/>
                    <a:pt x="532" y="308"/>
                    <a:pt x="532" y="307"/>
                  </a:cubicBezTo>
                  <a:cubicBezTo>
                    <a:pt x="532" y="306"/>
                    <a:pt x="532" y="304"/>
                    <a:pt x="529" y="301"/>
                  </a:cubicBezTo>
                  <a:cubicBezTo>
                    <a:pt x="526" y="298"/>
                    <a:pt x="525" y="297"/>
                    <a:pt x="522" y="293"/>
                  </a:cubicBezTo>
                  <a:cubicBezTo>
                    <a:pt x="522" y="294"/>
                    <a:pt x="521" y="295"/>
                    <a:pt x="517" y="288"/>
                  </a:cubicBezTo>
                  <a:cubicBezTo>
                    <a:pt x="518" y="290"/>
                    <a:pt x="521" y="298"/>
                    <a:pt x="522" y="301"/>
                  </a:cubicBezTo>
                  <a:cubicBezTo>
                    <a:pt x="523" y="304"/>
                    <a:pt x="526" y="308"/>
                    <a:pt x="526" y="311"/>
                  </a:cubicBezTo>
                  <a:cubicBezTo>
                    <a:pt x="527" y="314"/>
                    <a:pt x="528" y="317"/>
                    <a:pt x="530" y="318"/>
                  </a:cubicBezTo>
                  <a:cubicBezTo>
                    <a:pt x="532" y="318"/>
                    <a:pt x="533" y="325"/>
                    <a:pt x="532" y="327"/>
                  </a:cubicBezTo>
                  <a:cubicBezTo>
                    <a:pt x="532" y="329"/>
                    <a:pt x="533" y="333"/>
                    <a:pt x="534" y="335"/>
                  </a:cubicBezTo>
                  <a:cubicBezTo>
                    <a:pt x="535" y="337"/>
                    <a:pt x="536" y="340"/>
                    <a:pt x="537" y="343"/>
                  </a:cubicBezTo>
                  <a:cubicBezTo>
                    <a:pt x="539" y="347"/>
                    <a:pt x="538" y="349"/>
                    <a:pt x="540" y="354"/>
                  </a:cubicBezTo>
                  <a:cubicBezTo>
                    <a:pt x="540" y="352"/>
                    <a:pt x="542" y="346"/>
                    <a:pt x="542" y="343"/>
                  </a:cubicBezTo>
                  <a:cubicBezTo>
                    <a:pt x="540" y="362"/>
                    <a:pt x="536" y="382"/>
                    <a:pt x="530" y="401"/>
                  </a:cubicBezTo>
                  <a:cubicBezTo>
                    <a:pt x="505" y="476"/>
                    <a:pt x="454" y="536"/>
                    <a:pt x="390" y="573"/>
                  </a:cubicBezTo>
                  <a:moveTo>
                    <a:pt x="353" y="47"/>
                  </a:moveTo>
                  <a:cubicBezTo>
                    <a:pt x="353" y="47"/>
                    <a:pt x="353" y="47"/>
                    <a:pt x="352" y="48"/>
                  </a:cubicBezTo>
                  <a:cubicBezTo>
                    <a:pt x="350" y="48"/>
                    <a:pt x="353" y="49"/>
                    <a:pt x="355" y="49"/>
                  </a:cubicBezTo>
                  <a:cubicBezTo>
                    <a:pt x="358" y="50"/>
                    <a:pt x="355" y="48"/>
                    <a:pt x="353" y="47"/>
                  </a:cubicBezTo>
                  <a:moveTo>
                    <a:pt x="357" y="46"/>
                  </a:moveTo>
                  <a:cubicBezTo>
                    <a:pt x="355" y="45"/>
                    <a:pt x="354" y="44"/>
                    <a:pt x="354" y="46"/>
                  </a:cubicBezTo>
                  <a:cubicBezTo>
                    <a:pt x="354" y="47"/>
                    <a:pt x="356" y="48"/>
                    <a:pt x="358" y="48"/>
                  </a:cubicBezTo>
                  <a:cubicBezTo>
                    <a:pt x="359" y="48"/>
                    <a:pt x="358" y="47"/>
                    <a:pt x="357" y="46"/>
                  </a:cubicBezTo>
                  <a:moveTo>
                    <a:pt x="355" y="45"/>
                  </a:moveTo>
                  <a:cubicBezTo>
                    <a:pt x="357" y="45"/>
                    <a:pt x="358" y="46"/>
                    <a:pt x="356" y="44"/>
                  </a:cubicBezTo>
                  <a:cubicBezTo>
                    <a:pt x="354" y="43"/>
                    <a:pt x="353" y="41"/>
                    <a:pt x="353" y="42"/>
                  </a:cubicBezTo>
                  <a:cubicBezTo>
                    <a:pt x="353" y="43"/>
                    <a:pt x="354" y="45"/>
                    <a:pt x="355" y="45"/>
                  </a:cubicBezTo>
                  <a:moveTo>
                    <a:pt x="408" y="89"/>
                  </a:moveTo>
                  <a:cubicBezTo>
                    <a:pt x="411" y="91"/>
                    <a:pt x="413" y="91"/>
                    <a:pt x="412" y="89"/>
                  </a:cubicBezTo>
                  <a:cubicBezTo>
                    <a:pt x="410" y="86"/>
                    <a:pt x="409" y="85"/>
                    <a:pt x="407" y="85"/>
                  </a:cubicBezTo>
                  <a:cubicBezTo>
                    <a:pt x="404" y="85"/>
                    <a:pt x="400" y="81"/>
                    <a:pt x="398" y="79"/>
                  </a:cubicBezTo>
                  <a:cubicBezTo>
                    <a:pt x="395" y="78"/>
                    <a:pt x="387" y="71"/>
                    <a:pt x="386" y="69"/>
                  </a:cubicBezTo>
                  <a:cubicBezTo>
                    <a:pt x="385" y="68"/>
                    <a:pt x="383" y="66"/>
                    <a:pt x="384" y="68"/>
                  </a:cubicBezTo>
                  <a:cubicBezTo>
                    <a:pt x="385" y="71"/>
                    <a:pt x="394" y="79"/>
                    <a:pt x="396" y="81"/>
                  </a:cubicBezTo>
                  <a:cubicBezTo>
                    <a:pt x="398" y="84"/>
                    <a:pt x="398" y="85"/>
                    <a:pt x="400" y="84"/>
                  </a:cubicBezTo>
                  <a:cubicBezTo>
                    <a:pt x="400" y="84"/>
                    <a:pt x="403" y="87"/>
                    <a:pt x="404" y="89"/>
                  </a:cubicBezTo>
                  <a:cubicBezTo>
                    <a:pt x="406" y="91"/>
                    <a:pt x="406" y="90"/>
                    <a:pt x="408" y="89"/>
                  </a:cubicBezTo>
                  <a:moveTo>
                    <a:pt x="390" y="181"/>
                  </a:moveTo>
                  <a:cubicBezTo>
                    <a:pt x="385" y="182"/>
                    <a:pt x="385" y="182"/>
                    <a:pt x="385" y="182"/>
                  </a:cubicBezTo>
                  <a:cubicBezTo>
                    <a:pt x="385" y="182"/>
                    <a:pt x="386" y="186"/>
                    <a:pt x="386" y="188"/>
                  </a:cubicBezTo>
                  <a:cubicBezTo>
                    <a:pt x="386" y="190"/>
                    <a:pt x="388" y="194"/>
                    <a:pt x="388" y="195"/>
                  </a:cubicBezTo>
                  <a:cubicBezTo>
                    <a:pt x="388" y="197"/>
                    <a:pt x="389" y="197"/>
                    <a:pt x="390" y="197"/>
                  </a:cubicBezTo>
                  <a:cubicBezTo>
                    <a:pt x="392" y="197"/>
                    <a:pt x="394" y="197"/>
                    <a:pt x="396" y="199"/>
                  </a:cubicBezTo>
                  <a:cubicBezTo>
                    <a:pt x="396" y="199"/>
                    <a:pt x="395" y="200"/>
                    <a:pt x="396" y="201"/>
                  </a:cubicBezTo>
                  <a:cubicBezTo>
                    <a:pt x="396" y="202"/>
                    <a:pt x="397" y="204"/>
                    <a:pt x="398" y="205"/>
                  </a:cubicBezTo>
                  <a:cubicBezTo>
                    <a:pt x="398" y="207"/>
                    <a:pt x="399" y="207"/>
                    <a:pt x="398" y="208"/>
                  </a:cubicBezTo>
                  <a:cubicBezTo>
                    <a:pt x="398" y="209"/>
                    <a:pt x="397" y="211"/>
                    <a:pt x="395" y="212"/>
                  </a:cubicBezTo>
                  <a:cubicBezTo>
                    <a:pt x="394" y="212"/>
                    <a:pt x="394" y="214"/>
                    <a:pt x="395" y="215"/>
                  </a:cubicBezTo>
                  <a:cubicBezTo>
                    <a:pt x="395" y="215"/>
                    <a:pt x="397" y="214"/>
                    <a:pt x="397" y="214"/>
                  </a:cubicBezTo>
                  <a:cubicBezTo>
                    <a:pt x="398" y="213"/>
                    <a:pt x="398" y="215"/>
                    <a:pt x="399" y="216"/>
                  </a:cubicBezTo>
                  <a:cubicBezTo>
                    <a:pt x="400" y="217"/>
                    <a:pt x="399" y="217"/>
                    <a:pt x="398" y="219"/>
                  </a:cubicBezTo>
                  <a:cubicBezTo>
                    <a:pt x="398" y="221"/>
                    <a:pt x="398" y="221"/>
                    <a:pt x="396" y="222"/>
                  </a:cubicBezTo>
                  <a:cubicBezTo>
                    <a:pt x="397" y="223"/>
                    <a:pt x="399" y="222"/>
                    <a:pt x="400" y="222"/>
                  </a:cubicBezTo>
                  <a:cubicBezTo>
                    <a:pt x="401" y="222"/>
                    <a:pt x="403" y="222"/>
                    <a:pt x="404" y="220"/>
                  </a:cubicBezTo>
                  <a:cubicBezTo>
                    <a:pt x="404" y="219"/>
                    <a:pt x="407" y="218"/>
                    <a:pt x="408" y="218"/>
                  </a:cubicBezTo>
                  <a:cubicBezTo>
                    <a:pt x="410" y="218"/>
                    <a:pt x="412" y="217"/>
                    <a:pt x="412" y="217"/>
                  </a:cubicBezTo>
                  <a:cubicBezTo>
                    <a:pt x="412" y="214"/>
                    <a:pt x="412" y="210"/>
                    <a:pt x="412" y="209"/>
                  </a:cubicBezTo>
                  <a:cubicBezTo>
                    <a:pt x="409" y="209"/>
                    <a:pt x="407" y="208"/>
                    <a:pt x="407" y="208"/>
                  </a:cubicBezTo>
                  <a:cubicBezTo>
                    <a:pt x="407" y="205"/>
                    <a:pt x="407" y="204"/>
                    <a:pt x="406" y="203"/>
                  </a:cubicBezTo>
                  <a:cubicBezTo>
                    <a:pt x="404" y="202"/>
                    <a:pt x="403" y="201"/>
                    <a:pt x="403" y="200"/>
                  </a:cubicBezTo>
                  <a:cubicBezTo>
                    <a:pt x="402" y="198"/>
                    <a:pt x="401" y="198"/>
                    <a:pt x="400" y="196"/>
                  </a:cubicBezTo>
                  <a:cubicBezTo>
                    <a:pt x="399" y="195"/>
                    <a:pt x="396" y="194"/>
                    <a:pt x="396" y="194"/>
                  </a:cubicBezTo>
                  <a:cubicBezTo>
                    <a:pt x="394" y="193"/>
                    <a:pt x="394" y="193"/>
                    <a:pt x="394" y="193"/>
                  </a:cubicBezTo>
                  <a:cubicBezTo>
                    <a:pt x="395" y="190"/>
                    <a:pt x="395" y="185"/>
                    <a:pt x="394" y="184"/>
                  </a:cubicBezTo>
                  <a:cubicBezTo>
                    <a:pt x="392" y="184"/>
                    <a:pt x="390" y="185"/>
                    <a:pt x="389" y="184"/>
                  </a:cubicBezTo>
                  <a:lnTo>
                    <a:pt x="390" y="181"/>
                  </a:lnTo>
                  <a:close/>
                  <a:moveTo>
                    <a:pt x="389" y="204"/>
                  </a:moveTo>
                  <a:cubicBezTo>
                    <a:pt x="389" y="204"/>
                    <a:pt x="388" y="202"/>
                    <a:pt x="390" y="201"/>
                  </a:cubicBezTo>
                  <a:cubicBezTo>
                    <a:pt x="390" y="201"/>
                    <a:pt x="388" y="197"/>
                    <a:pt x="387" y="197"/>
                  </a:cubicBezTo>
                  <a:cubicBezTo>
                    <a:pt x="386" y="197"/>
                    <a:pt x="384" y="197"/>
                    <a:pt x="384" y="199"/>
                  </a:cubicBezTo>
                  <a:cubicBezTo>
                    <a:pt x="384" y="199"/>
                    <a:pt x="384" y="199"/>
                    <a:pt x="383" y="198"/>
                  </a:cubicBezTo>
                  <a:cubicBezTo>
                    <a:pt x="382" y="196"/>
                    <a:pt x="383" y="201"/>
                    <a:pt x="383" y="203"/>
                  </a:cubicBezTo>
                  <a:cubicBezTo>
                    <a:pt x="383" y="203"/>
                    <a:pt x="382" y="203"/>
                    <a:pt x="380" y="203"/>
                  </a:cubicBezTo>
                  <a:cubicBezTo>
                    <a:pt x="378" y="204"/>
                    <a:pt x="379" y="205"/>
                    <a:pt x="380" y="207"/>
                  </a:cubicBezTo>
                  <a:cubicBezTo>
                    <a:pt x="380" y="208"/>
                    <a:pt x="380" y="208"/>
                    <a:pt x="383" y="208"/>
                  </a:cubicBezTo>
                  <a:cubicBezTo>
                    <a:pt x="383" y="208"/>
                    <a:pt x="381" y="212"/>
                    <a:pt x="380" y="213"/>
                  </a:cubicBezTo>
                  <a:cubicBezTo>
                    <a:pt x="379" y="214"/>
                    <a:pt x="379" y="214"/>
                    <a:pt x="381" y="216"/>
                  </a:cubicBezTo>
                  <a:cubicBezTo>
                    <a:pt x="381" y="216"/>
                    <a:pt x="384" y="216"/>
                    <a:pt x="385" y="215"/>
                  </a:cubicBezTo>
                  <a:cubicBezTo>
                    <a:pt x="386" y="214"/>
                    <a:pt x="388" y="213"/>
                    <a:pt x="390" y="213"/>
                  </a:cubicBezTo>
                  <a:cubicBezTo>
                    <a:pt x="391" y="213"/>
                    <a:pt x="390" y="210"/>
                    <a:pt x="390" y="209"/>
                  </a:cubicBezTo>
                  <a:cubicBezTo>
                    <a:pt x="389" y="208"/>
                    <a:pt x="389" y="205"/>
                    <a:pt x="389" y="204"/>
                  </a:cubicBezTo>
                  <a:moveTo>
                    <a:pt x="433" y="274"/>
                  </a:moveTo>
                  <a:cubicBezTo>
                    <a:pt x="433" y="272"/>
                    <a:pt x="432" y="273"/>
                    <a:pt x="431" y="274"/>
                  </a:cubicBezTo>
                  <a:cubicBezTo>
                    <a:pt x="430" y="275"/>
                    <a:pt x="432" y="275"/>
                    <a:pt x="432" y="276"/>
                  </a:cubicBezTo>
                  <a:cubicBezTo>
                    <a:pt x="433" y="276"/>
                    <a:pt x="433" y="274"/>
                    <a:pt x="433" y="274"/>
                  </a:cubicBezTo>
                  <a:moveTo>
                    <a:pt x="468" y="271"/>
                  </a:moveTo>
                  <a:cubicBezTo>
                    <a:pt x="468" y="271"/>
                    <a:pt x="466" y="272"/>
                    <a:pt x="465" y="273"/>
                  </a:cubicBezTo>
                  <a:cubicBezTo>
                    <a:pt x="464" y="274"/>
                    <a:pt x="463" y="274"/>
                    <a:pt x="463" y="275"/>
                  </a:cubicBezTo>
                  <a:cubicBezTo>
                    <a:pt x="462" y="275"/>
                    <a:pt x="462" y="277"/>
                    <a:pt x="464" y="277"/>
                  </a:cubicBezTo>
                  <a:cubicBezTo>
                    <a:pt x="465" y="276"/>
                    <a:pt x="467" y="278"/>
                    <a:pt x="469" y="278"/>
                  </a:cubicBezTo>
                  <a:cubicBezTo>
                    <a:pt x="470" y="278"/>
                    <a:pt x="471" y="276"/>
                    <a:pt x="470" y="275"/>
                  </a:cubicBezTo>
                  <a:cubicBezTo>
                    <a:pt x="470" y="274"/>
                    <a:pt x="468" y="272"/>
                    <a:pt x="468" y="271"/>
                  </a:cubicBezTo>
                  <a:moveTo>
                    <a:pt x="447" y="255"/>
                  </a:moveTo>
                  <a:cubicBezTo>
                    <a:pt x="447" y="254"/>
                    <a:pt x="446" y="251"/>
                    <a:pt x="446" y="253"/>
                  </a:cubicBezTo>
                  <a:cubicBezTo>
                    <a:pt x="446" y="254"/>
                    <a:pt x="444" y="255"/>
                    <a:pt x="445" y="256"/>
                  </a:cubicBezTo>
                  <a:cubicBezTo>
                    <a:pt x="446" y="257"/>
                    <a:pt x="447" y="260"/>
                    <a:pt x="447" y="260"/>
                  </a:cubicBezTo>
                  <a:cubicBezTo>
                    <a:pt x="447" y="260"/>
                    <a:pt x="447" y="262"/>
                    <a:pt x="447" y="263"/>
                  </a:cubicBezTo>
                  <a:cubicBezTo>
                    <a:pt x="446" y="264"/>
                    <a:pt x="446" y="264"/>
                    <a:pt x="447" y="265"/>
                  </a:cubicBezTo>
                  <a:cubicBezTo>
                    <a:pt x="448" y="266"/>
                    <a:pt x="449" y="269"/>
                    <a:pt x="449" y="270"/>
                  </a:cubicBezTo>
                  <a:cubicBezTo>
                    <a:pt x="449" y="271"/>
                    <a:pt x="449" y="276"/>
                    <a:pt x="450" y="274"/>
                  </a:cubicBezTo>
                  <a:cubicBezTo>
                    <a:pt x="452" y="272"/>
                    <a:pt x="453" y="272"/>
                    <a:pt x="452" y="271"/>
                  </a:cubicBezTo>
                  <a:cubicBezTo>
                    <a:pt x="451" y="269"/>
                    <a:pt x="450" y="268"/>
                    <a:pt x="450" y="266"/>
                  </a:cubicBezTo>
                  <a:cubicBezTo>
                    <a:pt x="450" y="265"/>
                    <a:pt x="449" y="264"/>
                    <a:pt x="449" y="263"/>
                  </a:cubicBezTo>
                  <a:cubicBezTo>
                    <a:pt x="448" y="262"/>
                    <a:pt x="447" y="260"/>
                    <a:pt x="448" y="258"/>
                  </a:cubicBezTo>
                  <a:cubicBezTo>
                    <a:pt x="448" y="257"/>
                    <a:pt x="447" y="255"/>
                    <a:pt x="447" y="255"/>
                  </a:cubicBezTo>
                  <a:moveTo>
                    <a:pt x="363" y="81"/>
                  </a:moveTo>
                  <a:cubicBezTo>
                    <a:pt x="363" y="81"/>
                    <a:pt x="363" y="82"/>
                    <a:pt x="363" y="81"/>
                  </a:cubicBezTo>
                  <a:cubicBezTo>
                    <a:pt x="363" y="79"/>
                    <a:pt x="362" y="80"/>
                    <a:pt x="359" y="80"/>
                  </a:cubicBezTo>
                  <a:cubicBezTo>
                    <a:pt x="357" y="81"/>
                    <a:pt x="356" y="83"/>
                    <a:pt x="358" y="83"/>
                  </a:cubicBezTo>
                  <a:cubicBezTo>
                    <a:pt x="361" y="83"/>
                    <a:pt x="364" y="84"/>
                    <a:pt x="365" y="84"/>
                  </a:cubicBezTo>
                  <a:lnTo>
                    <a:pt x="363" y="81"/>
                  </a:lnTo>
                  <a:close/>
                  <a:moveTo>
                    <a:pt x="371" y="89"/>
                  </a:moveTo>
                  <a:cubicBezTo>
                    <a:pt x="369" y="87"/>
                    <a:pt x="368" y="87"/>
                    <a:pt x="370" y="89"/>
                  </a:cubicBezTo>
                  <a:cubicBezTo>
                    <a:pt x="371" y="90"/>
                    <a:pt x="372" y="91"/>
                    <a:pt x="372" y="91"/>
                  </a:cubicBezTo>
                  <a:cubicBezTo>
                    <a:pt x="372" y="91"/>
                    <a:pt x="373" y="89"/>
                    <a:pt x="371" y="89"/>
                  </a:cubicBezTo>
                  <a:moveTo>
                    <a:pt x="366" y="91"/>
                  </a:moveTo>
                  <a:cubicBezTo>
                    <a:pt x="366" y="93"/>
                    <a:pt x="364" y="92"/>
                    <a:pt x="366" y="93"/>
                  </a:cubicBezTo>
                  <a:cubicBezTo>
                    <a:pt x="368" y="94"/>
                    <a:pt x="371" y="95"/>
                    <a:pt x="369" y="93"/>
                  </a:cubicBezTo>
                  <a:cubicBezTo>
                    <a:pt x="367" y="90"/>
                    <a:pt x="365" y="86"/>
                    <a:pt x="365" y="86"/>
                  </a:cubicBezTo>
                  <a:cubicBezTo>
                    <a:pt x="365" y="86"/>
                    <a:pt x="358" y="84"/>
                    <a:pt x="357" y="85"/>
                  </a:cubicBezTo>
                  <a:cubicBezTo>
                    <a:pt x="357" y="86"/>
                    <a:pt x="357" y="88"/>
                    <a:pt x="359" y="89"/>
                  </a:cubicBezTo>
                  <a:cubicBezTo>
                    <a:pt x="361" y="90"/>
                    <a:pt x="364" y="91"/>
                    <a:pt x="366" y="91"/>
                  </a:cubicBezTo>
                  <a:moveTo>
                    <a:pt x="341" y="151"/>
                  </a:moveTo>
                  <a:cubicBezTo>
                    <a:pt x="341" y="151"/>
                    <a:pt x="338" y="155"/>
                    <a:pt x="341" y="155"/>
                  </a:cubicBezTo>
                  <a:cubicBezTo>
                    <a:pt x="344" y="156"/>
                    <a:pt x="345" y="156"/>
                    <a:pt x="348" y="156"/>
                  </a:cubicBezTo>
                  <a:cubicBezTo>
                    <a:pt x="350" y="156"/>
                    <a:pt x="352" y="154"/>
                    <a:pt x="354" y="155"/>
                  </a:cubicBezTo>
                  <a:cubicBezTo>
                    <a:pt x="356" y="155"/>
                    <a:pt x="357" y="154"/>
                    <a:pt x="357" y="153"/>
                  </a:cubicBezTo>
                  <a:cubicBezTo>
                    <a:pt x="358" y="151"/>
                    <a:pt x="360" y="151"/>
                    <a:pt x="357" y="147"/>
                  </a:cubicBezTo>
                  <a:cubicBezTo>
                    <a:pt x="354" y="144"/>
                    <a:pt x="352" y="142"/>
                    <a:pt x="351" y="145"/>
                  </a:cubicBezTo>
                  <a:cubicBezTo>
                    <a:pt x="344" y="144"/>
                    <a:pt x="343" y="147"/>
                    <a:pt x="341" y="145"/>
                  </a:cubicBezTo>
                  <a:cubicBezTo>
                    <a:pt x="339" y="143"/>
                    <a:pt x="338" y="141"/>
                    <a:pt x="336" y="144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38" y="148"/>
                    <a:pt x="338" y="151"/>
                    <a:pt x="341" y="151"/>
                  </a:cubicBezTo>
                  <a:moveTo>
                    <a:pt x="267" y="66"/>
                  </a:moveTo>
                  <a:cubicBezTo>
                    <a:pt x="268" y="66"/>
                    <a:pt x="273" y="67"/>
                    <a:pt x="273" y="67"/>
                  </a:cubicBezTo>
                  <a:cubicBezTo>
                    <a:pt x="274" y="67"/>
                    <a:pt x="275" y="67"/>
                    <a:pt x="275" y="67"/>
                  </a:cubicBezTo>
                  <a:cubicBezTo>
                    <a:pt x="275" y="67"/>
                    <a:pt x="275" y="69"/>
                    <a:pt x="275" y="67"/>
                  </a:cubicBezTo>
                  <a:cubicBezTo>
                    <a:pt x="275" y="66"/>
                    <a:pt x="276" y="65"/>
                    <a:pt x="276" y="65"/>
                  </a:cubicBezTo>
                  <a:cubicBezTo>
                    <a:pt x="277" y="64"/>
                    <a:pt x="279" y="61"/>
                    <a:pt x="279" y="61"/>
                  </a:cubicBezTo>
                  <a:cubicBezTo>
                    <a:pt x="276" y="60"/>
                    <a:pt x="275" y="60"/>
                    <a:pt x="274" y="60"/>
                  </a:cubicBezTo>
                  <a:cubicBezTo>
                    <a:pt x="273" y="61"/>
                    <a:pt x="271" y="61"/>
                    <a:pt x="270" y="61"/>
                  </a:cubicBezTo>
                  <a:cubicBezTo>
                    <a:pt x="269" y="61"/>
                    <a:pt x="268" y="63"/>
                    <a:pt x="268" y="64"/>
                  </a:cubicBezTo>
                  <a:cubicBezTo>
                    <a:pt x="267" y="65"/>
                    <a:pt x="263" y="66"/>
                    <a:pt x="267" y="66"/>
                  </a:cubicBezTo>
                  <a:moveTo>
                    <a:pt x="247" y="52"/>
                  </a:moveTo>
                  <a:cubicBezTo>
                    <a:pt x="247" y="53"/>
                    <a:pt x="249" y="55"/>
                    <a:pt x="249" y="55"/>
                  </a:cubicBezTo>
                  <a:cubicBezTo>
                    <a:pt x="249" y="55"/>
                    <a:pt x="251" y="55"/>
                    <a:pt x="250" y="56"/>
                  </a:cubicBezTo>
                  <a:cubicBezTo>
                    <a:pt x="249" y="57"/>
                    <a:pt x="248" y="58"/>
                    <a:pt x="248" y="58"/>
                  </a:cubicBezTo>
                  <a:cubicBezTo>
                    <a:pt x="247" y="59"/>
                    <a:pt x="246" y="59"/>
                    <a:pt x="246" y="59"/>
                  </a:cubicBezTo>
                  <a:cubicBezTo>
                    <a:pt x="245" y="58"/>
                    <a:pt x="243" y="59"/>
                    <a:pt x="243" y="59"/>
                  </a:cubicBezTo>
                  <a:cubicBezTo>
                    <a:pt x="243" y="59"/>
                    <a:pt x="244" y="61"/>
                    <a:pt x="243" y="59"/>
                  </a:cubicBezTo>
                  <a:cubicBezTo>
                    <a:pt x="242" y="57"/>
                    <a:pt x="241" y="56"/>
                    <a:pt x="240" y="56"/>
                  </a:cubicBezTo>
                  <a:cubicBezTo>
                    <a:pt x="239" y="56"/>
                    <a:pt x="239" y="55"/>
                    <a:pt x="238" y="54"/>
                  </a:cubicBezTo>
                  <a:cubicBezTo>
                    <a:pt x="238" y="54"/>
                    <a:pt x="236" y="53"/>
                    <a:pt x="238" y="52"/>
                  </a:cubicBezTo>
                  <a:cubicBezTo>
                    <a:pt x="240" y="52"/>
                    <a:pt x="240" y="51"/>
                    <a:pt x="241" y="51"/>
                  </a:cubicBezTo>
                  <a:cubicBezTo>
                    <a:pt x="242" y="51"/>
                    <a:pt x="243" y="51"/>
                    <a:pt x="244" y="50"/>
                  </a:cubicBezTo>
                  <a:cubicBezTo>
                    <a:pt x="245" y="50"/>
                    <a:pt x="246" y="51"/>
                    <a:pt x="247" y="52"/>
                  </a:cubicBezTo>
                  <a:moveTo>
                    <a:pt x="250" y="50"/>
                  </a:moveTo>
                  <a:cubicBezTo>
                    <a:pt x="251" y="50"/>
                    <a:pt x="252" y="50"/>
                    <a:pt x="251" y="49"/>
                  </a:cubicBezTo>
                  <a:cubicBezTo>
                    <a:pt x="250" y="49"/>
                    <a:pt x="250" y="48"/>
                    <a:pt x="249" y="48"/>
                  </a:cubicBezTo>
                  <a:cubicBezTo>
                    <a:pt x="246" y="47"/>
                    <a:pt x="245" y="46"/>
                    <a:pt x="245" y="46"/>
                  </a:cubicBezTo>
                  <a:cubicBezTo>
                    <a:pt x="245" y="46"/>
                    <a:pt x="244" y="46"/>
                    <a:pt x="244" y="47"/>
                  </a:cubicBezTo>
                  <a:cubicBezTo>
                    <a:pt x="243" y="47"/>
                    <a:pt x="242" y="48"/>
                    <a:pt x="244" y="48"/>
                  </a:cubicBezTo>
                  <a:cubicBezTo>
                    <a:pt x="245" y="48"/>
                    <a:pt x="246" y="49"/>
                    <a:pt x="247" y="49"/>
                  </a:cubicBezTo>
                  <a:cubicBezTo>
                    <a:pt x="247" y="49"/>
                    <a:pt x="250" y="50"/>
                    <a:pt x="250" y="50"/>
                  </a:cubicBezTo>
                  <a:moveTo>
                    <a:pt x="252" y="64"/>
                  </a:moveTo>
                  <a:cubicBezTo>
                    <a:pt x="253" y="64"/>
                    <a:pt x="255" y="63"/>
                    <a:pt x="254" y="62"/>
                  </a:cubicBezTo>
                  <a:cubicBezTo>
                    <a:pt x="252" y="61"/>
                    <a:pt x="252" y="61"/>
                    <a:pt x="251" y="61"/>
                  </a:cubicBezTo>
                  <a:cubicBezTo>
                    <a:pt x="249" y="61"/>
                    <a:pt x="247" y="61"/>
                    <a:pt x="247" y="61"/>
                  </a:cubicBezTo>
                  <a:cubicBezTo>
                    <a:pt x="246" y="62"/>
                    <a:pt x="245" y="63"/>
                    <a:pt x="246" y="63"/>
                  </a:cubicBezTo>
                  <a:cubicBezTo>
                    <a:pt x="247" y="64"/>
                    <a:pt x="248" y="65"/>
                    <a:pt x="248" y="65"/>
                  </a:cubicBezTo>
                  <a:cubicBezTo>
                    <a:pt x="249" y="64"/>
                    <a:pt x="252" y="64"/>
                    <a:pt x="252" y="64"/>
                  </a:cubicBezTo>
                  <a:moveTo>
                    <a:pt x="261" y="59"/>
                  </a:moveTo>
                  <a:cubicBezTo>
                    <a:pt x="259" y="60"/>
                    <a:pt x="259" y="61"/>
                    <a:pt x="260" y="61"/>
                  </a:cubicBezTo>
                  <a:cubicBezTo>
                    <a:pt x="261" y="60"/>
                    <a:pt x="262" y="60"/>
                    <a:pt x="263" y="60"/>
                  </a:cubicBezTo>
                  <a:cubicBezTo>
                    <a:pt x="264" y="60"/>
                    <a:pt x="264" y="59"/>
                    <a:pt x="264" y="58"/>
                  </a:cubicBezTo>
                  <a:cubicBezTo>
                    <a:pt x="265" y="56"/>
                    <a:pt x="265" y="57"/>
                    <a:pt x="264" y="56"/>
                  </a:cubicBezTo>
                  <a:cubicBezTo>
                    <a:pt x="264" y="56"/>
                    <a:pt x="262" y="56"/>
                    <a:pt x="260" y="56"/>
                  </a:cubicBezTo>
                  <a:cubicBezTo>
                    <a:pt x="258" y="56"/>
                    <a:pt x="262" y="59"/>
                    <a:pt x="261" y="59"/>
                  </a:cubicBezTo>
                  <a:moveTo>
                    <a:pt x="257" y="54"/>
                  </a:moveTo>
                  <a:cubicBezTo>
                    <a:pt x="256" y="52"/>
                    <a:pt x="257" y="52"/>
                    <a:pt x="255" y="52"/>
                  </a:cubicBezTo>
                  <a:cubicBezTo>
                    <a:pt x="253" y="53"/>
                    <a:pt x="252" y="53"/>
                    <a:pt x="253" y="53"/>
                  </a:cubicBezTo>
                  <a:cubicBezTo>
                    <a:pt x="255" y="53"/>
                    <a:pt x="257" y="54"/>
                    <a:pt x="257" y="54"/>
                  </a:cubicBezTo>
                  <a:moveTo>
                    <a:pt x="248" y="68"/>
                  </a:moveTo>
                  <a:cubicBezTo>
                    <a:pt x="252" y="67"/>
                    <a:pt x="252" y="67"/>
                    <a:pt x="252" y="67"/>
                  </a:cubicBezTo>
                  <a:cubicBezTo>
                    <a:pt x="252" y="67"/>
                    <a:pt x="251" y="66"/>
                    <a:pt x="250" y="66"/>
                  </a:cubicBezTo>
                  <a:cubicBezTo>
                    <a:pt x="250" y="65"/>
                    <a:pt x="248" y="67"/>
                    <a:pt x="248" y="68"/>
                  </a:cubicBezTo>
                  <a:moveTo>
                    <a:pt x="218" y="47"/>
                  </a:moveTo>
                  <a:cubicBezTo>
                    <a:pt x="220" y="47"/>
                    <a:pt x="221" y="48"/>
                    <a:pt x="221" y="48"/>
                  </a:cubicBezTo>
                  <a:cubicBezTo>
                    <a:pt x="222" y="49"/>
                    <a:pt x="224" y="50"/>
                    <a:pt x="224" y="50"/>
                  </a:cubicBezTo>
                  <a:cubicBezTo>
                    <a:pt x="226" y="50"/>
                    <a:pt x="226" y="50"/>
                    <a:pt x="227" y="51"/>
                  </a:cubicBezTo>
                  <a:cubicBezTo>
                    <a:pt x="227" y="51"/>
                    <a:pt x="229" y="52"/>
                    <a:pt x="229" y="52"/>
                  </a:cubicBezTo>
                  <a:cubicBezTo>
                    <a:pt x="230" y="52"/>
                    <a:pt x="231" y="53"/>
                    <a:pt x="231" y="53"/>
                  </a:cubicBezTo>
                  <a:cubicBezTo>
                    <a:pt x="232" y="51"/>
                    <a:pt x="232" y="51"/>
                    <a:pt x="233" y="50"/>
                  </a:cubicBezTo>
                  <a:cubicBezTo>
                    <a:pt x="235" y="50"/>
                    <a:pt x="236" y="47"/>
                    <a:pt x="236" y="47"/>
                  </a:cubicBezTo>
                  <a:cubicBezTo>
                    <a:pt x="236" y="46"/>
                    <a:pt x="236" y="44"/>
                    <a:pt x="234" y="45"/>
                  </a:cubicBezTo>
                  <a:cubicBezTo>
                    <a:pt x="233" y="46"/>
                    <a:pt x="231" y="45"/>
                    <a:pt x="231" y="45"/>
                  </a:cubicBezTo>
                  <a:cubicBezTo>
                    <a:pt x="231" y="45"/>
                    <a:pt x="229" y="44"/>
                    <a:pt x="227" y="45"/>
                  </a:cubicBezTo>
                  <a:cubicBezTo>
                    <a:pt x="226" y="45"/>
                    <a:pt x="224" y="45"/>
                    <a:pt x="224" y="44"/>
                  </a:cubicBezTo>
                  <a:cubicBezTo>
                    <a:pt x="223" y="44"/>
                    <a:pt x="222" y="44"/>
                    <a:pt x="221" y="45"/>
                  </a:cubicBezTo>
                  <a:cubicBezTo>
                    <a:pt x="219" y="45"/>
                    <a:pt x="217" y="47"/>
                    <a:pt x="217" y="47"/>
                  </a:cubicBezTo>
                  <a:lnTo>
                    <a:pt x="218" y="47"/>
                  </a:lnTo>
                  <a:close/>
                  <a:moveTo>
                    <a:pt x="263" y="63"/>
                  </a:moveTo>
                  <a:cubicBezTo>
                    <a:pt x="264" y="62"/>
                    <a:pt x="265" y="61"/>
                    <a:pt x="266" y="61"/>
                  </a:cubicBezTo>
                  <a:cubicBezTo>
                    <a:pt x="262" y="61"/>
                    <a:pt x="261" y="62"/>
                    <a:pt x="261" y="62"/>
                  </a:cubicBezTo>
                  <a:lnTo>
                    <a:pt x="263" y="63"/>
                  </a:lnTo>
                  <a:close/>
                  <a:moveTo>
                    <a:pt x="233" y="72"/>
                  </a:moveTo>
                  <a:cubicBezTo>
                    <a:pt x="234" y="71"/>
                    <a:pt x="234" y="69"/>
                    <a:pt x="236" y="69"/>
                  </a:cubicBezTo>
                  <a:cubicBezTo>
                    <a:pt x="238" y="69"/>
                    <a:pt x="242" y="67"/>
                    <a:pt x="242" y="67"/>
                  </a:cubicBezTo>
                  <a:cubicBezTo>
                    <a:pt x="240" y="66"/>
                    <a:pt x="240" y="66"/>
                    <a:pt x="240" y="65"/>
                  </a:cubicBezTo>
                  <a:cubicBezTo>
                    <a:pt x="240" y="64"/>
                    <a:pt x="239" y="63"/>
                    <a:pt x="239" y="63"/>
                  </a:cubicBezTo>
                  <a:cubicBezTo>
                    <a:pt x="238" y="65"/>
                    <a:pt x="237" y="66"/>
                    <a:pt x="236" y="66"/>
                  </a:cubicBezTo>
                  <a:cubicBezTo>
                    <a:pt x="235" y="65"/>
                    <a:pt x="233" y="66"/>
                    <a:pt x="232" y="67"/>
                  </a:cubicBezTo>
                  <a:cubicBezTo>
                    <a:pt x="231" y="68"/>
                    <a:pt x="226" y="70"/>
                    <a:pt x="228" y="71"/>
                  </a:cubicBezTo>
                  <a:cubicBezTo>
                    <a:pt x="230" y="72"/>
                    <a:pt x="233" y="72"/>
                    <a:pt x="233" y="72"/>
                  </a:cubicBezTo>
                  <a:moveTo>
                    <a:pt x="262" y="78"/>
                  </a:moveTo>
                  <a:cubicBezTo>
                    <a:pt x="264" y="78"/>
                    <a:pt x="264" y="78"/>
                    <a:pt x="264" y="78"/>
                  </a:cubicBezTo>
                  <a:cubicBezTo>
                    <a:pt x="264" y="78"/>
                    <a:pt x="261" y="76"/>
                    <a:pt x="261" y="76"/>
                  </a:cubicBezTo>
                  <a:cubicBezTo>
                    <a:pt x="261" y="75"/>
                    <a:pt x="259" y="74"/>
                    <a:pt x="258" y="74"/>
                  </a:cubicBezTo>
                  <a:cubicBezTo>
                    <a:pt x="256" y="74"/>
                    <a:pt x="256" y="73"/>
                    <a:pt x="256" y="72"/>
                  </a:cubicBezTo>
                  <a:cubicBezTo>
                    <a:pt x="255" y="70"/>
                    <a:pt x="256" y="70"/>
                    <a:pt x="259" y="70"/>
                  </a:cubicBezTo>
                  <a:cubicBezTo>
                    <a:pt x="259" y="65"/>
                    <a:pt x="259" y="65"/>
                    <a:pt x="259" y="65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7" y="63"/>
                    <a:pt x="255" y="64"/>
                    <a:pt x="255" y="65"/>
                  </a:cubicBezTo>
                  <a:cubicBezTo>
                    <a:pt x="255" y="66"/>
                    <a:pt x="253" y="66"/>
                    <a:pt x="253" y="67"/>
                  </a:cubicBezTo>
                  <a:cubicBezTo>
                    <a:pt x="253" y="68"/>
                    <a:pt x="252" y="69"/>
                    <a:pt x="250" y="70"/>
                  </a:cubicBezTo>
                  <a:cubicBezTo>
                    <a:pt x="249" y="72"/>
                    <a:pt x="252" y="73"/>
                    <a:pt x="253" y="73"/>
                  </a:cubicBezTo>
                  <a:cubicBezTo>
                    <a:pt x="254" y="73"/>
                    <a:pt x="258" y="78"/>
                    <a:pt x="259" y="79"/>
                  </a:cubicBezTo>
                  <a:cubicBezTo>
                    <a:pt x="260" y="80"/>
                    <a:pt x="261" y="79"/>
                    <a:pt x="262" y="78"/>
                  </a:cubicBezTo>
                  <a:moveTo>
                    <a:pt x="282" y="61"/>
                  </a:moveTo>
                  <a:cubicBezTo>
                    <a:pt x="280" y="63"/>
                    <a:pt x="278" y="65"/>
                    <a:pt x="277" y="65"/>
                  </a:cubicBezTo>
                  <a:cubicBezTo>
                    <a:pt x="276" y="65"/>
                    <a:pt x="276" y="66"/>
                    <a:pt x="276" y="67"/>
                  </a:cubicBezTo>
                  <a:cubicBezTo>
                    <a:pt x="277" y="68"/>
                    <a:pt x="276" y="70"/>
                    <a:pt x="276" y="70"/>
                  </a:cubicBezTo>
                  <a:cubicBezTo>
                    <a:pt x="271" y="70"/>
                    <a:pt x="265" y="71"/>
                    <a:pt x="264" y="70"/>
                  </a:cubicBezTo>
                  <a:cubicBezTo>
                    <a:pt x="263" y="70"/>
                    <a:pt x="260" y="70"/>
                    <a:pt x="261" y="72"/>
                  </a:cubicBezTo>
                  <a:cubicBezTo>
                    <a:pt x="262" y="74"/>
                    <a:pt x="265" y="76"/>
                    <a:pt x="265" y="76"/>
                  </a:cubicBezTo>
                  <a:cubicBezTo>
                    <a:pt x="265" y="75"/>
                    <a:pt x="268" y="75"/>
                    <a:pt x="268" y="74"/>
                  </a:cubicBezTo>
                  <a:cubicBezTo>
                    <a:pt x="268" y="73"/>
                    <a:pt x="270" y="72"/>
                    <a:pt x="270" y="72"/>
                  </a:cubicBezTo>
                  <a:cubicBezTo>
                    <a:pt x="270" y="72"/>
                    <a:pt x="271" y="76"/>
                    <a:pt x="273" y="75"/>
                  </a:cubicBezTo>
                  <a:cubicBezTo>
                    <a:pt x="275" y="74"/>
                    <a:pt x="278" y="75"/>
                    <a:pt x="279" y="74"/>
                  </a:cubicBezTo>
                  <a:cubicBezTo>
                    <a:pt x="280" y="74"/>
                    <a:pt x="287" y="72"/>
                    <a:pt x="289" y="72"/>
                  </a:cubicBezTo>
                  <a:cubicBezTo>
                    <a:pt x="290" y="73"/>
                    <a:pt x="300" y="70"/>
                    <a:pt x="300" y="70"/>
                  </a:cubicBezTo>
                  <a:cubicBezTo>
                    <a:pt x="296" y="67"/>
                    <a:pt x="295" y="67"/>
                    <a:pt x="295" y="66"/>
                  </a:cubicBezTo>
                  <a:cubicBezTo>
                    <a:pt x="295" y="64"/>
                    <a:pt x="291" y="63"/>
                    <a:pt x="291" y="63"/>
                  </a:cubicBezTo>
                  <a:cubicBezTo>
                    <a:pt x="289" y="63"/>
                    <a:pt x="285" y="62"/>
                    <a:pt x="284" y="61"/>
                  </a:cubicBezTo>
                  <a:cubicBezTo>
                    <a:pt x="284" y="60"/>
                    <a:pt x="282" y="61"/>
                    <a:pt x="282" y="61"/>
                  </a:cubicBezTo>
                  <a:moveTo>
                    <a:pt x="304" y="73"/>
                  </a:moveTo>
                  <a:cubicBezTo>
                    <a:pt x="304" y="73"/>
                    <a:pt x="294" y="73"/>
                    <a:pt x="292" y="73"/>
                  </a:cubicBezTo>
                  <a:cubicBezTo>
                    <a:pt x="290" y="74"/>
                    <a:pt x="290" y="74"/>
                    <a:pt x="293" y="76"/>
                  </a:cubicBezTo>
                  <a:cubicBezTo>
                    <a:pt x="293" y="76"/>
                    <a:pt x="290" y="76"/>
                    <a:pt x="288" y="77"/>
                  </a:cubicBezTo>
                  <a:cubicBezTo>
                    <a:pt x="288" y="77"/>
                    <a:pt x="286" y="78"/>
                    <a:pt x="282" y="76"/>
                  </a:cubicBezTo>
                  <a:cubicBezTo>
                    <a:pt x="278" y="75"/>
                    <a:pt x="278" y="78"/>
                    <a:pt x="277" y="80"/>
                  </a:cubicBezTo>
                  <a:cubicBezTo>
                    <a:pt x="276" y="82"/>
                    <a:pt x="277" y="83"/>
                    <a:pt x="278" y="85"/>
                  </a:cubicBezTo>
                  <a:cubicBezTo>
                    <a:pt x="278" y="85"/>
                    <a:pt x="283" y="87"/>
                    <a:pt x="285" y="88"/>
                  </a:cubicBezTo>
                  <a:cubicBezTo>
                    <a:pt x="286" y="90"/>
                    <a:pt x="287" y="91"/>
                    <a:pt x="287" y="94"/>
                  </a:cubicBezTo>
                  <a:cubicBezTo>
                    <a:pt x="287" y="97"/>
                    <a:pt x="286" y="98"/>
                    <a:pt x="286" y="102"/>
                  </a:cubicBezTo>
                  <a:cubicBezTo>
                    <a:pt x="286" y="102"/>
                    <a:pt x="284" y="104"/>
                    <a:pt x="283" y="106"/>
                  </a:cubicBezTo>
                  <a:cubicBezTo>
                    <a:pt x="282" y="108"/>
                    <a:pt x="283" y="108"/>
                    <a:pt x="288" y="109"/>
                  </a:cubicBezTo>
                  <a:cubicBezTo>
                    <a:pt x="287" y="111"/>
                    <a:pt x="288" y="115"/>
                    <a:pt x="286" y="119"/>
                  </a:cubicBezTo>
                  <a:cubicBezTo>
                    <a:pt x="286" y="119"/>
                    <a:pt x="281" y="120"/>
                    <a:pt x="280" y="120"/>
                  </a:cubicBezTo>
                  <a:cubicBezTo>
                    <a:pt x="278" y="120"/>
                    <a:pt x="277" y="122"/>
                    <a:pt x="276" y="124"/>
                  </a:cubicBezTo>
                  <a:cubicBezTo>
                    <a:pt x="275" y="126"/>
                    <a:pt x="274" y="128"/>
                    <a:pt x="275" y="128"/>
                  </a:cubicBezTo>
                  <a:cubicBezTo>
                    <a:pt x="275" y="128"/>
                    <a:pt x="275" y="132"/>
                    <a:pt x="274" y="134"/>
                  </a:cubicBezTo>
                  <a:cubicBezTo>
                    <a:pt x="273" y="136"/>
                    <a:pt x="273" y="138"/>
                    <a:pt x="274" y="141"/>
                  </a:cubicBezTo>
                  <a:cubicBezTo>
                    <a:pt x="276" y="145"/>
                    <a:pt x="275" y="146"/>
                    <a:pt x="275" y="148"/>
                  </a:cubicBezTo>
                  <a:cubicBezTo>
                    <a:pt x="275" y="150"/>
                    <a:pt x="277" y="152"/>
                    <a:pt x="278" y="153"/>
                  </a:cubicBezTo>
                  <a:cubicBezTo>
                    <a:pt x="278" y="154"/>
                    <a:pt x="282" y="158"/>
                    <a:pt x="284" y="161"/>
                  </a:cubicBezTo>
                  <a:cubicBezTo>
                    <a:pt x="284" y="161"/>
                    <a:pt x="288" y="160"/>
                    <a:pt x="290" y="159"/>
                  </a:cubicBezTo>
                  <a:cubicBezTo>
                    <a:pt x="291" y="159"/>
                    <a:pt x="292" y="158"/>
                    <a:pt x="293" y="155"/>
                  </a:cubicBezTo>
                  <a:cubicBezTo>
                    <a:pt x="292" y="152"/>
                    <a:pt x="292" y="150"/>
                    <a:pt x="294" y="149"/>
                  </a:cubicBezTo>
                  <a:cubicBezTo>
                    <a:pt x="295" y="149"/>
                    <a:pt x="300" y="147"/>
                    <a:pt x="302" y="145"/>
                  </a:cubicBezTo>
                  <a:cubicBezTo>
                    <a:pt x="303" y="143"/>
                    <a:pt x="305" y="142"/>
                    <a:pt x="307" y="142"/>
                  </a:cubicBezTo>
                  <a:cubicBezTo>
                    <a:pt x="309" y="142"/>
                    <a:pt x="312" y="140"/>
                    <a:pt x="314" y="139"/>
                  </a:cubicBezTo>
                  <a:cubicBezTo>
                    <a:pt x="315" y="138"/>
                    <a:pt x="319" y="136"/>
                    <a:pt x="320" y="136"/>
                  </a:cubicBezTo>
                  <a:cubicBezTo>
                    <a:pt x="322" y="135"/>
                    <a:pt x="326" y="134"/>
                    <a:pt x="326" y="134"/>
                  </a:cubicBezTo>
                  <a:cubicBezTo>
                    <a:pt x="326" y="134"/>
                    <a:pt x="333" y="129"/>
                    <a:pt x="335" y="128"/>
                  </a:cubicBezTo>
                  <a:cubicBezTo>
                    <a:pt x="336" y="127"/>
                    <a:pt x="336" y="126"/>
                    <a:pt x="333" y="126"/>
                  </a:cubicBezTo>
                  <a:cubicBezTo>
                    <a:pt x="331" y="126"/>
                    <a:pt x="327" y="127"/>
                    <a:pt x="327" y="124"/>
                  </a:cubicBezTo>
                  <a:cubicBezTo>
                    <a:pt x="327" y="122"/>
                    <a:pt x="327" y="119"/>
                    <a:pt x="327" y="118"/>
                  </a:cubicBezTo>
                  <a:cubicBezTo>
                    <a:pt x="329" y="119"/>
                    <a:pt x="330" y="119"/>
                    <a:pt x="330" y="120"/>
                  </a:cubicBezTo>
                  <a:cubicBezTo>
                    <a:pt x="330" y="122"/>
                    <a:pt x="333" y="123"/>
                    <a:pt x="334" y="123"/>
                  </a:cubicBezTo>
                  <a:cubicBezTo>
                    <a:pt x="336" y="123"/>
                    <a:pt x="338" y="126"/>
                    <a:pt x="337" y="124"/>
                  </a:cubicBezTo>
                  <a:cubicBezTo>
                    <a:pt x="336" y="122"/>
                    <a:pt x="337" y="121"/>
                    <a:pt x="336" y="120"/>
                  </a:cubicBezTo>
                  <a:cubicBezTo>
                    <a:pt x="334" y="119"/>
                    <a:pt x="332" y="117"/>
                    <a:pt x="332" y="116"/>
                  </a:cubicBezTo>
                  <a:cubicBezTo>
                    <a:pt x="331" y="114"/>
                    <a:pt x="330" y="114"/>
                    <a:pt x="333" y="113"/>
                  </a:cubicBezTo>
                  <a:cubicBezTo>
                    <a:pt x="335" y="113"/>
                    <a:pt x="337" y="113"/>
                    <a:pt x="337" y="113"/>
                  </a:cubicBezTo>
                  <a:cubicBezTo>
                    <a:pt x="336" y="109"/>
                    <a:pt x="336" y="107"/>
                    <a:pt x="337" y="105"/>
                  </a:cubicBezTo>
                  <a:cubicBezTo>
                    <a:pt x="337" y="103"/>
                    <a:pt x="336" y="102"/>
                    <a:pt x="334" y="100"/>
                  </a:cubicBezTo>
                  <a:cubicBezTo>
                    <a:pt x="332" y="99"/>
                    <a:pt x="331" y="96"/>
                    <a:pt x="331" y="96"/>
                  </a:cubicBezTo>
                  <a:cubicBezTo>
                    <a:pt x="333" y="90"/>
                    <a:pt x="333" y="88"/>
                    <a:pt x="333" y="86"/>
                  </a:cubicBezTo>
                  <a:cubicBezTo>
                    <a:pt x="333" y="85"/>
                    <a:pt x="334" y="81"/>
                    <a:pt x="334" y="81"/>
                  </a:cubicBezTo>
                  <a:cubicBezTo>
                    <a:pt x="335" y="79"/>
                    <a:pt x="326" y="80"/>
                    <a:pt x="323" y="81"/>
                  </a:cubicBezTo>
                  <a:cubicBezTo>
                    <a:pt x="323" y="81"/>
                    <a:pt x="322" y="80"/>
                    <a:pt x="320" y="79"/>
                  </a:cubicBezTo>
                  <a:cubicBezTo>
                    <a:pt x="319" y="78"/>
                    <a:pt x="321" y="78"/>
                    <a:pt x="326" y="78"/>
                  </a:cubicBezTo>
                  <a:cubicBezTo>
                    <a:pt x="326" y="78"/>
                    <a:pt x="325" y="77"/>
                    <a:pt x="323" y="76"/>
                  </a:cubicBezTo>
                  <a:cubicBezTo>
                    <a:pt x="322" y="75"/>
                    <a:pt x="322" y="73"/>
                    <a:pt x="320" y="73"/>
                  </a:cubicBezTo>
                  <a:cubicBezTo>
                    <a:pt x="317" y="73"/>
                    <a:pt x="311" y="72"/>
                    <a:pt x="311" y="72"/>
                  </a:cubicBezTo>
                  <a:cubicBezTo>
                    <a:pt x="311" y="72"/>
                    <a:pt x="311" y="75"/>
                    <a:pt x="310" y="77"/>
                  </a:cubicBezTo>
                  <a:cubicBezTo>
                    <a:pt x="309" y="79"/>
                    <a:pt x="308" y="77"/>
                    <a:pt x="308" y="77"/>
                  </a:cubicBezTo>
                  <a:cubicBezTo>
                    <a:pt x="308" y="77"/>
                    <a:pt x="304" y="74"/>
                    <a:pt x="304" y="73"/>
                  </a:cubicBezTo>
                  <a:moveTo>
                    <a:pt x="222" y="74"/>
                  </a:moveTo>
                  <a:cubicBezTo>
                    <a:pt x="223" y="73"/>
                    <a:pt x="221" y="73"/>
                    <a:pt x="221" y="73"/>
                  </a:cubicBezTo>
                  <a:cubicBezTo>
                    <a:pt x="220" y="74"/>
                    <a:pt x="219" y="74"/>
                    <a:pt x="217" y="73"/>
                  </a:cubicBezTo>
                  <a:cubicBezTo>
                    <a:pt x="216" y="73"/>
                    <a:pt x="215" y="74"/>
                    <a:pt x="216" y="74"/>
                  </a:cubicBezTo>
                  <a:cubicBezTo>
                    <a:pt x="217" y="75"/>
                    <a:pt x="217" y="76"/>
                    <a:pt x="217" y="76"/>
                  </a:cubicBezTo>
                  <a:cubicBezTo>
                    <a:pt x="217" y="77"/>
                    <a:pt x="218" y="77"/>
                    <a:pt x="219" y="78"/>
                  </a:cubicBezTo>
                  <a:cubicBezTo>
                    <a:pt x="221" y="79"/>
                    <a:pt x="220" y="76"/>
                    <a:pt x="220" y="76"/>
                  </a:cubicBezTo>
                  <a:cubicBezTo>
                    <a:pt x="220" y="76"/>
                    <a:pt x="221" y="75"/>
                    <a:pt x="222" y="74"/>
                  </a:cubicBezTo>
                  <a:moveTo>
                    <a:pt x="214" y="65"/>
                  </a:moveTo>
                  <a:cubicBezTo>
                    <a:pt x="214" y="65"/>
                    <a:pt x="214" y="64"/>
                    <a:pt x="213" y="64"/>
                  </a:cubicBezTo>
                  <a:cubicBezTo>
                    <a:pt x="212" y="64"/>
                    <a:pt x="211" y="63"/>
                    <a:pt x="210" y="62"/>
                  </a:cubicBezTo>
                  <a:cubicBezTo>
                    <a:pt x="209" y="61"/>
                    <a:pt x="210" y="61"/>
                    <a:pt x="206" y="60"/>
                  </a:cubicBezTo>
                  <a:cubicBezTo>
                    <a:pt x="206" y="60"/>
                    <a:pt x="208" y="58"/>
                    <a:pt x="208" y="57"/>
                  </a:cubicBezTo>
                  <a:cubicBezTo>
                    <a:pt x="209" y="56"/>
                    <a:pt x="210" y="55"/>
                    <a:pt x="211" y="55"/>
                  </a:cubicBezTo>
                  <a:cubicBezTo>
                    <a:pt x="211" y="55"/>
                    <a:pt x="214" y="54"/>
                    <a:pt x="215" y="53"/>
                  </a:cubicBezTo>
                  <a:cubicBezTo>
                    <a:pt x="215" y="52"/>
                    <a:pt x="216" y="52"/>
                    <a:pt x="219" y="51"/>
                  </a:cubicBezTo>
                  <a:cubicBezTo>
                    <a:pt x="219" y="51"/>
                    <a:pt x="224" y="52"/>
                    <a:pt x="224" y="53"/>
                  </a:cubicBezTo>
                  <a:cubicBezTo>
                    <a:pt x="225" y="54"/>
                    <a:pt x="227" y="54"/>
                    <a:pt x="230" y="55"/>
                  </a:cubicBezTo>
                  <a:cubicBezTo>
                    <a:pt x="232" y="55"/>
                    <a:pt x="231" y="57"/>
                    <a:pt x="231" y="57"/>
                  </a:cubicBezTo>
                  <a:cubicBezTo>
                    <a:pt x="231" y="57"/>
                    <a:pt x="233" y="59"/>
                    <a:pt x="234" y="60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0" y="62"/>
                    <a:pt x="227" y="63"/>
                    <a:pt x="226" y="63"/>
                  </a:cubicBezTo>
                  <a:cubicBezTo>
                    <a:pt x="225" y="63"/>
                    <a:pt x="223" y="64"/>
                    <a:pt x="224" y="65"/>
                  </a:cubicBezTo>
                  <a:cubicBezTo>
                    <a:pt x="224" y="65"/>
                    <a:pt x="222" y="67"/>
                    <a:pt x="221" y="68"/>
                  </a:cubicBezTo>
                  <a:cubicBezTo>
                    <a:pt x="220" y="68"/>
                    <a:pt x="219" y="69"/>
                    <a:pt x="219" y="70"/>
                  </a:cubicBezTo>
                  <a:cubicBezTo>
                    <a:pt x="219" y="70"/>
                    <a:pt x="217" y="70"/>
                    <a:pt x="216" y="69"/>
                  </a:cubicBezTo>
                  <a:cubicBezTo>
                    <a:pt x="215" y="68"/>
                    <a:pt x="214" y="67"/>
                    <a:pt x="213" y="67"/>
                  </a:cubicBezTo>
                  <a:cubicBezTo>
                    <a:pt x="212" y="68"/>
                    <a:pt x="213" y="66"/>
                    <a:pt x="214" y="65"/>
                  </a:cubicBezTo>
                  <a:moveTo>
                    <a:pt x="254" y="85"/>
                  </a:moveTo>
                  <a:cubicBezTo>
                    <a:pt x="255" y="86"/>
                    <a:pt x="255" y="85"/>
                    <a:pt x="256" y="86"/>
                  </a:cubicBezTo>
                  <a:cubicBezTo>
                    <a:pt x="256" y="87"/>
                    <a:pt x="257" y="87"/>
                    <a:pt x="258" y="87"/>
                  </a:cubicBezTo>
                  <a:cubicBezTo>
                    <a:pt x="258" y="86"/>
                    <a:pt x="257" y="86"/>
                    <a:pt x="257" y="85"/>
                  </a:cubicBezTo>
                  <a:cubicBezTo>
                    <a:pt x="257" y="84"/>
                    <a:pt x="257" y="83"/>
                    <a:pt x="257" y="83"/>
                  </a:cubicBezTo>
                  <a:cubicBezTo>
                    <a:pt x="257" y="83"/>
                    <a:pt x="256" y="81"/>
                    <a:pt x="255" y="81"/>
                  </a:cubicBezTo>
                  <a:cubicBezTo>
                    <a:pt x="254" y="82"/>
                    <a:pt x="252" y="84"/>
                    <a:pt x="254" y="85"/>
                  </a:cubicBezTo>
                  <a:moveTo>
                    <a:pt x="239" y="103"/>
                  </a:moveTo>
                  <a:cubicBezTo>
                    <a:pt x="242" y="101"/>
                    <a:pt x="242" y="101"/>
                    <a:pt x="242" y="101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41" y="100"/>
                    <a:pt x="239" y="100"/>
                    <a:pt x="238" y="101"/>
                  </a:cubicBezTo>
                  <a:cubicBezTo>
                    <a:pt x="238" y="101"/>
                    <a:pt x="237" y="101"/>
                    <a:pt x="237" y="101"/>
                  </a:cubicBezTo>
                  <a:cubicBezTo>
                    <a:pt x="236" y="101"/>
                    <a:pt x="235" y="102"/>
                    <a:pt x="236" y="102"/>
                  </a:cubicBezTo>
                  <a:cubicBezTo>
                    <a:pt x="237" y="102"/>
                    <a:pt x="239" y="102"/>
                    <a:pt x="239" y="103"/>
                  </a:cubicBezTo>
                  <a:moveTo>
                    <a:pt x="235" y="83"/>
                  </a:moveTo>
                  <a:cubicBezTo>
                    <a:pt x="234" y="85"/>
                    <a:pt x="235" y="85"/>
                    <a:pt x="236" y="86"/>
                  </a:cubicBezTo>
                  <a:cubicBezTo>
                    <a:pt x="238" y="86"/>
                    <a:pt x="239" y="87"/>
                    <a:pt x="239" y="88"/>
                  </a:cubicBezTo>
                  <a:cubicBezTo>
                    <a:pt x="239" y="88"/>
                    <a:pt x="242" y="90"/>
                    <a:pt x="244" y="90"/>
                  </a:cubicBezTo>
                  <a:cubicBezTo>
                    <a:pt x="245" y="91"/>
                    <a:pt x="245" y="91"/>
                    <a:pt x="246" y="93"/>
                  </a:cubicBezTo>
                  <a:cubicBezTo>
                    <a:pt x="244" y="99"/>
                    <a:pt x="244" y="99"/>
                    <a:pt x="244" y="99"/>
                  </a:cubicBezTo>
                  <a:cubicBezTo>
                    <a:pt x="244" y="99"/>
                    <a:pt x="244" y="101"/>
                    <a:pt x="243" y="106"/>
                  </a:cubicBezTo>
                  <a:cubicBezTo>
                    <a:pt x="240" y="107"/>
                    <a:pt x="240" y="107"/>
                    <a:pt x="240" y="107"/>
                  </a:cubicBezTo>
                  <a:cubicBezTo>
                    <a:pt x="240" y="107"/>
                    <a:pt x="237" y="108"/>
                    <a:pt x="236" y="108"/>
                  </a:cubicBezTo>
                  <a:cubicBezTo>
                    <a:pt x="235" y="108"/>
                    <a:pt x="235" y="109"/>
                    <a:pt x="235" y="111"/>
                  </a:cubicBezTo>
                  <a:cubicBezTo>
                    <a:pt x="235" y="111"/>
                    <a:pt x="234" y="110"/>
                    <a:pt x="233" y="110"/>
                  </a:cubicBezTo>
                  <a:cubicBezTo>
                    <a:pt x="232" y="110"/>
                    <a:pt x="229" y="107"/>
                    <a:pt x="228" y="107"/>
                  </a:cubicBezTo>
                  <a:cubicBezTo>
                    <a:pt x="227" y="106"/>
                    <a:pt x="227" y="106"/>
                    <a:pt x="227" y="107"/>
                  </a:cubicBezTo>
                  <a:cubicBezTo>
                    <a:pt x="226" y="107"/>
                    <a:pt x="225" y="108"/>
                    <a:pt x="224" y="107"/>
                  </a:cubicBezTo>
                  <a:cubicBezTo>
                    <a:pt x="224" y="109"/>
                    <a:pt x="224" y="109"/>
                    <a:pt x="224" y="109"/>
                  </a:cubicBezTo>
                  <a:cubicBezTo>
                    <a:pt x="224" y="109"/>
                    <a:pt x="225" y="112"/>
                    <a:pt x="225" y="112"/>
                  </a:cubicBezTo>
                  <a:cubicBezTo>
                    <a:pt x="226" y="112"/>
                    <a:pt x="229" y="115"/>
                    <a:pt x="230" y="116"/>
                  </a:cubicBezTo>
                  <a:cubicBezTo>
                    <a:pt x="231" y="116"/>
                    <a:pt x="231" y="119"/>
                    <a:pt x="231" y="120"/>
                  </a:cubicBezTo>
                  <a:cubicBezTo>
                    <a:pt x="231" y="121"/>
                    <a:pt x="231" y="122"/>
                    <a:pt x="232" y="123"/>
                  </a:cubicBezTo>
                  <a:cubicBezTo>
                    <a:pt x="232" y="124"/>
                    <a:pt x="233" y="126"/>
                    <a:pt x="234" y="127"/>
                  </a:cubicBezTo>
                  <a:cubicBezTo>
                    <a:pt x="235" y="127"/>
                    <a:pt x="235" y="128"/>
                    <a:pt x="237" y="131"/>
                  </a:cubicBezTo>
                  <a:cubicBezTo>
                    <a:pt x="237" y="131"/>
                    <a:pt x="240" y="132"/>
                    <a:pt x="242" y="131"/>
                  </a:cubicBezTo>
                  <a:cubicBezTo>
                    <a:pt x="242" y="131"/>
                    <a:pt x="244" y="129"/>
                    <a:pt x="244" y="128"/>
                  </a:cubicBezTo>
                  <a:cubicBezTo>
                    <a:pt x="244" y="127"/>
                    <a:pt x="247" y="125"/>
                    <a:pt x="248" y="123"/>
                  </a:cubicBezTo>
                  <a:cubicBezTo>
                    <a:pt x="248" y="123"/>
                    <a:pt x="246" y="121"/>
                    <a:pt x="245" y="120"/>
                  </a:cubicBezTo>
                  <a:cubicBezTo>
                    <a:pt x="245" y="120"/>
                    <a:pt x="245" y="119"/>
                    <a:pt x="246" y="119"/>
                  </a:cubicBezTo>
                  <a:cubicBezTo>
                    <a:pt x="246" y="119"/>
                    <a:pt x="247" y="115"/>
                    <a:pt x="247" y="114"/>
                  </a:cubicBezTo>
                  <a:cubicBezTo>
                    <a:pt x="248" y="112"/>
                    <a:pt x="247" y="114"/>
                    <a:pt x="247" y="114"/>
                  </a:cubicBezTo>
                  <a:cubicBezTo>
                    <a:pt x="247" y="114"/>
                    <a:pt x="248" y="114"/>
                    <a:pt x="250" y="115"/>
                  </a:cubicBezTo>
                  <a:cubicBezTo>
                    <a:pt x="250" y="118"/>
                    <a:pt x="250" y="118"/>
                    <a:pt x="250" y="118"/>
                  </a:cubicBezTo>
                  <a:cubicBezTo>
                    <a:pt x="250" y="118"/>
                    <a:pt x="251" y="121"/>
                    <a:pt x="251" y="122"/>
                  </a:cubicBezTo>
                  <a:cubicBezTo>
                    <a:pt x="251" y="123"/>
                    <a:pt x="251" y="123"/>
                    <a:pt x="253" y="123"/>
                  </a:cubicBezTo>
                  <a:cubicBezTo>
                    <a:pt x="254" y="122"/>
                    <a:pt x="256" y="121"/>
                    <a:pt x="257" y="121"/>
                  </a:cubicBezTo>
                  <a:cubicBezTo>
                    <a:pt x="258" y="121"/>
                    <a:pt x="259" y="121"/>
                    <a:pt x="260" y="119"/>
                  </a:cubicBezTo>
                  <a:cubicBezTo>
                    <a:pt x="260" y="119"/>
                    <a:pt x="259" y="117"/>
                    <a:pt x="258" y="116"/>
                  </a:cubicBezTo>
                  <a:cubicBezTo>
                    <a:pt x="257" y="115"/>
                    <a:pt x="257" y="113"/>
                    <a:pt x="257" y="113"/>
                  </a:cubicBezTo>
                  <a:cubicBezTo>
                    <a:pt x="257" y="113"/>
                    <a:pt x="259" y="106"/>
                    <a:pt x="259" y="105"/>
                  </a:cubicBezTo>
                  <a:cubicBezTo>
                    <a:pt x="260" y="103"/>
                    <a:pt x="260" y="102"/>
                    <a:pt x="260" y="102"/>
                  </a:cubicBezTo>
                  <a:cubicBezTo>
                    <a:pt x="260" y="101"/>
                    <a:pt x="259" y="97"/>
                    <a:pt x="259" y="96"/>
                  </a:cubicBezTo>
                  <a:cubicBezTo>
                    <a:pt x="259" y="94"/>
                    <a:pt x="256" y="91"/>
                    <a:pt x="256" y="90"/>
                  </a:cubicBezTo>
                  <a:cubicBezTo>
                    <a:pt x="255" y="90"/>
                    <a:pt x="254" y="89"/>
                    <a:pt x="254" y="89"/>
                  </a:cubicBezTo>
                  <a:cubicBezTo>
                    <a:pt x="254" y="88"/>
                    <a:pt x="253" y="86"/>
                    <a:pt x="252" y="85"/>
                  </a:cubicBezTo>
                  <a:cubicBezTo>
                    <a:pt x="252" y="83"/>
                    <a:pt x="255" y="81"/>
                    <a:pt x="255" y="81"/>
                  </a:cubicBezTo>
                  <a:cubicBezTo>
                    <a:pt x="255" y="81"/>
                    <a:pt x="253" y="79"/>
                    <a:pt x="251" y="78"/>
                  </a:cubicBezTo>
                  <a:cubicBezTo>
                    <a:pt x="251" y="78"/>
                    <a:pt x="251" y="77"/>
                    <a:pt x="250" y="77"/>
                  </a:cubicBezTo>
                  <a:cubicBezTo>
                    <a:pt x="249" y="77"/>
                    <a:pt x="246" y="77"/>
                    <a:pt x="245" y="76"/>
                  </a:cubicBezTo>
                  <a:cubicBezTo>
                    <a:pt x="245" y="76"/>
                    <a:pt x="242" y="76"/>
                    <a:pt x="241" y="77"/>
                  </a:cubicBezTo>
                  <a:cubicBezTo>
                    <a:pt x="241" y="77"/>
                    <a:pt x="240" y="77"/>
                    <a:pt x="239" y="77"/>
                  </a:cubicBezTo>
                  <a:cubicBezTo>
                    <a:pt x="238" y="77"/>
                    <a:pt x="237" y="78"/>
                    <a:pt x="237" y="78"/>
                  </a:cubicBezTo>
                  <a:cubicBezTo>
                    <a:pt x="237" y="78"/>
                    <a:pt x="235" y="80"/>
                    <a:pt x="234" y="81"/>
                  </a:cubicBezTo>
                  <a:cubicBezTo>
                    <a:pt x="233" y="81"/>
                    <a:pt x="235" y="82"/>
                    <a:pt x="235" y="83"/>
                  </a:cubicBezTo>
                  <a:moveTo>
                    <a:pt x="213" y="104"/>
                  </a:moveTo>
                  <a:cubicBezTo>
                    <a:pt x="213" y="106"/>
                    <a:pt x="216" y="111"/>
                    <a:pt x="218" y="109"/>
                  </a:cubicBezTo>
                  <a:cubicBezTo>
                    <a:pt x="219" y="108"/>
                    <a:pt x="218" y="105"/>
                    <a:pt x="218" y="103"/>
                  </a:cubicBezTo>
                  <a:cubicBezTo>
                    <a:pt x="217" y="102"/>
                    <a:pt x="217" y="100"/>
                    <a:pt x="217" y="99"/>
                  </a:cubicBezTo>
                  <a:cubicBezTo>
                    <a:pt x="217" y="96"/>
                    <a:pt x="217" y="96"/>
                    <a:pt x="217" y="96"/>
                  </a:cubicBezTo>
                  <a:cubicBezTo>
                    <a:pt x="215" y="95"/>
                    <a:pt x="215" y="95"/>
                    <a:pt x="214" y="96"/>
                  </a:cubicBezTo>
                  <a:cubicBezTo>
                    <a:pt x="214" y="98"/>
                    <a:pt x="212" y="98"/>
                    <a:pt x="211" y="98"/>
                  </a:cubicBezTo>
                  <a:cubicBezTo>
                    <a:pt x="211" y="98"/>
                    <a:pt x="206" y="100"/>
                    <a:pt x="206" y="100"/>
                  </a:cubicBezTo>
                  <a:cubicBezTo>
                    <a:pt x="207" y="101"/>
                    <a:pt x="207" y="100"/>
                    <a:pt x="208" y="100"/>
                  </a:cubicBezTo>
                  <a:cubicBezTo>
                    <a:pt x="209" y="101"/>
                    <a:pt x="210" y="101"/>
                    <a:pt x="210" y="101"/>
                  </a:cubicBezTo>
                  <a:cubicBezTo>
                    <a:pt x="209" y="102"/>
                    <a:pt x="208" y="102"/>
                    <a:pt x="208" y="103"/>
                  </a:cubicBezTo>
                  <a:cubicBezTo>
                    <a:pt x="208" y="104"/>
                    <a:pt x="208" y="105"/>
                    <a:pt x="208" y="105"/>
                  </a:cubicBezTo>
                  <a:cubicBezTo>
                    <a:pt x="210" y="104"/>
                    <a:pt x="213" y="103"/>
                    <a:pt x="213" y="104"/>
                  </a:cubicBezTo>
                  <a:moveTo>
                    <a:pt x="238" y="187"/>
                  </a:moveTo>
                  <a:cubicBezTo>
                    <a:pt x="238" y="187"/>
                    <a:pt x="232" y="188"/>
                    <a:pt x="230" y="188"/>
                  </a:cubicBezTo>
                  <a:cubicBezTo>
                    <a:pt x="228" y="189"/>
                    <a:pt x="227" y="190"/>
                    <a:pt x="227" y="192"/>
                  </a:cubicBezTo>
                  <a:cubicBezTo>
                    <a:pt x="226" y="194"/>
                    <a:pt x="224" y="195"/>
                    <a:pt x="224" y="195"/>
                  </a:cubicBezTo>
                  <a:cubicBezTo>
                    <a:pt x="224" y="195"/>
                    <a:pt x="223" y="196"/>
                    <a:pt x="221" y="195"/>
                  </a:cubicBezTo>
                  <a:cubicBezTo>
                    <a:pt x="220" y="195"/>
                    <a:pt x="218" y="197"/>
                    <a:pt x="217" y="200"/>
                  </a:cubicBezTo>
                  <a:cubicBezTo>
                    <a:pt x="220" y="200"/>
                    <a:pt x="223" y="202"/>
                    <a:pt x="223" y="203"/>
                  </a:cubicBezTo>
                  <a:cubicBezTo>
                    <a:pt x="224" y="205"/>
                    <a:pt x="234" y="212"/>
                    <a:pt x="234" y="212"/>
                  </a:cubicBezTo>
                  <a:cubicBezTo>
                    <a:pt x="235" y="209"/>
                    <a:pt x="237" y="209"/>
                    <a:pt x="239" y="208"/>
                  </a:cubicBezTo>
                  <a:cubicBezTo>
                    <a:pt x="240" y="207"/>
                    <a:pt x="239" y="205"/>
                    <a:pt x="239" y="203"/>
                  </a:cubicBezTo>
                  <a:cubicBezTo>
                    <a:pt x="239" y="202"/>
                    <a:pt x="239" y="200"/>
                    <a:pt x="239" y="200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5" y="195"/>
                    <a:pt x="234" y="194"/>
                    <a:pt x="230" y="194"/>
                  </a:cubicBezTo>
                  <a:cubicBezTo>
                    <a:pt x="230" y="194"/>
                    <a:pt x="232" y="193"/>
                    <a:pt x="233" y="191"/>
                  </a:cubicBezTo>
                  <a:cubicBezTo>
                    <a:pt x="234" y="190"/>
                    <a:pt x="235" y="188"/>
                    <a:pt x="238" y="187"/>
                  </a:cubicBezTo>
                  <a:moveTo>
                    <a:pt x="200" y="195"/>
                  </a:moveTo>
                  <a:cubicBezTo>
                    <a:pt x="199" y="197"/>
                    <a:pt x="200" y="198"/>
                    <a:pt x="200" y="199"/>
                  </a:cubicBezTo>
                  <a:cubicBezTo>
                    <a:pt x="201" y="200"/>
                    <a:pt x="203" y="201"/>
                    <a:pt x="205" y="201"/>
                  </a:cubicBezTo>
                  <a:cubicBezTo>
                    <a:pt x="207" y="200"/>
                    <a:pt x="207" y="199"/>
                    <a:pt x="207" y="199"/>
                  </a:cubicBezTo>
                  <a:cubicBezTo>
                    <a:pt x="205" y="201"/>
                    <a:pt x="203" y="200"/>
                    <a:pt x="203" y="198"/>
                  </a:cubicBezTo>
                  <a:cubicBezTo>
                    <a:pt x="203" y="197"/>
                    <a:pt x="202" y="193"/>
                    <a:pt x="202" y="193"/>
                  </a:cubicBezTo>
                  <a:lnTo>
                    <a:pt x="200" y="195"/>
                  </a:lnTo>
                  <a:close/>
                  <a:moveTo>
                    <a:pt x="206" y="206"/>
                  </a:moveTo>
                  <a:cubicBezTo>
                    <a:pt x="208" y="206"/>
                    <a:pt x="211" y="207"/>
                    <a:pt x="211" y="206"/>
                  </a:cubicBezTo>
                  <a:cubicBezTo>
                    <a:pt x="212" y="206"/>
                    <a:pt x="211" y="202"/>
                    <a:pt x="211" y="200"/>
                  </a:cubicBezTo>
                  <a:cubicBezTo>
                    <a:pt x="207" y="203"/>
                    <a:pt x="205" y="203"/>
                    <a:pt x="206" y="206"/>
                  </a:cubicBezTo>
                  <a:moveTo>
                    <a:pt x="118" y="323"/>
                  </a:moveTo>
                  <a:cubicBezTo>
                    <a:pt x="117" y="322"/>
                    <a:pt x="116" y="322"/>
                    <a:pt x="116" y="322"/>
                  </a:cubicBezTo>
                  <a:cubicBezTo>
                    <a:pt x="115" y="322"/>
                    <a:pt x="115" y="322"/>
                    <a:pt x="115" y="322"/>
                  </a:cubicBezTo>
                  <a:cubicBezTo>
                    <a:pt x="115" y="323"/>
                    <a:pt x="114" y="324"/>
                    <a:pt x="116" y="324"/>
                  </a:cubicBezTo>
                  <a:cubicBezTo>
                    <a:pt x="117" y="324"/>
                    <a:pt x="117" y="325"/>
                    <a:pt x="118" y="326"/>
                  </a:cubicBezTo>
                  <a:cubicBezTo>
                    <a:pt x="119" y="326"/>
                    <a:pt x="121" y="325"/>
                    <a:pt x="121" y="325"/>
                  </a:cubicBezTo>
                  <a:lnTo>
                    <a:pt x="118" y="323"/>
                  </a:lnTo>
                  <a:close/>
                  <a:moveTo>
                    <a:pt x="92" y="307"/>
                  </a:moveTo>
                  <a:cubicBezTo>
                    <a:pt x="92" y="307"/>
                    <a:pt x="90" y="306"/>
                    <a:pt x="90" y="306"/>
                  </a:cubicBezTo>
                  <a:cubicBezTo>
                    <a:pt x="89" y="305"/>
                    <a:pt x="89" y="306"/>
                    <a:pt x="89" y="305"/>
                  </a:cubicBezTo>
                  <a:cubicBezTo>
                    <a:pt x="89" y="304"/>
                    <a:pt x="87" y="304"/>
                    <a:pt x="87" y="304"/>
                  </a:cubicBezTo>
                  <a:cubicBezTo>
                    <a:pt x="87" y="304"/>
                    <a:pt x="87" y="306"/>
                    <a:pt x="87" y="307"/>
                  </a:cubicBezTo>
                  <a:cubicBezTo>
                    <a:pt x="88" y="308"/>
                    <a:pt x="88" y="308"/>
                    <a:pt x="89" y="308"/>
                  </a:cubicBezTo>
                  <a:cubicBezTo>
                    <a:pt x="90" y="308"/>
                    <a:pt x="91" y="309"/>
                    <a:pt x="91" y="310"/>
                  </a:cubicBezTo>
                  <a:cubicBezTo>
                    <a:pt x="92" y="310"/>
                    <a:pt x="93" y="310"/>
                    <a:pt x="95" y="312"/>
                  </a:cubicBezTo>
                  <a:cubicBezTo>
                    <a:pt x="95" y="312"/>
                    <a:pt x="95" y="313"/>
                    <a:pt x="96" y="315"/>
                  </a:cubicBezTo>
                  <a:cubicBezTo>
                    <a:pt x="96" y="316"/>
                    <a:pt x="97" y="316"/>
                    <a:pt x="99" y="315"/>
                  </a:cubicBezTo>
                  <a:cubicBezTo>
                    <a:pt x="100" y="315"/>
                    <a:pt x="101" y="315"/>
                    <a:pt x="104" y="317"/>
                  </a:cubicBezTo>
                  <a:cubicBezTo>
                    <a:pt x="105" y="316"/>
                    <a:pt x="108" y="318"/>
                    <a:pt x="109" y="318"/>
                  </a:cubicBezTo>
                  <a:cubicBezTo>
                    <a:pt x="110" y="319"/>
                    <a:pt x="110" y="318"/>
                    <a:pt x="111" y="317"/>
                  </a:cubicBezTo>
                  <a:cubicBezTo>
                    <a:pt x="111" y="316"/>
                    <a:pt x="109" y="314"/>
                    <a:pt x="108" y="314"/>
                  </a:cubicBezTo>
                  <a:cubicBezTo>
                    <a:pt x="107" y="313"/>
                    <a:pt x="108" y="312"/>
                    <a:pt x="107" y="310"/>
                  </a:cubicBezTo>
                  <a:cubicBezTo>
                    <a:pt x="107" y="309"/>
                    <a:pt x="107" y="308"/>
                    <a:pt x="105" y="308"/>
                  </a:cubicBezTo>
                  <a:cubicBezTo>
                    <a:pt x="104" y="307"/>
                    <a:pt x="102" y="306"/>
                    <a:pt x="102" y="305"/>
                  </a:cubicBezTo>
                  <a:cubicBezTo>
                    <a:pt x="101" y="304"/>
                    <a:pt x="100" y="304"/>
                    <a:pt x="98" y="303"/>
                  </a:cubicBezTo>
                  <a:cubicBezTo>
                    <a:pt x="97" y="303"/>
                    <a:pt x="97" y="302"/>
                    <a:pt x="96" y="301"/>
                  </a:cubicBezTo>
                  <a:cubicBezTo>
                    <a:pt x="94" y="300"/>
                    <a:pt x="94" y="300"/>
                    <a:pt x="93" y="300"/>
                  </a:cubicBezTo>
                  <a:cubicBezTo>
                    <a:pt x="93" y="300"/>
                    <a:pt x="93" y="302"/>
                    <a:pt x="93" y="303"/>
                  </a:cubicBezTo>
                  <a:cubicBezTo>
                    <a:pt x="94" y="304"/>
                    <a:pt x="93" y="305"/>
                    <a:pt x="94" y="306"/>
                  </a:cubicBezTo>
                  <a:cubicBezTo>
                    <a:pt x="94" y="308"/>
                    <a:pt x="93" y="308"/>
                    <a:pt x="92" y="307"/>
                  </a:cubicBezTo>
                  <a:moveTo>
                    <a:pt x="71" y="295"/>
                  </a:moveTo>
                  <a:cubicBezTo>
                    <a:pt x="72" y="296"/>
                    <a:pt x="73" y="296"/>
                    <a:pt x="73" y="296"/>
                  </a:cubicBezTo>
                  <a:cubicBezTo>
                    <a:pt x="73" y="297"/>
                    <a:pt x="73" y="299"/>
                    <a:pt x="74" y="299"/>
                  </a:cubicBezTo>
                  <a:cubicBezTo>
                    <a:pt x="74" y="300"/>
                    <a:pt x="76" y="301"/>
                    <a:pt x="77" y="301"/>
                  </a:cubicBezTo>
                  <a:cubicBezTo>
                    <a:pt x="78" y="301"/>
                    <a:pt x="77" y="301"/>
                    <a:pt x="77" y="300"/>
                  </a:cubicBezTo>
                  <a:cubicBezTo>
                    <a:pt x="77" y="298"/>
                    <a:pt x="76" y="297"/>
                    <a:pt x="76" y="297"/>
                  </a:cubicBezTo>
                  <a:cubicBezTo>
                    <a:pt x="76" y="296"/>
                    <a:pt x="73" y="295"/>
                    <a:pt x="73" y="295"/>
                  </a:cubicBezTo>
                  <a:cubicBezTo>
                    <a:pt x="73" y="295"/>
                    <a:pt x="70" y="293"/>
                    <a:pt x="71" y="295"/>
                  </a:cubicBezTo>
                  <a:moveTo>
                    <a:pt x="58" y="261"/>
                  </a:moveTo>
                  <a:cubicBezTo>
                    <a:pt x="58" y="261"/>
                    <a:pt x="60" y="262"/>
                    <a:pt x="61" y="262"/>
                  </a:cubicBezTo>
                  <a:cubicBezTo>
                    <a:pt x="62" y="262"/>
                    <a:pt x="64" y="262"/>
                    <a:pt x="65" y="264"/>
                  </a:cubicBezTo>
                  <a:cubicBezTo>
                    <a:pt x="66" y="266"/>
                    <a:pt x="68" y="267"/>
                    <a:pt x="69" y="268"/>
                  </a:cubicBezTo>
                  <a:cubicBezTo>
                    <a:pt x="71" y="270"/>
                    <a:pt x="73" y="270"/>
                    <a:pt x="72" y="272"/>
                  </a:cubicBezTo>
                  <a:cubicBezTo>
                    <a:pt x="72" y="274"/>
                    <a:pt x="76" y="277"/>
                    <a:pt x="78" y="278"/>
                  </a:cubicBezTo>
                  <a:cubicBezTo>
                    <a:pt x="79" y="280"/>
                    <a:pt x="78" y="280"/>
                    <a:pt x="78" y="282"/>
                  </a:cubicBezTo>
                  <a:cubicBezTo>
                    <a:pt x="78" y="284"/>
                    <a:pt x="81" y="287"/>
                    <a:pt x="82" y="288"/>
                  </a:cubicBezTo>
                  <a:cubicBezTo>
                    <a:pt x="82" y="288"/>
                    <a:pt x="80" y="288"/>
                    <a:pt x="77" y="289"/>
                  </a:cubicBezTo>
                  <a:cubicBezTo>
                    <a:pt x="74" y="290"/>
                    <a:pt x="79" y="291"/>
                    <a:pt x="82" y="291"/>
                  </a:cubicBezTo>
                  <a:cubicBezTo>
                    <a:pt x="85" y="291"/>
                    <a:pt x="88" y="294"/>
                    <a:pt x="91" y="296"/>
                  </a:cubicBezTo>
                  <a:cubicBezTo>
                    <a:pt x="91" y="296"/>
                    <a:pt x="91" y="294"/>
                    <a:pt x="88" y="290"/>
                  </a:cubicBezTo>
                  <a:cubicBezTo>
                    <a:pt x="88" y="289"/>
                    <a:pt x="86" y="286"/>
                    <a:pt x="86" y="286"/>
                  </a:cubicBezTo>
                  <a:cubicBezTo>
                    <a:pt x="86" y="286"/>
                    <a:pt x="83" y="279"/>
                    <a:pt x="81" y="277"/>
                  </a:cubicBezTo>
                  <a:cubicBezTo>
                    <a:pt x="80" y="276"/>
                    <a:pt x="75" y="267"/>
                    <a:pt x="74" y="265"/>
                  </a:cubicBezTo>
                  <a:cubicBezTo>
                    <a:pt x="72" y="263"/>
                    <a:pt x="70" y="261"/>
                    <a:pt x="68" y="261"/>
                  </a:cubicBezTo>
                  <a:cubicBezTo>
                    <a:pt x="66" y="261"/>
                    <a:pt x="65" y="260"/>
                    <a:pt x="64" y="259"/>
                  </a:cubicBezTo>
                  <a:cubicBezTo>
                    <a:pt x="63" y="259"/>
                    <a:pt x="60" y="260"/>
                    <a:pt x="58" y="26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068973C-C7F9-6A46-9875-DAF975697800}"/>
              </a:ext>
            </a:extLst>
          </p:cNvPr>
          <p:cNvSpPr/>
          <p:nvPr/>
        </p:nvSpPr>
        <p:spPr>
          <a:xfrm>
            <a:off x="471352" y="2742510"/>
            <a:ext cx="1018899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Phishing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CD574853-C68F-0F48-808C-638E5D2B5D17}"/>
              </a:ext>
            </a:extLst>
          </p:cNvPr>
          <p:cNvSpPr/>
          <p:nvPr/>
        </p:nvSpPr>
        <p:spPr>
          <a:xfrm>
            <a:off x="888259" y="3656161"/>
            <a:ext cx="805327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DDoS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035DFE4-19B3-9544-940B-14E99341FE9F}"/>
              </a:ext>
            </a:extLst>
          </p:cNvPr>
          <p:cNvSpPr/>
          <p:nvPr/>
        </p:nvSpPr>
        <p:spPr>
          <a:xfrm>
            <a:off x="-126246" y="671400"/>
            <a:ext cx="2834336" cy="318030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txBody>
          <a:bodyPr wrap="none" anchor="ctr">
            <a:no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chemeClr val="accent5"/>
                </a:solidFill>
                <a:latin typeface="CiscoSansTT Light" charset="0"/>
                <a:ea typeface="CiscoSansTT Light" charset="0"/>
                <a:cs typeface="CiscoSansTT Light" charset="0"/>
              </a:rPr>
              <a:t>Advanced Persistent Threats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57CFF2F4-DAB9-9C4B-B8D0-6C467222969B}"/>
              </a:ext>
            </a:extLst>
          </p:cNvPr>
          <p:cNvSpPr/>
          <p:nvPr/>
        </p:nvSpPr>
        <p:spPr>
          <a:xfrm>
            <a:off x="6066074" y="1159590"/>
            <a:ext cx="1188868" cy="318030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accent5"/>
                </a:solidFill>
                <a:latin typeface="CiscoSansTT Light" charset="0"/>
                <a:ea typeface="CiscoSansTT Light" charset="0"/>
                <a:cs typeface="CiscoSansTT Light" charset="0"/>
              </a:rPr>
              <a:t>Ransomware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91811E3-13FA-EF4B-AADB-87D3B50693E0}"/>
              </a:ext>
            </a:extLst>
          </p:cNvPr>
          <p:cNvSpPr/>
          <p:nvPr/>
        </p:nvSpPr>
        <p:spPr>
          <a:xfrm>
            <a:off x="7476322" y="3440692"/>
            <a:ext cx="955355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Botnets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C55D53F7-37ED-9941-B040-B0E914B81D29}"/>
              </a:ext>
            </a:extLst>
          </p:cNvPr>
          <p:cNvSpPr/>
          <p:nvPr/>
        </p:nvSpPr>
        <p:spPr>
          <a:xfrm>
            <a:off x="985228" y="2360631"/>
            <a:ext cx="1317662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Wiper Attacks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21408A7D-B8ED-8E40-8E98-0D81BE11C196}"/>
              </a:ext>
            </a:extLst>
          </p:cNvPr>
          <p:cNvSpPr/>
          <p:nvPr/>
        </p:nvSpPr>
        <p:spPr>
          <a:xfrm>
            <a:off x="6846089" y="1644755"/>
            <a:ext cx="1391050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Data/IP Theft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5378C907-9B5B-F44F-BD40-3CD1A0AC192D}"/>
              </a:ext>
            </a:extLst>
          </p:cNvPr>
          <p:cNvSpPr/>
          <p:nvPr/>
        </p:nvSpPr>
        <p:spPr>
          <a:xfrm>
            <a:off x="182632" y="1945334"/>
            <a:ext cx="1776104" cy="318030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accent5"/>
                </a:solidFill>
                <a:latin typeface="CiscoSansTT Light" charset="0"/>
                <a:ea typeface="CiscoSansTT Light" charset="0"/>
                <a:cs typeface="CiscoSansTT Light" charset="0"/>
              </a:rPr>
              <a:t>Spyware/Malware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A5C55FD-0A77-EC47-9818-C20F57E06C20}"/>
              </a:ext>
            </a:extLst>
          </p:cNvPr>
          <p:cNvSpPr/>
          <p:nvPr/>
        </p:nvSpPr>
        <p:spPr>
          <a:xfrm>
            <a:off x="984010" y="3136301"/>
            <a:ext cx="1598656" cy="318030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accent5"/>
                </a:solidFill>
                <a:latin typeface="CiscoSansTT Light" charset="0"/>
                <a:ea typeface="CiscoSansTT Light" charset="0"/>
                <a:cs typeface="CiscoSansTT Light" charset="0"/>
              </a:rPr>
              <a:t>Man in the Middle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98878A54-E5B7-4144-985A-58E6D4F63832}"/>
              </a:ext>
            </a:extLst>
          </p:cNvPr>
          <p:cNvSpPr/>
          <p:nvPr/>
        </p:nvSpPr>
        <p:spPr>
          <a:xfrm>
            <a:off x="7324117" y="2543773"/>
            <a:ext cx="1952094" cy="318030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txBody>
          <a:bodyPr wrap="squar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accent5"/>
                </a:solidFill>
                <a:latin typeface="CiscoSansTT Light" charset="0"/>
                <a:ea typeface="CiscoSansTT Light" charset="0"/>
                <a:cs typeface="CiscoSansTT Light" charset="0"/>
              </a:rPr>
              <a:t>Drive by Downloads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7B694886-36EE-6F46-A28B-CFB3241ED4FF}"/>
              </a:ext>
            </a:extLst>
          </p:cNvPr>
          <p:cNvSpPr/>
          <p:nvPr/>
        </p:nvSpPr>
        <p:spPr>
          <a:xfrm>
            <a:off x="7508823" y="2083267"/>
            <a:ext cx="1295557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Malvertising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E2EB41C1-7376-924B-820D-A9510BE4E6AF}"/>
              </a:ext>
            </a:extLst>
          </p:cNvPr>
          <p:cNvSpPr/>
          <p:nvPr/>
        </p:nvSpPr>
        <p:spPr>
          <a:xfrm>
            <a:off x="1060783" y="1484512"/>
            <a:ext cx="1997823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Unpatched Software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EA3C120-D4DE-9C4A-B7B2-5777E28E535A}"/>
              </a:ext>
            </a:extLst>
          </p:cNvPr>
          <p:cNvSpPr/>
          <p:nvPr/>
        </p:nvSpPr>
        <p:spPr>
          <a:xfrm>
            <a:off x="6582857" y="2979553"/>
            <a:ext cx="1574973" cy="31349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squar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Rogue Software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66D33F9-C05A-2649-BDB9-299B413887FF}"/>
              </a:ext>
            </a:extLst>
          </p:cNvPr>
          <p:cNvSpPr/>
          <p:nvPr/>
        </p:nvSpPr>
        <p:spPr>
          <a:xfrm>
            <a:off x="5299011" y="3930599"/>
            <a:ext cx="2000708" cy="318030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5"/>
            </a:solidFill>
          </a:ln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accent5"/>
                </a:solidFill>
                <a:latin typeface="CiscoSansTT Light" charset="0"/>
                <a:ea typeface="CiscoSansTT Light" charset="0"/>
                <a:cs typeface="CiscoSansTT Light" charset="0"/>
              </a:rPr>
              <a:t>Credential compromise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7C18DC-9066-484B-8D69-9768A8D10FBF}"/>
              </a:ext>
            </a:extLst>
          </p:cNvPr>
          <p:cNvSpPr/>
          <p:nvPr/>
        </p:nvSpPr>
        <p:spPr>
          <a:xfrm>
            <a:off x="2582666" y="4098010"/>
            <a:ext cx="1409188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Cryptomining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BA4B90DB-4C1C-6448-9539-482400516281}"/>
              </a:ext>
            </a:extLst>
          </p:cNvPr>
          <p:cNvSpPr txBox="1">
            <a:spLocks/>
          </p:cNvSpPr>
          <p:nvPr/>
        </p:nvSpPr>
        <p:spPr bwMode="auto">
          <a:xfrm>
            <a:off x="2523981" y="211194"/>
            <a:ext cx="4096038" cy="9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Attack landscape constantly evolving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2BF9CF1-517E-AE48-BA83-F6081B7D48B3}"/>
              </a:ext>
            </a:extLst>
          </p:cNvPr>
          <p:cNvSpPr/>
          <p:nvPr/>
        </p:nvSpPr>
        <p:spPr>
          <a:xfrm>
            <a:off x="6740556" y="685300"/>
            <a:ext cx="1997823" cy="3180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anchor="ctr">
            <a:noAutofit/>
          </a:bodyPr>
          <a:lstStyle/>
          <a:p>
            <a:pPr algn="ctr" defTabSz="457189">
              <a:spcAft>
                <a:spcPts val="400"/>
              </a:spcAft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Supply chain attacks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B66E2F8-E1E1-4204-808B-0CF209CCB7CA}"/>
              </a:ext>
            </a:extLst>
          </p:cNvPr>
          <p:cNvGrpSpPr>
            <a:grpSpLocks noChangeAspect="1"/>
          </p:cNvGrpSpPr>
          <p:nvPr/>
        </p:nvGrpSpPr>
        <p:grpSpPr>
          <a:xfrm>
            <a:off x="4627435" y="1731457"/>
            <a:ext cx="365763" cy="365760"/>
            <a:chOff x="4735865" y="3756425"/>
            <a:chExt cx="1005846" cy="100584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A4AD298-A27F-4379-8ECC-9E629264B24F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DBEAE41-9725-4B41-85D1-465973AB2BD9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86" name="Oval 276">
              <a:extLst>
                <a:ext uri="{FF2B5EF4-FFF2-40B4-BE49-F238E27FC236}">
                  <a16:creationId xmlns:a16="http://schemas.microsoft.com/office/drawing/2014/main" id="{46D8A397-3B11-46D1-9752-C4B074B0C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214C42B-0424-47ED-999A-5A66EEC8E9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88" name="Rectangle: Rounded Corners 108">
                <a:extLst>
                  <a:ext uri="{FF2B5EF4-FFF2-40B4-BE49-F238E27FC236}">
                    <a16:creationId xmlns:a16="http://schemas.microsoft.com/office/drawing/2014/main" id="{262F70FF-6103-44C4-A9E7-81EAA536208F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89" name="Rectangle: Rounded Corners 109">
                <a:extLst>
                  <a:ext uri="{FF2B5EF4-FFF2-40B4-BE49-F238E27FC236}">
                    <a16:creationId xmlns:a16="http://schemas.microsoft.com/office/drawing/2014/main" id="{EE8C2249-1846-4884-9D9A-373F06DC8626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0" name="Rectangle: Rounded Corners 110">
                <a:extLst>
                  <a:ext uri="{FF2B5EF4-FFF2-40B4-BE49-F238E27FC236}">
                    <a16:creationId xmlns:a16="http://schemas.microsoft.com/office/drawing/2014/main" id="{DC5D7C2F-0C65-4736-B99E-0969137A28FA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1" name="Freeform: Shape 111">
                <a:extLst>
                  <a:ext uri="{FF2B5EF4-FFF2-40B4-BE49-F238E27FC236}">
                    <a16:creationId xmlns:a16="http://schemas.microsoft.com/office/drawing/2014/main" id="{6F992EBB-2DED-45B0-97E5-B6651351B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4CD1844-0E20-422F-ACC3-299190FB1977}"/>
              </a:ext>
            </a:extLst>
          </p:cNvPr>
          <p:cNvGrpSpPr>
            <a:grpSpLocks noChangeAspect="1"/>
          </p:cNvGrpSpPr>
          <p:nvPr/>
        </p:nvGrpSpPr>
        <p:grpSpPr>
          <a:xfrm>
            <a:off x="5121821" y="2093629"/>
            <a:ext cx="365763" cy="365760"/>
            <a:chOff x="4735865" y="3756425"/>
            <a:chExt cx="1005846" cy="100584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B70791C-8C4C-435A-B72A-EEE1737045C9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2CF3143-7EB6-4D90-9703-B99C552F6952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95" name="Oval 276">
              <a:extLst>
                <a:ext uri="{FF2B5EF4-FFF2-40B4-BE49-F238E27FC236}">
                  <a16:creationId xmlns:a16="http://schemas.microsoft.com/office/drawing/2014/main" id="{2EDD6BBA-E1C9-4778-B6FA-C34BCE49C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B0020F6-2800-4DA2-B843-CAF24524BC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97" name="Rectangle: Rounded Corners 108">
                <a:extLst>
                  <a:ext uri="{FF2B5EF4-FFF2-40B4-BE49-F238E27FC236}">
                    <a16:creationId xmlns:a16="http://schemas.microsoft.com/office/drawing/2014/main" id="{0FF094A6-31B2-472E-B5AC-14078C39827A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8" name="Rectangle: Rounded Corners 109">
                <a:extLst>
                  <a:ext uri="{FF2B5EF4-FFF2-40B4-BE49-F238E27FC236}">
                    <a16:creationId xmlns:a16="http://schemas.microsoft.com/office/drawing/2014/main" id="{4AC9FDC3-5198-463A-80EB-70039B1F4B55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99" name="Rectangle: Rounded Corners 110">
                <a:extLst>
                  <a:ext uri="{FF2B5EF4-FFF2-40B4-BE49-F238E27FC236}">
                    <a16:creationId xmlns:a16="http://schemas.microsoft.com/office/drawing/2014/main" id="{54821FE3-3034-4D95-927E-2951E1BDCF46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0" name="Freeform: Shape 111">
                <a:extLst>
                  <a:ext uri="{FF2B5EF4-FFF2-40B4-BE49-F238E27FC236}">
                    <a16:creationId xmlns:a16="http://schemas.microsoft.com/office/drawing/2014/main" id="{E1F1578F-6EBD-4CC5-B149-7DDE5D2EE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1FAD97B-71D7-4E0B-9A26-DD7927D5B02A}"/>
              </a:ext>
            </a:extLst>
          </p:cNvPr>
          <p:cNvGrpSpPr>
            <a:grpSpLocks noChangeAspect="1"/>
          </p:cNvGrpSpPr>
          <p:nvPr/>
        </p:nvGrpSpPr>
        <p:grpSpPr>
          <a:xfrm>
            <a:off x="5173599" y="2968979"/>
            <a:ext cx="365763" cy="365760"/>
            <a:chOff x="4735865" y="3756425"/>
            <a:chExt cx="1005846" cy="100584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75FA015-7B59-4017-B1B3-210DA01D95EA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E56F575-E6C6-4942-B2E4-8335C8BDE9A0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04" name="Oval 276">
              <a:extLst>
                <a:ext uri="{FF2B5EF4-FFF2-40B4-BE49-F238E27FC236}">
                  <a16:creationId xmlns:a16="http://schemas.microsoft.com/office/drawing/2014/main" id="{5BF424CB-B691-43F1-905D-513E20C9B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A76505E-EC38-46C4-B968-B83356673B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106" name="Rectangle: Rounded Corners 108">
                <a:extLst>
                  <a:ext uri="{FF2B5EF4-FFF2-40B4-BE49-F238E27FC236}">
                    <a16:creationId xmlns:a16="http://schemas.microsoft.com/office/drawing/2014/main" id="{DE6E4AAA-CB6F-4926-9AA9-53EF840C0AF8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7" name="Rectangle: Rounded Corners 109">
                <a:extLst>
                  <a:ext uri="{FF2B5EF4-FFF2-40B4-BE49-F238E27FC236}">
                    <a16:creationId xmlns:a16="http://schemas.microsoft.com/office/drawing/2014/main" id="{94855F93-F72E-4D09-BEA6-1D51273D23CD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8" name="Rectangle: Rounded Corners 110">
                <a:extLst>
                  <a:ext uri="{FF2B5EF4-FFF2-40B4-BE49-F238E27FC236}">
                    <a16:creationId xmlns:a16="http://schemas.microsoft.com/office/drawing/2014/main" id="{43BDDB3A-D902-4B05-BB50-3B3B0723C5ED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09" name="Freeform: Shape 111">
                <a:extLst>
                  <a:ext uri="{FF2B5EF4-FFF2-40B4-BE49-F238E27FC236}">
                    <a16:creationId xmlns:a16="http://schemas.microsoft.com/office/drawing/2014/main" id="{1317D361-A772-4666-A744-79608C31F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728BC57-0F18-4B5F-A4F0-2DBE88F3C5D0}"/>
              </a:ext>
            </a:extLst>
          </p:cNvPr>
          <p:cNvGrpSpPr>
            <a:grpSpLocks noChangeAspect="1"/>
          </p:cNvGrpSpPr>
          <p:nvPr/>
        </p:nvGrpSpPr>
        <p:grpSpPr>
          <a:xfrm>
            <a:off x="3781924" y="1896608"/>
            <a:ext cx="365763" cy="365760"/>
            <a:chOff x="4735865" y="3756425"/>
            <a:chExt cx="1005846" cy="100584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2D1FDEE-C6DE-44F0-A431-7396F260F220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AFAA0E3-4E64-4CA5-99AD-7E655A464B04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13" name="Oval 276">
              <a:extLst>
                <a:ext uri="{FF2B5EF4-FFF2-40B4-BE49-F238E27FC236}">
                  <a16:creationId xmlns:a16="http://schemas.microsoft.com/office/drawing/2014/main" id="{80A1F7A4-B9CA-4947-892D-6C4CA597A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7F9AE67-EA6B-4F70-95B6-9B18B83D09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115" name="Rectangle: Rounded Corners 108">
                <a:extLst>
                  <a:ext uri="{FF2B5EF4-FFF2-40B4-BE49-F238E27FC236}">
                    <a16:creationId xmlns:a16="http://schemas.microsoft.com/office/drawing/2014/main" id="{03AE25D5-3395-468A-B5AD-7358CBC5D4B9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6" name="Rectangle: Rounded Corners 109">
                <a:extLst>
                  <a:ext uri="{FF2B5EF4-FFF2-40B4-BE49-F238E27FC236}">
                    <a16:creationId xmlns:a16="http://schemas.microsoft.com/office/drawing/2014/main" id="{50D3F676-2B6B-48C2-9650-E7074E68CE04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7" name="Rectangle: Rounded Corners 110">
                <a:extLst>
                  <a:ext uri="{FF2B5EF4-FFF2-40B4-BE49-F238E27FC236}">
                    <a16:creationId xmlns:a16="http://schemas.microsoft.com/office/drawing/2014/main" id="{BDC99A34-F97E-4369-8426-EFCFCCF6D694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18" name="Freeform: Shape 111">
                <a:extLst>
                  <a:ext uri="{FF2B5EF4-FFF2-40B4-BE49-F238E27FC236}">
                    <a16:creationId xmlns:a16="http://schemas.microsoft.com/office/drawing/2014/main" id="{71A3D28A-9C43-4BD9-AE34-98EB61902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BD6DEAA-587F-4C5C-B7DD-399E2B20D8E2}"/>
              </a:ext>
            </a:extLst>
          </p:cNvPr>
          <p:cNvGrpSpPr>
            <a:grpSpLocks noChangeAspect="1"/>
          </p:cNvGrpSpPr>
          <p:nvPr/>
        </p:nvGrpSpPr>
        <p:grpSpPr>
          <a:xfrm>
            <a:off x="4234326" y="2020219"/>
            <a:ext cx="365763" cy="365760"/>
            <a:chOff x="4735865" y="3756425"/>
            <a:chExt cx="1005846" cy="100584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BADD4EB-344C-4D3D-A7BB-B78F0E401665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FEF1524-77B3-4E23-B553-9B15FA7E6BDB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22" name="Oval 276">
              <a:extLst>
                <a:ext uri="{FF2B5EF4-FFF2-40B4-BE49-F238E27FC236}">
                  <a16:creationId xmlns:a16="http://schemas.microsoft.com/office/drawing/2014/main" id="{76DE3874-AC7D-41EF-8357-32B976909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CFB45AB-1FB0-4D78-A344-D60C6C806E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124" name="Rectangle: Rounded Corners 108">
                <a:extLst>
                  <a:ext uri="{FF2B5EF4-FFF2-40B4-BE49-F238E27FC236}">
                    <a16:creationId xmlns:a16="http://schemas.microsoft.com/office/drawing/2014/main" id="{62DA6B1D-CCFA-4926-B314-BEAB43DEB4FD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5" name="Rectangle: Rounded Corners 109">
                <a:extLst>
                  <a:ext uri="{FF2B5EF4-FFF2-40B4-BE49-F238E27FC236}">
                    <a16:creationId xmlns:a16="http://schemas.microsoft.com/office/drawing/2014/main" id="{F705734A-B12D-44DE-B298-8AF8273BDBE7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6" name="Rectangle: Rounded Corners 110">
                <a:extLst>
                  <a:ext uri="{FF2B5EF4-FFF2-40B4-BE49-F238E27FC236}">
                    <a16:creationId xmlns:a16="http://schemas.microsoft.com/office/drawing/2014/main" id="{F90B3BC4-AE79-499B-B024-EA202DB34C9D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27" name="Freeform: Shape 111">
                <a:extLst>
                  <a:ext uri="{FF2B5EF4-FFF2-40B4-BE49-F238E27FC236}">
                    <a16:creationId xmlns:a16="http://schemas.microsoft.com/office/drawing/2014/main" id="{E1541101-F76F-4FAA-A0B2-3B9A4E451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C93E4BE-06E4-4828-AC8A-CF30295430D8}"/>
              </a:ext>
            </a:extLst>
          </p:cNvPr>
          <p:cNvGrpSpPr>
            <a:grpSpLocks noChangeAspect="1"/>
          </p:cNvGrpSpPr>
          <p:nvPr/>
        </p:nvGrpSpPr>
        <p:grpSpPr>
          <a:xfrm>
            <a:off x="3886584" y="3208202"/>
            <a:ext cx="365763" cy="365760"/>
            <a:chOff x="4735865" y="3756425"/>
            <a:chExt cx="1005846" cy="100584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8AE663A-FF03-46B6-AB23-8A71FB970329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430EDA4-44BE-4FD3-9074-C2D33B173680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31" name="Oval 276">
              <a:extLst>
                <a:ext uri="{FF2B5EF4-FFF2-40B4-BE49-F238E27FC236}">
                  <a16:creationId xmlns:a16="http://schemas.microsoft.com/office/drawing/2014/main" id="{C473638F-4C36-4CA1-9913-CF90BB393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B6D707C-C046-4B10-9E55-C4FEEC59E0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133" name="Rectangle: Rounded Corners 108">
                <a:extLst>
                  <a:ext uri="{FF2B5EF4-FFF2-40B4-BE49-F238E27FC236}">
                    <a16:creationId xmlns:a16="http://schemas.microsoft.com/office/drawing/2014/main" id="{5FB280EE-5FB2-42F7-A207-BA8DA6F74039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4" name="Rectangle: Rounded Corners 109">
                <a:extLst>
                  <a:ext uri="{FF2B5EF4-FFF2-40B4-BE49-F238E27FC236}">
                    <a16:creationId xmlns:a16="http://schemas.microsoft.com/office/drawing/2014/main" id="{F13AD8EF-F10D-4232-A839-88A4E43BC0F2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5" name="Rectangle: Rounded Corners 110">
                <a:extLst>
                  <a:ext uri="{FF2B5EF4-FFF2-40B4-BE49-F238E27FC236}">
                    <a16:creationId xmlns:a16="http://schemas.microsoft.com/office/drawing/2014/main" id="{26934C33-999A-4A00-9545-14D785D6306C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36" name="Freeform: Shape 111">
                <a:extLst>
                  <a:ext uri="{FF2B5EF4-FFF2-40B4-BE49-F238E27FC236}">
                    <a16:creationId xmlns:a16="http://schemas.microsoft.com/office/drawing/2014/main" id="{006A093A-DD0D-4201-9C6B-7BAE50C98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84CAFAD-4D57-4261-AAF0-7F30A94DBD00}"/>
              </a:ext>
            </a:extLst>
          </p:cNvPr>
          <p:cNvGrpSpPr>
            <a:grpSpLocks noChangeAspect="1"/>
          </p:cNvGrpSpPr>
          <p:nvPr/>
        </p:nvGrpSpPr>
        <p:grpSpPr>
          <a:xfrm>
            <a:off x="4929688" y="2640024"/>
            <a:ext cx="365763" cy="365760"/>
            <a:chOff x="4735865" y="3756425"/>
            <a:chExt cx="1005846" cy="1005840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779FBDB-3793-459E-B7E6-F6456FE3D2BF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2BACE07-0A06-4905-AF31-D8FA3552EC98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40" name="Oval 276">
              <a:extLst>
                <a:ext uri="{FF2B5EF4-FFF2-40B4-BE49-F238E27FC236}">
                  <a16:creationId xmlns:a16="http://schemas.microsoft.com/office/drawing/2014/main" id="{A6DE4F4E-AD28-48DB-AE94-F6A10F2AD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AC28F38-2439-49FE-84CA-B113D3DA67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142" name="Rectangle: Rounded Corners 108">
                <a:extLst>
                  <a:ext uri="{FF2B5EF4-FFF2-40B4-BE49-F238E27FC236}">
                    <a16:creationId xmlns:a16="http://schemas.microsoft.com/office/drawing/2014/main" id="{E67A7C77-F079-41E8-B2D1-D4AEE3D7B5F0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3" name="Rectangle: Rounded Corners 109">
                <a:extLst>
                  <a:ext uri="{FF2B5EF4-FFF2-40B4-BE49-F238E27FC236}">
                    <a16:creationId xmlns:a16="http://schemas.microsoft.com/office/drawing/2014/main" id="{884BDC5A-1442-4341-A60E-B3BDB26CE8E7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4" name="Rectangle: Rounded Corners 110">
                <a:extLst>
                  <a:ext uri="{FF2B5EF4-FFF2-40B4-BE49-F238E27FC236}">
                    <a16:creationId xmlns:a16="http://schemas.microsoft.com/office/drawing/2014/main" id="{73B19523-DC04-4CB1-A805-1450E67E47C4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45" name="Freeform: Shape 111">
                <a:extLst>
                  <a:ext uri="{FF2B5EF4-FFF2-40B4-BE49-F238E27FC236}">
                    <a16:creationId xmlns:a16="http://schemas.microsoft.com/office/drawing/2014/main" id="{169BE1B9-E8F5-43CE-8934-36559111B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BBC8706-F9B0-4C16-BBBA-CC619F306459}"/>
              </a:ext>
            </a:extLst>
          </p:cNvPr>
          <p:cNvGrpSpPr>
            <a:grpSpLocks noChangeAspect="1"/>
          </p:cNvGrpSpPr>
          <p:nvPr/>
        </p:nvGrpSpPr>
        <p:grpSpPr>
          <a:xfrm>
            <a:off x="3893687" y="2761876"/>
            <a:ext cx="365763" cy="365760"/>
            <a:chOff x="4735865" y="3756425"/>
            <a:chExt cx="1005846" cy="1005840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61202EE-DFE2-4D68-9174-CA3A5AFF41F4}"/>
                </a:ext>
              </a:extLst>
            </p:cNvPr>
            <p:cNvSpPr/>
            <p:nvPr/>
          </p:nvSpPr>
          <p:spPr>
            <a:xfrm>
              <a:off x="4735865" y="3756425"/>
              <a:ext cx="1005846" cy="1005840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A50B8CC-F9F9-43A5-88AA-B957658DD025}"/>
                </a:ext>
              </a:extLst>
            </p:cNvPr>
            <p:cNvSpPr/>
            <p:nvPr/>
          </p:nvSpPr>
          <p:spPr>
            <a:xfrm>
              <a:off x="4903694" y="3924253"/>
              <a:ext cx="670188" cy="670184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2540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78">
                <a:defRPr/>
              </a:pPr>
              <a:endParaRPr lang="en-US" sz="1600" dirty="0">
                <a:solidFill>
                  <a:schemeClr val="bg2">
                    <a:lumMod val="75000"/>
                  </a:scheme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8" name="Oval 276">
              <a:extLst>
                <a:ext uri="{FF2B5EF4-FFF2-40B4-BE49-F238E27FC236}">
                  <a16:creationId xmlns:a16="http://schemas.microsoft.com/office/drawing/2014/main" id="{E2BC7337-879B-4B1B-90F3-B24FDF418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24" y="4043875"/>
              <a:ext cx="415439" cy="4228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5">
                <a:defRPr/>
              </a:pPr>
              <a:endParaRPr lang="en-US" sz="1050" kern="0" dirty="0">
                <a:solidFill>
                  <a:srgbClr val="282828"/>
                </a:solidFill>
                <a:latin typeface="CiscoSansTT ExtraLight"/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4B33B6A-910A-480C-96D5-26379646C4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3086" y="4095262"/>
              <a:ext cx="320114" cy="320040"/>
              <a:chOff x="5947165" y="1594253"/>
              <a:chExt cx="548764" cy="548640"/>
            </a:xfrm>
            <a:solidFill>
              <a:schemeClr val="tx1"/>
            </a:solidFill>
          </p:grpSpPr>
          <p:sp>
            <p:nvSpPr>
              <p:cNvPr id="160" name="Rectangle: Rounded Corners 108">
                <a:extLst>
                  <a:ext uri="{FF2B5EF4-FFF2-40B4-BE49-F238E27FC236}">
                    <a16:creationId xmlns:a16="http://schemas.microsoft.com/office/drawing/2014/main" id="{C264F0D4-2240-4827-8153-D64B8223F2AA}"/>
                  </a:ext>
                </a:extLst>
              </p:cNvPr>
              <p:cNvSpPr/>
              <p:nvPr/>
            </p:nvSpPr>
            <p:spPr>
              <a:xfrm rot="859216">
                <a:off x="6194309" y="1594253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1" name="Rectangle: Rounded Corners 109">
                <a:extLst>
                  <a:ext uri="{FF2B5EF4-FFF2-40B4-BE49-F238E27FC236}">
                    <a16:creationId xmlns:a16="http://schemas.microsoft.com/office/drawing/2014/main" id="{70B31237-1447-4585-AFC4-E3D64A5E079A}"/>
                  </a:ext>
                </a:extLst>
              </p:cNvPr>
              <p:cNvSpPr/>
              <p:nvPr/>
            </p:nvSpPr>
            <p:spPr>
              <a:xfrm rot="3535299">
                <a:off x="6194053" y="1592634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2" name="Rectangle: Rounded Corners 110">
                <a:extLst>
                  <a:ext uri="{FF2B5EF4-FFF2-40B4-BE49-F238E27FC236}">
                    <a16:creationId xmlns:a16="http://schemas.microsoft.com/office/drawing/2014/main" id="{6D42E5D2-372A-445C-AB72-746456391B17}"/>
                  </a:ext>
                </a:extLst>
              </p:cNvPr>
              <p:cNvSpPr/>
              <p:nvPr/>
            </p:nvSpPr>
            <p:spPr>
              <a:xfrm rot="6157619">
                <a:off x="6194177" y="1591898"/>
                <a:ext cx="54864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sz="1500" dirty="0">
                  <a:solidFill>
                    <a:srgbClr val="005073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  <p:sp>
            <p:nvSpPr>
              <p:cNvPr id="163" name="Freeform: Shape 111">
                <a:extLst>
                  <a:ext uri="{FF2B5EF4-FFF2-40B4-BE49-F238E27FC236}">
                    <a16:creationId xmlns:a16="http://schemas.microsoft.com/office/drawing/2014/main" id="{C8DFB9EB-7625-4E55-8C9B-3116C3FE9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775" y="1631791"/>
                <a:ext cx="356723" cy="419637"/>
              </a:xfrm>
              <a:custGeom>
                <a:avLst/>
                <a:gdLst>
                  <a:gd name="connsiteX0" fmla="*/ 78692 w 356723"/>
                  <a:gd name="connsiteY0" fmla="*/ 0 h 419637"/>
                  <a:gd name="connsiteX1" fmla="*/ 145098 w 356723"/>
                  <a:gd name="connsiteY1" fmla="*/ 42738 h 419637"/>
                  <a:gd name="connsiteX2" fmla="*/ 146343 w 356723"/>
                  <a:gd name="connsiteY2" fmla="*/ 48726 h 419637"/>
                  <a:gd name="connsiteX3" fmla="*/ 204628 w 356723"/>
                  <a:gd name="connsiteY3" fmla="*/ 54956 h 419637"/>
                  <a:gd name="connsiteX4" fmla="*/ 321702 w 356723"/>
                  <a:gd name="connsiteY4" fmla="*/ 145580 h 419637"/>
                  <a:gd name="connsiteX5" fmla="*/ 284268 w 356723"/>
                  <a:gd name="connsiteY5" fmla="*/ 397501 h 419637"/>
                  <a:gd name="connsiteX6" fmla="*/ 34706 w 356723"/>
                  <a:gd name="connsiteY6" fmla="*/ 321639 h 419637"/>
                  <a:gd name="connsiteX7" fmla="*/ 24693 w 356723"/>
                  <a:gd name="connsiteY7" fmla="*/ 116226 h 419637"/>
                  <a:gd name="connsiteX8" fmla="*/ 25163 w 356723"/>
                  <a:gd name="connsiteY8" fmla="*/ 115758 h 419637"/>
                  <a:gd name="connsiteX9" fmla="*/ 12287 w 356723"/>
                  <a:gd name="connsiteY9" fmla="*/ 97214 h 419637"/>
                  <a:gd name="connsiteX10" fmla="*/ 6623 w 356723"/>
                  <a:gd name="connsiteY10" fmla="*/ 69976 h 419637"/>
                  <a:gd name="connsiteX11" fmla="*/ 78692 w 356723"/>
                  <a:gd name="connsiteY11" fmla="*/ 0 h 41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23" h="419637">
                    <a:moveTo>
                      <a:pt x="78692" y="0"/>
                    </a:moveTo>
                    <a:cubicBezTo>
                      <a:pt x="108545" y="0"/>
                      <a:pt x="134157" y="17623"/>
                      <a:pt x="145098" y="42738"/>
                    </a:cubicBezTo>
                    <a:lnTo>
                      <a:pt x="146343" y="48726"/>
                    </a:lnTo>
                    <a:lnTo>
                      <a:pt x="204628" y="54956"/>
                    </a:lnTo>
                    <a:cubicBezTo>
                      <a:pt x="249769" y="68823"/>
                      <a:pt x="292342" y="100134"/>
                      <a:pt x="321702" y="145580"/>
                    </a:cubicBezTo>
                    <a:cubicBezTo>
                      <a:pt x="380422" y="236472"/>
                      <a:pt x="363540" y="348835"/>
                      <a:pt x="284268" y="397501"/>
                    </a:cubicBezTo>
                    <a:cubicBezTo>
                      <a:pt x="204995" y="446168"/>
                      <a:pt x="93426" y="411815"/>
                      <a:pt x="34706" y="321639"/>
                    </a:cubicBezTo>
                    <a:cubicBezTo>
                      <a:pt x="-8785" y="253470"/>
                      <a:pt x="-10574" y="172821"/>
                      <a:pt x="24693" y="116226"/>
                    </a:cubicBezTo>
                    <a:lnTo>
                      <a:pt x="25163" y="115758"/>
                    </a:lnTo>
                    <a:lnTo>
                      <a:pt x="12287" y="97214"/>
                    </a:lnTo>
                    <a:cubicBezTo>
                      <a:pt x="8640" y="88842"/>
                      <a:pt x="6623" y="79638"/>
                      <a:pt x="6623" y="69976"/>
                    </a:cubicBezTo>
                    <a:cubicBezTo>
                      <a:pt x="6623" y="31329"/>
                      <a:pt x="38889" y="0"/>
                      <a:pt x="78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78"/>
                <a:endParaRPr lang="en-US" sz="1500" dirty="0">
                  <a:solidFill>
                    <a:srgbClr val="282828"/>
                  </a:solidFill>
                  <a:latin typeface="CiscoSansTT Light" panose="020B0503020201020303" pitchFamily="34" charset="0"/>
                  <a:cs typeface="CiscoSansTT Light" panose="020B05030202010203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3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"/>
                            </p:stCondLst>
                            <p:childTnLst>
                              <p:par>
                                <p:cTn id="6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"/>
                            </p:stCondLst>
                            <p:childTnLst>
                              <p:par>
                                <p:cTn id="7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00"/>
                            </p:stCondLst>
                            <p:childTnLst>
                              <p:par>
                                <p:cTn id="8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100"/>
                            </p:stCondLst>
                            <p:childTnLst>
                              <p:par>
                                <p:cTn id="9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400"/>
                            </p:stCondLst>
                            <p:childTnLst>
                              <p:par>
                                <p:cTn id="9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700"/>
                            </p:stCondLst>
                            <p:childTnLst>
                              <p:par>
                                <p:cTn id="10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18" grpId="0" animBg="1"/>
      <p:bldP spid="19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0B27A145-BBAC-7942-AA82-E223A8AC1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07" y="926649"/>
            <a:ext cx="8072218" cy="362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E79E7-E661-2D48-AB8A-2146A1CE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21" y="169073"/>
            <a:ext cx="8072218" cy="535921"/>
          </a:xfrm>
        </p:spPr>
        <p:txBody>
          <a:bodyPr/>
          <a:lstStyle/>
          <a:p>
            <a:r>
              <a:rPr lang="en-US" dirty="0"/>
              <a:t>NIST Zero Trust Logical Components</a:t>
            </a:r>
            <a:br>
              <a:rPr lang="en-US" dirty="0"/>
            </a:br>
            <a:r>
              <a:rPr lang="en-US" sz="1400" dirty="0"/>
              <a:t>From NIST SP 800-207 Draft</a:t>
            </a:r>
            <a:endParaRPr lang="en-US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BE739BD-1304-694A-A1DC-9ED98AFBDA4C}"/>
              </a:ext>
            </a:extLst>
          </p:cNvPr>
          <p:cNvSpPr/>
          <p:nvPr/>
        </p:nvSpPr>
        <p:spPr>
          <a:xfrm>
            <a:off x="3825441" y="1088136"/>
            <a:ext cx="1344168" cy="1344168"/>
          </a:xfrm>
          <a:prstGeom prst="wedgeRoundRectCallout">
            <a:avLst>
              <a:gd name="adj1" fmla="val 66242"/>
              <a:gd name="adj2" fmla="val -23895"/>
              <a:gd name="adj3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C095F2-F48D-7843-B4FC-7AC424260101}"/>
              </a:ext>
            </a:extLst>
          </p:cNvPr>
          <p:cNvGrpSpPr/>
          <p:nvPr/>
        </p:nvGrpSpPr>
        <p:grpSpPr>
          <a:xfrm>
            <a:off x="5319838" y="685253"/>
            <a:ext cx="758283" cy="1181457"/>
            <a:chOff x="5241779" y="1201399"/>
            <a:chExt cx="758283" cy="11814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FC7DA0-8B8B-0C4B-8406-1C2E6B43F2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5631" y="1201399"/>
              <a:ext cx="351740" cy="442793"/>
              <a:chOff x="3346450" y="2720976"/>
              <a:chExt cx="447675" cy="563563"/>
            </a:xfrm>
            <a:solidFill>
              <a:srgbClr val="002855"/>
            </a:solidFill>
            <a:effectLst/>
          </p:grpSpPr>
          <p:sp>
            <p:nvSpPr>
              <p:cNvPr id="6" name="Freeform 14">
                <a:extLst>
                  <a:ext uri="{FF2B5EF4-FFF2-40B4-BE49-F238E27FC236}">
                    <a16:creationId xmlns:a16="http://schemas.microsoft.com/office/drawing/2014/main" id="{3AD8DC72-2161-234D-8C5B-48EA387D4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788" y="2876551"/>
                <a:ext cx="285750" cy="354013"/>
              </a:xfrm>
              <a:custGeom>
                <a:avLst/>
                <a:gdLst>
                  <a:gd name="T0" fmla="*/ 1072 w 1085"/>
                  <a:gd name="T1" fmla="*/ 267 h 1335"/>
                  <a:gd name="T2" fmla="*/ 1019 w 1085"/>
                  <a:gd name="T3" fmla="*/ 134 h 1335"/>
                  <a:gd name="T4" fmla="*/ 932 w 1085"/>
                  <a:gd name="T5" fmla="*/ 44 h 1335"/>
                  <a:gd name="T6" fmla="*/ 840 w 1085"/>
                  <a:gd name="T7" fmla="*/ 7 h 1335"/>
                  <a:gd name="T8" fmla="*/ 725 w 1085"/>
                  <a:gd name="T9" fmla="*/ 4 h 1335"/>
                  <a:gd name="T10" fmla="*/ 629 w 1085"/>
                  <a:gd name="T11" fmla="*/ 41 h 1335"/>
                  <a:gd name="T12" fmla="*/ 547 w 1085"/>
                  <a:gd name="T13" fmla="*/ 114 h 1335"/>
                  <a:gd name="T14" fmla="*/ 462 w 1085"/>
                  <a:gd name="T15" fmla="*/ 238 h 1335"/>
                  <a:gd name="T16" fmla="*/ 328 w 1085"/>
                  <a:gd name="T17" fmla="*/ 510 h 1335"/>
                  <a:gd name="T18" fmla="*/ 212 w 1085"/>
                  <a:gd name="T19" fmla="*/ 743 h 1335"/>
                  <a:gd name="T20" fmla="*/ 45 w 1085"/>
                  <a:gd name="T21" fmla="*/ 958 h 1335"/>
                  <a:gd name="T22" fmla="*/ 51 w 1085"/>
                  <a:gd name="T23" fmla="*/ 1101 h 1335"/>
                  <a:gd name="T24" fmla="*/ 215 w 1085"/>
                  <a:gd name="T25" fmla="*/ 966 h 1335"/>
                  <a:gd name="T26" fmla="*/ 362 w 1085"/>
                  <a:gd name="T27" fmla="*/ 752 h 1335"/>
                  <a:gd name="T28" fmla="*/ 449 w 1085"/>
                  <a:gd name="T29" fmla="*/ 565 h 1335"/>
                  <a:gd name="T30" fmla="*/ 592 w 1085"/>
                  <a:gd name="T31" fmla="*/ 281 h 1335"/>
                  <a:gd name="T32" fmla="*/ 667 w 1085"/>
                  <a:gd name="T33" fmla="*/ 183 h 1335"/>
                  <a:gd name="T34" fmla="*/ 724 w 1085"/>
                  <a:gd name="T35" fmla="*/ 145 h 1335"/>
                  <a:gd name="T36" fmla="*/ 787 w 1085"/>
                  <a:gd name="T37" fmla="*/ 135 h 1335"/>
                  <a:gd name="T38" fmla="*/ 842 w 1085"/>
                  <a:gd name="T39" fmla="*/ 147 h 1335"/>
                  <a:gd name="T40" fmla="*/ 897 w 1085"/>
                  <a:gd name="T41" fmla="*/ 191 h 1335"/>
                  <a:gd name="T42" fmla="*/ 935 w 1085"/>
                  <a:gd name="T43" fmla="*/ 268 h 1335"/>
                  <a:gd name="T44" fmla="*/ 951 w 1085"/>
                  <a:gd name="T45" fmla="*/ 371 h 1335"/>
                  <a:gd name="T46" fmla="*/ 949 w 1085"/>
                  <a:gd name="T47" fmla="*/ 458 h 1335"/>
                  <a:gd name="T48" fmla="*/ 928 w 1085"/>
                  <a:gd name="T49" fmla="*/ 568 h 1335"/>
                  <a:gd name="T50" fmla="*/ 886 w 1085"/>
                  <a:gd name="T51" fmla="*/ 678 h 1335"/>
                  <a:gd name="T52" fmla="*/ 825 w 1085"/>
                  <a:gd name="T53" fmla="*/ 781 h 1335"/>
                  <a:gd name="T54" fmla="*/ 744 w 1085"/>
                  <a:gd name="T55" fmla="*/ 874 h 1335"/>
                  <a:gd name="T56" fmla="*/ 643 w 1085"/>
                  <a:gd name="T57" fmla="*/ 951 h 1335"/>
                  <a:gd name="T58" fmla="*/ 623 w 1085"/>
                  <a:gd name="T59" fmla="*/ 919 h 1335"/>
                  <a:gd name="T60" fmla="*/ 749 w 1085"/>
                  <a:gd name="T61" fmla="*/ 731 h 1335"/>
                  <a:gd name="T62" fmla="*/ 820 w 1085"/>
                  <a:gd name="T63" fmla="*/ 569 h 1335"/>
                  <a:gd name="T64" fmla="*/ 847 w 1085"/>
                  <a:gd name="T65" fmla="*/ 441 h 1335"/>
                  <a:gd name="T66" fmla="*/ 843 w 1085"/>
                  <a:gd name="T67" fmla="*/ 359 h 1335"/>
                  <a:gd name="T68" fmla="*/ 807 w 1085"/>
                  <a:gd name="T69" fmla="*/ 312 h 1335"/>
                  <a:gd name="T70" fmla="*/ 747 w 1085"/>
                  <a:gd name="T71" fmla="*/ 306 h 1335"/>
                  <a:gd name="T72" fmla="*/ 684 w 1085"/>
                  <a:gd name="T73" fmla="*/ 342 h 1335"/>
                  <a:gd name="T74" fmla="*/ 644 w 1085"/>
                  <a:gd name="T75" fmla="*/ 401 h 1335"/>
                  <a:gd name="T76" fmla="*/ 599 w 1085"/>
                  <a:gd name="T77" fmla="*/ 553 h 1335"/>
                  <a:gd name="T78" fmla="*/ 500 w 1085"/>
                  <a:gd name="T79" fmla="*/ 814 h 1335"/>
                  <a:gd name="T80" fmla="*/ 415 w 1085"/>
                  <a:gd name="T81" fmla="*/ 958 h 1335"/>
                  <a:gd name="T82" fmla="*/ 321 w 1085"/>
                  <a:gd name="T83" fmla="*/ 1074 h 1335"/>
                  <a:gd name="T84" fmla="*/ 203 w 1085"/>
                  <a:gd name="T85" fmla="*/ 1190 h 1335"/>
                  <a:gd name="T86" fmla="*/ 194 w 1085"/>
                  <a:gd name="T87" fmla="*/ 1288 h 1335"/>
                  <a:gd name="T88" fmla="*/ 339 w 1085"/>
                  <a:gd name="T89" fmla="*/ 1267 h 1335"/>
                  <a:gd name="T90" fmla="*/ 554 w 1085"/>
                  <a:gd name="T91" fmla="*/ 1142 h 1335"/>
                  <a:gd name="T92" fmla="*/ 686 w 1085"/>
                  <a:gd name="T93" fmla="*/ 1082 h 1335"/>
                  <a:gd name="T94" fmla="*/ 821 w 1085"/>
                  <a:gd name="T95" fmla="*/ 988 h 1335"/>
                  <a:gd name="T96" fmla="*/ 927 w 1085"/>
                  <a:gd name="T97" fmla="*/ 873 h 1335"/>
                  <a:gd name="T98" fmla="*/ 1004 w 1085"/>
                  <a:gd name="T99" fmla="*/ 744 h 1335"/>
                  <a:gd name="T100" fmla="*/ 1055 w 1085"/>
                  <a:gd name="T101" fmla="*/ 607 h 1335"/>
                  <a:gd name="T102" fmla="*/ 1081 w 1085"/>
                  <a:gd name="T103" fmla="*/ 471 h 1335"/>
                  <a:gd name="T104" fmla="*/ 1085 w 1085"/>
                  <a:gd name="T105" fmla="*/ 366 h 1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85" h="1335">
                    <a:moveTo>
                      <a:pt x="1085" y="366"/>
                    </a:moveTo>
                    <a:lnTo>
                      <a:pt x="1085" y="366"/>
                    </a:lnTo>
                    <a:lnTo>
                      <a:pt x="1082" y="332"/>
                    </a:lnTo>
                    <a:lnTo>
                      <a:pt x="1078" y="299"/>
                    </a:lnTo>
                    <a:lnTo>
                      <a:pt x="1072" y="267"/>
                    </a:lnTo>
                    <a:lnTo>
                      <a:pt x="1065" y="238"/>
                    </a:lnTo>
                    <a:lnTo>
                      <a:pt x="1055" y="210"/>
                    </a:lnTo>
                    <a:lnTo>
                      <a:pt x="1045" y="183"/>
                    </a:lnTo>
                    <a:lnTo>
                      <a:pt x="1033" y="157"/>
                    </a:lnTo>
                    <a:lnTo>
                      <a:pt x="1019" y="134"/>
                    </a:lnTo>
                    <a:lnTo>
                      <a:pt x="1005" y="112"/>
                    </a:lnTo>
                    <a:lnTo>
                      <a:pt x="989" y="92"/>
                    </a:lnTo>
                    <a:lnTo>
                      <a:pt x="971" y="74"/>
                    </a:lnTo>
                    <a:lnTo>
                      <a:pt x="952" y="58"/>
                    </a:lnTo>
                    <a:lnTo>
                      <a:pt x="932" y="44"/>
                    </a:lnTo>
                    <a:lnTo>
                      <a:pt x="911" y="32"/>
                    </a:lnTo>
                    <a:lnTo>
                      <a:pt x="888" y="21"/>
                    </a:lnTo>
                    <a:lnTo>
                      <a:pt x="864" y="14"/>
                    </a:lnTo>
                    <a:lnTo>
                      <a:pt x="864" y="14"/>
                    </a:lnTo>
                    <a:lnTo>
                      <a:pt x="840" y="7"/>
                    </a:lnTo>
                    <a:lnTo>
                      <a:pt x="815" y="4"/>
                    </a:lnTo>
                    <a:lnTo>
                      <a:pt x="791" y="1"/>
                    </a:lnTo>
                    <a:lnTo>
                      <a:pt x="768" y="0"/>
                    </a:lnTo>
                    <a:lnTo>
                      <a:pt x="746" y="1"/>
                    </a:lnTo>
                    <a:lnTo>
                      <a:pt x="725" y="4"/>
                    </a:lnTo>
                    <a:lnTo>
                      <a:pt x="705" y="9"/>
                    </a:lnTo>
                    <a:lnTo>
                      <a:pt x="685" y="14"/>
                    </a:lnTo>
                    <a:lnTo>
                      <a:pt x="665" y="21"/>
                    </a:lnTo>
                    <a:lnTo>
                      <a:pt x="648" y="31"/>
                    </a:lnTo>
                    <a:lnTo>
                      <a:pt x="629" y="41"/>
                    </a:lnTo>
                    <a:lnTo>
                      <a:pt x="613" y="53"/>
                    </a:lnTo>
                    <a:lnTo>
                      <a:pt x="595" y="66"/>
                    </a:lnTo>
                    <a:lnTo>
                      <a:pt x="579" y="81"/>
                    </a:lnTo>
                    <a:lnTo>
                      <a:pt x="564" y="96"/>
                    </a:lnTo>
                    <a:lnTo>
                      <a:pt x="547" y="114"/>
                    </a:lnTo>
                    <a:lnTo>
                      <a:pt x="533" y="131"/>
                    </a:lnTo>
                    <a:lnTo>
                      <a:pt x="518" y="150"/>
                    </a:lnTo>
                    <a:lnTo>
                      <a:pt x="504" y="171"/>
                    </a:lnTo>
                    <a:lnTo>
                      <a:pt x="490" y="192"/>
                    </a:lnTo>
                    <a:lnTo>
                      <a:pt x="462" y="238"/>
                    </a:lnTo>
                    <a:lnTo>
                      <a:pt x="435" y="287"/>
                    </a:lnTo>
                    <a:lnTo>
                      <a:pt x="408" y="339"/>
                    </a:lnTo>
                    <a:lnTo>
                      <a:pt x="382" y="394"/>
                    </a:lnTo>
                    <a:lnTo>
                      <a:pt x="328" y="510"/>
                    </a:lnTo>
                    <a:lnTo>
                      <a:pt x="328" y="510"/>
                    </a:lnTo>
                    <a:lnTo>
                      <a:pt x="292" y="589"/>
                    </a:lnTo>
                    <a:lnTo>
                      <a:pt x="252" y="674"/>
                    </a:lnTo>
                    <a:lnTo>
                      <a:pt x="252" y="674"/>
                    </a:lnTo>
                    <a:lnTo>
                      <a:pt x="235" y="706"/>
                    </a:lnTo>
                    <a:lnTo>
                      <a:pt x="212" y="743"/>
                    </a:lnTo>
                    <a:lnTo>
                      <a:pt x="187" y="782"/>
                    </a:lnTo>
                    <a:lnTo>
                      <a:pt x="157" y="823"/>
                    </a:lnTo>
                    <a:lnTo>
                      <a:pt x="123" y="867"/>
                    </a:lnTo>
                    <a:lnTo>
                      <a:pt x="86" y="911"/>
                    </a:lnTo>
                    <a:lnTo>
                      <a:pt x="45" y="958"/>
                    </a:lnTo>
                    <a:lnTo>
                      <a:pt x="0" y="1006"/>
                    </a:lnTo>
                    <a:lnTo>
                      <a:pt x="0" y="1006"/>
                    </a:lnTo>
                    <a:lnTo>
                      <a:pt x="17" y="1039"/>
                    </a:lnTo>
                    <a:lnTo>
                      <a:pt x="33" y="1069"/>
                    </a:lnTo>
                    <a:lnTo>
                      <a:pt x="51" y="1101"/>
                    </a:lnTo>
                    <a:lnTo>
                      <a:pt x="68" y="1130"/>
                    </a:lnTo>
                    <a:lnTo>
                      <a:pt x="68" y="1130"/>
                    </a:lnTo>
                    <a:lnTo>
                      <a:pt x="121" y="1074"/>
                    </a:lnTo>
                    <a:lnTo>
                      <a:pt x="170" y="1019"/>
                    </a:lnTo>
                    <a:lnTo>
                      <a:pt x="215" y="966"/>
                    </a:lnTo>
                    <a:lnTo>
                      <a:pt x="256" y="915"/>
                    </a:lnTo>
                    <a:lnTo>
                      <a:pt x="291" y="866"/>
                    </a:lnTo>
                    <a:lnTo>
                      <a:pt x="324" y="818"/>
                    </a:lnTo>
                    <a:lnTo>
                      <a:pt x="350" y="773"/>
                    </a:lnTo>
                    <a:lnTo>
                      <a:pt x="362" y="752"/>
                    </a:lnTo>
                    <a:lnTo>
                      <a:pt x="373" y="731"/>
                    </a:lnTo>
                    <a:lnTo>
                      <a:pt x="373" y="731"/>
                    </a:lnTo>
                    <a:lnTo>
                      <a:pt x="412" y="647"/>
                    </a:lnTo>
                    <a:lnTo>
                      <a:pt x="449" y="565"/>
                    </a:lnTo>
                    <a:lnTo>
                      <a:pt x="449" y="565"/>
                    </a:lnTo>
                    <a:lnTo>
                      <a:pt x="500" y="455"/>
                    </a:lnTo>
                    <a:lnTo>
                      <a:pt x="525" y="405"/>
                    </a:lnTo>
                    <a:lnTo>
                      <a:pt x="547" y="360"/>
                    </a:lnTo>
                    <a:lnTo>
                      <a:pt x="569" y="319"/>
                    </a:lnTo>
                    <a:lnTo>
                      <a:pt x="592" y="281"/>
                    </a:lnTo>
                    <a:lnTo>
                      <a:pt x="613" y="247"/>
                    </a:lnTo>
                    <a:lnTo>
                      <a:pt x="634" y="219"/>
                    </a:lnTo>
                    <a:lnTo>
                      <a:pt x="644" y="206"/>
                    </a:lnTo>
                    <a:lnTo>
                      <a:pt x="656" y="195"/>
                    </a:lnTo>
                    <a:lnTo>
                      <a:pt x="667" y="183"/>
                    </a:lnTo>
                    <a:lnTo>
                      <a:pt x="677" y="174"/>
                    </a:lnTo>
                    <a:lnTo>
                      <a:pt x="689" y="165"/>
                    </a:lnTo>
                    <a:lnTo>
                      <a:pt x="701" y="157"/>
                    </a:lnTo>
                    <a:lnTo>
                      <a:pt x="711" y="151"/>
                    </a:lnTo>
                    <a:lnTo>
                      <a:pt x="724" y="145"/>
                    </a:lnTo>
                    <a:lnTo>
                      <a:pt x="736" y="142"/>
                    </a:lnTo>
                    <a:lnTo>
                      <a:pt x="747" y="138"/>
                    </a:lnTo>
                    <a:lnTo>
                      <a:pt x="760" y="136"/>
                    </a:lnTo>
                    <a:lnTo>
                      <a:pt x="773" y="135"/>
                    </a:lnTo>
                    <a:lnTo>
                      <a:pt x="787" y="135"/>
                    </a:lnTo>
                    <a:lnTo>
                      <a:pt x="800" y="136"/>
                    </a:lnTo>
                    <a:lnTo>
                      <a:pt x="814" y="138"/>
                    </a:lnTo>
                    <a:lnTo>
                      <a:pt x="829" y="142"/>
                    </a:lnTo>
                    <a:lnTo>
                      <a:pt x="829" y="142"/>
                    </a:lnTo>
                    <a:lnTo>
                      <a:pt x="842" y="147"/>
                    </a:lnTo>
                    <a:lnTo>
                      <a:pt x="854" y="153"/>
                    </a:lnTo>
                    <a:lnTo>
                      <a:pt x="866" y="161"/>
                    </a:lnTo>
                    <a:lnTo>
                      <a:pt x="877" y="169"/>
                    </a:lnTo>
                    <a:lnTo>
                      <a:pt x="887" y="179"/>
                    </a:lnTo>
                    <a:lnTo>
                      <a:pt x="897" y="191"/>
                    </a:lnTo>
                    <a:lnTo>
                      <a:pt x="905" y="204"/>
                    </a:lnTo>
                    <a:lnTo>
                      <a:pt x="914" y="218"/>
                    </a:lnTo>
                    <a:lnTo>
                      <a:pt x="922" y="234"/>
                    </a:lnTo>
                    <a:lnTo>
                      <a:pt x="929" y="251"/>
                    </a:lnTo>
                    <a:lnTo>
                      <a:pt x="935" y="268"/>
                    </a:lnTo>
                    <a:lnTo>
                      <a:pt x="939" y="287"/>
                    </a:lnTo>
                    <a:lnTo>
                      <a:pt x="944" y="307"/>
                    </a:lnTo>
                    <a:lnTo>
                      <a:pt x="946" y="328"/>
                    </a:lnTo>
                    <a:lnTo>
                      <a:pt x="950" y="349"/>
                    </a:lnTo>
                    <a:lnTo>
                      <a:pt x="951" y="371"/>
                    </a:lnTo>
                    <a:lnTo>
                      <a:pt x="951" y="371"/>
                    </a:lnTo>
                    <a:lnTo>
                      <a:pt x="951" y="393"/>
                    </a:lnTo>
                    <a:lnTo>
                      <a:pt x="951" y="415"/>
                    </a:lnTo>
                    <a:lnTo>
                      <a:pt x="950" y="436"/>
                    </a:lnTo>
                    <a:lnTo>
                      <a:pt x="949" y="458"/>
                    </a:lnTo>
                    <a:lnTo>
                      <a:pt x="946" y="480"/>
                    </a:lnTo>
                    <a:lnTo>
                      <a:pt x="943" y="501"/>
                    </a:lnTo>
                    <a:lnTo>
                      <a:pt x="938" y="524"/>
                    </a:lnTo>
                    <a:lnTo>
                      <a:pt x="934" y="546"/>
                    </a:lnTo>
                    <a:lnTo>
                      <a:pt x="928" y="568"/>
                    </a:lnTo>
                    <a:lnTo>
                      <a:pt x="921" y="590"/>
                    </a:lnTo>
                    <a:lnTo>
                      <a:pt x="914" y="613"/>
                    </a:lnTo>
                    <a:lnTo>
                      <a:pt x="904" y="635"/>
                    </a:lnTo>
                    <a:lnTo>
                      <a:pt x="896" y="656"/>
                    </a:lnTo>
                    <a:lnTo>
                      <a:pt x="886" y="678"/>
                    </a:lnTo>
                    <a:lnTo>
                      <a:pt x="875" y="699"/>
                    </a:lnTo>
                    <a:lnTo>
                      <a:pt x="863" y="720"/>
                    </a:lnTo>
                    <a:lnTo>
                      <a:pt x="852" y="741"/>
                    </a:lnTo>
                    <a:lnTo>
                      <a:pt x="839" y="761"/>
                    </a:lnTo>
                    <a:lnTo>
                      <a:pt x="825" y="781"/>
                    </a:lnTo>
                    <a:lnTo>
                      <a:pt x="809" y="801"/>
                    </a:lnTo>
                    <a:lnTo>
                      <a:pt x="794" y="820"/>
                    </a:lnTo>
                    <a:lnTo>
                      <a:pt x="778" y="839"/>
                    </a:lnTo>
                    <a:lnTo>
                      <a:pt x="761" y="857"/>
                    </a:lnTo>
                    <a:lnTo>
                      <a:pt x="744" y="874"/>
                    </a:lnTo>
                    <a:lnTo>
                      <a:pt x="725" y="891"/>
                    </a:lnTo>
                    <a:lnTo>
                      <a:pt x="705" y="908"/>
                    </a:lnTo>
                    <a:lnTo>
                      <a:pt x="685" y="923"/>
                    </a:lnTo>
                    <a:lnTo>
                      <a:pt x="664" y="937"/>
                    </a:lnTo>
                    <a:lnTo>
                      <a:pt x="643" y="951"/>
                    </a:lnTo>
                    <a:lnTo>
                      <a:pt x="620" y="964"/>
                    </a:lnTo>
                    <a:lnTo>
                      <a:pt x="596" y="977"/>
                    </a:lnTo>
                    <a:lnTo>
                      <a:pt x="573" y="987"/>
                    </a:lnTo>
                    <a:lnTo>
                      <a:pt x="573" y="987"/>
                    </a:lnTo>
                    <a:lnTo>
                      <a:pt x="623" y="919"/>
                    </a:lnTo>
                    <a:lnTo>
                      <a:pt x="670" y="855"/>
                    </a:lnTo>
                    <a:lnTo>
                      <a:pt x="691" y="823"/>
                    </a:lnTo>
                    <a:lnTo>
                      <a:pt x="712" y="793"/>
                    </a:lnTo>
                    <a:lnTo>
                      <a:pt x="731" y="763"/>
                    </a:lnTo>
                    <a:lnTo>
                      <a:pt x="749" y="731"/>
                    </a:lnTo>
                    <a:lnTo>
                      <a:pt x="766" y="700"/>
                    </a:lnTo>
                    <a:lnTo>
                      <a:pt x="781" y="669"/>
                    </a:lnTo>
                    <a:lnTo>
                      <a:pt x="795" y="636"/>
                    </a:lnTo>
                    <a:lnTo>
                      <a:pt x="808" y="603"/>
                    </a:lnTo>
                    <a:lnTo>
                      <a:pt x="820" y="569"/>
                    </a:lnTo>
                    <a:lnTo>
                      <a:pt x="829" y="533"/>
                    </a:lnTo>
                    <a:lnTo>
                      <a:pt x="838" y="497"/>
                    </a:lnTo>
                    <a:lnTo>
                      <a:pt x="845" y="457"/>
                    </a:lnTo>
                    <a:lnTo>
                      <a:pt x="845" y="457"/>
                    </a:lnTo>
                    <a:lnTo>
                      <a:pt x="847" y="441"/>
                    </a:lnTo>
                    <a:lnTo>
                      <a:pt x="849" y="419"/>
                    </a:lnTo>
                    <a:lnTo>
                      <a:pt x="849" y="396"/>
                    </a:lnTo>
                    <a:lnTo>
                      <a:pt x="848" y="383"/>
                    </a:lnTo>
                    <a:lnTo>
                      <a:pt x="847" y="371"/>
                    </a:lnTo>
                    <a:lnTo>
                      <a:pt x="843" y="359"/>
                    </a:lnTo>
                    <a:lnTo>
                      <a:pt x="840" y="348"/>
                    </a:lnTo>
                    <a:lnTo>
                      <a:pt x="834" y="338"/>
                    </a:lnTo>
                    <a:lnTo>
                      <a:pt x="827" y="327"/>
                    </a:lnTo>
                    <a:lnTo>
                      <a:pt x="818" y="319"/>
                    </a:lnTo>
                    <a:lnTo>
                      <a:pt x="807" y="312"/>
                    </a:lnTo>
                    <a:lnTo>
                      <a:pt x="794" y="307"/>
                    </a:lnTo>
                    <a:lnTo>
                      <a:pt x="779" y="305"/>
                    </a:lnTo>
                    <a:lnTo>
                      <a:pt x="779" y="305"/>
                    </a:lnTo>
                    <a:lnTo>
                      <a:pt x="763" y="304"/>
                    </a:lnTo>
                    <a:lnTo>
                      <a:pt x="747" y="306"/>
                    </a:lnTo>
                    <a:lnTo>
                      <a:pt x="733" y="309"/>
                    </a:lnTo>
                    <a:lnTo>
                      <a:pt x="719" y="315"/>
                    </a:lnTo>
                    <a:lnTo>
                      <a:pt x="708" y="323"/>
                    </a:lnTo>
                    <a:lnTo>
                      <a:pt x="696" y="333"/>
                    </a:lnTo>
                    <a:lnTo>
                      <a:pt x="684" y="342"/>
                    </a:lnTo>
                    <a:lnTo>
                      <a:pt x="675" y="354"/>
                    </a:lnTo>
                    <a:lnTo>
                      <a:pt x="665" y="366"/>
                    </a:lnTo>
                    <a:lnTo>
                      <a:pt x="658" y="377"/>
                    </a:lnTo>
                    <a:lnTo>
                      <a:pt x="650" y="389"/>
                    </a:lnTo>
                    <a:lnTo>
                      <a:pt x="644" y="401"/>
                    </a:lnTo>
                    <a:lnTo>
                      <a:pt x="635" y="422"/>
                    </a:lnTo>
                    <a:lnTo>
                      <a:pt x="630" y="438"/>
                    </a:lnTo>
                    <a:lnTo>
                      <a:pt x="630" y="438"/>
                    </a:lnTo>
                    <a:lnTo>
                      <a:pt x="615" y="497"/>
                    </a:lnTo>
                    <a:lnTo>
                      <a:pt x="599" y="553"/>
                    </a:lnTo>
                    <a:lnTo>
                      <a:pt x="582" y="608"/>
                    </a:lnTo>
                    <a:lnTo>
                      <a:pt x="564" y="662"/>
                    </a:lnTo>
                    <a:lnTo>
                      <a:pt x="545" y="713"/>
                    </a:lnTo>
                    <a:lnTo>
                      <a:pt x="524" y="764"/>
                    </a:lnTo>
                    <a:lnTo>
                      <a:pt x="500" y="814"/>
                    </a:lnTo>
                    <a:lnTo>
                      <a:pt x="475" y="862"/>
                    </a:lnTo>
                    <a:lnTo>
                      <a:pt x="461" y="887"/>
                    </a:lnTo>
                    <a:lnTo>
                      <a:pt x="446" y="910"/>
                    </a:lnTo>
                    <a:lnTo>
                      <a:pt x="431" y="933"/>
                    </a:lnTo>
                    <a:lnTo>
                      <a:pt x="415" y="958"/>
                    </a:lnTo>
                    <a:lnTo>
                      <a:pt x="398" y="981"/>
                    </a:lnTo>
                    <a:lnTo>
                      <a:pt x="381" y="1005"/>
                    </a:lnTo>
                    <a:lnTo>
                      <a:pt x="362" y="1027"/>
                    </a:lnTo>
                    <a:lnTo>
                      <a:pt x="342" y="1051"/>
                    </a:lnTo>
                    <a:lnTo>
                      <a:pt x="321" y="1074"/>
                    </a:lnTo>
                    <a:lnTo>
                      <a:pt x="300" y="1097"/>
                    </a:lnTo>
                    <a:lnTo>
                      <a:pt x="278" y="1121"/>
                    </a:lnTo>
                    <a:lnTo>
                      <a:pt x="253" y="1143"/>
                    </a:lnTo>
                    <a:lnTo>
                      <a:pt x="229" y="1166"/>
                    </a:lnTo>
                    <a:lnTo>
                      <a:pt x="203" y="1190"/>
                    </a:lnTo>
                    <a:lnTo>
                      <a:pt x="176" y="1213"/>
                    </a:lnTo>
                    <a:lnTo>
                      <a:pt x="147" y="1237"/>
                    </a:lnTo>
                    <a:lnTo>
                      <a:pt x="147" y="1237"/>
                    </a:lnTo>
                    <a:lnTo>
                      <a:pt x="170" y="1262"/>
                    </a:lnTo>
                    <a:lnTo>
                      <a:pt x="194" y="1288"/>
                    </a:lnTo>
                    <a:lnTo>
                      <a:pt x="218" y="1312"/>
                    </a:lnTo>
                    <a:lnTo>
                      <a:pt x="243" y="1335"/>
                    </a:lnTo>
                    <a:lnTo>
                      <a:pt x="243" y="1335"/>
                    </a:lnTo>
                    <a:lnTo>
                      <a:pt x="292" y="1300"/>
                    </a:lnTo>
                    <a:lnTo>
                      <a:pt x="339" y="1267"/>
                    </a:lnTo>
                    <a:lnTo>
                      <a:pt x="386" y="1237"/>
                    </a:lnTo>
                    <a:lnTo>
                      <a:pt x="430" y="1209"/>
                    </a:lnTo>
                    <a:lnTo>
                      <a:pt x="473" y="1183"/>
                    </a:lnTo>
                    <a:lnTo>
                      <a:pt x="514" y="1161"/>
                    </a:lnTo>
                    <a:lnTo>
                      <a:pt x="554" y="1142"/>
                    </a:lnTo>
                    <a:lnTo>
                      <a:pt x="592" y="1125"/>
                    </a:lnTo>
                    <a:lnTo>
                      <a:pt x="592" y="1125"/>
                    </a:lnTo>
                    <a:lnTo>
                      <a:pt x="624" y="1113"/>
                    </a:lnTo>
                    <a:lnTo>
                      <a:pt x="656" y="1099"/>
                    </a:lnTo>
                    <a:lnTo>
                      <a:pt x="686" y="1082"/>
                    </a:lnTo>
                    <a:lnTo>
                      <a:pt x="716" y="1066"/>
                    </a:lnTo>
                    <a:lnTo>
                      <a:pt x="744" y="1047"/>
                    </a:lnTo>
                    <a:lnTo>
                      <a:pt x="771" y="1028"/>
                    </a:lnTo>
                    <a:lnTo>
                      <a:pt x="797" y="1008"/>
                    </a:lnTo>
                    <a:lnTo>
                      <a:pt x="821" y="988"/>
                    </a:lnTo>
                    <a:lnTo>
                      <a:pt x="845" y="966"/>
                    </a:lnTo>
                    <a:lnTo>
                      <a:pt x="867" y="944"/>
                    </a:lnTo>
                    <a:lnTo>
                      <a:pt x="888" y="921"/>
                    </a:lnTo>
                    <a:lnTo>
                      <a:pt x="908" y="897"/>
                    </a:lnTo>
                    <a:lnTo>
                      <a:pt x="927" y="873"/>
                    </a:lnTo>
                    <a:lnTo>
                      <a:pt x="944" y="848"/>
                    </a:lnTo>
                    <a:lnTo>
                      <a:pt x="960" y="822"/>
                    </a:lnTo>
                    <a:lnTo>
                      <a:pt x="977" y="796"/>
                    </a:lnTo>
                    <a:lnTo>
                      <a:pt x="991" y="771"/>
                    </a:lnTo>
                    <a:lnTo>
                      <a:pt x="1004" y="744"/>
                    </a:lnTo>
                    <a:lnTo>
                      <a:pt x="1017" y="717"/>
                    </a:lnTo>
                    <a:lnTo>
                      <a:pt x="1028" y="690"/>
                    </a:lnTo>
                    <a:lnTo>
                      <a:pt x="1038" y="662"/>
                    </a:lnTo>
                    <a:lnTo>
                      <a:pt x="1047" y="635"/>
                    </a:lnTo>
                    <a:lnTo>
                      <a:pt x="1055" y="607"/>
                    </a:lnTo>
                    <a:lnTo>
                      <a:pt x="1062" y="580"/>
                    </a:lnTo>
                    <a:lnTo>
                      <a:pt x="1069" y="552"/>
                    </a:lnTo>
                    <a:lnTo>
                      <a:pt x="1074" y="525"/>
                    </a:lnTo>
                    <a:lnTo>
                      <a:pt x="1078" y="498"/>
                    </a:lnTo>
                    <a:lnTo>
                      <a:pt x="1081" y="471"/>
                    </a:lnTo>
                    <a:lnTo>
                      <a:pt x="1083" y="444"/>
                    </a:lnTo>
                    <a:lnTo>
                      <a:pt x="1085" y="417"/>
                    </a:lnTo>
                    <a:lnTo>
                      <a:pt x="1085" y="391"/>
                    </a:lnTo>
                    <a:lnTo>
                      <a:pt x="1085" y="366"/>
                    </a:lnTo>
                    <a:lnTo>
                      <a:pt x="1085" y="36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scoSansTT Light"/>
                  <a:cs typeface="CiscoSansTT Light"/>
                </a:endParaRPr>
              </a:p>
            </p:txBody>
          </p:sp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99EBD9F8-4B9C-0F43-80CF-78A00D56E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6450" y="2720976"/>
                <a:ext cx="447675" cy="563563"/>
              </a:xfrm>
              <a:custGeom>
                <a:avLst/>
                <a:gdLst>
                  <a:gd name="T0" fmla="*/ 842 w 1692"/>
                  <a:gd name="T1" fmla="*/ 2095 h 2130"/>
                  <a:gd name="T2" fmla="*/ 794 w 1692"/>
                  <a:gd name="T3" fmla="*/ 2124 h 2130"/>
                  <a:gd name="T4" fmla="*/ 873 w 1692"/>
                  <a:gd name="T5" fmla="*/ 2130 h 2130"/>
                  <a:gd name="T6" fmla="*/ 1022 w 1692"/>
                  <a:gd name="T7" fmla="*/ 2113 h 2130"/>
                  <a:gd name="T8" fmla="*/ 1163 w 1692"/>
                  <a:gd name="T9" fmla="*/ 2067 h 2130"/>
                  <a:gd name="T10" fmla="*/ 1294 w 1692"/>
                  <a:gd name="T11" fmla="*/ 1993 h 2130"/>
                  <a:gd name="T12" fmla="*/ 1412 w 1692"/>
                  <a:gd name="T13" fmla="*/ 1894 h 2130"/>
                  <a:gd name="T14" fmla="*/ 1466 w 1692"/>
                  <a:gd name="T15" fmla="*/ 1821 h 2130"/>
                  <a:gd name="T16" fmla="*/ 1529 w 1692"/>
                  <a:gd name="T17" fmla="*/ 1715 h 2130"/>
                  <a:gd name="T18" fmla="*/ 1582 w 1692"/>
                  <a:gd name="T19" fmla="*/ 1604 h 2130"/>
                  <a:gd name="T20" fmla="*/ 1649 w 1692"/>
                  <a:gd name="T21" fmla="*/ 1398 h 2130"/>
                  <a:gd name="T22" fmla="*/ 1687 w 1692"/>
                  <a:gd name="T23" fmla="*/ 1156 h 2130"/>
                  <a:gd name="T24" fmla="*/ 1691 w 1692"/>
                  <a:gd name="T25" fmla="*/ 977 h 2130"/>
                  <a:gd name="T26" fmla="*/ 1677 w 1692"/>
                  <a:gd name="T27" fmla="*/ 822 h 2130"/>
                  <a:gd name="T28" fmla="*/ 1644 w 1692"/>
                  <a:gd name="T29" fmla="*/ 667 h 2130"/>
                  <a:gd name="T30" fmla="*/ 1594 w 1692"/>
                  <a:gd name="T31" fmla="*/ 518 h 2130"/>
                  <a:gd name="T32" fmla="*/ 1521 w 1692"/>
                  <a:gd name="T33" fmla="*/ 377 h 2130"/>
                  <a:gd name="T34" fmla="*/ 1428 w 1692"/>
                  <a:gd name="T35" fmla="*/ 252 h 2130"/>
                  <a:gd name="T36" fmla="*/ 1310 w 1692"/>
                  <a:gd name="T37" fmla="*/ 145 h 2130"/>
                  <a:gd name="T38" fmla="*/ 1169 w 1692"/>
                  <a:gd name="T39" fmla="*/ 64 h 2130"/>
                  <a:gd name="T40" fmla="*/ 1001 w 1692"/>
                  <a:gd name="T41" fmla="*/ 14 h 2130"/>
                  <a:gd name="T42" fmla="*/ 926 w 1692"/>
                  <a:gd name="T43" fmla="*/ 4 h 2130"/>
                  <a:gd name="T44" fmla="*/ 835 w 1692"/>
                  <a:gd name="T45" fmla="*/ 0 h 2130"/>
                  <a:gd name="T46" fmla="*/ 751 w 1692"/>
                  <a:gd name="T47" fmla="*/ 7 h 2130"/>
                  <a:gd name="T48" fmla="*/ 655 w 1692"/>
                  <a:gd name="T49" fmla="*/ 32 h 2130"/>
                  <a:gd name="T50" fmla="*/ 521 w 1692"/>
                  <a:gd name="T51" fmla="*/ 101 h 2130"/>
                  <a:gd name="T52" fmla="*/ 409 w 1692"/>
                  <a:gd name="T53" fmla="*/ 200 h 2130"/>
                  <a:gd name="T54" fmla="*/ 315 w 1692"/>
                  <a:gd name="T55" fmla="*/ 322 h 2130"/>
                  <a:gd name="T56" fmla="*/ 234 w 1692"/>
                  <a:gd name="T57" fmla="*/ 461 h 2130"/>
                  <a:gd name="T58" fmla="*/ 130 w 1692"/>
                  <a:gd name="T59" fmla="*/ 685 h 2130"/>
                  <a:gd name="T60" fmla="*/ 27 w 1692"/>
                  <a:gd name="T61" fmla="*/ 924 h 2130"/>
                  <a:gd name="T62" fmla="*/ 0 w 1692"/>
                  <a:gd name="T63" fmla="*/ 1039 h 2130"/>
                  <a:gd name="T64" fmla="*/ 7 w 1692"/>
                  <a:gd name="T65" fmla="*/ 1178 h 2130"/>
                  <a:gd name="T66" fmla="*/ 69 w 1692"/>
                  <a:gd name="T67" fmla="*/ 1136 h 2130"/>
                  <a:gd name="T68" fmla="*/ 143 w 1692"/>
                  <a:gd name="T69" fmla="*/ 992 h 2130"/>
                  <a:gd name="T70" fmla="*/ 253 w 1692"/>
                  <a:gd name="T71" fmla="*/ 738 h 2130"/>
                  <a:gd name="T72" fmla="*/ 367 w 1692"/>
                  <a:gd name="T73" fmla="*/ 494 h 2130"/>
                  <a:gd name="T74" fmla="*/ 439 w 1692"/>
                  <a:gd name="T75" fmla="*/ 375 h 2130"/>
                  <a:gd name="T76" fmla="*/ 521 w 1692"/>
                  <a:gd name="T77" fmla="*/ 274 h 2130"/>
                  <a:gd name="T78" fmla="*/ 616 w 1692"/>
                  <a:gd name="T79" fmla="*/ 198 h 2130"/>
                  <a:gd name="T80" fmla="*/ 729 w 1692"/>
                  <a:gd name="T81" fmla="*/ 149 h 2130"/>
                  <a:gd name="T82" fmla="*/ 861 w 1692"/>
                  <a:gd name="T83" fmla="*/ 134 h 2130"/>
                  <a:gd name="T84" fmla="*/ 977 w 1692"/>
                  <a:gd name="T85" fmla="*/ 145 h 2130"/>
                  <a:gd name="T86" fmla="*/ 1117 w 1692"/>
                  <a:gd name="T87" fmla="*/ 189 h 2130"/>
                  <a:gd name="T88" fmla="*/ 1237 w 1692"/>
                  <a:gd name="T89" fmla="*/ 258 h 2130"/>
                  <a:gd name="T90" fmla="*/ 1336 w 1692"/>
                  <a:gd name="T91" fmla="*/ 350 h 2130"/>
                  <a:gd name="T92" fmla="*/ 1415 w 1692"/>
                  <a:gd name="T93" fmla="*/ 459 h 2130"/>
                  <a:gd name="T94" fmla="*/ 1476 w 1692"/>
                  <a:gd name="T95" fmla="*/ 581 h 2130"/>
                  <a:gd name="T96" fmla="*/ 1519 w 1692"/>
                  <a:gd name="T97" fmla="*/ 712 h 2130"/>
                  <a:gd name="T98" fmla="*/ 1546 w 1692"/>
                  <a:gd name="T99" fmla="*/ 847 h 2130"/>
                  <a:gd name="T100" fmla="*/ 1558 w 1692"/>
                  <a:gd name="T101" fmla="*/ 981 h 2130"/>
                  <a:gd name="T102" fmla="*/ 1558 w 1692"/>
                  <a:gd name="T103" fmla="*/ 1110 h 2130"/>
                  <a:gd name="T104" fmla="*/ 1536 w 1692"/>
                  <a:gd name="T105" fmla="*/ 1282 h 2130"/>
                  <a:gd name="T106" fmla="*/ 1494 w 1692"/>
                  <a:gd name="T107" fmla="*/ 1452 h 2130"/>
                  <a:gd name="T108" fmla="*/ 1430 w 1692"/>
                  <a:gd name="T109" fmla="*/ 1612 h 2130"/>
                  <a:gd name="T110" fmla="*/ 1344 w 1692"/>
                  <a:gd name="T111" fmla="*/ 1760 h 2130"/>
                  <a:gd name="T112" fmla="*/ 1238 w 1692"/>
                  <a:gd name="T113" fmla="*/ 1886 h 2130"/>
                  <a:gd name="T114" fmla="*/ 1109 w 1692"/>
                  <a:gd name="T115" fmla="*/ 1988 h 2130"/>
                  <a:gd name="T116" fmla="*/ 958 w 1692"/>
                  <a:gd name="T117" fmla="*/ 2061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2" h="2130">
                    <a:moveTo>
                      <a:pt x="917" y="2072"/>
                    </a:moveTo>
                    <a:lnTo>
                      <a:pt x="917" y="2072"/>
                    </a:lnTo>
                    <a:lnTo>
                      <a:pt x="880" y="2083"/>
                    </a:lnTo>
                    <a:lnTo>
                      <a:pt x="842" y="2095"/>
                    </a:lnTo>
                    <a:lnTo>
                      <a:pt x="805" y="2108"/>
                    </a:lnTo>
                    <a:lnTo>
                      <a:pt x="767" y="2120"/>
                    </a:lnTo>
                    <a:lnTo>
                      <a:pt x="767" y="2120"/>
                    </a:lnTo>
                    <a:lnTo>
                      <a:pt x="794" y="2124"/>
                    </a:lnTo>
                    <a:lnTo>
                      <a:pt x="820" y="2126"/>
                    </a:lnTo>
                    <a:lnTo>
                      <a:pt x="847" y="2129"/>
                    </a:lnTo>
                    <a:lnTo>
                      <a:pt x="873" y="2130"/>
                    </a:lnTo>
                    <a:lnTo>
                      <a:pt x="873" y="2130"/>
                    </a:lnTo>
                    <a:lnTo>
                      <a:pt x="911" y="2129"/>
                    </a:lnTo>
                    <a:lnTo>
                      <a:pt x="949" y="2125"/>
                    </a:lnTo>
                    <a:lnTo>
                      <a:pt x="986" y="2120"/>
                    </a:lnTo>
                    <a:lnTo>
                      <a:pt x="1022" y="2113"/>
                    </a:lnTo>
                    <a:lnTo>
                      <a:pt x="1059" y="2104"/>
                    </a:lnTo>
                    <a:lnTo>
                      <a:pt x="1094" y="2093"/>
                    </a:lnTo>
                    <a:lnTo>
                      <a:pt x="1129" y="2081"/>
                    </a:lnTo>
                    <a:lnTo>
                      <a:pt x="1163" y="2067"/>
                    </a:lnTo>
                    <a:lnTo>
                      <a:pt x="1197" y="2051"/>
                    </a:lnTo>
                    <a:lnTo>
                      <a:pt x="1230" y="2034"/>
                    </a:lnTo>
                    <a:lnTo>
                      <a:pt x="1262" y="2014"/>
                    </a:lnTo>
                    <a:lnTo>
                      <a:pt x="1294" y="1993"/>
                    </a:lnTo>
                    <a:lnTo>
                      <a:pt x="1325" y="1971"/>
                    </a:lnTo>
                    <a:lnTo>
                      <a:pt x="1355" y="1947"/>
                    </a:lnTo>
                    <a:lnTo>
                      <a:pt x="1384" y="1921"/>
                    </a:lnTo>
                    <a:lnTo>
                      <a:pt x="1412" y="1894"/>
                    </a:lnTo>
                    <a:lnTo>
                      <a:pt x="1412" y="1894"/>
                    </a:lnTo>
                    <a:lnTo>
                      <a:pt x="1431" y="1871"/>
                    </a:lnTo>
                    <a:lnTo>
                      <a:pt x="1450" y="1846"/>
                    </a:lnTo>
                    <a:lnTo>
                      <a:pt x="1466" y="1821"/>
                    </a:lnTo>
                    <a:lnTo>
                      <a:pt x="1484" y="1795"/>
                    </a:lnTo>
                    <a:lnTo>
                      <a:pt x="1499" y="1769"/>
                    </a:lnTo>
                    <a:lnTo>
                      <a:pt x="1515" y="1742"/>
                    </a:lnTo>
                    <a:lnTo>
                      <a:pt x="1529" y="1715"/>
                    </a:lnTo>
                    <a:lnTo>
                      <a:pt x="1543" y="1688"/>
                    </a:lnTo>
                    <a:lnTo>
                      <a:pt x="1558" y="1660"/>
                    </a:lnTo>
                    <a:lnTo>
                      <a:pt x="1570" y="1632"/>
                    </a:lnTo>
                    <a:lnTo>
                      <a:pt x="1582" y="1604"/>
                    </a:lnTo>
                    <a:lnTo>
                      <a:pt x="1594" y="1575"/>
                    </a:lnTo>
                    <a:lnTo>
                      <a:pt x="1615" y="1516"/>
                    </a:lnTo>
                    <a:lnTo>
                      <a:pt x="1632" y="1458"/>
                    </a:lnTo>
                    <a:lnTo>
                      <a:pt x="1649" y="1398"/>
                    </a:lnTo>
                    <a:lnTo>
                      <a:pt x="1662" y="1337"/>
                    </a:lnTo>
                    <a:lnTo>
                      <a:pt x="1673" y="1276"/>
                    </a:lnTo>
                    <a:lnTo>
                      <a:pt x="1682" y="1215"/>
                    </a:lnTo>
                    <a:lnTo>
                      <a:pt x="1687" y="1156"/>
                    </a:lnTo>
                    <a:lnTo>
                      <a:pt x="1691" y="1095"/>
                    </a:lnTo>
                    <a:lnTo>
                      <a:pt x="1692" y="1035"/>
                    </a:lnTo>
                    <a:lnTo>
                      <a:pt x="1691" y="977"/>
                    </a:lnTo>
                    <a:lnTo>
                      <a:pt x="1691" y="977"/>
                    </a:lnTo>
                    <a:lnTo>
                      <a:pt x="1689" y="938"/>
                    </a:lnTo>
                    <a:lnTo>
                      <a:pt x="1686" y="899"/>
                    </a:lnTo>
                    <a:lnTo>
                      <a:pt x="1682" y="861"/>
                    </a:lnTo>
                    <a:lnTo>
                      <a:pt x="1677" y="822"/>
                    </a:lnTo>
                    <a:lnTo>
                      <a:pt x="1670" y="783"/>
                    </a:lnTo>
                    <a:lnTo>
                      <a:pt x="1663" y="745"/>
                    </a:lnTo>
                    <a:lnTo>
                      <a:pt x="1655" y="706"/>
                    </a:lnTo>
                    <a:lnTo>
                      <a:pt x="1644" y="667"/>
                    </a:lnTo>
                    <a:lnTo>
                      <a:pt x="1634" y="630"/>
                    </a:lnTo>
                    <a:lnTo>
                      <a:pt x="1622" y="591"/>
                    </a:lnTo>
                    <a:lnTo>
                      <a:pt x="1608" y="554"/>
                    </a:lnTo>
                    <a:lnTo>
                      <a:pt x="1594" y="518"/>
                    </a:lnTo>
                    <a:lnTo>
                      <a:pt x="1577" y="481"/>
                    </a:lnTo>
                    <a:lnTo>
                      <a:pt x="1560" y="446"/>
                    </a:lnTo>
                    <a:lnTo>
                      <a:pt x="1541" y="411"/>
                    </a:lnTo>
                    <a:lnTo>
                      <a:pt x="1521" y="377"/>
                    </a:lnTo>
                    <a:lnTo>
                      <a:pt x="1500" y="344"/>
                    </a:lnTo>
                    <a:lnTo>
                      <a:pt x="1478" y="313"/>
                    </a:lnTo>
                    <a:lnTo>
                      <a:pt x="1453" y="281"/>
                    </a:lnTo>
                    <a:lnTo>
                      <a:pt x="1428" y="252"/>
                    </a:lnTo>
                    <a:lnTo>
                      <a:pt x="1401" y="222"/>
                    </a:lnTo>
                    <a:lnTo>
                      <a:pt x="1373" y="196"/>
                    </a:lnTo>
                    <a:lnTo>
                      <a:pt x="1342" y="170"/>
                    </a:lnTo>
                    <a:lnTo>
                      <a:pt x="1310" y="145"/>
                    </a:lnTo>
                    <a:lnTo>
                      <a:pt x="1278" y="123"/>
                    </a:lnTo>
                    <a:lnTo>
                      <a:pt x="1243" y="102"/>
                    </a:lnTo>
                    <a:lnTo>
                      <a:pt x="1207" y="82"/>
                    </a:lnTo>
                    <a:lnTo>
                      <a:pt x="1169" y="64"/>
                    </a:lnTo>
                    <a:lnTo>
                      <a:pt x="1129" y="49"/>
                    </a:lnTo>
                    <a:lnTo>
                      <a:pt x="1088" y="35"/>
                    </a:lnTo>
                    <a:lnTo>
                      <a:pt x="1046" y="23"/>
                    </a:lnTo>
                    <a:lnTo>
                      <a:pt x="1001" y="14"/>
                    </a:lnTo>
                    <a:lnTo>
                      <a:pt x="1001" y="14"/>
                    </a:lnTo>
                    <a:lnTo>
                      <a:pt x="976" y="9"/>
                    </a:lnTo>
                    <a:lnTo>
                      <a:pt x="951" y="6"/>
                    </a:lnTo>
                    <a:lnTo>
                      <a:pt x="926" y="4"/>
                    </a:lnTo>
                    <a:lnTo>
                      <a:pt x="903" y="1"/>
                    </a:lnTo>
                    <a:lnTo>
                      <a:pt x="880" y="0"/>
                    </a:lnTo>
                    <a:lnTo>
                      <a:pt x="857" y="0"/>
                    </a:lnTo>
                    <a:lnTo>
                      <a:pt x="835" y="0"/>
                    </a:lnTo>
                    <a:lnTo>
                      <a:pt x="813" y="0"/>
                    </a:lnTo>
                    <a:lnTo>
                      <a:pt x="792" y="2"/>
                    </a:lnTo>
                    <a:lnTo>
                      <a:pt x="771" y="5"/>
                    </a:lnTo>
                    <a:lnTo>
                      <a:pt x="751" y="7"/>
                    </a:lnTo>
                    <a:lnTo>
                      <a:pt x="731" y="11"/>
                    </a:lnTo>
                    <a:lnTo>
                      <a:pt x="711" y="15"/>
                    </a:lnTo>
                    <a:lnTo>
                      <a:pt x="692" y="20"/>
                    </a:lnTo>
                    <a:lnTo>
                      <a:pt x="655" y="32"/>
                    </a:lnTo>
                    <a:lnTo>
                      <a:pt x="620" y="46"/>
                    </a:lnTo>
                    <a:lnTo>
                      <a:pt x="585" y="62"/>
                    </a:lnTo>
                    <a:lnTo>
                      <a:pt x="553" y="80"/>
                    </a:lnTo>
                    <a:lnTo>
                      <a:pt x="521" y="101"/>
                    </a:lnTo>
                    <a:lnTo>
                      <a:pt x="491" y="123"/>
                    </a:lnTo>
                    <a:lnTo>
                      <a:pt x="463" y="146"/>
                    </a:lnTo>
                    <a:lnTo>
                      <a:pt x="436" y="172"/>
                    </a:lnTo>
                    <a:lnTo>
                      <a:pt x="409" y="200"/>
                    </a:lnTo>
                    <a:lnTo>
                      <a:pt x="384" y="228"/>
                    </a:lnTo>
                    <a:lnTo>
                      <a:pt x="360" y="259"/>
                    </a:lnTo>
                    <a:lnTo>
                      <a:pt x="337" y="290"/>
                    </a:lnTo>
                    <a:lnTo>
                      <a:pt x="315" y="322"/>
                    </a:lnTo>
                    <a:lnTo>
                      <a:pt x="293" y="356"/>
                    </a:lnTo>
                    <a:lnTo>
                      <a:pt x="273" y="390"/>
                    </a:lnTo>
                    <a:lnTo>
                      <a:pt x="253" y="425"/>
                    </a:lnTo>
                    <a:lnTo>
                      <a:pt x="234" y="461"/>
                    </a:lnTo>
                    <a:lnTo>
                      <a:pt x="216" y="498"/>
                    </a:lnTo>
                    <a:lnTo>
                      <a:pt x="198" y="535"/>
                    </a:lnTo>
                    <a:lnTo>
                      <a:pt x="163" y="610"/>
                    </a:lnTo>
                    <a:lnTo>
                      <a:pt x="130" y="685"/>
                    </a:lnTo>
                    <a:lnTo>
                      <a:pt x="99" y="760"/>
                    </a:lnTo>
                    <a:lnTo>
                      <a:pt x="99" y="760"/>
                    </a:lnTo>
                    <a:lnTo>
                      <a:pt x="51" y="870"/>
                    </a:lnTo>
                    <a:lnTo>
                      <a:pt x="27" y="924"/>
                    </a:lnTo>
                    <a:lnTo>
                      <a:pt x="3" y="978"/>
                    </a:lnTo>
                    <a:lnTo>
                      <a:pt x="3" y="978"/>
                    </a:lnTo>
                    <a:lnTo>
                      <a:pt x="0" y="1007"/>
                    </a:lnTo>
                    <a:lnTo>
                      <a:pt x="0" y="1039"/>
                    </a:lnTo>
                    <a:lnTo>
                      <a:pt x="0" y="1039"/>
                    </a:lnTo>
                    <a:lnTo>
                      <a:pt x="0" y="1085"/>
                    </a:lnTo>
                    <a:lnTo>
                      <a:pt x="4" y="1132"/>
                    </a:lnTo>
                    <a:lnTo>
                      <a:pt x="7" y="1178"/>
                    </a:lnTo>
                    <a:lnTo>
                      <a:pt x="13" y="1224"/>
                    </a:lnTo>
                    <a:lnTo>
                      <a:pt x="13" y="1224"/>
                    </a:lnTo>
                    <a:lnTo>
                      <a:pt x="42" y="1179"/>
                    </a:lnTo>
                    <a:lnTo>
                      <a:pt x="69" y="1136"/>
                    </a:lnTo>
                    <a:lnTo>
                      <a:pt x="94" y="1092"/>
                    </a:lnTo>
                    <a:lnTo>
                      <a:pt x="116" y="1050"/>
                    </a:lnTo>
                    <a:lnTo>
                      <a:pt x="116" y="1050"/>
                    </a:lnTo>
                    <a:lnTo>
                      <a:pt x="143" y="992"/>
                    </a:lnTo>
                    <a:lnTo>
                      <a:pt x="169" y="932"/>
                    </a:lnTo>
                    <a:lnTo>
                      <a:pt x="220" y="813"/>
                    </a:lnTo>
                    <a:lnTo>
                      <a:pt x="220" y="813"/>
                    </a:lnTo>
                    <a:lnTo>
                      <a:pt x="253" y="738"/>
                    </a:lnTo>
                    <a:lnTo>
                      <a:pt x="285" y="665"/>
                    </a:lnTo>
                    <a:lnTo>
                      <a:pt x="316" y="595"/>
                    </a:lnTo>
                    <a:lnTo>
                      <a:pt x="349" y="527"/>
                    </a:lnTo>
                    <a:lnTo>
                      <a:pt x="367" y="494"/>
                    </a:lnTo>
                    <a:lnTo>
                      <a:pt x="384" y="463"/>
                    </a:lnTo>
                    <a:lnTo>
                      <a:pt x="402" y="432"/>
                    </a:lnTo>
                    <a:lnTo>
                      <a:pt x="419" y="403"/>
                    </a:lnTo>
                    <a:lnTo>
                      <a:pt x="439" y="375"/>
                    </a:lnTo>
                    <a:lnTo>
                      <a:pt x="458" y="348"/>
                    </a:lnTo>
                    <a:lnTo>
                      <a:pt x="478" y="322"/>
                    </a:lnTo>
                    <a:lnTo>
                      <a:pt x="499" y="297"/>
                    </a:lnTo>
                    <a:lnTo>
                      <a:pt x="521" y="274"/>
                    </a:lnTo>
                    <a:lnTo>
                      <a:pt x="544" y="253"/>
                    </a:lnTo>
                    <a:lnTo>
                      <a:pt x="567" y="233"/>
                    </a:lnTo>
                    <a:lnTo>
                      <a:pt x="590" y="214"/>
                    </a:lnTo>
                    <a:lnTo>
                      <a:pt x="616" y="198"/>
                    </a:lnTo>
                    <a:lnTo>
                      <a:pt x="642" y="183"/>
                    </a:lnTo>
                    <a:lnTo>
                      <a:pt x="670" y="170"/>
                    </a:lnTo>
                    <a:lnTo>
                      <a:pt x="698" y="158"/>
                    </a:lnTo>
                    <a:lnTo>
                      <a:pt x="729" y="149"/>
                    </a:lnTo>
                    <a:lnTo>
                      <a:pt x="759" y="142"/>
                    </a:lnTo>
                    <a:lnTo>
                      <a:pt x="792" y="137"/>
                    </a:lnTo>
                    <a:lnTo>
                      <a:pt x="826" y="134"/>
                    </a:lnTo>
                    <a:lnTo>
                      <a:pt x="861" y="134"/>
                    </a:lnTo>
                    <a:lnTo>
                      <a:pt x="898" y="135"/>
                    </a:lnTo>
                    <a:lnTo>
                      <a:pt x="936" y="138"/>
                    </a:lnTo>
                    <a:lnTo>
                      <a:pt x="977" y="145"/>
                    </a:lnTo>
                    <a:lnTo>
                      <a:pt x="977" y="145"/>
                    </a:lnTo>
                    <a:lnTo>
                      <a:pt x="1014" y="153"/>
                    </a:lnTo>
                    <a:lnTo>
                      <a:pt x="1049" y="163"/>
                    </a:lnTo>
                    <a:lnTo>
                      <a:pt x="1084" y="174"/>
                    </a:lnTo>
                    <a:lnTo>
                      <a:pt x="1117" y="189"/>
                    </a:lnTo>
                    <a:lnTo>
                      <a:pt x="1150" y="204"/>
                    </a:lnTo>
                    <a:lnTo>
                      <a:pt x="1180" y="220"/>
                    </a:lnTo>
                    <a:lnTo>
                      <a:pt x="1210" y="239"/>
                    </a:lnTo>
                    <a:lnTo>
                      <a:pt x="1237" y="258"/>
                    </a:lnTo>
                    <a:lnTo>
                      <a:pt x="1264" y="279"/>
                    </a:lnTo>
                    <a:lnTo>
                      <a:pt x="1289" y="301"/>
                    </a:lnTo>
                    <a:lnTo>
                      <a:pt x="1313" y="326"/>
                    </a:lnTo>
                    <a:lnTo>
                      <a:pt x="1336" y="350"/>
                    </a:lnTo>
                    <a:lnTo>
                      <a:pt x="1357" y="376"/>
                    </a:lnTo>
                    <a:lnTo>
                      <a:pt x="1377" y="403"/>
                    </a:lnTo>
                    <a:lnTo>
                      <a:pt x="1397" y="431"/>
                    </a:lnTo>
                    <a:lnTo>
                      <a:pt x="1415" y="459"/>
                    </a:lnTo>
                    <a:lnTo>
                      <a:pt x="1431" y="488"/>
                    </a:lnTo>
                    <a:lnTo>
                      <a:pt x="1447" y="519"/>
                    </a:lnTo>
                    <a:lnTo>
                      <a:pt x="1461" y="549"/>
                    </a:lnTo>
                    <a:lnTo>
                      <a:pt x="1476" y="581"/>
                    </a:lnTo>
                    <a:lnTo>
                      <a:pt x="1487" y="614"/>
                    </a:lnTo>
                    <a:lnTo>
                      <a:pt x="1499" y="646"/>
                    </a:lnTo>
                    <a:lnTo>
                      <a:pt x="1510" y="679"/>
                    </a:lnTo>
                    <a:lnTo>
                      <a:pt x="1519" y="712"/>
                    </a:lnTo>
                    <a:lnTo>
                      <a:pt x="1527" y="746"/>
                    </a:lnTo>
                    <a:lnTo>
                      <a:pt x="1534" y="779"/>
                    </a:lnTo>
                    <a:lnTo>
                      <a:pt x="1540" y="813"/>
                    </a:lnTo>
                    <a:lnTo>
                      <a:pt x="1546" y="847"/>
                    </a:lnTo>
                    <a:lnTo>
                      <a:pt x="1550" y="881"/>
                    </a:lnTo>
                    <a:lnTo>
                      <a:pt x="1554" y="914"/>
                    </a:lnTo>
                    <a:lnTo>
                      <a:pt x="1556" y="948"/>
                    </a:lnTo>
                    <a:lnTo>
                      <a:pt x="1558" y="981"/>
                    </a:lnTo>
                    <a:lnTo>
                      <a:pt x="1558" y="981"/>
                    </a:lnTo>
                    <a:lnTo>
                      <a:pt x="1559" y="1023"/>
                    </a:lnTo>
                    <a:lnTo>
                      <a:pt x="1559" y="1067"/>
                    </a:lnTo>
                    <a:lnTo>
                      <a:pt x="1558" y="1110"/>
                    </a:lnTo>
                    <a:lnTo>
                      <a:pt x="1554" y="1153"/>
                    </a:lnTo>
                    <a:lnTo>
                      <a:pt x="1549" y="1195"/>
                    </a:lnTo>
                    <a:lnTo>
                      <a:pt x="1543" y="1239"/>
                    </a:lnTo>
                    <a:lnTo>
                      <a:pt x="1536" y="1282"/>
                    </a:lnTo>
                    <a:lnTo>
                      <a:pt x="1528" y="1325"/>
                    </a:lnTo>
                    <a:lnTo>
                      <a:pt x="1518" y="1368"/>
                    </a:lnTo>
                    <a:lnTo>
                      <a:pt x="1507" y="1410"/>
                    </a:lnTo>
                    <a:lnTo>
                      <a:pt x="1494" y="1452"/>
                    </a:lnTo>
                    <a:lnTo>
                      <a:pt x="1480" y="1493"/>
                    </a:lnTo>
                    <a:lnTo>
                      <a:pt x="1465" y="1534"/>
                    </a:lnTo>
                    <a:lnTo>
                      <a:pt x="1449" y="1574"/>
                    </a:lnTo>
                    <a:lnTo>
                      <a:pt x="1430" y="1612"/>
                    </a:lnTo>
                    <a:lnTo>
                      <a:pt x="1411" y="1651"/>
                    </a:lnTo>
                    <a:lnTo>
                      <a:pt x="1390" y="1688"/>
                    </a:lnTo>
                    <a:lnTo>
                      <a:pt x="1368" y="1725"/>
                    </a:lnTo>
                    <a:lnTo>
                      <a:pt x="1344" y="1760"/>
                    </a:lnTo>
                    <a:lnTo>
                      <a:pt x="1320" y="1794"/>
                    </a:lnTo>
                    <a:lnTo>
                      <a:pt x="1294" y="1825"/>
                    </a:lnTo>
                    <a:lnTo>
                      <a:pt x="1266" y="1857"/>
                    </a:lnTo>
                    <a:lnTo>
                      <a:pt x="1238" y="1886"/>
                    </a:lnTo>
                    <a:lnTo>
                      <a:pt x="1207" y="1914"/>
                    </a:lnTo>
                    <a:lnTo>
                      <a:pt x="1176" y="1941"/>
                    </a:lnTo>
                    <a:lnTo>
                      <a:pt x="1143" y="1966"/>
                    </a:lnTo>
                    <a:lnTo>
                      <a:pt x="1109" y="1988"/>
                    </a:lnTo>
                    <a:lnTo>
                      <a:pt x="1073" y="2009"/>
                    </a:lnTo>
                    <a:lnTo>
                      <a:pt x="1036" y="2029"/>
                    </a:lnTo>
                    <a:lnTo>
                      <a:pt x="998" y="2045"/>
                    </a:lnTo>
                    <a:lnTo>
                      <a:pt x="958" y="2061"/>
                    </a:lnTo>
                    <a:lnTo>
                      <a:pt x="917" y="2072"/>
                    </a:lnTo>
                    <a:lnTo>
                      <a:pt x="917" y="2072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scoSansTT Light"/>
                  <a:cs typeface="CiscoSansTT Light"/>
                </a:endParaRPr>
              </a:p>
            </p:txBody>
          </p:sp>
          <p:sp>
            <p:nvSpPr>
              <p:cNvPr id="8" name="Freeform 16">
                <a:extLst>
                  <a:ext uri="{FF2B5EF4-FFF2-40B4-BE49-F238E27FC236}">
                    <a16:creationId xmlns:a16="http://schemas.microsoft.com/office/drawing/2014/main" id="{2876B157-2D0D-9B4B-A322-16E8BFFFD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5" y="2797176"/>
                <a:ext cx="376238" cy="469900"/>
              </a:xfrm>
              <a:custGeom>
                <a:avLst/>
                <a:gdLst>
                  <a:gd name="T0" fmla="*/ 873 w 1420"/>
                  <a:gd name="T1" fmla="*/ 1639 h 1776"/>
                  <a:gd name="T2" fmla="*/ 1014 w 1420"/>
                  <a:gd name="T3" fmla="*/ 1560 h 1776"/>
                  <a:gd name="T4" fmla="*/ 1133 w 1420"/>
                  <a:gd name="T5" fmla="*/ 1457 h 1776"/>
                  <a:gd name="T6" fmla="*/ 1233 w 1420"/>
                  <a:gd name="T7" fmla="*/ 1337 h 1776"/>
                  <a:gd name="T8" fmla="*/ 1310 w 1420"/>
                  <a:gd name="T9" fmla="*/ 1201 h 1776"/>
                  <a:gd name="T10" fmla="*/ 1367 w 1420"/>
                  <a:gd name="T11" fmla="*/ 1056 h 1776"/>
                  <a:gd name="T12" fmla="*/ 1405 w 1420"/>
                  <a:gd name="T13" fmla="*/ 905 h 1776"/>
                  <a:gd name="T14" fmla="*/ 1420 w 1420"/>
                  <a:gd name="T15" fmla="*/ 755 h 1776"/>
                  <a:gd name="T16" fmla="*/ 1418 w 1420"/>
                  <a:gd name="T17" fmla="*/ 649 h 1776"/>
                  <a:gd name="T18" fmla="*/ 1402 w 1420"/>
                  <a:gd name="T19" fmla="*/ 526 h 1776"/>
                  <a:gd name="T20" fmla="*/ 1372 w 1420"/>
                  <a:gd name="T21" fmla="*/ 413 h 1776"/>
                  <a:gd name="T22" fmla="*/ 1327 w 1420"/>
                  <a:gd name="T23" fmla="*/ 311 h 1776"/>
                  <a:gd name="T24" fmla="*/ 1270 w 1420"/>
                  <a:gd name="T25" fmla="*/ 222 h 1776"/>
                  <a:gd name="T26" fmla="*/ 1201 w 1420"/>
                  <a:gd name="T27" fmla="*/ 147 h 1776"/>
                  <a:gd name="T28" fmla="*/ 1121 w 1420"/>
                  <a:gd name="T29" fmla="*/ 85 h 1776"/>
                  <a:gd name="T30" fmla="*/ 1031 w 1420"/>
                  <a:gd name="T31" fmla="*/ 41 h 1776"/>
                  <a:gd name="T32" fmla="*/ 957 w 1420"/>
                  <a:gd name="T33" fmla="*/ 17 h 1776"/>
                  <a:gd name="T34" fmla="*/ 809 w 1420"/>
                  <a:gd name="T35" fmla="*/ 0 h 1776"/>
                  <a:gd name="T36" fmla="*/ 686 w 1420"/>
                  <a:gd name="T37" fmla="*/ 18 h 1776"/>
                  <a:gd name="T38" fmla="*/ 582 w 1420"/>
                  <a:gd name="T39" fmla="*/ 67 h 1776"/>
                  <a:gd name="T40" fmla="*/ 495 w 1420"/>
                  <a:gd name="T41" fmla="*/ 142 h 1776"/>
                  <a:gd name="T42" fmla="*/ 422 w 1420"/>
                  <a:gd name="T43" fmla="*/ 237 h 1776"/>
                  <a:gd name="T44" fmla="*/ 360 w 1420"/>
                  <a:gd name="T45" fmla="*/ 347 h 1776"/>
                  <a:gd name="T46" fmla="*/ 254 w 1420"/>
                  <a:gd name="T47" fmla="*/ 590 h 1776"/>
                  <a:gd name="T48" fmla="*/ 147 w 1420"/>
                  <a:gd name="T49" fmla="*/ 837 h 1776"/>
                  <a:gd name="T50" fmla="*/ 104 w 1420"/>
                  <a:gd name="T51" fmla="*/ 915 h 1776"/>
                  <a:gd name="T52" fmla="*/ 23 w 1420"/>
                  <a:gd name="T53" fmla="*/ 1031 h 1776"/>
                  <a:gd name="T54" fmla="*/ 21 w 1420"/>
                  <a:gd name="T55" fmla="*/ 1138 h 1776"/>
                  <a:gd name="T56" fmla="*/ 83 w 1420"/>
                  <a:gd name="T57" fmla="*/ 1168 h 1776"/>
                  <a:gd name="T58" fmla="*/ 205 w 1420"/>
                  <a:gd name="T59" fmla="*/ 1004 h 1776"/>
                  <a:gd name="T60" fmla="*/ 268 w 1420"/>
                  <a:gd name="T61" fmla="*/ 894 h 1776"/>
                  <a:gd name="T62" fmla="*/ 378 w 1420"/>
                  <a:gd name="T63" fmla="*/ 640 h 1776"/>
                  <a:gd name="T64" fmla="*/ 483 w 1420"/>
                  <a:gd name="T65" fmla="*/ 401 h 1776"/>
                  <a:gd name="T66" fmla="*/ 550 w 1420"/>
                  <a:gd name="T67" fmla="*/ 286 h 1776"/>
                  <a:gd name="T68" fmla="*/ 610 w 1420"/>
                  <a:gd name="T69" fmla="*/ 216 h 1776"/>
                  <a:gd name="T70" fmla="*/ 676 w 1420"/>
                  <a:gd name="T71" fmla="*/ 167 h 1776"/>
                  <a:gd name="T72" fmla="*/ 755 w 1420"/>
                  <a:gd name="T73" fmla="*/ 139 h 1776"/>
                  <a:gd name="T74" fmla="*/ 847 w 1420"/>
                  <a:gd name="T75" fmla="*/ 134 h 1776"/>
                  <a:gd name="T76" fmla="*/ 927 w 1420"/>
                  <a:gd name="T77" fmla="*/ 147 h 1776"/>
                  <a:gd name="T78" fmla="*/ 1003 w 1420"/>
                  <a:gd name="T79" fmla="*/ 173 h 1776"/>
                  <a:gd name="T80" fmla="*/ 1072 w 1420"/>
                  <a:gd name="T81" fmla="*/ 213 h 1776"/>
                  <a:gd name="T82" fmla="*/ 1132 w 1420"/>
                  <a:gd name="T83" fmla="*/ 264 h 1776"/>
                  <a:gd name="T84" fmla="*/ 1183 w 1420"/>
                  <a:gd name="T85" fmla="*/ 327 h 1776"/>
                  <a:gd name="T86" fmla="*/ 1224 w 1420"/>
                  <a:gd name="T87" fmla="*/ 402 h 1776"/>
                  <a:gd name="T88" fmla="*/ 1256 w 1420"/>
                  <a:gd name="T89" fmla="*/ 488 h 1776"/>
                  <a:gd name="T90" fmla="*/ 1277 w 1420"/>
                  <a:gd name="T91" fmla="*/ 583 h 1776"/>
                  <a:gd name="T92" fmla="*/ 1287 w 1420"/>
                  <a:gd name="T93" fmla="*/ 686 h 1776"/>
                  <a:gd name="T94" fmla="*/ 1285 w 1420"/>
                  <a:gd name="T95" fmla="*/ 783 h 1776"/>
                  <a:gd name="T96" fmla="*/ 1268 w 1420"/>
                  <a:gd name="T97" fmla="*/ 914 h 1776"/>
                  <a:gd name="T98" fmla="*/ 1233 w 1420"/>
                  <a:gd name="T99" fmla="*/ 1043 h 1776"/>
                  <a:gd name="T100" fmla="*/ 1179 w 1420"/>
                  <a:gd name="T101" fmla="*/ 1167 h 1776"/>
                  <a:gd name="T102" fmla="*/ 1107 w 1420"/>
                  <a:gd name="T103" fmla="*/ 1282 h 1776"/>
                  <a:gd name="T104" fmla="*/ 1020 w 1420"/>
                  <a:gd name="T105" fmla="*/ 1383 h 1776"/>
                  <a:gd name="T106" fmla="*/ 913 w 1420"/>
                  <a:gd name="T107" fmla="*/ 1467 h 1776"/>
                  <a:gd name="T108" fmla="*/ 789 w 1420"/>
                  <a:gd name="T109" fmla="*/ 1529 h 1776"/>
                  <a:gd name="T110" fmla="*/ 672 w 1420"/>
                  <a:gd name="T111" fmla="*/ 1570 h 1776"/>
                  <a:gd name="T112" fmla="*/ 498 w 1420"/>
                  <a:gd name="T113" fmla="*/ 1649 h 1776"/>
                  <a:gd name="T114" fmla="*/ 442 w 1420"/>
                  <a:gd name="T115" fmla="*/ 1721 h 1776"/>
                  <a:gd name="T116" fmla="*/ 547 w 1420"/>
                  <a:gd name="T117" fmla="*/ 1776 h 1776"/>
                  <a:gd name="T118" fmla="*/ 705 w 1420"/>
                  <a:gd name="T119" fmla="*/ 1701 h 1776"/>
                  <a:gd name="T120" fmla="*/ 795 w 1420"/>
                  <a:gd name="T121" fmla="*/ 1667 h 1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20" h="1776">
                    <a:moveTo>
                      <a:pt x="795" y="1667"/>
                    </a:moveTo>
                    <a:lnTo>
                      <a:pt x="795" y="1667"/>
                    </a:lnTo>
                    <a:lnTo>
                      <a:pt x="835" y="1654"/>
                    </a:lnTo>
                    <a:lnTo>
                      <a:pt x="873" y="1639"/>
                    </a:lnTo>
                    <a:lnTo>
                      <a:pt x="911" y="1621"/>
                    </a:lnTo>
                    <a:lnTo>
                      <a:pt x="946" y="1602"/>
                    </a:lnTo>
                    <a:lnTo>
                      <a:pt x="980" y="1583"/>
                    </a:lnTo>
                    <a:lnTo>
                      <a:pt x="1014" y="1560"/>
                    </a:lnTo>
                    <a:lnTo>
                      <a:pt x="1045" y="1537"/>
                    </a:lnTo>
                    <a:lnTo>
                      <a:pt x="1076" y="1511"/>
                    </a:lnTo>
                    <a:lnTo>
                      <a:pt x="1105" y="1485"/>
                    </a:lnTo>
                    <a:lnTo>
                      <a:pt x="1133" y="1457"/>
                    </a:lnTo>
                    <a:lnTo>
                      <a:pt x="1160" y="1429"/>
                    </a:lnTo>
                    <a:lnTo>
                      <a:pt x="1185" y="1399"/>
                    </a:lnTo>
                    <a:lnTo>
                      <a:pt x="1209" y="1368"/>
                    </a:lnTo>
                    <a:lnTo>
                      <a:pt x="1233" y="1337"/>
                    </a:lnTo>
                    <a:lnTo>
                      <a:pt x="1254" y="1304"/>
                    </a:lnTo>
                    <a:lnTo>
                      <a:pt x="1274" y="1270"/>
                    </a:lnTo>
                    <a:lnTo>
                      <a:pt x="1292" y="1236"/>
                    </a:lnTo>
                    <a:lnTo>
                      <a:pt x="1310" y="1201"/>
                    </a:lnTo>
                    <a:lnTo>
                      <a:pt x="1326" y="1165"/>
                    </a:lnTo>
                    <a:lnTo>
                      <a:pt x="1342" y="1128"/>
                    </a:lnTo>
                    <a:lnTo>
                      <a:pt x="1356" y="1092"/>
                    </a:lnTo>
                    <a:lnTo>
                      <a:pt x="1367" y="1056"/>
                    </a:lnTo>
                    <a:lnTo>
                      <a:pt x="1379" y="1018"/>
                    </a:lnTo>
                    <a:lnTo>
                      <a:pt x="1388" y="981"/>
                    </a:lnTo>
                    <a:lnTo>
                      <a:pt x="1397" y="943"/>
                    </a:lnTo>
                    <a:lnTo>
                      <a:pt x="1405" y="905"/>
                    </a:lnTo>
                    <a:lnTo>
                      <a:pt x="1411" y="867"/>
                    </a:lnTo>
                    <a:lnTo>
                      <a:pt x="1414" y="830"/>
                    </a:lnTo>
                    <a:lnTo>
                      <a:pt x="1418" y="792"/>
                    </a:lnTo>
                    <a:lnTo>
                      <a:pt x="1420" y="755"/>
                    </a:lnTo>
                    <a:lnTo>
                      <a:pt x="1420" y="717"/>
                    </a:lnTo>
                    <a:lnTo>
                      <a:pt x="1420" y="681"/>
                    </a:lnTo>
                    <a:lnTo>
                      <a:pt x="1420" y="681"/>
                    </a:lnTo>
                    <a:lnTo>
                      <a:pt x="1418" y="649"/>
                    </a:lnTo>
                    <a:lnTo>
                      <a:pt x="1415" y="618"/>
                    </a:lnTo>
                    <a:lnTo>
                      <a:pt x="1412" y="586"/>
                    </a:lnTo>
                    <a:lnTo>
                      <a:pt x="1407" y="556"/>
                    </a:lnTo>
                    <a:lnTo>
                      <a:pt x="1402" y="526"/>
                    </a:lnTo>
                    <a:lnTo>
                      <a:pt x="1395" y="497"/>
                    </a:lnTo>
                    <a:lnTo>
                      <a:pt x="1388" y="468"/>
                    </a:lnTo>
                    <a:lnTo>
                      <a:pt x="1380" y="441"/>
                    </a:lnTo>
                    <a:lnTo>
                      <a:pt x="1372" y="413"/>
                    </a:lnTo>
                    <a:lnTo>
                      <a:pt x="1361" y="387"/>
                    </a:lnTo>
                    <a:lnTo>
                      <a:pt x="1351" y="361"/>
                    </a:lnTo>
                    <a:lnTo>
                      <a:pt x="1339" y="336"/>
                    </a:lnTo>
                    <a:lnTo>
                      <a:pt x="1327" y="311"/>
                    </a:lnTo>
                    <a:lnTo>
                      <a:pt x="1315" y="288"/>
                    </a:lnTo>
                    <a:lnTo>
                      <a:pt x="1301" y="265"/>
                    </a:lnTo>
                    <a:lnTo>
                      <a:pt x="1285" y="243"/>
                    </a:lnTo>
                    <a:lnTo>
                      <a:pt x="1270" y="222"/>
                    </a:lnTo>
                    <a:lnTo>
                      <a:pt x="1255" y="202"/>
                    </a:lnTo>
                    <a:lnTo>
                      <a:pt x="1237" y="182"/>
                    </a:lnTo>
                    <a:lnTo>
                      <a:pt x="1220" y="165"/>
                    </a:lnTo>
                    <a:lnTo>
                      <a:pt x="1201" y="147"/>
                    </a:lnTo>
                    <a:lnTo>
                      <a:pt x="1182" y="130"/>
                    </a:lnTo>
                    <a:lnTo>
                      <a:pt x="1162" y="114"/>
                    </a:lnTo>
                    <a:lnTo>
                      <a:pt x="1142" y="99"/>
                    </a:lnTo>
                    <a:lnTo>
                      <a:pt x="1121" y="85"/>
                    </a:lnTo>
                    <a:lnTo>
                      <a:pt x="1100" y="72"/>
                    </a:lnTo>
                    <a:lnTo>
                      <a:pt x="1078" y="60"/>
                    </a:lnTo>
                    <a:lnTo>
                      <a:pt x="1055" y="50"/>
                    </a:lnTo>
                    <a:lnTo>
                      <a:pt x="1031" y="41"/>
                    </a:lnTo>
                    <a:lnTo>
                      <a:pt x="1007" y="31"/>
                    </a:lnTo>
                    <a:lnTo>
                      <a:pt x="982" y="24"/>
                    </a:lnTo>
                    <a:lnTo>
                      <a:pt x="957" y="17"/>
                    </a:lnTo>
                    <a:lnTo>
                      <a:pt x="957" y="17"/>
                    </a:lnTo>
                    <a:lnTo>
                      <a:pt x="918" y="9"/>
                    </a:lnTo>
                    <a:lnTo>
                      <a:pt x="880" y="4"/>
                    </a:lnTo>
                    <a:lnTo>
                      <a:pt x="844" y="1"/>
                    </a:lnTo>
                    <a:lnTo>
                      <a:pt x="809" y="0"/>
                    </a:lnTo>
                    <a:lnTo>
                      <a:pt x="776" y="2"/>
                    </a:lnTo>
                    <a:lnTo>
                      <a:pt x="744" y="5"/>
                    </a:lnTo>
                    <a:lnTo>
                      <a:pt x="714" y="11"/>
                    </a:lnTo>
                    <a:lnTo>
                      <a:pt x="686" y="18"/>
                    </a:lnTo>
                    <a:lnTo>
                      <a:pt x="658" y="28"/>
                    </a:lnTo>
                    <a:lnTo>
                      <a:pt x="631" y="39"/>
                    </a:lnTo>
                    <a:lnTo>
                      <a:pt x="606" y="53"/>
                    </a:lnTo>
                    <a:lnTo>
                      <a:pt x="582" y="67"/>
                    </a:lnTo>
                    <a:lnTo>
                      <a:pt x="559" y="84"/>
                    </a:lnTo>
                    <a:lnTo>
                      <a:pt x="537" y="103"/>
                    </a:lnTo>
                    <a:lnTo>
                      <a:pt x="516" y="121"/>
                    </a:lnTo>
                    <a:lnTo>
                      <a:pt x="495" y="142"/>
                    </a:lnTo>
                    <a:lnTo>
                      <a:pt x="476" y="165"/>
                    </a:lnTo>
                    <a:lnTo>
                      <a:pt x="458" y="188"/>
                    </a:lnTo>
                    <a:lnTo>
                      <a:pt x="440" y="213"/>
                    </a:lnTo>
                    <a:lnTo>
                      <a:pt x="422" y="237"/>
                    </a:lnTo>
                    <a:lnTo>
                      <a:pt x="406" y="264"/>
                    </a:lnTo>
                    <a:lnTo>
                      <a:pt x="391" y="291"/>
                    </a:lnTo>
                    <a:lnTo>
                      <a:pt x="376" y="319"/>
                    </a:lnTo>
                    <a:lnTo>
                      <a:pt x="360" y="347"/>
                    </a:lnTo>
                    <a:lnTo>
                      <a:pt x="332" y="406"/>
                    </a:lnTo>
                    <a:lnTo>
                      <a:pt x="305" y="467"/>
                    </a:lnTo>
                    <a:lnTo>
                      <a:pt x="280" y="528"/>
                    </a:lnTo>
                    <a:lnTo>
                      <a:pt x="254" y="590"/>
                    </a:lnTo>
                    <a:lnTo>
                      <a:pt x="254" y="590"/>
                    </a:lnTo>
                    <a:lnTo>
                      <a:pt x="203" y="713"/>
                    </a:lnTo>
                    <a:lnTo>
                      <a:pt x="176" y="775"/>
                    </a:lnTo>
                    <a:lnTo>
                      <a:pt x="147" y="837"/>
                    </a:lnTo>
                    <a:lnTo>
                      <a:pt x="147" y="837"/>
                    </a:lnTo>
                    <a:lnTo>
                      <a:pt x="134" y="861"/>
                    </a:lnTo>
                    <a:lnTo>
                      <a:pt x="120" y="888"/>
                    </a:lnTo>
                    <a:lnTo>
                      <a:pt x="104" y="915"/>
                    </a:lnTo>
                    <a:lnTo>
                      <a:pt x="86" y="943"/>
                    </a:lnTo>
                    <a:lnTo>
                      <a:pt x="66" y="973"/>
                    </a:lnTo>
                    <a:lnTo>
                      <a:pt x="45" y="1002"/>
                    </a:lnTo>
                    <a:lnTo>
                      <a:pt x="23" y="1031"/>
                    </a:lnTo>
                    <a:lnTo>
                      <a:pt x="0" y="1062"/>
                    </a:lnTo>
                    <a:lnTo>
                      <a:pt x="0" y="1062"/>
                    </a:lnTo>
                    <a:lnTo>
                      <a:pt x="9" y="1100"/>
                    </a:lnTo>
                    <a:lnTo>
                      <a:pt x="21" y="1138"/>
                    </a:lnTo>
                    <a:lnTo>
                      <a:pt x="32" y="1175"/>
                    </a:lnTo>
                    <a:lnTo>
                      <a:pt x="47" y="1211"/>
                    </a:lnTo>
                    <a:lnTo>
                      <a:pt x="47" y="1211"/>
                    </a:lnTo>
                    <a:lnTo>
                      <a:pt x="83" y="1168"/>
                    </a:lnTo>
                    <a:lnTo>
                      <a:pt x="118" y="1126"/>
                    </a:lnTo>
                    <a:lnTo>
                      <a:pt x="150" y="1084"/>
                    </a:lnTo>
                    <a:lnTo>
                      <a:pt x="179" y="1044"/>
                    </a:lnTo>
                    <a:lnTo>
                      <a:pt x="205" y="1004"/>
                    </a:lnTo>
                    <a:lnTo>
                      <a:pt x="229" y="966"/>
                    </a:lnTo>
                    <a:lnTo>
                      <a:pt x="250" y="929"/>
                    </a:lnTo>
                    <a:lnTo>
                      <a:pt x="268" y="894"/>
                    </a:lnTo>
                    <a:lnTo>
                      <a:pt x="268" y="894"/>
                    </a:lnTo>
                    <a:lnTo>
                      <a:pt x="297" y="830"/>
                    </a:lnTo>
                    <a:lnTo>
                      <a:pt x="325" y="766"/>
                    </a:lnTo>
                    <a:lnTo>
                      <a:pt x="378" y="640"/>
                    </a:lnTo>
                    <a:lnTo>
                      <a:pt x="378" y="640"/>
                    </a:lnTo>
                    <a:lnTo>
                      <a:pt x="405" y="574"/>
                    </a:lnTo>
                    <a:lnTo>
                      <a:pt x="431" y="512"/>
                    </a:lnTo>
                    <a:lnTo>
                      <a:pt x="458" y="454"/>
                    </a:lnTo>
                    <a:lnTo>
                      <a:pt x="483" y="401"/>
                    </a:lnTo>
                    <a:lnTo>
                      <a:pt x="509" y="351"/>
                    </a:lnTo>
                    <a:lnTo>
                      <a:pt x="523" y="329"/>
                    </a:lnTo>
                    <a:lnTo>
                      <a:pt x="536" y="306"/>
                    </a:lnTo>
                    <a:lnTo>
                      <a:pt x="550" y="286"/>
                    </a:lnTo>
                    <a:lnTo>
                      <a:pt x="564" y="267"/>
                    </a:lnTo>
                    <a:lnTo>
                      <a:pt x="579" y="249"/>
                    </a:lnTo>
                    <a:lnTo>
                      <a:pt x="595" y="231"/>
                    </a:lnTo>
                    <a:lnTo>
                      <a:pt x="610" y="216"/>
                    </a:lnTo>
                    <a:lnTo>
                      <a:pt x="625" y="202"/>
                    </a:lnTo>
                    <a:lnTo>
                      <a:pt x="641" y="188"/>
                    </a:lnTo>
                    <a:lnTo>
                      <a:pt x="659" y="176"/>
                    </a:lnTo>
                    <a:lnTo>
                      <a:pt x="676" y="167"/>
                    </a:lnTo>
                    <a:lnTo>
                      <a:pt x="695" y="158"/>
                    </a:lnTo>
                    <a:lnTo>
                      <a:pt x="714" y="149"/>
                    </a:lnTo>
                    <a:lnTo>
                      <a:pt x="734" y="144"/>
                    </a:lnTo>
                    <a:lnTo>
                      <a:pt x="755" y="139"/>
                    </a:lnTo>
                    <a:lnTo>
                      <a:pt x="776" y="135"/>
                    </a:lnTo>
                    <a:lnTo>
                      <a:pt x="799" y="134"/>
                    </a:lnTo>
                    <a:lnTo>
                      <a:pt x="823" y="133"/>
                    </a:lnTo>
                    <a:lnTo>
                      <a:pt x="847" y="134"/>
                    </a:lnTo>
                    <a:lnTo>
                      <a:pt x="872" y="138"/>
                    </a:lnTo>
                    <a:lnTo>
                      <a:pt x="899" y="141"/>
                    </a:lnTo>
                    <a:lnTo>
                      <a:pt x="927" y="147"/>
                    </a:lnTo>
                    <a:lnTo>
                      <a:pt x="927" y="147"/>
                    </a:lnTo>
                    <a:lnTo>
                      <a:pt x="947" y="153"/>
                    </a:lnTo>
                    <a:lnTo>
                      <a:pt x="966" y="159"/>
                    </a:lnTo>
                    <a:lnTo>
                      <a:pt x="986" y="166"/>
                    </a:lnTo>
                    <a:lnTo>
                      <a:pt x="1003" y="173"/>
                    </a:lnTo>
                    <a:lnTo>
                      <a:pt x="1022" y="181"/>
                    </a:lnTo>
                    <a:lnTo>
                      <a:pt x="1039" y="190"/>
                    </a:lnTo>
                    <a:lnTo>
                      <a:pt x="1056" y="201"/>
                    </a:lnTo>
                    <a:lnTo>
                      <a:pt x="1072" y="213"/>
                    </a:lnTo>
                    <a:lnTo>
                      <a:pt x="1087" y="224"/>
                    </a:lnTo>
                    <a:lnTo>
                      <a:pt x="1104" y="236"/>
                    </a:lnTo>
                    <a:lnTo>
                      <a:pt x="1118" y="250"/>
                    </a:lnTo>
                    <a:lnTo>
                      <a:pt x="1132" y="264"/>
                    </a:lnTo>
                    <a:lnTo>
                      <a:pt x="1146" y="278"/>
                    </a:lnTo>
                    <a:lnTo>
                      <a:pt x="1159" y="295"/>
                    </a:lnTo>
                    <a:lnTo>
                      <a:pt x="1172" y="311"/>
                    </a:lnTo>
                    <a:lnTo>
                      <a:pt x="1183" y="327"/>
                    </a:lnTo>
                    <a:lnTo>
                      <a:pt x="1195" y="345"/>
                    </a:lnTo>
                    <a:lnTo>
                      <a:pt x="1206" y="364"/>
                    </a:lnTo>
                    <a:lnTo>
                      <a:pt x="1215" y="382"/>
                    </a:lnTo>
                    <a:lnTo>
                      <a:pt x="1224" y="402"/>
                    </a:lnTo>
                    <a:lnTo>
                      <a:pt x="1234" y="422"/>
                    </a:lnTo>
                    <a:lnTo>
                      <a:pt x="1242" y="443"/>
                    </a:lnTo>
                    <a:lnTo>
                      <a:pt x="1249" y="466"/>
                    </a:lnTo>
                    <a:lnTo>
                      <a:pt x="1256" y="488"/>
                    </a:lnTo>
                    <a:lnTo>
                      <a:pt x="1262" y="510"/>
                    </a:lnTo>
                    <a:lnTo>
                      <a:pt x="1268" y="533"/>
                    </a:lnTo>
                    <a:lnTo>
                      <a:pt x="1272" y="558"/>
                    </a:lnTo>
                    <a:lnTo>
                      <a:pt x="1277" y="583"/>
                    </a:lnTo>
                    <a:lnTo>
                      <a:pt x="1281" y="607"/>
                    </a:lnTo>
                    <a:lnTo>
                      <a:pt x="1283" y="633"/>
                    </a:lnTo>
                    <a:lnTo>
                      <a:pt x="1285" y="659"/>
                    </a:lnTo>
                    <a:lnTo>
                      <a:pt x="1287" y="686"/>
                    </a:lnTo>
                    <a:lnTo>
                      <a:pt x="1287" y="686"/>
                    </a:lnTo>
                    <a:lnTo>
                      <a:pt x="1288" y="718"/>
                    </a:lnTo>
                    <a:lnTo>
                      <a:pt x="1287" y="750"/>
                    </a:lnTo>
                    <a:lnTo>
                      <a:pt x="1285" y="783"/>
                    </a:lnTo>
                    <a:lnTo>
                      <a:pt x="1283" y="816"/>
                    </a:lnTo>
                    <a:lnTo>
                      <a:pt x="1278" y="848"/>
                    </a:lnTo>
                    <a:lnTo>
                      <a:pt x="1274" y="881"/>
                    </a:lnTo>
                    <a:lnTo>
                      <a:pt x="1268" y="914"/>
                    </a:lnTo>
                    <a:lnTo>
                      <a:pt x="1261" y="946"/>
                    </a:lnTo>
                    <a:lnTo>
                      <a:pt x="1253" y="978"/>
                    </a:lnTo>
                    <a:lnTo>
                      <a:pt x="1243" y="1011"/>
                    </a:lnTo>
                    <a:lnTo>
                      <a:pt x="1233" y="1043"/>
                    </a:lnTo>
                    <a:lnTo>
                      <a:pt x="1221" y="1074"/>
                    </a:lnTo>
                    <a:lnTo>
                      <a:pt x="1208" y="1106"/>
                    </a:lnTo>
                    <a:lnTo>
                      <a:pt x="1194" y="1136"/>
                    </a:lnTo>
                    <a:lnTo>
                      <a:pt x="1179" y="1167"/>
                    </a:lnTo>
                    <a:lnTo>
                      <a:pt x="1162" y="1197"/>
                    </a:lnTo>
                    <a:lnTo>
                      <a:pt x="1146" y="1227"/>
                    </a:lnTo>
                    <a:lnTo>
                      <a:pt x="1127" y="1255"/>
                    </a:lnTo>
                    <a:lnTo>
                      <a:pt x="1107" y="1282"/>
                    </a:lnTo>
                    <a:lnTo>
                      <a:pt x="1087" y="1309"/>
                    </a:lnTo>
                    <a:lnTo>
                      <a:pt x="1066" y="1334"/>
                    </a:lnTo>
                    <a:lnTo>
                      <a:pt x="1043" y="1360"/>
                    </a:lnTo>
                    <a:lnTo>
                      <a:pt x="1020" y="1383"/>
                    </a:lnTo>
                    <a:lnTo>
                      <a:pt x="995" y="1406"/>
                    </a:lnTo>
                    <a:lnTo>
                      <a:pt x="968" y="1428"/>
                    </a:lnTo>
                    <a:lnTo>
                      <a:pt x="941" y="1448"/>
                    </a:lnTo>
                    <a:lnTo>
                      <a:pt x="913" y="1467"/>
                    </a:lnTo>
                    <a:lnTo>
                      <a:pt x="884" y="1484"/>
                    </a:lnTo>
                    <a:lnTo>
                      <a:pt x="853" y="1501"/>
                    </a:lnTo>
                    <a:lnTo>
                      <a:pt x="822" y="1516"/>
                    </a:lnTo>
                    <a:lnTo>
                      <a:pt x="789" y="1529"/>
                    </a:lnTo>
                    <a:lnTo>
                      <a:pt x="755" y="1540"/>
                    </a:lnTo>
                    <a:lnTo>
                      <a:pt x="755" y="1540"/>
                    </a:lnTo>
                    <a:lnTo>
                      <a:pt x="714" y="1554"/>
                    </a:lnTo>
                    <a:lnTo>
                      <a:pt x="672" y="1570"/>
                    </a:lnTo>
                    <a:lnTo>
                      <a:pt x="630" y="1587"/>
                    </a:lnTo>
                    <a:lnTo>
                      <a:pt x="586" y="1606"/>
                    </a:lnTo>
                    <a:lnTo>
                      <a:pt x="543" y="1627"/>
                    </a:lnTo>
                    <a:lnTo>
                      <a:pt x="498" y="1649"/>
                    </a:lnTo>
                    <a:lnTo>
                      <a:pt x="454" y="1674"/>
                    </a:lnTo>
                    <a:lnTo>
                      <a:pt x="410" y="1698"/>
                    </a:lnTo>
                    <a:lnTo>
                      <a:pt x="410" y="1698"/>
                    </a:lnTo>
                    <a:lnTo>
                      <a:pt x="442" y="1721"/>
                    </a:lnTo>
                    <a:lnTo>
                      <a:pt x="476" y="1741"/>
                    </a:lnTo>
                    <a:lnTo>
                      <a:pt x="511" y="1758"/>
                    </a:lnTo>
                    <a:lnTo>
                      <a:pt x="547" y="1776"/>
                    </a:lnTo>
                    <a:lnTo>
                      <a:pt x="547" y="1776"/>
                    </a:lnTo>
                    <a:lnTo>
                      <a:pt x="611" y="1743"/>
                    </a:lnTo>
                    <a:lnTo>
                      <a:pt x="643" y="1728"/>
                    </a:lnTo>
                    <a:lnTo>
                      <a:pt x="674" y="1714"/>
                    </a:lnTo>
                    <a:lnTo>
                      <a:pt x="705" y="1701"/>
                    </a:lnTo>
                    <a:lnTo>
                      <a:pt x="735" y="1688"/>
                    </a:lnTo>
                    <a:lnTo>
                      <a:pt x="765" y="1677"/>
                    </a:lnTo>
                    <a:lnTo>
                      <a:pt x="795" y="1667"/>
                    </a:lnTo>
                    <a:lnTo>
                      <a:pt x="795" y="1667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4D478B-5CC7-E84A-923E-C98A563C4A6A}"/>
                </a:ext>
              </a:extLst>
            </p:cNvPr>
            <p:cNvSpPr txBox="1"/>
            <p:nvPr/>
          </p:nvSpPr>
          <p:spPr>
            <a:xfrm>
              <a:off x="5241779" y="1644192"/>
              <a:ext cx="7582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+mn-lt"/>
                </a:rPr>
                <a:t>Identity Services Engine (ISE)</a:t>
              </a:r>
            </a:p>
          </p:txBody>
        </p:sp>
      </p:grp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9F395CD-7E92-E64C-A040-468777DA0824}"/>
              </a:ext>
            </a:extLst>
          </p:cNvPr>
          <p:cNvSpPr/>
          <p:nvPr/>
        </p:nvSpPr>
        <p:spPr>
          <a:xfrm>
            <a:off x="3743666" y="2514643"/>
            <a:ext cx="1344168" cy="1344168"/>
          </a:xfrm>
          <a:prstGeom prst="wedgeRoundRectCallout">
            <a:avLst>
              <a:gd name="adj1" fmla="val -81427"/>
              <a:gd name="adj2" fmla="val -49613"/>
              <a:gd name="adj3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8BCDEC-3ED1-D94E-99BC-0B8237D3A809}"/>
              </a:ext>
            </a:extLst>
          </p:cNvPr>
          <p:cNvGrpSpPr/>
          <p:nvPr/>
        </p:nvGrpSpPr>
        <p:grpSpPr>
          <a:xfrm>
            <a:off x="2532886" y="1760220"/>
            <a:ext cx="966849" cy="927579"/>
            <a:chOff x="2487396" y="1504179"/>
            <a:chExt cx="966849" cy="927579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717883A-87D1-FB4F-ACAB-64D4545F6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24025" y="1504179"/>
              <a:ext cx="342922" cy="512081"/>
            </a:xfrm>
            <a:custGeom>
              <a:avLst/>
              <a:gdLst>
                <a:gd name="connsiteX0" fmla="*/ 1271221 w 2604807"/>
                <a:gd name="connsiteY0" fmla="*/ 1728435 h 3907709"/>
                <a:gd name="connsiteX1" fmla="*/ 1234941 w 2604807"/>
                <a:gd name="connsiteY1" fmla="*/ 1747178 h 3907709"/>
                <a:gd name="connsiteX2" fmla="*/ 1075084 w 2604807"/>
                <a:gd name="connsiteY2" fmla="*/ 1903223 h 3907709"/>
                <a:gd name="connsiteX3" fmla="*/ 1054031 w 2604807"/>
                <a:gd name="connsiteY3" fmla="*/ 1952364 h 3907709"/>
                <a:gd name="connsiteX4" fmla="*/ 1073892 w 2604807"/>
                <a:gd name="connsiteY4" fmla="*/ 2001999 h 3907709"/>
                <a:gd name="connsiteX5" fmla="*/ 1172668 w 2604807"/>
                <a:gd name="connsiteY5" fmla="*/ 2003191 h 3907709"/>
                <a:gd name="connsiteX6" fmla="*/ 1217410 w 2604807"/>
                <a:gd name="connsiteY6" fmla="*/ 1959515 h 3907709"/>
                <a:gd name="connsiteX7" fmla="*/ 1217410 w 2604807"/>
                <a:gd name="connsiteY7" fmla="*/ 2383286 h 3907709"/>
                <a:gd name="connsiteX8" fmla="*/ 1208670 w 2604807"/>
                <a:gd name="connsiteY8" fmla="*/ 2384167 h 3907709"/>
                <a:gd name="connsiteX9" fmla="*/ 1140013 w 2604807"/>
                <a:gd name="connsiteY9" fmla="*/ 2405479 h 3907709"/>
                <a:gd name="connsiteX10" fmla="*/ 1085017 w 2604807"/>
                <a:gd name="connsiteY10" fmla="*/ 2435330 h 3907709"/>
                <a:gd name="connsiteX11" fmla="*/ 787712 w 2604807"/>
                <a:gd name="connsiteY11" fmla="*/ 2139580 h 3907709"/>
                <a:gd name="connsiteX12" fmla="*/ 853400 w 2604807"/>
                <a:gd name="connsiteY12" fmla="*/ 2138615 h 3907709"/>
                <a:gd name="connsiteX13" fmla="*/ 922217 w 2604807"/>
                <a:gd name="connsiteY13" fmla="*/ 2067746 h 3907709"/>
                <a:gd name="connsiteX14" fmla="*/ 922218 w 2604807"/>
                <a:gd name="connsiteY14" fmla="*/ 2067747 h 3907709"/>
                <a:gd name="connsiteX15" fmla="*/ 851349 w 2604807"/>
                <a:gd name="connsiteY15" fmla="*/ 1998931 h 3907709"/>
                <a:gd name="connsiteX16" fmla="*/ 627979 w 2604807"/>
                <a:gd name="connsiteY16" fmla="*/ 2002211 h 3907709"/>
                <a:gd name="connsiteX17" fmla="*/ 615103 w 2604807"/>
                <a:gd name="connsiteY17" fmla="*/ 2005008 h 3907709"/>
                <a:gd name="connsiteX18" fmla="*/ 591349 w 2604807"/>
                <a:gd name="connsiteY18" fmla="*/ 2009570 h 3907709"/>
                <a:gd name="connsiteX19" fmla="*/ 548082 w 2604807"/>
                <a:gd name="connsiteY19" fmla="*/ 2073526 h 3907709"/>
                <a:gd name="connsiteX20" fmla="*/ 545973 w 2604807"/>
                <a:gd name="connsiteY20" fmla="*/ 2296909 h 3907709"/>
                <a:gd name="connsiteX21" fmla="*/ 565964 w 2604807"/>
                <a:gd name="connsiteY21" fmla="*/ 2346491 h 3907709"/>
                <a:gd name="connsiteX22" fmla="*/ 615160 w 2604807"/>
                <a:gd name="connsiteY22" fmla="*/ 2367415 h 3907709"/>
                <a:gd name="connsiteX23" fmla="*/ 685667 w 2604807"/>
                <a:gd name="connsiteY23" fmla="*/ 2298228 h 3907709"/>
                <a:gd name="connsiteX24" fmla="*/ 686257 w 2604807"/>
                <a:gd name="connsiteY24" fmla="*/ 2235705 h 3907709"/>
                <a:gd name="connsiteX25" fmla="*/ 984070 w 2604807"/>
                <a:gd name="connsiteY25" fmla="*/ 2531959 h 3907709"/>
                <a:gd name="connsiteX26" fmla="*/ 979089 w 2604807"/>
                <a:gd name="connsiteY26" fmla="*/ 2537996 h 3907709"/>
                <a:gd name="connsiteX27" fmla="*/ 945366 w 2604807"/>
                <a:gd name="connsiteY27" fmla="*/ 2600126 h 3907709"/>
                <a:gd name="connsiteX28" fmla="*/ 935147 w 2604807"/>
                <a:gd name="connsiteY28" fmla="*/ 2633045 h 3907709"/>
                <a:gd name="connsiteX29" fmla="*/ 508921 w 2604807"/>
                <a:gd name="connsiteY29" fmla="*/ 2633045 h 3907709"/>
                <a:gd name="connsiteX30" fmla="*/ 552597 w 2604807"/>
                <a:gd name="connsiteY30" fmla="*/ 2588303 h 3907709"/>
                <a:gd name="connsiteX31" fmla="*/ 551405 w 2604807"/>
                <a:gd name="connsiteY31" fmla="*/ 2489527 h 3907709"/>
                <a:gd name="connsiteX32" fmla="*/ 501770 w 2604807"/>
                <a:gd name="connsiteY32" fmla="*/ 2469666 h 3907709"/>
                <a:gd name="connsiteX33" fmla="*/ 452629 w 2604807"/>
                <a:gd name="connsiteY33" fmla="*/ 2490719 h 3907709"/>
                <a:gd name="connsiteX34" fmla="*/ 296584 w 2604807"/>
                <a:gd name="connsiteY34" fmla="*/ 2650576 h 3907709"/>
                <a:gd name="connsiteX35" fmla="*/ 282154 w 2604807"/>
                <a:gd name="connsiteY35" fmla="*/ 2726432 h 3907709"/>
                <a:gd name="connsiteX36" fmla="*/ 295777 w 2604807"/>
                <a:gd name="connsiteY36" fmla="*/ 2746419 h 3907709"/>
                <a:gd name="connsiteX37" fmla="*/ 302933 w 2604807"/>
                <a:gd name="connsiteY37" fmla="*/ 2757483 h 3907709"/>
                <a:gd name="connsiteX38" fmla="*/ 458980 w 2604807"/>
                <a:gd name="connsiteY38" fmla="*/ 2917340 h 3907709"/>
                <a:gd name="connsiteX39" fmla="*/ 557756 w 2604807"/>
                <a:gd name="connsiteY39" fmla="*/ 2918532 h 3907709"/>
                <a:gd name="connsiteX40" fmla="*/ 557754 w 2604807"/>
                <a:gd name="connsiteY40" fmla="*/ 2918532 h 3907709"/>
                <a:gd name="connsiteX41" fmla="*/ 558946 w 2604807"/>
                <a:gd name="connsiteY41" fmla="*/ 2819756 h 3907709"/>
                <a:gd name="connsiteX42" fmla="*/ 513056 w 2604807"/>
                <a:gd name="connsiteY42" fmla="*/ 2772745 h 3907709"/>
                <a:gd name="connsiteX43" fmla="*/ 919672 w 2604807"/>
                <a:gd name="connsiteY43" fmla="*/ 2772744 h 3907709"/>
                <a:gd name="connsiteX44" fmla="*/ 924054 w 2604807"/>
                <a:gd name="connsiteY44" fmla="*/ 2816210 h 3907709"/>
                <a:gd name="connsiteX45" fmla="*/ 945366 w 2604807"/>
                <a:gd name="connsiteY45" fmla="*/ 2884867 h 3907709"/>
                <a:gd name="connsiteX46" fmla="*/ 964194 w 2604807"/>
                <a:gd name="connsiteY46" fmla="*/ 2919555 h 3907709"/>
                <a:gd name="connsiteX47" fmla="*/ 689657 w 2604807"/>
                <a:gd name="connsiteY47" fmla="*/ 3201862 h 3907709"/>
                <a:gd name="connsiteX48" fmla="*/ 688031 w 2604807"/>
                <a:gd name="connsiteY48" fmla="*/ 3139358 h 3907709"/>
                <a:gd name="connsiteX49" fmla="*/ 616387 w 2604807"/>
                <a:gd name="connsiteY49" fmla="*/ 3071348 h 3907709"/>
                <a:gd name="connsiteX50" fmla="*/ 567544 w 2604807"/>
                <a:gd name="connsiteY50" fmla="*/ 3093085 h 3907709"/>
                <a:gd name="connsiteX51" fmla="*/ 548378 w 2604807"/>
                <a:gd name="connsiteY51" fmla="*/ 3142992 h 3907709"/>
                <a:gd name="connsiteX52" fmla="*/ 554189 w 2604807"/>
                <a:gd name="connsiteY52" fmla="*/ 3366309 h 3907709"/>
                <a:gd name="connsiteX53" fmla="*/ 598510 w 2604807"/>
                <a:gd name="connsiteY53" fmla="*/ 3429539 h 3907709"/>
                <a:gd name="connsiteX54" fmla="*/ 622337 w 2604807"/>
                <a:gd name="connsiteY54" fmla="*/ 3433707 h 3907709"/>
                <a:gd name="connsiteX55" fmla="*/ 635257 w 2604807"/>
                <a:gd name="connsiteY55" fmla="*/ 3436290 h 3907709"/>
                <a:gd name="connsiteX56" fmla="*/ 858651 w 2604807"/>
                <a:gd name="connsiteY56" fmla="*/ 3435868 h 3907709"/>
                <a:gd name="connsiteX57" fmla="*/ 928370 w 2604807"/>
                <a:gd name="connsiteY57" fmla="*/ 3365886 h 3907709"/>
                <a:gd name="connsiteX58" fmla="*/ 928368 w 2604807"/>
                <a:gd name="connsiteY58" fmla="*/ 3365887 h 3907709"/>
                <a:gd name="connsiteX59" fmla="*/ 858386 w 2604807"/>
                <a:gd name="connsiteY59" fmla="*/ 3296169 h 3907709"/>
                <a:gd name="connsiteX60" fmla="*/ 792691 w 2604807"/>
                <a:gd name="connsiteY60" fmla="*/ 3296293 h 3907709"/>
                <a:gd name="connsiteX61" fmla="*/ 1054811 w 2604807"/>
                <a:gd name="connsiteY61" fmla="*/ 3026754 h 3907709"/>
                <a:gd name="connsiteX62" fmla="*/ 1077883 w 2604807"/>
                <a:gd name="connsiteY62" fmla="*/ 3045790 h 3907709"/>
                <a:gd name="connsiteX63" fmla="*/ 1208670 w 2604807"/>
                <a:gd name="connsiteY63" fmla="*/ 3100825 h 3907709"/>
                <a:gd name="connsiteX64" fmla="*/ 1211398 w 2604807"/>
                <a:gd name="connsiteY64" fmla="*/ 3101100 h 3907709"/>
                <a:gd name="connsiteX65" fmla="*/ 1211398 w 2604807"/>
                <a:gd name="connsiteY65" fmla="*/ 3488389 h 3907709"/>
                <a:gd name="connsiteX66" fmla="*/ 1166656 w 2604807"/>
                <a:gd name="connsiteY66" fmla="*/ 3444713 h 3907709"/>
                <a:gd name="connsiteX67" fmla="*/ 1067880 w 2604807"/>
                <a:gd name="connsiteY67" fmla="*/ 3445905 h 3907709"/>
                <a:gd name="connsiteX68" fmla="*/ 1048019 w 2604807"/>
                <a:gd name="connsiteY68" fmla="*/ 3495540 h 3907709"/>
                <a:gd name="connsiteX69" fmla="*/ 1069072 w 2604807"/>
                <a:gd name="connsiteY69" fmla="*/ 3544681 h 3907709"/>
                <a:gd name="connsiteX70" fmla="*/ 1228929 w 2604807"/>
                <a:gd name="connsiteY70" fmla="*/ 3700726 h 3907709"/>
                <a:gd name="connsiteX71" fmla="*/ 1304785 w 2604807"/>
                <a:gd name="connsiteY71" fmla="*/ 3715156 h 3907709"/>
                <a:gd name="connsiteX72" fmla="*/ 1324772 w 2604807"/>
                <a:gd name="connsiteY72" fmla="*/ 3701533 h 3907709"/>
                <a:gd name="connsiteX73" fmla="*/ 1335836 w 2604807"/>
                <a:gd name="connsiteY73" fmla="*/ 3694377 h 3907709"/>
                <a:gd name="connsiteX74" fmla="*/ 1495693 w 2604807"/>
                <a:gd name="connsiteY74" fmla="*/ 3538330 h 3907709"/>
                <a:gd name="connsiteX75" fmla="*/ 1496885 w 2604807"/>
                <a:gd name="connsiteY75" fmla="*/ 3439554 h 3907709"/>
                <a:gd name="connsiteX76" fmla="*/ 1496885 w 2604807"/>
                <a:gd name="connsiteY76" fmla="*/ 3439556 h 3907709"/>
                <a:gd name="connsiteX77" fmla="*/ 1398109 w 2604807"/>
                <a:gd name="connsiteY77" fmla="*/ 3438364 h 3907709"/>
                <a:gd name="connsiteX78" fmla="*/ 1351098 w 2604807"/>
                <a:gd name="connsiteY78" fmla="*/ 3484254 h 3907709"/>
                <a:gd name="connsiteX79" fmla="*/ 1351097 w 2604807"/>
                <a:gd name="connsiteY79" fmla="*/ 3101329 h 3907709"/>
                <a:gd name="connsiteX80" fmla="*/ 1356097 w 2604807"/>
                <a:gd name="connsiteY80" fmla="*/ 3100825 h 3907709"/>
                <a:gd name="connsiteX81" fmla="*/ 1486883 w 2604807"/>
                <a:gd name="connsiteY81" fmla="*/ 3045790 h 3907709"/>
                <a:gd name="connsiteX82" fmla="*/ 1514569 w 2604807"/>
                <a:gd name="connsiteY82" fmla="*/ 3022947 h 3907709"/>
                <a:gd name="connsiteX83" fmla="*/ 1787204 w 2604807"/>
                <a:gd name="connsiteY83" fmla="*/ 3299880 h 3907709"/>
                <a:gd name="connsiteX84" fmla="*/ 1721509 w 2604807"/>
                <a:gd name="connsiteY84" fmla="*/ 3300159 h 3907709"/>
                <a:gd name="connsiteX85" fmla="*/ 1651956 w 2604807"/>
                <a:gd name="connsiteY85" fmla="*/ 3370305 h 3907709"/>
                <a:gd name="connsiteX86" fmla="*/ 1651955 w 2604807"/>
                <a:gd name="connsiteY86" fmla="*/ 3370304 h 3907709"/>
                <a:gd name="connsiteX87" fmla="*/ 1722101 w 2604807"/>
                <a:gd name="connsiteY87" fmla="*/ 3439857 h 3907709"/>
                <a:gd name="connsiteX88" fmla="*/ 1945494 w 2604807"/>
                <a:gd name="connsiteY88" fmla="*/ 3438909 h 3907709"/>
                <a:gd name="connsiteX89" fmla="*/ 1958398 w 2604807"/>
                <a:gd name="connsiteY89" fmla="*/ 3436246 h 3907709"/>
                <a:gd name="connsiteX90" fmla="*/ 1982199 w 2604807"/>
                <a:gd name="connsiteY90" fmla="*/ 3431932 h 3907709"/>
                <a:gd name="connsiteX91" fmla="*/ 2026131 w 2604807"/>
                <a:gd name="connsiteY91" fmla="*/ 3368432 h 3907709"/>
                <a:gd name="connsiteX92" fmla="*/ 2030573 w 2604807"/>
                <a:gd name="connsiteY92" fmla="*/ 3145083 h 3907709"/>
                <a:gd name="connsiteX93" fmla="*/ 2011100 w 2604807"/>
                <a:gd name="connsiteY93" fmla="*/ 3095295 h 3907709"/>
                <a:gd name="connsiteX94" fmla="*/ 1962125 w 2604807"/>
                <a:gd name="connsiteY94" fmla="*/ 3073858 h 3907709"/>
                <a:gd name="connsiteX95" fmla="*/ 1890900 w 2604807"/>
                <a:gd name="connsiteY95" fmla="*/ 3142306 h 3907709"/>
                <a:gd name="connsiteX96" fmla="*/ 1889657 w 2604807"/>
                <a:gd name="connsiteY96" fmla="*/ 3204819 h 3907709"/>
                <a:gd name="connsiteX97" fmla="*/ 1603503 w 2604807"/>
                <a:gd name="connsiteY97" fmla="*/ 2914155 h 3907709"/>
                <a:gd name="connsiteX98" fmla="*/ 1619400 w 2604807"/>
                <a:gd name="connsiteY98" fmla="*/ 2884867 h 3907709"/>
                <a:gd name="connsiteX99" fmla="*/ 1638628 w 2604807"/>
                <a:gd name="connsiteY99" fmla="*/ 2822925 h 3907709"/>
                <a:gd name="connsiteX100" fmla="*/ 2037516 w 2604807"/>
                <a:gd name="connsiteY100" fmla="*/ 2822926 h 3907709"/>
                <a:gd name="connsiteX101" fmla="*/ 1991626 w 2604807"/>
                <a:gd name="connsiteY101" fmla="*/ 2869937 h 3907709"/>
                <a:gd name="connsiteX102" fmla="*/ 1992818 w 2604807"/>
                <a:gd name="connsiteY102" fmla="*/ 2968713 h 3907709"/>
                <a:gd name="connsiteX103" fmla="*/ 1992816 w 2604807"/>
                <a:gd name="connsiteY103" fmla="*/ 2968713 h 3907709"/>
                <a:gd name="connsiteX104" fmla="*/ 2091592 w 2604807"/>
                <a:gd name="connsiteY104" fmla="*/ 2967521 h 3907709"/>
                <a:gd name="connsiteX105" fmla="*/ 2247639 w 2604807"/>
                <a:gd name="connsiteY105" fmla="*/ 2807664 h 3907709"/>
                <a:gd name="connsiteX106" fmla="*/ 2254795 w 2604807"/>
                <a:gd name="connsiteY106" fmla="*/ 2796600 h 3907709"/>
                <a:gd name="connsiteX107" fmla="*/ 2268418 w 2604807"/>
                <a:gd name="connsiteY107" fmla="*/ 2776613 h 3907709"/>
                <a:gd name="connsiteX108" fmla="*/ 2253988 w 2604807"/>
                <a:gd name="connsiteY108" fmla="*/ 2700757 h 3907709"/>
                <a:gd name="connsiteX109" fmla="*/ 2097943 w 2604807"/>
                <a:gd name="connsiteY109" fmla="*/ 2540900 h 3907709"/>
                <a:gd name="connsiteX110" fmla="*/ 2048802 w 2604807"/>
                <a:gd name="connsiteY110" fmla="*/ 2519847 h 3907709"/>
                <a:gd name="connsiteX111" fmla="*/ 1999167 w 2604807"/>
                <a:gd name="connsiteY111" fmla="*/ 2539708 h 3907709"/>
                <a:gd name="connsiteX112" fmla="*/ 1997975 w 2604807"/>
                <a:gd name="connsiteY112" fmla="*/ 2638484 h 3907709"/>
                <a:gd name="connsiteX113" fmla="*/ 2041651 w 2604807"/>
                <a:gd name="connsiteY113" fmla="*/ 2683226 h 3907709"/>
                <a:gd name="connsiteX114" fmla="*/ 1642168 w 2604807"/>
                <a:gd name="connsiteY114" fmla="*/ 2683226 h 3907709"/>
                <a:gd name="connsiteX115" fmla="*/ 1640712 w 2604807"/>
                <a:gd name="connsiteY115" fmla="*/ 2668783 h 3907709"/>
                <a:gd name="connsiteX116" fmla="*/ 1585677 w 2604807"/>
                <a:gd name="connsiteY116" fmla="*/ 2537996 h 3907709"/>
                <a:gd name="connsiteX117" fmla="*/ 1577476 w 2604807"/>
                <a:gd name="connsiteY117" fmla="*/ 2528055 h 3907709"/>
                <a:gd name="connsiteX118" fmla="*/ 1878531 w 2604807"/>
                <a:gd name="connsiteY118" fmla="*/ 2246395 h 3907709"/>
                <a:gd name="connsiteX119" fmla="*/ 1874016 w 2604807"/>
                <a:gd name="connsiteY119" fmla="*/ 2311890 h 3907709"/>
                <a:gd name="connsiteX120" fmla="*/ 1942456 w 2604807"/>
                <a:gd name="connsiteY120" fmla="*/ 2383124 h 3907709"/>
                <a:gd name="connsiteX121" fmla="*/ 1995895 w 2604807"/>
                <a:gd name="connsiteY121" fmla="*/ 2360326 h 3907709"/>
                <a:gd name="connsiteX122" fmla="*/ 2020985 w 2604807"/>
                <a:gd name="connsiteY122" fmla="*/ 2308023 h 3907709"/>
                <a:gd name="connsiteX123" fmla="*/ 2037117 w 2604807"/>
                <a:gd name="connsiteY123" fmla="*/ 2074019 h 3907709"/>
                <a:gd name="connsiteX124" fmla="*/ 1996883 w 2604807"/>
                <a:gd name="connsiteY124" fmla="*/ 2007782 h 3907709"/>
                <a:gd name="connsiteX125" fmla="*/ 1972285 w 2604807"/>
                <a:gd name="connsiteY125" fmla="*/ 2003425 h 3907709"/>
                <a:gd name="connsiteX126" fmla="*/ 1958978 w 2604807"/>
                <a:gd name="connsiteY126" fmla="*/ 2000723 h 3907709"/>
                <a:gd name="connsiteX127" fmla="*/ 1724419 w 2604807"/>
                <a:gd name="connsiteY127" fmla="*/ 2001261 h 3907709"/>
                <a:gd name="connsiteX128" fmla="*/ 1644261 w 2604807"/>
                <a:gd name="connsiteY128" fmla="*/ 2074622 h 3907709"/>
                <a:gd name="connsiteX129" fmla="*/ 1644263 w 2604807"/>
                <a:gd name="connsiteY129" fmla="*/ 2074620 h 3907709"/>
                <a:gd name="connsiteX130" fmla="*/ 1710789 w 2604807"/>
                <a:gd name="connsiteY130" fmla="*/ 2147646 h 3907709"/>
                <a:gd name="connsiteX131" fmla="*/ 1779768 w 2604807"/>
                <a:gd name="connsiteY131" fmla="*/ 2147488 h 3907709"/>
                <a:gd name="connsiteX132" fmla="*/ 1474912 w 2604807"/>
                <a:gd name="connsiteY132" fmla="*/ 2432704 h 3907709"/>
                <a:gd name="connsiteX133" fmla="*/ 1424754 w 2604807"/>
                <a:gd name="connsiteY133" fmla="*/ 2405479 h 3907709"/>
                <a:gd name="connsiteX134" fmla="*/ 1357109 w 2604807"/>
                <a:gd name="connsiteY134" fmla="*/ 2384481 h 3907709"/>
                <a:gd name="connsiteX135" fmla="*/ 1357110 w 2604807"/>
                <a:gd name="connsiteY135" fmla="*/ 1963650 h 3907709"/>
                <a:gd name="connsiteX136" fmla="*/ 1404121 w 2604807"/>
                <a:gd name="connsiteY136" fmla="*/ 2009540 h 3907709"/>
                <a:gd name="connsiteX137" fmla="*/ 1502897 w 2604807"/>
                <a:gd name="connsiteY137" fmla="*/ 2008348 h 3907709"/>
                <a:gd name="connsiteX138" fmla="*/ 1502897 w 2604807"/>
                <a:gd name="connsiteY138" fmla="*/ 2008350 h 3907709"/>
                <a:gd name="connsiteX139" fmla="*/ 1501705 w 2604807"/>
                <a:gd name="connsiteY139" fmla="*/ 1909574 h 3907709"/>
                <a:gd name="connsiteX140" fmla="*/ 1341848 w 2604807"/>
                <a:gd name="connsiteY140" fmla="*/ 1753527 h 3907709"/>
                <a:gd name="connsiteX141" fmla="*/ 1330784 w 2604807"/>
                <a:gd name="connsiteY141" fmla="*/ 1746371 h 3907709"/>
                <a:gd name="connsiteX142" fmla="*/ 1310797 w 2604807"/>
                <a:gd name="connsiteY142" fmla="*/ 1732748 h 3907709"/>
                <a:gd name="connsiteX143" fmla="*/ 1271221 w 2604807"/>
                <a:gd name="connsiteY143" fmla="*/ 1728435 h 3907709"/>
                <a:gd name="connsiteX144" fmla="*/ 0 w 2604807"/>
                <a:gd name="connsiteY144" fmla="*/ 1540196 h 3907709"/>
                <a:gd name="connsiteX145" fmla="*/ 2604807 w 2604807"/>
                <a:gd name="connsiteY145" fmla="*/ 1540196 h 3907709"/>
                <a:gd name="connsiteX146" fmla="*/ 2604807 w 2604807"/>
                <a:gd name="connsiteY146" fmla="*/ 3774343 h 3907709"/>
                <a:gd name="connsiteX147" fmla="*/ 2471441 w 2604807"/>
                <a:gd name="connsiteY147" fmla="*/ 3907709 h 3907709"/>
                <a:gd name="connsiteX148" fmla="*/ 133366 w 2604807"/>
                <a:gd name="connsiteY148" fmla="*/ 3907709 h 3907709"/>
                <a:gd name="connsiteX149" fmla="*/ 0 w 2604807"/>
                <a:gd name="connsiteY149" fmla="*/ 3774343 h 3907709"/>
                <a:gd name="connsiteX150" fmla="*/ 1272401 w 2604807"/>
                <a:gd name="connsiteY150" fmla="*/ 799992 h 3907709"/>
                <a:gd name="connsiteX151" fmla="*/ 1704448 w 2604807"/>
                <a:gd name="connsiteY151" fmla="*/ 961561 h 3907709"/>
                <a:gd name="connsiteX152" fmla="*/ 1704448 w 2604807"/>
                <a:gd name="connsiteY152" fmla="*/ 1074486 h 3907709"/>
                <a:gd name="connsiteX153" fmla="*/ 846125 w 2604807"/>
                <a:gd name="connsiteY153" fmla="*/ 1074487 h 3907709"/>
                <a:gd name="connsiteX154" fmla="*/ 846124 w 2604807"/>
                <a:gd name="connsiteY154" fmla="*/ 959403 h 3907709"/>
                <a:gd name="connsiteX155" fmla="*/ 846124 w 2604807"/>
                <a:gd name="connsiteY155" fmla="*/ 457996 h 3907709"/>
                <a:gd name="connsiteX156" fmla="*/ 1704447 w 2604807"/>
                <a:gd name="connsiteY156" fmla="*/ 457997 h 3907709"/>
                <a:gd name="connsiteX157" fmla="*/ 1704447 w 2604807"/>
                <a:gd name="connsiteY157" fmla="*/ 589612 h 3907709"/>
                <a:gd name="connsiteX158" fmla="*/ 1272401 w 2604807"/>
                <a:gd name="connsiteY158" fmla="*/ 751181 h 3907709"/>
                <a:gd name="connsiteX159" fmla="*/ 846124 w 2604807"/>
                <a:gd name="connsiteY159" fmla="*/ 591770 h 3907709"/>
                <a:gd name="connsiteX160" fmla="*/ 1736460 w 2604807"/>
                <a:gd name="connsiteY160" fmla="*/ 307229 h 3907709"/>
                <a:gd name="connsiteX161" fmla="*/ 1704447 w 2604807"/>
                <a:gd name="connsiteY161" fmla="*/ 339243 h 3907709"/>
                <a:gd name="connsiteX162" fmla="*/ 1704447 w 2604807"/>
                <a:gd name="connsiteY162" fmla="*/ 412278 h 3907709"/>
                <a:gd name="connsiteX163" fmla="*/ 846124 w 2604807"/>
                <a:gd name="connsiteY163" fmla="*/ 412278 h 3907709"/>
                <a:gd name="connsiteX164" fmla="*/ 846124 w 2604807"/>
                <a:gd name="connsiteY164" fmla="*/ 339243 h 3907709"/>
                <a:gd name="connsiteX165" fmla="*/ 814111 w 2604807"/>
                <a:gd name="connsiteY165" fmla="*/ 307230 h 3907709"/>
                <a:gd name="connsiteX166" fmla="*/ 328315 w 2604807"/>
                <a:gd name="connsiteY166" fmla="*/ 307231 h 3907709"/>
                <a:gd name="connsiteX167" fmla="*/ 296303 w 2604807"/>
                <a:gd name="connsiteY167" fmla="*/ 339244 h 3907709"/>
                <a:gd name="connsiteX168" fmla="*/ 296302 w 2604807"/>
                <a:gd name="connsiteY168" fmla="*/ 602510 h 3907709"/>
                <a:gd name="connsiteX169" fmla="*/ 328316 w 2604807"/>
                <a:gd name="connsiteY169" fmla="*/ 634524 h 3907709"/>
                <a:gd name="connsiteX170" fmla="*/ 814112 w 2604807"/>
                <a:gd name="connsiteY170" fmla="*/ 634524 h 3907709"/>
                <a:gd name="connsiteX171" fmla="*/ 821615 w 2604807"/>
                <a:gd name="connsiteY171" fmla="*/ 631416 h 3907709"/>
                <a:gd name="connsiteX172" fmla="*/ 1207139 w 2604807"/>
                <a:gd name="connsiteY172" fmla="*/ 775587 h 3907709"/>
                <a:gd name="connsiteX173" fmla="*/ 818541 w 2604807"/>
                <a:gd name="connsiteY173" fmla="*/ 920907 h 3907709"/>
                <a:gd name="connsiteX174" fmla="*/ 814112 w 2604807"/>
                <a:gd name="connsiteY174" fmla="*/ 919072 h 3907709"/>
                <a:gd name="connsiteX175" fmla="*/ 328316 w 2604807"/>
                <a:gd name="connsiteY175" fmla="*/ 919073 h 3907709"/>
                <a:gd name="connsiteX176" fmla="*/ 296303 w 2604807"/>
                <a:gd name="connsiteY176" fmla="*/ 951086 h 3907709"/>
                <a:gd name="connsiteX177" fmla="*/ 296303 w 2604807"/>
                <a:gd name="connsiteY177" fmla="*/ 1214352 h 3907709"/>
                <a:gd name="connsiteX178" fmla="*/ 328316 w 2604807"/>
                <a:gd name="connsiteY178" fmla="*/ 1246366 h 3907709"/>
                <a:gd name="connsiteX179" fmla="*/ 814112 w 2604807"/>
                <a:gd name="connsiteY179" fmla="*/ 1246366 h 3907709"/>
                <a:gd name="connsiteX180" fmla="*/ 846125 w 2604807"/>
                <a:gd name="connsiteY180" fmla="*/ 1214353 h 3907709"/>
                <a:gd name="connsiteX181" fmla="*/ 846125 w 2604807"/>
                <a:gd name="connsiteY181" fmla="*/ 1120205 h 3907709"/>
                <a:gd name="connsiteX182" fmla="*/ 1704448 w 2604807"/>
                <a:gd name="connsiteY182" fmla="*/ 1120206 h 3907709"/>
                <a:gd name="connsiteX183" fmla="*/ 1704448 w 2604807"/>
                <a:gd name="connsiteY183" fmla="*/ 1214353 h 3907709"/>
                <a:gd name="connsiteX184" fmla="*/ 1736460 w 2604807"/>
                <a:gd name="connsiteY184" fmla="*/ 1246366 h 3907709"/>
                <a:gd name="connsiteX185" fmla="*/ 2222257 w 2604807"/>
                <a:gd name="connsiteY185" fmla="*/ 1246366 h 3907709"/>
                <a:gd name="connsiteX186" fmla="*/ 2254270 w 2604807"/>
                <a:gd name="connsiteY186" fmla="*/ 1214352 h 3907709"/>
                <a:gd name="connsiteX187" fmla="*/ 2254269 w 2604807"/>
                <a:gd name="connsiteY187" fmla="*/ 951086 h 3907709"/>
                <a:gd name="connsiteX188" fmla="*/ 2222257 w 2604807"/>
                <a:gd name="connsiteY188" fmla="*/ 919072 h 3907709"/>
                <a:gd name="connsiteX189" fmla="*/ 1736461 w 2604807"/>
                <a:gd name="connsiteY189" fmla="*/ 919072 h 3907709"/>
                <a:gd name="connsiteX190" fmla="*/ 1729294 w 2604807"/>
                <a:gd name="connsiteY190" fmla="*/ 922041 h 3907709"/>
                <a:gd name="connsiteX191" fmla="*/ 1337664 w 2604807"/>
                <a:gd name="connsiteY191" fmla="*/ 775586 h 3907709"/>
                <a:gd name="connsiteX192" fmla="*/ 1726221 w 2604807"/>
                <a:gd name="connsiteY192" fmla="*/ 630281 h 3907709"/>
                <a:gd name="connsiteX193" fmla="*/ 1736460 w 2604807"/>
                <a:gd name="connsiteY193" fmla="*/ 634523 h 3907709"/>
                <a:gd name="connsiteX194" fmla="*/ 2222256 w 2604807"/>
                <a:gd name="connsiteY194" fmla="*/ 634523 h 3907709"/>
                <a:gd name="connsiteX195" fmla="*/ 2254269 w 2604807"/>
                <a:gd name="connsiteY195" fmla="*/ 602509 h 3907709"/>
                <a:gd name="connsiteX196" fmla="*/ 2254270 w 2604807"/>
                <a:gd name="connsiteY196" fmla="*/ 339243 h 3907709"/>
                <a:gd name="connsiteX197" fmla="*/ 2222257 w 2604807"/>
                <a:gd name="connsiteY197" fmla="*/ 307230 h 3907709"/>
                <a:gd name="connsiteX198" fmla="*/ 133366 w 2604807"/>
                <a:gd name="connsiteY198" fmla="*/ 0 h 3907709"/>
                <a:gd name="connsiteX199" fmla="*/ 2471441 w 2604807"/>
                <a:gd name="connsiteY199" fmla="*/ 0 h 3907709"/>
                <a:gd name="connsiteX200" fmla="*/ 2604807 w 2604807"/>
                <a:gd name="connsiteY200" fmla="*/ 133366 h 3907709"/>
                <a:gd name="connsiteX201" fmla="*/ 2604807 w 2604807"/>
                <a:gd name="connsiteY201" fmla="*/ 1494477 h 3907709"/>
                <a:gd name="connsiteX202" fmla="*/ 0 w 2604807"/>
                <a:gd name="connsiteY202" fmla="*/ 1494477 h 3907709"/>
                <a:gd name="connsiteX203" fmla="*/ 0 w 2604807"/>
                <a:gd name="connsiteY203" fmla="*/ 133366 h 3907709"/>
                <a:gd name="connsiteX204" fmla="*/ 133366 w 2604807"/>
                <a:gd name="connsiteY204" fmla="*/ 0 h 39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2604807" h="3907709">
                  <a:moveTo>
                    <a:pt x="1271221" y="1728435"/>
                  </a:moveTo>
                  <a:cubicBezTo>
                    <a:pt x="1257982" y="1730833"/>
                    <a:pt x="1245293" y="1737073"/>
                    <a:pt x="1234941" y="1747178"/>
                  </a:cubicBezTo>
                  <a:lnTo>
                    <a:pt x="1075084" y="1903223"/>
                  </a:lnTo>
                  <a:cubicBezTo>
                    <a:pt x="1061281" y="1916697"/>
                    <a:pt x="1054246" y="1934490"/>
                    <a:pt x="1054031" y="1952364"/>
                  </a:cubicBezTo>
                  <a:cubicBezTo>
                    <a:pt x="1053815" y="1970239"/>
                    <a:pt x="1060418" y="1988197"/>
                    <a:pt x="1073892" y="2001999"/>
                  </a:cubicBezTo>
                  <a:cubicBezTo>
                    <a:pt x="1100839" y="2029604"/>
                    <a:pt x="1145062" y="2030138"/>
                    <a:pt x="1172668" y="2003191"/>
                  </a:cubicBezTo>
                  <a:lnTo>
                    <a:pt x="1217410" y="1959515"/>
                  </a:lnTo>
                  <a:lnTo>
                    <a:pt x="1217410" y="2383286"/>
                  </a:lnTo>
                  <a:lnTo>
                    <a:pt x="1208670" y="2384167"/>
                  </a:lnTo>
                  <a:cubicBezTo>
                    <a:pt x="1184860" y="2389039"/>
                    <a:pt x="1161892" y="2396225"/>
                    <a:pt x="1140013" y="2405479"/>
                  </a:cubicBezTo>
                  <a:lnTo>
                    <a:pt x="1085017" y="2435330"/>
                  </a:lnTo>
                  <a:lnTo>
                    <a:pt x="787712" y="2139580"/>
                  </a:lnTo>
                  <a:lnTo>
                    <a:pt x="853400" y="2138615"/>
                  </a:lnTo>
                  <a:cubicBezTo>
                    <a:pt x="891973" y="2138048"/>
                    <a:pt x="922783" y="2106318"/>
                    <a:pt x="922217" y="2067746"/>
                  </a:cubicBezTo>
                  <a:lnTo>
                    <a:pt x="922218" y="2067747"/>
                  </a:lnTo>
                  <a:cubicBezTo>
                    <a:pt x="921651" y="2029174"/>
                    <a:pt x="889922" y="1998364"/>
                    <a:pt x="851349" y="1998931"/>
                  </a:cubicBezTo>
                  <a:cubicBezTo>
                    <a:pt x="776892" y="2000024"/>
                    <a:pt x="702437" y="2001117"/>
                    <a:pt x="627979" y="2002211"/>
                  </a:cubicBezTo>
                  <a:lnTo>
                    <a:pt x="615103" y="2005008"/>
                  </a:lnTo>
                  <a:lnTo>
                    <a:pt x="591349" y="2009570"/>
                  </a:lnTo>
                  <a:cubicBezTo>
                    <a:pt x="566180" y="2019937"/>
                    <a:pt x="548356" y="2044594"/>
                    <a:pt x="548082" y="2073526"/>
                  </a:cubicBezTo>
                  <a:lnTo>
                    <a:pt x="545973" y="2296909"/>
                  </a:lnTo>
                  <a:cubicBezTo>
                    <a:pt x="545791" y="2316197"/>
                    <a:pt x="553444" y="2333733"/>
                    <a:pt x="565964" y="2346491"/>
                  </a:cubicBezTo>
                  <a:cubicBezTo>
                    <a:pt x="578485" y="2359250"/>
                    <a:pt x="595873" y="2367234"/>
                    <a:pt x="615160" y="2367415"/>
                  </a:cubicBezTo>
                  <a:cubicBezTo>
                    <a:pt x="653736" y="2367779"/>
                    <a:pt x="685302" y="2336804"/>
                    <a:pt x="685667" y="2298228"/>
                  </a:cubicBezTo>
                  <a:lnTo>
                    <a:pt x="686257" y="2235705"/>
                  </a:lnTo>
                  <a:lnTo>
                    <a:pt x="984070" y="2531959"/>
                  </a:lnTo>
                  <a:lnTo>
                    <a:pt x="979089" y="2537996"/>
                  </a:lnTo>
                  <a:cubicBezTo>
                    <a:pt x="965943" y="2557455"/>
                    <a:pt x="954620" y="2578246"/>
                    <a:pt x="945366" y="2600126"/>
                  </a:cubicBezTo>
                  <a:lnTo>
                    <a:pt x="935147" y="2633045"/>
                  </a:lnTo>
                  <a:lnTo>
                    <a:pt x="508921" y="2633045"/>
                  </a:lnTo>
                  <a:lnTo>
                    <a:pt x="552597" y="2588303"/>
                  </a:lnTo>
                  <a:cubicBezTo>
                    <a:pt x="579544" y="2560697"/>
                    <a:pt x="579010" y="2516474"/>
                    <a:pt x="551405" y="2489527"/>
                  </a:cubicBezTo>
                  <a:cubicBezTo>
                    <a:pt x="537603" y="2476053"/>
                    <a:pt x="519645" y="2469450"/>
                    <a:pt x="501770" y="2469666"/>
                  </a:cubicBezTo>
                  <a:cubicBezTo>
                    <a:pt x="483896" y="2469881"/>
                    <a:pt x="466103" y="2476916"/>
                    <a:pt x="452629" y="2490719"/>
                  </a:cubicBezTo>
                  <a:lnTo>
                    <a:pt x="296584" y="2650576"/>
                  </a:lnTo>
                  <a:cubicBezTo>
                    <a:pt x="276374" y="2671280"/>
                    <a:pt x="271621" y="2701332"/>
                    <a:pt x="282154" y="2726432"/>
                  </a:cubicBezTo>
                  <a:lnTo>
                    <a:pt x="295777" y="2746419"/>
                  </a:lnTo>
                  <a:lnTo>
                    <a:pt x="302933" y="2757483"/>
                  </a:lnTo>
                  <a:cubicBezTo>
                    <a:pt x="354949" y="2810769"/>
                    <a:pt x="406964" y="2864054"/>
                    <a:pt x="458980" y="2917340"/>
                  </a:cubicBezTo>
                  <a:cubicBezTo>
                    <a:pt x="485927" y="2944945"/>
                    <a:pt x="530150" y="2945479"/>
                    <a:pt x="557756" y="2918532"/>
                  </a:cubicBezTo>
                  <a:lnTo>
                    <a:pt x="557754" y="2918532"/>
                  </a:lnTo>
                  <a:cubicBezTo>
                    <a:pt x="585359" y="2891585"/>
                    <a:pt x="585893" y="2847361"/>
                    <a:pt x="558946" y="2819756"/>
                  </a:cubicBezTo>
                  <a:lnTo>
                    <a:pt x="513056" y="2772745"/>
                  </a:lnTo>
                  <a:lnTo>
                    <a:pt x="919672" y="2772744"/>
                  </a:lnTo>
                  <a:lnTo>
                    <a:pt x="924054" y="2816210"/>
                  </a:lnTo>
                  <a:cubicBezTo>
                    <a:pt x="928926" y="2840020"/>
                    <a:pt x="936112" y="2862987"/>
                    <a:pt x="945366" y="2884867"/>
                  </a:cubicBezTo>
                  <a:lnTo>
                    <a:pt x="964194" y="2919555"/>
                  </a:lnTo>
                  <a:lnTo>
                    <a:pt x="689657" y="3201862"/>
                  </a:lnTo>
                  <a:lnTo>
                    <a:pt x="688031" y="3139358"/>
                  </a:lnTo>
                  <a:cubicBezTo>
                    <a:pt x="687027" y="3100793"/>
                    <a:pt x="654951" y="3070345"/>
                    <a:pt x="616387" y="3071348"/>
                  </a:cubicBezTo>
                  <a:cubicBezTo>
                    <a:pt x="597105" y="3071849"/>
                    <a:pt x="579851" y="3080120"/>
                    <a:pt x="567544" y="3093085"/>
                  </a:cubicBezTo>
                  <a:cubicBezTo>
                    <a:pt x="555237" y="3106049"/>
                    <a:pt x="547876" y="3123710"/>
                    <a:pt x="548378" y="3142992"/>
                  </a:cubicBezTo>
                  <a:lnTo>
                    <a:pt x="554189" y="3366309"/>
                  </a:lnTo>
                  <a:cubicBezTo>
                    <a:pt x="554942" y="3395232"/>
                    <a:pt x="573173" y="3419591"/>
                    <a:pt x="598510" y="3429539"/>
                  </a:cubicBezTo>
                  <a:lnTo>
                    <a:pt x="622337" y="3433707"/>
                  </a:lnTo>
                  <a:lnTo>
                    <a:pt x="635257" y="3436290"/>
                  </a:lnTo>
                  <a:cubicBezTo>
                    <a:pt x="709723" y="3436149"/>
                    <a:pt x="784186" y="3436009"/>
                    <a:pt x="858651" y="3435868"/>
                  </a:cubicBezTo>
                  <a:cubicBezTo>
                    <a:pt x="897228" y="3435795"/>
                    <a:pt x="928442" y="3404463"/>
                    <a:pt x="928370" y="3365886"/>
                  </a:cubicBezTo>
                  <a:lnTo>
                    <a:pt x="928368" y="3365887"/>
                  </a:lnTo>
                  <a:cubicBezTo>
                    <a:pt x="928295" y="3327311"/>
                    <a:pt x="896963" y="3296096"/>
                    <a:pt x="858386" y="3296169"/>
                  </a:cubicBezTo>
                  <a:lnTo>
                    <a:pt x="792691" y="3296293"/>
                  </a:lnTo>
                  <a:lnTo>
                    <a:pt x="1054811" y="3026754"/>
                  </a:lnTo>
                  <a:lnTo>
                    <a:pt x="1077883" y="3045790"/>
                  </a:lnTo>
                  <a:cubicBezTo>
                    <a:pt x="1116800" y="3072082"/>
                    <a:pt x="1161050" y="3091081"/>
                    <a:pt x="1208670" y="3100825"/>
                  </a:cubicBezTo>
                  <a:lnTo>
                    <a:pt x="1211398" y="3101100"/>
                  </a:lnTo>
                  <a:lnTo>
                    <a:pt x="1211398" y="3488389"/>
                  </a:lnTo>
                  <a:lnTo>
                    <a:pt x="1166656" y="3444713"/>
                  </a:lnTo>
                  <a:cubicBezTo>
                    <a:pt x="1139050" y="3417766"/>
                    <a:pt x="1094827" y="3418300"/>
                    <a:pt x="1067880" y="3445905"/>
                  </a:cubicBezTo>
                  <a:cubicBezTo>
                    <a:pt x="1054406" y="3459707"/>
                    <a:pt x="1047803" y="3477665"/>
                    <a:pt x="1048019" y="3495540"/>
                  </a:cubicBezTo>
                  <a:cubicBezTo>
                    <a:pt x="1048234" y="3513414"/>
                    <a:pt x="1055269" y="3531207"/>
                    <a:pt x="1069072" y="3544681"/>
                  </a:cubicBezTo>
                  <a:lnTo>
                    <a:pt x="1228929" y="3700726"/>
                  </a:lnTo>
                  <a:cubicBezTo>
                    <a:pt x="1249633" y="3720936"/>
                    <a:pt x="1279685" y="3725689"/>
                    <a:pt x="1304785" y="3715156"/>
                  </a:cubicBezTo>
                  <a:lnTo>
                    <a:pt x="1324772" y="3701533"/>
                  </a:lnTo>
                  <a:lnTo>
                    <a:pt x="1335836" y="3694377"/>
                  </a:lnTo>
                  <a:cubicBezTo>
                    <a:pt x="1389122" y="3642361"/>
                    <a:pt x="1442407" y="3590346"/>
                    <a:pt x="1495693" y="3538330"/>
                  </a:cubicBezTo>
                  <a:cubicBezTo>
                    <a:pt x="1523298" y="3511383"/>
                    <a:pt x="1523832" y="3467160"/>
                    <a:pt x="1496885" y="3439554"/>
                  </a:cubicBezTo>
                  <a:lnTo>
                    <a:pt x="1496885" y="3439556"/>
                  </a:lnTo>
                  <a:cubicBezTo>
                    <a:pt x="1469938" y="3411951"/>
                    <a:pt x="1425714" y="3411417"/>
                    <a:pt x="1398109" y="3438364"/>
                  </a:cubicBezTo>
                  <a:lnTo>
                    <a:pt x="1351098" y="3484254"/>
                  </a:lnTo>
                  <a:lnTo>
                    <a:pt x="1351097" y="3101329"/>
                  </a:lnTo>
                  <a:lnTo>
                    <a:pt x="1356097" y="3100825"/>
                  </a:lnTo>
                  <a:cubicBezTo>
                    <a:pt x="1403717" y="3091081"/>
                    <a:pt x="1447966" y="3072082"/>
                    <a:pt x="1486883" y="3045790"/>
                  </a:cubicBezTo>
                  <a:lnTo>
                    <a:pt x="1514569" y="3022947"/>
                  </a:lnTo>
                  <a:lnTo>
                    <a:pt x="1787204" y="3299880"/>
                  </a:lnTo>
                  <a:lnTo>
                    <a:pt x="1721509" y="3300159"/>
                  </a:lnTo>
                  <a:cubicBezTo>
                    <a:pt x="1682933" y="3300323"/>
                    <a:pt x="1651793" y="3331729"/>
                    <a:pt x="1651956" y="3370305"/>
                  </a:cubicBezTo>
                  <a:lnTo>
                    <a:pt x="1651955" y="3370304"/>
                  </a:lnTo>
                  <a:cubicBezTo>
                    <a:pt x="1652119" y="3408881"/>
                    <a:pt x="1683525" y="3440020"/>
                    <a:pt x="1722101" y="3439857"/>
                  </a:cubicBezTo>
                  <a:cubicBezTo>
                    <a:pt x="1796566" y="3439541"/>
                    <a:pt x="1871029" y="3439225"/>
                    <a:pt x="1945494" y="3438909"/>
                  </a:cubicBezTo>
                  <a:lnTo>
                    <a:pt x="1958398" y="3436246"/>
                  </a:lnTo>
                  <a:lnTo>
                    <a:pt x="1982199" y="3431932"/>
                  </a:lnTo>
                  <a:cubicBezTo>
                    <a:pt x="2007475" y="3421829"/>
                    <a:pt x="2025556" y="3397359"/>
                    <a:pt x="2026131" y="3368432"/>
                  </a:cubicBezTo>
                  <a:lnTo>
                    <a:pt x="2030573" y="3145083"/>
                  </a:lnTo>
                  <a:cubicBezTo>
                    <a:pt x="2030956" y="3125798"/>
                    <a:pt x="2023487" y="3108183"/>
                    <a:pt x="2011100" y="3095295"/>
                  </a:cubicBezTo>
                  <a:cubicBezTo>
                    <a:pt x="1998714" y="3082406"/>
                    <a:pt x="1981410" y="3074241"/>
                    <a:pt x="1962125" y="3073858"/>
                  </a:cubicBezTo>
                  <a:cubicBezTo>
                    <a:pt x="1923556" y="3073091"/>
                    <a:pt x="1891667" y="3103736"/>
                    <a:pt x="1890900" y="3142306"/>
                  </a:cubicBezTo>
                  <a:lnTo>
                    <a:pt x="1889657" y="3204819"/>
                  </a:lnTo>
                  <a:lnTo>
                    <a:pt x="1603503" y="2914155"/>
                  </a:lnTo>
                  <a:lnTo>
                    <a:pt x="1619400" y="2884867"/>
                  </a:lnTo>
                  <a:lnTo>
                    <a:pt x="1638628" y="2822925"/>
                  </a:lnTo>
                  <a:lnTo>
                    <a:pt x="2037516" y="2822926"/>
                  </a:lnTo>
                  <a:lnTo>
                    <a:pt x="1991626" y="2869937"/>
                  </a:lnTo>
                  <a:cubicBezTo>
                    <a:pt x="1964679" y="2897542"/>
                    <a:pt x="1965213" y="2941766"/>
                    <a:pt x="1992818" y="2968713"/>
                  </a:cubicBezTo>
                  <a:lnTo>
                    <a:pt x="1992816" y="2968713"/>
                  </a:lnTo>
                  <a:cubicBezTo>
                    <a:pt x="2020422" y="2995660"/>
                    <a:pt x="2064645" y="2995126"/>
                    <a:pt x="2091592" y="2967521"/>
                  </a:cubicBezTo>
                  <a:cubicBezTo>
                    <a:pt x="2143608" y="2914235"/>
                    <a:pt x="2195623" y="2860950"/>
                    <a:pt x="2247639" y="2807664"/>
                  </a:cubicBezTo>
                  <a:lnTo>
                    <a:pt x="2254795" y="2796600"/>
                  </a:lnTo>
                  <a:lnTo>
                    <a:pt x="2268418" y="2776613"/>
                  </a:lnTo>
                  <a:cubicBezTo>
                    <a:pt x="2278951" y="2751513"/>
                    <a:pt x="2274198" y="2721461"/>
                    <a:pt x="2253988" y="2700757"/>
                  </a:cubicBezTo>
                  <a:lnTo>
                    <a:pt x="2097943" y="2540900"/>
                  </a:lnTo>
                  <a:cubicBezTo>
                    <a:pt x="2084469" y="2527097"/>
                    <a:pt x="2066676" y="2520062"/>
                    <a:pt x="2048802" y="2519847"/>
                  </a:cubicBezTo>
                  <a:cubicBezTo>
                    <a:pt x="2030927" y="2519631"/>
                    <a:pt x="2012969" y="2526234"/>
                    <a:pt x="1999167" y="2539708"/>
                  </a:cubicBezTo>
                  <a:cubicBezTo>
                    <a:pt x="1971562" y="2566655"/>
                    <a:pt x="1971028" y="2610878"/>
                    <a:pt x="1997975" y="2638484"/>
                  </a:cubicBezTo>
                  <a:lnTo>
                    <a:pt x="2041651" y="2683226"/>
                  </a:lnTo>
                  <a:lnTo>
                    <a:pt x="1642168" y="2683226"/>
                  </a:lnTo>
                  <a:lnTo>
                    <a:pt x="1640712" y="2668783"/>
                  </a:lnTo>
                  <a:cubicBezTo>
                    <a:pt x="1630968" y="2621162"/>
                    <a:pt x="1611969" y="2576913"/>
                    <a:pt x="1585677" y="2537996"/>
                  </a:cubicBezTo>
                  <a:lnTo>
                    <a:pt x="1577476" y="2528055"/>
                  </a:lnTo>
                  <a:lnTo>
                    <a:pt x="1878531" y="2246395"/>
                  </a:lnTo>
                  <a:lnTo>
                    <a:pt x="1874016" y="2311890"/>
                  </a:lnTo>
                  <a:cubicBezTo>
                    <a:pt x="1871230" y="2352300"/>
                    <a:pt x="1901872" y="2384192"/>
                    <a:pt x="1942456" y="2383124"/>
                  </a:cubicBezTo>
                  <a:cubicBezTo>
                    <a:pt x="1962748" y="2382591"/>
                    <a:pt x="1981684" y="2373917"/>
                    <a:pt x="1995895" y="2360326"/>
                  </a:cubicBezTo>
                  <a:cubicBezTo>
                    <a:pt x="2010106" y="2346737"/>
                    <a:pt x="2019592" y="2328228"/>
                    <a:pt x="2020985" y="2308023"/>
                  </a:cubicBezTo>
                  <a:lnTo>
                    <a:pt x="2037117" y="2074019"/>
                  </a:lnTo>
                  <a:cubicBezTo>
                    <a:pt x="2039206" y="2043713"/>
                    <a:pt x="2022492" y="2018195"/>
                    <a:pt x="1996883" y="2007782"/>
                  </a:cubicBezTo>
                  <a:lnTo>
                    <a:pt x="1972285" y="2003425"/>
                  </a:lnTo>
                  <a:lnTo>
                    <a:pt x="1958978" y="2000723"/>
                  </a:lnTo>
                  <a:cubicBezTo>
                    <a:pt x="1880791" y="2000902"/>
                    <a:pt x="1802606" y="2001082"/>
                    <a:pt x="1724419" y="2001261"/>
                  </a:cubicBezTo>
                  <a:cubicBezTo>
                    <a:pt x="1683914" y="2001353"/>
                    <a:pt x="1648026" y="2034198"/>
                    <a:pt x="1644261" y="2074622"/>
                  </a:cubicBezTo>
                  <a:lnTo>
                    <a:pt x="1644263" y="2074620"/>
                  </a:lnTo>
                  <a:cubicBezTo>
                    <a:pt x="1640499" y="2115043"/>
                    <a:pt x="1670284" y="2147739"/>
                    <a:pt x="1710789" y="2147646"/>
                  </a:cubicBezTo>
                  <a:lnTo>
                    <a:pt x="1779768" y="2147488"/>
                  </a:lnTo>
                  <a:lnTo>
                    <a:pt x="1474912" y="2432704"/>
                  </a:lnTo>
                  <a:lnTo>
                    <a:pt x="1424754" y="2405479"/>
                  </a:lnTo>
                  <a:lnTo>
                    <a:pt x="1357109" y="2384481"/>
                  </a:lnTo>
                  <a:lnTo>
                    <a:pt x="1357110" y="1963650"/>
                  </a:lnTo>
                  <a:lnTo>
                    <a:pt x="1404121" y="2009540"/>
                  </a:lnTo>
                  <a:cubicBezTo>
                    <a:pt x="1431726" y="2036487"/>
                    <a:pt x="1475950" y="2035953"/>
                    <a:pt x="1502897" y="2008348"/>
                  </a:cubicBezTo>
                  <a:lnTo>
                    <a:pt x="1502897" y="2008350"/>
                  </a:lnTo>
                  <a:cubicBezTo>
                    <a:pt x="1529844" y="1980744"/>
                    <a:pt x="1529310" y="1936521"/>
                    <a:pt x="1501705" y="1909574"/>
                  </a:cubicBezTo>
                  <a:cubicBezTo>
                    <a:pt x="1448419" y="1857558"/>
                    <a:pt x="1395134" y="1805543"/>
                    <a:pt x="1341848" y="1753527"/>
                  </a:cubicBezTo>
                  <a:lnTo>
                    <a:pt x="1330784" y="1746371"/>
                  </a:lnTo>
                  <a:lnTo>
                    <a:pt x="1310797" y="1732748"/>
                  </a:lnTo>
                  <a:cubicBezTo>
                    <a:pt x="1298247" y="1727482"/>
                    <a:pt x="1284459" y="1726037"/>
                    <a:pt x="1271221" y="1728435"/>
                  </a:cubicBezTo>
                  <a:close/>
                  <a:moveTo>
                    <a:pt x="0" y="1540196"/>
                  </a:moveTo>
                  <a:lnTo>
                    <a:pt x="2604807" y="1540196"/>
                  </a:lnTo>
                  <a:lnTo>
                    <a:pt x="2604807" y="3774343"/>
                  </a:lnTo>
                  <a:cubicBezTo>
                    <a:pt x="2604807" y="3847999"/>
                    <a:pt x="2545097" y="3907709"/>
                    <a:pt x="2471441" y="3907709"/>
                  </a:cubicBezTo>
                  <a:lnTo>
                    <a:pt x="133366" y="3907709"/>
                  </a:lnTo>
                  <a:cubicBezTo>
                    <a:pt x="59710" y="3907709"/>
                    <a:pt x="0" y="3847999"/>
                    <a:pt x="0" y="3774343"/>
                  </a:cubicBezTo>
                  <a:close/>
                  <a:moveTo>
                    <a:pt x="1272401" y="799992"/>
                  </a:moveTo>
                  <a:lnTo>
                    <a:pt x="1704448" y="961561"/>
                  </a:lnTo>
                  <a:lnTo>
                    <a:pt x="1704448" y="1074486"/>
                  </a:lnTo>
                  <a:lnTo>
                    <a:pt x="846125" y="1074487"/>
                  </a:lnTo>
                  <a:lnTo>
                    <a:pt x="846124" y="959403"/>
                  </a:lnTo>
                  <a:close/>
                  <a:moveTo>
                    <a:pt x="846124" y="457996"/>
                  </a:moveTo>
                  <a:lnTo>
                    <a:pt x="1704447" y="457997"/>
                  </a:lnTo>
                  <a:lnTo>
                    <a:pt x="1704447" y="589612"/>
                  </a:lnTo>
                  <a:lnTo>
                    <a:pt x="1272401" y="751181"/>
                  </a:lnTo>
                  <a:lnTo>
                    <a:pt x="846124" y="591770"/>
                  </a:lnTo>
                  <a:close/>
                  <a:moveTo>
                    <a:pt x="1736460" y="307229"/>
                  </a:moveTo>
                  <a:cubicBezTo>
                    <a:pt x="1718780" y="307230"/>
                    <a:pt x="1704448" y="321563"/>
                    <a:pt x="1704447" y="339243"/>
                  </a:cubicBezTo>
                  <a:lnTo>
                    <a:pt x="1704447" y="412278"/>
                  </a:lnTo>
                  <a:lnTo>
                    <a:pt x="846124" y="412278"/>
                  </a:lnTo>
                  <a:lnTo>
                    <a:pt x="846124" y="339243"/>
                  </a:lnTo>
                  <a:cubicBezTo>
                    <a:pt x="846125" y="321564"/>
                    <a:pt x="831791" y="307231"/>
                    <a:pt x="814111" y="307230"/>
                  </a:cubicBezTo>
                  <a:lnTo>
                    <a:pt x="328315" y="307231"/>
                  </a:lnTo>
                  <a:cubicBezTo>
                    <a:pt x="310635" y="307230"/>
                    <a:pt x="296303" y="321564"/>
                    <a:pt x="296303" y="339244"/>
                  </a:cubicBezTo>
                  <a:lnTo>
                    <a:pt x="296302" y="602510"/>
                  </a:lnTo>
                  <a:cubicBezTo>
                    <a:pt x="296302" y="620190"/>
                    <a:pt x="310636" y="634524"/>
                    <a:pt x="328316" y="634524"/>
                  </a:cubicBezTo>
                  <a:lnTo>
                    <a:pt x="814112" y="634524"/>
                  </a:lnTo>
                  <a:lnTo>
                    <a:pt x="821615" y="631416"/>
                  </a:lnTo>
                  <a:lnTo>
                    <a:pt x="1207139" y="775587"/>
                  </a:lnTo>
                  <a:lnTo>
                    <a:pt x="818541" y="920907"/>
                  </a:lnTo>
                  <a:lnTo>
                    <a:pt x="814112" y="919072"/>
                  </a:lnTo>
                  <a:lnTo>
                    <a:pt x="328316" y="919073"/>
                  </a:lnTo>
                  <a:cubicBezTo>
                    <a:pt x="310636" y="919072"/>
                    <a:pt x="296302" y="933406"/>
                    <a:pt x="296303" y="951086"/>
                  </a:cubicBezTo>
                  <a:lnTo>
                    <a:pt x="296303" y="1214352"/>
                  </a:lnTo>
                  <a:cubicBezTo>
                    <a:pt x="296302" y="1232032"/>
                    <a:pt x="310636" y="1246366"/>
                    <a:pt x="328316" y="1246366"/>
                  </a:cubicBezTo>
                  <a:lnTo>
                    <a:pt x="814112" y="1246366"/>
                  </a:lnTo>
                  <a:cubicBezTo>
                    <a:pt x="831792" y="1246365"/>
                    <a:pt x="846125" y="1232033"/>
                    <a:pt x="846125" y="1214353"/>
                  </a:cubicBezTo>
                  <a:lnTo>
                    <a:pt x="846125" y="1120205"/>
                  </a:lnTo>
                  <a:lnTo>
                    <a:pt x="1704448" y="1120206"/>
                  </a:lnTo>
                  <a:lnTo>
                    <a:pt x="1704448" y="1214353"/>
                  </a:lnTo>
                  <a:cubicBezTo>
                    <a:pt x="1704448" y="1232032"/>
                    <a:pt x="1718780" y="1246366"/>
                    <a:pt x="1736460" y="1246366"/>
                  </a:cubicBezTo>
                  <a:lnTo>
                    <a:pt x="2222257" y="1246366"/>
                  </a:lnTo>
                  <a:cubicBezTo>
                    <a:pt x="2239936" y="1246366"/>
                    <a:pt x="2254270" y="1232033"/>
                    <a:pt x="2254270" y="1214352"/>
                  </a:cubicBezTo>
                  <a:lnTo>
                    <a:pt x="2254269" y="951086"/>
                  </a:lnTo>
                  <a:cubicBezTo>
                    <a:pt x="2254270" y="933406"/>
                    <a:pt x="2239937" y="919072"/>
                    <a:pt x="2222257" y="919072"/>
                  </a:cubicBezTo>
                  <a:lnTo>
                    <a:pt x="1736461" y="919072"/>
                  </a:lnTo>
                  <a:lnTo>
                    <a:pt x="1729294" y="922041"/>
                  </a:lnTo>
                  <a:lnTo>
                    <a:pt x="1337664" y="775586"/>
                  </a:lnTo>
                  <a:lnTo>
                    <a:pt x="1726221" y="630281"/>
                  </a:lnTo>
                  <a:lnTo>
                    <a:pt x="1736460" y="634523"/>
                  </a:lnTo>
                  <a:lnTo>
                    <a:pt x="2222256" y="634523"/>
                  </a:lnTo>
                  <a:cubicBezTo>
                    <a:pt x="2239936" y="634523"/>
                    <a:pt x="2254270" y="620189"/>
                    <a:pt x="2254269" y="602509"/>
                  </a:cubicBezTo>
                  <a:lnTo>
                    <a:pt x="2254270" y="339243"/>
                  </a:lnTo>
                  <a:cubicBezTo>
                    <a:pt x="2254270" y="321563"/>
                    <a:pt x="2239936" y="307229"/>
                    <a:pt x="2222257" y="307230"/>
                  </a:cubicBezTo>
                  <a:close/>
                  <a:moveTo>
                    <a:pt x="133366" y="0"/>
                  </a:moveTo>
                  <a:lnTo>
                    <a:pt x="2471441" y="0"/>
                  </a:lnTo>
                  <a:cubicBezTo>
                    <a:pt x="2545097" y="0"/>
                    <a:pt x="2604807" y="59710"/>
                    <a:pt x="2604807" y="133366"/>
                  </a:cubicBezTo>
                  <a:lnTo>
                    <a:pt x="2604807" y="1494477"/>
                  </a:lnTo>
                  <a:lnTo>
                    <a:pt x="0" y="1494477"/>
                  </a:lnTo>
                  <a:lnTo>
                    <a:pt x="0" y="133366"/>
                  </a:lnTo>
                  <a:cubicBezTo>
                    <a:pt x="0" y="59710"/>
                    <a:pt x="59710" y="0"/>
                    <a:pt x="13336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E24DA2-5D21-604D-98CE-DD0324095E97}"/>
                </a:ext>
              </a:extLst>
            </p:cNvPr>
            <p:cNvSpPr txBox="1"/>
            <p:nvPr/>
          </p:nvSpPr>
          <p:spPr>
            <a:xfrm>
              <a:off x="2487396" y="2016260"/>
              <a:ext cx="9668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+mn-lt"/>
                </a:rPr>
                <a:t>SD Access</a:t>
              </a:r>
            </a:p>
            <a:p>
              <a:pPr algn="ctr"/>
              <a:r>
                <a:rPr lang="en-US" sz="1050" b="1" dirty="0">
                  <a:latin typeface="+mn-lt"/>
                </a:rPr>
                <a:t>(Network)</a:t>
              </a:r>
            </a:p>
          </p:txBody>
        </p:sp>
      </p:grp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21229DAF-694F-B948-97E4-BC9F8FBE0659}"/>
              </a:ext>
            </a:extLst>
          </p:cNvPr>
          <p:cNvSpPr/>
          <p:nvPr/>
        </p:nvSpPr>
        <p:spPr>
          <a:xfrm>
            <a:off x="3743666" y="2551464"/>
            <a:ext cx="1344168" cy="1344168"/>
          </a:xfrm>
          <a:prstGeom prst="wedgeRoundRectCallout">
            <a:avLst>
              <a:gd name="adj1" fmla="val 108551"/>
              <a:gd name="adj2" fmla="val -76989"/>
              <a:gd name="adj3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4DE267-1D28-AD4C-BC81-71F3C3014A27}"/>
              </a:ext>
            </a:extLst>
          </p:cNvPr>
          <p:cNvGrpSpPr/>
          <p:nvPr/>
        </p:nvGrpSpPr>
        <p:grpSpPr>
          <a:xfrm>
            <a:off x="5528628" y="1826774"/>
            <a:ext cx="1075637" cy="845082"/>
            <a:chOff x="5528628" y="1826774"/>
            <a:chExt cx="1075637" cy="845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7C4736-FF79-6E4D-A366-82C32446F9B6}"/>
                </a:ext>
              </a:extLst>
            </p:cNvPr>
            <p:cNvGrpSpPr/>
            <p:nvPr/>
          </p:nvGrpSpPr>
          <p:grpSpPr>
            <a:xfrm>
              <a:off x="5896964" y="1826774"/>
              <a:ext cx="482288" cy="482666"/>
              <a:chOff x="-889918" y="1661487"/>
              <a:chExt cx="966809" cy="967568"/>
            </a:xfrm>
          </p:grpSpPr>
          <p:sp>
            <p:nvSpPr>
              <p:cNvPr id="19" name="Oval 131">
                <a:extLst>
                  <a:ext uri="{FF2B5EF4-FFF2-40B4-BE49-F238E27FC236}">
                    <a16:creationId xmlns:a16="http://schemas.microsoft.com/office/drawing/2014/main" id="{4BCCE383-DE7D-744A-B3C8-B6CFF35FA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89918" y="1661487"/>
                <a:ext cx="966809" cy="96756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FCB7005-ED02-2C49-A0EC-12503E025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26832" y="1726093"/>
                <a:ext cx="903723" cy="902962"/>
              </a:xfrm>
              <a:custGeom>
                <a:avLst/>
                <a:gdLst>
                  <a:gd name="T0" fmla="*/ 1346 w 1346"/>
                  <a:gd name="T1" fmla="*/ 624 h 1344"/>
                  <a:gd name="T2" fmla="*/ 1345 w 1346"/>
                  <a:gd name="T3" fmla="*/ 588 h 1344"/>
                  <a:gd name="T4" fmla="*/ 1005 w 1346"/>
                  <a:gd name="T5" fmla="*/ 248 h 1344"/>
                  <a:gd name="T6" fmla="*/ 738 w 1346"/>
                  <a:gd name="T7" fmla="*/ 102 h 1344"/>
                  <a:gd name="T8" fmla="*/ 643 w 1346"/>
                  <a:gd name="T9" fmla="*/ 7 h 1344"/>
                  <a:gd name="T10" fmla="*/ 643 w 1346"/>
                  <a:gd name="T11" fmla="*/ 7 h 1344"/>
                  <a:gd name="T12" fmla="*/ 626 w 1346"/>
                  <a:gd name="T13" fmla="*/ 0 h 1344"/>
                  <a:gd name="T14" fmla="*/ 602 w 1346"/>
                  <a:gd name="T15" fmla="*/ 24 h 1344"/>
                  <a:gd name="T16" fmla="*/ 602 w 1346"/>
                  <a:gd name="T17" fmla="*/ 91 h 1344"/>
                  <a:gd name="T18" fmla="*/ 96 w 1346"/>
                  <a:gd name="T19" fmla="*/ 559 h 1344"/>
                  <a:gd name="T20" fmla="*/ 49 w 1346"/>
                  <a:gd name="T21" fmla="*/ 606 h 1344"/>
                  <a:gd name="T22" fmla="*/ 24 w 1346"/>
                  <a:gd name="T23" fmla="*/ 606 h 1344"/>
                  <a:gd name="T24" fmla="*/ 0 w 1346"/>
                  <a:gd name="T25" fmla="*/ 630 h 1344"/>
                  <a:gd name="T26" fmla="*/ 7 w 1346"/>
                  <a:gd name="T27" fmla="*/ 647 h 1344"/>
                  <a:gd name="T28" fmla="*/ 7 w 1346"/>
                  <a:gd name="T29" fmla="*/ 647 h 1344"/>
                  <a:gd name="T30" fmla="*/ 106 w 1346"/>
                  <a:gd name="T31" fmla="*/ 746 h 1344"/>
                  <a:gd name="T32" fmla="*/ 252 w 1346"/>
                  <a:gd name="T33" fmla="*/ 1005 h 1344"/>
                  <a:gd name="T34" fmla="*/ 590 w 1346"/>
                  <a:gd name="T35" fmla="*/ 1343 h 1344"/>
                  <a:gd name="T36" fmla="*/ 626 w 1346"/>
                  <a:gd name="T37" fmla="*/ 1344 h 1344"/>
                  <a:gd name="T38" fmla="*/ 1346 w 1346"/>
                  <a:gd name="T39" fmla="*/ 624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6" h="1344">
                    <a:moveTo>
                      <a:pt x="1346" y="624"/>
                    </a:moveTo>
                    <a:cubicBezTo>
                      <a:pt x="1346" y="612"/>
                      <a:pt x="1346" y="600"/>
                      <a:pt x="1345" y="588"/>
                    </a:cubicBezTo>
                    <a:cubicBezTo>
                      <a:pt x="1005" y="248"/>
                      <a:pt x="1005" y="248"/>
                      <a:pt x="1005" y="248"/>
                    </a:cubicBezTo>
                    <a:cubicBezTo>
                      <a:pt x="933" y="176"/>
                      <a:pt x="841" y="124"/>
                      <a:pt x="738" y="102"/>
                    </a:cubicBezTo>
                    <a:cubicBezTo>
                      <a:pt x="643" y="7"/>
                      <a:pt x="643" y="7"/>
                      <a:pt x="643" y="7"/>
                    </a:cubicBezTo>
                    <a:cubicBezTo>
                      <a:pt x="643" y="7"/>
                      <a:pt x="643" y="7"/>
                      <a:pt x="643" y="7"/>
                    </a:cubicBezTo>
                    <a:cubicBezTo>
                      <a:pt x="639" y="3"/>
                      <a:pt x="633" y="0"/>
                      <a:pt x="626" y="0"/>
                    </a:cubicBezTo>
                    <a:cubicBezTo>
                      <a:pt x="613" y="0"/>
                      <a:pt x="602" y="11"/>
                      <a:pt x="602" y="24"/>
                    </a:cubicBezTo>
                    <a:cubicBezTo>
                      <a:pt x="602" y="91"/>
                      <a:pt x="602" y="91"/>
                      <a:pt x="602" y="91"/>
                    </a:cubicBezTo>
                    <a:cubicBezTo>
                      <a:pt x="341" y="102"/>
                      <a:pt x="127" y="303"/>
                      <a:pt x="96" y="559"/>
                    </a:cubicBezTo>
                    <a:cubicBezTo>
                      <a:pt x="49" y="606"/>
                      <a:pt x="49" y="606"/>
                      <a:pt x="49" y="606"/>
                    </a:cubicBezTo>
                    <a:cubicBezTo>
                      <a:pt x="24" y="606"/>
                      <a:pt x="24" y="606"/>
                      <a:pt x="24" y="606"/>
                    </a:cubicBezTo>
                    <a:cubicBezTo>
                      <a:pt x="11" y="606"/>
                      <a:pt x="0" y="617"/>
                      <a:pt x="0" y="630"/>
                    </a:cubicBezTo>
                    <a:cubicBezTo>
                      <a:pt x="0" y="637"/>
                      <a:pt x="3" y="643"/>
                      <a:pt x="7" y="647"/>
                    </a:cubicBezTo>
                    <a:cubicBezTo>
                      <a:pt x="7" y="647"/>
                      <a:pt x="7" y="647"/>
                      <a:pt x="7" y="647"/>
                    </a:cubicBezTo>
                    <a:cubicBezTo>
                      <a:pt x="106" y="746"/>
                      <a:pt x="106" y="746"/>
                      <a:pt x="106" y="746"/>
                    </a:cubicBezTo>
                    <a:cubicBezTo>
                      <a:pt x="130" y="846"/>
                      <a:pt x="181" y="935"/>
                      <a:pt x="252" y="1005"/>
                    </a:cubicBezTo>
                    <a:cubicBezTo>
                      <a:pt x="590" y="1343"/>
                      <a:pt x="590" y="1343"/>
                      <a:pt x="590" y="1343"/>
                    </a:cubicBezTo>
                    <a:cubicBezTo>
                      <a:pt x="602" y="1344"/>
                      <a:pt x="614" y="1344"/>
                      <a:pt x="626" y="1344"/>
                    </a:cubicBezTo>
                    <a:cubicBezTo>
                      <a:pt x="1024" y="1344"/>
                      <a:pt x="1346" y="1022"/>
                      <a:pt x="1346" y="624"/>
                    </a:cubicBezTo>
                    <a:close/>
                  </a:path>
                </a:pathLst>
              </a:custGeom>
              <a:solidFill>
                <a:srgbClr val="00345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1" name="Oval 133">
                <a:extLst>
                  <a:ext uri="{FF2B5EF4-FFF2-40B4-BE49-F238E27FC236}">
                    <a16:creationId xmlns:a16="http://schemas.microsoft.com/office/drawing/2014/main" id="{86F6B412-F5E4-6B42-A664-010D86F3D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8822" y="1910030"/>
                <a:ext cx="66886" cy="6726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2" name="Oval 134">
                <a:extLst>
                  <a:ext uri="{FF2B5EF4-FFF2-40B4-BE49-F238E27FC236}">
                    <a16:creationId xmlns:a16="http://schemas.microsoft.com/office/drawing/2014/main" id="{B6D9B15D-C46D-6145-9951-3BA8D84A9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17433" y="2295765"/>
                <a:ext cx="67266" cy="6726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EC8BFD79-04C7-5846-AFD2-97ABD521C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26832" y="1726093"/>
                <a:ext cx="778692" cy="839876"/>
              </a:xfrm>
              <a:custGeom>
                <a:avLst/>
                <a:gdLst>
                  <a:gd name="T0" fmla="*/ 650 w 1160"/>
                  <a:gd name="T1" fmla="*/ 91 h 1250"/>
                  <a:gd name="T2" fmla="*/ 650 w 1160"/>
                  <a:gd name="T3" fmla="*/ 24 h 1250"/>
                  <a:gd name="T4" fmla="*/ 626 w 1160"/>
                  <a:gd name="T5" fmla="*/ 0 h 1250"/>
                  <a:gd name="T6" fmla="*/ 602 w 1160"/>
                  <a:gd name="T7" fmla="*/ 24 h 1250"/>
                  <a:gd name="T8" fmla="*/ 602 w 1160"/>
                  <a:gd name="T9" fmla="*/ 91 h 1250"/>
                  <a:gd name="T10" fmla="*/ 92 w 1160"/>
                  <a:gd name="T11" fmla="*/ 606 h 1250"/>
                  <a:gd name="T12" fmla="*/ 24 w 1160"/>
                  <a:gd name="T13" fmla="*/ 606 h 1250"/>
                  <a:gd name="T14" fmla="*/ 0 w 1160"/>
                  <a:gd name="T15" fmla="*/ 630 h 1250"/>
                  <a:gd name="T16" fmla="*/ 24 w 1160"/>
                  <a:gd name="T17" fmla="*/ 654 h 1250"/>
                  <a:gd name="T18" fmla="*/ 93 w 1160"/>
                  <a:gd name="T19" fmla="*/ 654 h 1250"/>
                  <a:gd name="T20" fmla="*/ 602 w 1160"/>
                  <a:gd name="T21" fmla="*/ 1157 h 1250"/>
                  <a:gd name="T22" fmla="*/ 602 w 1160"/>
                  <a:gd name="T23" fmla="*/ 1226 h 1250"/>
                  <a:gd name="T24" fmla="*/ 626 w 1160"/>
                  <a:gd name="T25" fmla="*/ 1250 h 1250"/>
                  <a:gd name="T26" fmla="*/ 650 w 1160"/>
                  <a:gd name="T27" fmla="*/ 1226 h 1250"/>
                  <a:gd name="T28" fmla="*/ 650 w 1160"/>
                  <a:gd name="T29" fmla="*/ 1157 h 1250"/>
                  <a:gd name="T30" fmla="*/ 977 w 1160"/>
                  <a:gd name="T31" fmla="*/ 1026 h 1250"/>
                  <a:gd name="T32" fmla="*/ 980 w 1160"/>
                  <a:gd name="T33" fmla="*/ 992 h 1250"/>
                  <a:gd name="T34" fmla="*/ 946 w 1160"/>
                  <a:gd name="T35" fmla="*/ 990 h 1250"/>
                  <a:gd name="T36" fmla="*/ 626 w 1160"/>
                  <a:gd name="T37" fmla="*/ 1110 h 1250"/>
                  <a:gd name="T38" fmla="*/ 140 w 1160"/>
                  <a:gd name="T39" fmla="*/ 624 h 1250"/>
                  <a:gd name="T40" fmla="*/ 626 w 1160"/>
                  <a:gd name="T41" fmla="*/ 138 h 1250"/>
                  <a:gd name="T42" fmla="*/ 1112 w 1160"/>
                  <a:gd name="T43" fmla="*/ 624 h 1250"/>
                  <a:gd name="T44" fmla="*/ 1136 w 1160"/>
                  <a:gd name="T45" fmla="*/ 648 h 1250"/>
                  <a:gd name="T46" fmla="*/ 1160 w 1160"/>
                  <a:gd name="T47" fmla="*/ 624 h 1250"/>
                  <a:gd name="T48" fmla="*/ 650 w 1160"/>
                  <a:gd name="T49" fmla="*/ 91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60" h="1250">
                    <a:moveTo>
                      <a:pt x="650" y="91"/>
                    </a:moveTo>
                    <a:cubicBezTo>
                      <a:pt x="650" y="24"/>
                      <a:pt x="650" y="24"/>
                      <a:pt x="650" y="24"/>
                    </a:cubicBezTo>
                    <a:cubicBezTo>
                      <a:pt x="650" y="11"/>
                      <a:pt x="639" y="0"/>
                      <a:pt x="626" y="0"/>
                    </a:cubicBezTo>
                    <a:cubicBezTo>
                      <a:pt x="613" y="0"/>
                      <a:pt x="602" y="11"/>
                      <a:pt x="602" y="24"/>
                    </a:cubicBezTo>
                    <a:cubicBezTo>
                      <a:pt x="602" y="91"/>
                      <a:pt x="602" y="91"/>
                      <a:pt x="602" y="91"/>
                    </a:cubicBezTo>
                    <a:cubicBezTo>
                      <a:pt x="325" y="103"/>
                      <a:pt x="102" y="328"/>
                      <a:pt x="92" y="606"/>
                    </a:cubicBezTo>
                    <a:cubicBezTo>
                      <a:pt x="24" y="606"/>
                      <a:pt x="24" y="606"/>
                      <a:pt x="24" y="606"/>
                    </a:cubicBezTo>
                    <a:cubicBezTo>
                      <a:pt x="11" y="606"/>
                      <a:pt x="0" y="617"/>
                      <a:pt x="0" y="630"/>
                    </a:cubicBezTo>
                    <a:cubicBezTo>
                      <a:pt x="0" y="643"/>
                      <a:pt x="11" y="654"/>
                      <a:pt x="24" y="654"/>
                    </a:cubicBezTo>
                    <a:cubicBezTo>
                      <a:pt x="93" y="654"/>
                      <a:pt x="93" y="654"/>
                      <a:pt x="93" y="654"/>
                    </a:cubicBezTo>
                    <a:cubicBezTo>
                      <a:pt x="108" y="927"/>
                      <a:pt x="329" y="1145"/>
                      <a:pt x="602" y="1157"/>
                    </a:cubicBezTo>
                    <a:cubicBezTo>
                      <a:pt x="602" y="1226"/>
                      <a:pt x="602" y="1226"/>
                      <a:pt x="602" y="1226"/>
                    </a:cubicBezTo>
                    <a:cubicBezTo>
                      <a:pt x="602" y="1239"/>
                      <a:pt x="613" y="1250"/>
                      <a:pt x="626" y="1250"/>
                    </a:cubicBezTo>
                    <a:cubicBezTo>
                      <a:pt x="639" y="1250"/>
                      <a:pt x="650" y="1239"/>
                      <a:pt x="650" y="1226"/>
                    </a:cubicBezTo>
                    <a:cubicBezTo>
                      <a:pt x="650" y="1157"/>
                      <a:pt x="650" y="1157"/>
                      <a:pt x="650" y="1157"/>
                    </a:cubicBezTo>
                    <a:cubicBezTo>
                      <a:pt x="771" y="1152"/>
                      <a:pt x="886" y="1106"/>
                      <a:pt x="977" y="1026"/>
                    </a:cubicBezTo>
                    <a:cubicBezTo>
                      <a:pt x="987" y="1017"/>
                      <a:pt x="988" y="1002"/>
                      <a:pt x="980" y="992"/>
                    </a:cubicBezTo>
                    <a:cubicBezTo>
                      <a:pt x="971" y="982"/>
                      <a:pt x="956" y="981"/>
                      <a:pt x="946" y="990"/>
                    </a:cubicBezTo>
                    <a:cubicBezTo>
                      <a:pt x="857" y="1067"/>
                      <a:pt x="744" y="1110"/>
                      <a:pt x="626" y="1110"/>
                    </a:cubicBezTo>
                    <a:cubicBezTo>
                      <a:pt x="358" y="1110"/>
                      <a:pt x="140" y="892"/>
                      <a:pt x="140" y="624"/>
                    </a:cubicBezTo>
                    <a:cubicBezTo>
                      <a:pt x="140" y="356"/>
                      <a:pt x="358" y="138"/>
                      <a:pt x="626" y="138"/>
                    </a:cubicBezTo>
                    <a:cubicBezTo>
                      <a:pt x="894" y="138"/>
                      <a:pt x="1112" y="356"/>
                      <a:pt x="1112" y="624"/>
                    </a:cubicBezTo>
                    <a:cubicBezTo>
                      <a:pt x="1112" y="637"/>
                      <a:pt x="1123" y="648"/>
                      <a:pt x="1136" y="648"/>
                    </a:cubicBezTo>
                    <a:cubicBezTo>
                      <a:pt x="1149" y="648"/>
                      <a:pt x="1160" y="637"/>
                      <a:pt x="1160" y="624"/>
                    </a:cubicBezTo>
                    <a:cubicBezTo>
                      <a:pt x="1160" y="338"/>
                      <a:pt x="933" y="103"/>
                      <a:pt x="650" y="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9F5E370D-D75B-C547-865C-F42EA342F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2316" y="1980716"/>
                <a:ext cx="79807" cy="180516"/>
              </a:xfrm>
              <a:custGeom>
                <a:avLst/>
                <a:gdLst>
                  <a:gd name="T0" fmla="*/ 14 w 119"/>
                  <a:gd name="T1" fmla="*/ 7 h 269"/>
                  <a:gd name="T2" fmla="*/ 8 w 119"/>
                  <a:gd name="T3" fmla="*/ 41 h 269"/>
                  <a:gd name="T4" fmla="*/ 71 w 119"/>
                  <a:gd name="T5" fmla="*/ 245 h 269"/>
                  <a:gd name="T6" fmla="*/ 95 w 119"/>
                  <a:gd name="T7" fmla="*/ 269 h 269"/>
                  <a:gd name="T8" fmla="*/ 119 w 119"/>
                  <a:gd name="T9" fmla="*/ 245 h 269"/>
                  <a:gd name="T10" fmla="*/ 47 w 119"/>
                  <a:gd name="T11" fmla="*/ 14 h 269"/>
                  <a:gd name="T12" fmla="*/ 14 w 119"/>
                  <a:gd name="T13" fmla="*/ 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269">
                    <a:moveTo>
                      <a:pt x="14" y="7"/>
                    </a:moveTo>
                    <a:cubicBezTo>
                      <a:pt x="3" y="15"/>
                      <a:pt x="0" y="30"/>
                      <a:pt x="8" y="41"/>
                    </a:cubicBezTo>
                    <a:cubicBezTo>
                      <a:pt x="49" y="101"/>
                      <a:pt x="71" y="172"/>
                      <a:pt x="71" y="245"/>
                    </a:cubicBezTo>
                    <a:cubicBezTo>
                      <a:pt x="71" y="258"/>
                      <a:pt x="82" y="269"/>
                      <a:pt x="95" y="269"/>
                    </a:cubicBezTo>
                    <a:cubicBezTo>
                      <a:pt x="108" y="269"/>
                      <a:pt x="119" y="258"/>
                      <a:pt x="119" y="245"/>
                    </a:cubicBezTo>
                    <a:cubicBezTo>
                      <a:pt x="119" y="162"/>
                      <a:pt x="94" y="82"/>
                      <a:pt x="47" y="14"/>
                    </a:cubicBezTo>
                    <a:cubicBezTo>
                      <a:pt x="39" y="3"/>
                      <a:pt x="25" y="0"/>
                      <a:pt x="14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7365AC83-869C-754D-B687-5CF12348C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0519" y="1871266"/>
                <a:ext cx="388016" cy="420318"/>
              </a:xfrm>
              <a:custGeom>
                <a:avLst/>
                <a:gdLst>
                  <a:gd name="T0" fmla="*/ 408 w 578"/>
                  <a:gd name="T1" fmla="*/ 48 h 626"/>
                  <a:gd name="T2" fmla="*/ 541 w 578"/>
                  <a:gd name="T3" fmla="*/ 74 h 626"/>
                  <a:gd name="T4" fmla="*/ 573 w 578"/>
                  <a:gd name="T5" fmla="*/ 60 h 626"/>
                  <a:gd name="T6" fmla="*/ 559 w 578"/>
                  <a:gd name="T7" fmla="*/ 29 h 626"/>
                  <a:gd name="T8" fmla="*/ 408 w 578"/>
                  <a:gd name="T9" fmla="*/ 0 h 626"/>
                  <a:gd name="T10" fmla="*/ 0 w 578"/>
                  <a:gd name="T11" fmla="*/ 408 h 626"/>
                  <a:gd name="T12" fmla="*/ 56 w 578"/>
                  <a:gd name="T13" fmla="*/ 615 h 626"/>
                  <a:gd name="T14" fmla="*/ 77 w 578"/>
                  <a:gd name="T15" fmla="*/ 626 h 626"/>
                  <a:gd name="T16" fmla="*/ 89 w 578"/>
                  <a:gd name="T17" fmla="*/ 623 h 626"/>
                  <a:gd name="T18" fmla="*/ 97 w 578"/>
                  <a:gd name="T19" fmla="*/ 590 h 626"/>
                  <a:gd name="T20" fmla="*/ 48 w 578"/>
                  <a:gd name="T21" fmla="*/ 408 h 626"/>
                  <a:gd name="T22" fmla="*/ 408 w 578"/>
                  <a:gd name="T23" fmla="*/ 48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626">
                    <a:moveTo>
                      <a:pt x="408" y="48"/>
                    </a:moveTo>
                    <a:cubicBezTo>
                      <a:pt x="454" y="48"/>
                      <a:pt x="499" y="57"/>
                      <a:pt x="541" y="74"/>
                    </a:cubicBezTo>
                    <a:cubicBezTo>
                      <a:pt x="554" y="78"/>
                      <a:pt x="568" y="72"/>
                      <a:pt x="573" y="60"/>
                    </a:cubicBezTo>
                    <a:cubicBezTo>
                      <a:pt x="578" y="48"/>
                      <a:pt x="572" y="34"/>
                      <a:pt x="559" y="29"/>
                    </a:cubicBezTo>
                    <a:cubicBezTo>
                      <a:pt x="511" y="10"/>
                      <a:pt x="460" y="0"/>
                      <a:pt x="408" y="0"/>
                    </a:cubicBezTo>
                    <a:cubicBezTo>
                      <a:pt x="183" y="0"/>
                      <a:pt x="0" y="183"/>
                      <a:pt x="0" y="408"/>
                    </a:cubicBezTo>
                    <a:cubicBezTo>
                      <a:pt x="0" y="481"/>
                      <a:pt x="19" y="552"/>
                      <a:pt x="56" y="615"/>
                    </a:cubicBezTo>
                    <a:cubicBezTo>
                      <a:pt x="61" y="622"/>
                      <a:pt x="69" y="626"/>
                      <a:pt x="77" y="626"/>
                    </a:cubicBezTo>
                    <a:cubicBezTo>
                      <a:pt x="81" y="626"/>
                      <a:pt x="85" y="625"/>
                      <a:pt x="89" y="623"/>
                    </a:cubicBezTo>
                    <a:cubicBezTo>
                      <a:pt x="100" y="616"/>
                      <a:pt x="104" y="602"/>
                      <a:pt x="97" y="590"/>
                    </a:cubicBezTo>
                    <a:cubicBezTo>
                      <a:pt x="65" y="535"/>
                      <a:pt x="48" y="472"/>
                      <a:pt x="48" y="408"/>
                    </a:cubicBezTo>
                    <a:cubicBezTo>
                      <a:pt x="48" y="209"/>
                      <a:pt x="209" y="48"/>
                      <a:pt x="408" y="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B996CCC3-9172-1E40-B4DF-0B6D952C9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647" y="2319327"/>
                <a:ext cx="332151" cy="99949"/>
              </a:xfrm>
              <a:custGeom>
                <a:avLst/>
                <a:gdLst>
                  <a:gd name="T0" fmla="*/ 452 w 495"/>
                  <a:gd name="T1" fmla="*/ 9 h 149"/>
                  <a:gd name="T2" fmla="*/ 212 w 495"/>
                  <a:gd name="T3" fmla="*/ 101 h 149"/>
                  <a:gd name="T4" fmla="*/ 39 w 495"/>
                  <a:gd name="T5" fmla="*/ 57 h 149"/>
                  <a:gd name="T6" fmla="*/ 6 w 495"/>
                  <a:gd name="T7" fmla="*/ 66 h 149"/>
                  <a:gd name="T8" fmla="*/ 16 w 495"/>
                  <a:gd name="T9" fmla="*/ 99 h 149"/>
                  <a:gd name="T10" fmla="*/ 212 w 495"/>
                  <a:gd name="T11" fmla="*/ 149 h 149"/>
                  <a:gd name="T12" fmla="*/ 484 w 495"/>
                  <a:gd name="T13" fmla="*/ 45 h 149"/>
                  <a:gd name="T14" fmla="*/ 486 w 495"/>
                  <a:gd name="T15" fmla="*/ 11 h 149"/>
                  <a:gd name="T16" fmla="*/ 452 w 495"/>
                  <a:gd name="T17" fmla="*/ 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5" h="149">
                    <a:moveTo>
                      <a:pt x="452" y="9"/>
                    </a:moveTo>
                    <a:cubicBezTo>
                      <a:pt x="386" y="68"/>
                      <a:pt x="301" y="101"/>
                      <a:pt x="212" y="101"/>
                    </a:cubicBezTo>
                    <a:cubicBezTo>
                      <a:pt x="152" y="101"/>
                      <a:pt x="92" y="86"/>
                      <a:pt x="39" y="57"/>
                    </a:cubicBezTo>
                    <a:cubicBezTo>
                      <a:pt x="27" y="50"/>
                      <a:pt x="13" y="55"/>
                      <a:pt x="6" y="66"/>
                    </a:cubicBezTo>
                    <a:cubicBezTo>
                      <a:pt x="0" y="78"/>
                      <a:pt x="4" y="93"/>
                      <a:pt x="16" y="99"/>
                    </a:cubicBezTo>
                    <a:cubicBezTo>
                      <a:pt x="76" y="132"/>
                      <a:pt x="143" y="149"/>
                      <a:pt x="212" y="149"/>
                    </a:cubicBezTo>
                    <a:cubicBezTo>
                      <a:pt x="313" y="149"/>
                      <a:pt x="409" y="112"/>
                      <a:pt x="484" y="45"/>
                    </a:cubicBezTo>
                    <a:cubicBezTo>
                      <a:pt x="494" y="36"/>
                      <a:pt x="495" y="21"/>
                      <a:pt x="486" y="11"/>
                    </a:cubicBezTo>
                    <a:cubicBezTo>
                      <a:pt x="477" y="1"/>
                      <a:pt x="462" y="0"/>
                      <a:pt x="452" y="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66FBA9F5-44C7-F34C-BCC4-4F66EC79E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4631" y="1957154"/>
                <a:ext cx="376235" cy="376234"/>
              </a:xfrm>
              <a:custGeom>
                <a:avLst/>
                <a:gdLst>
                  <a:gd name="T0" fmla="*/ 280 w 560"/>
                  <a:gd name="T1" fmla="*/ 0 h 560"/>
                  <a:gd name="T2" fmla="*/ 0 w 560"/>
                  <a:gd name="T3" fmla="*/ 280 h 560"/>
                  <a:gd name="T4" fmla="*/ 280 w 560"/>
                  <a:gd name="T5" fmla="*/ 560 h 560"/>
                  <a:gd name="T6" fmla="*/ 468 w 560"/>
                  <a:gd name="T7" fmla="*/ 487 h 560"/>
                  <a:gd name="T8" fmla="*/ 470 w 560"/>
                  <a:gd name="T9" fmla="*/ 453 h 560"/>
                  <a:gd name="T10" fmla="*/ 436 w 560"/>
                  <a:gd name="T11" fmla="*/ 452 h 560"/>
                  <a:gd name="T12" fmla="*/ 280 w 560"/>
                  <a:gd name="T13" fmla="*/ 512 h 560"/>
                  <a:gd name="T14" fmla="*/ 48 w 560"/>
                  <a:gd name="T15" fmla="*/ 280 h 560"/>
                  <a:gd name="T16" fmla="*/ 280 w 560"/>
                  <a:gd name="T17" fmla="*/ 48 h 560"/>
                  <a:gd name="T18" fmla="*/ 512 w 560"/>
                  <a:gd name="T19" fmla="*/ 280 h 560"/>
                  <a:gd name="T20" fmla="*/ 536 w 560"/>
                  <a:gd name="T21" fmla="*/ 304 h 560"/>
                  <a:gd name="T22" fmla="*/ 560 w 560"/>
                  <a:gd name="T23" fmla="*/ 280 h 560"/>
                  <a:gd name="T24" fmla="*/ 280 w 560"/>
                  <a:gd name="T25" fmla="*/ 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0" h="560">
                    <a:moveTo>
                      <a:pt x="280" y="0"/>
                    </a:moveTo>
                    <a:cubicBezTo>
                      <a:pt x="126" y="0"/>
                      <a:pt x="0" y="126"/>
                      <a:pt x="0" y="280"/>
                    </a:cubicBezTo>
                    <a:cubicBezTo>
                      <a:pt x="0" y="434"/>
                      <a:pt x="126" y="560"/>
                      <a:pt x="280" y="560"/>
                    </a:cubicBezTo>
                    <a:cubicBezTo>
                      <a:pt x="350" y="560"/>
                      <a:pt x="417" y="534"/>
                      <a:pt x="468" y="487"/>
                    </a:cubicBezTo>
                    <a:cubicBezTo>
                      <a:pt x="478" y="478"/>
                      <a:pt x="479" y="463"/>
                      <a:pt x="470" y="453"/>
                    </a:cubicBezTo>
                    <a:cubicBezTo>
                      <a:pt x="461" y="444"/>
                      <a:pt x="446" y="443"/>
                      <a:pt x="436" y="452"/>
                    </a:cubicBezTo>
                    <a:cubicBezTo>
                      <a:pt x="393" y="491"/>
                      <a:pt x="338" y="512"/>
                      <a:pt x="280" y="512"/>
                    </a:cubicBezTo>
                    <a:cubicBezTo>
                      <a:pt x="152" y="512"/>
                      <a:pt x="48" y="408"/>
                      <a:pt x="48" y="280"/>
                    </a:cubicBezTo>
                    <a:cubicBezTo>
                      <a:pt x="48" y="152"/>
                      <a:pt x="152" y="48"/>
                      <a:pt x="280" y="48"/>
                    </a:cubicBezTo>
                    <a:cubicBezTo>
                      <a:pt x="408" y="48"/>
                      <a:pt x="512" y="152"/>
                      <a:pt x="512" y="280"/>
                    </a:cubicBezTo>
                    <a:cubicBezTo>
                      <a:pt x="512" y="293"/>
                      <a:pt x="523" y="304"/>
                      <a:pt x="536" y="304"/>
                    </a:cubicBezTo>
                    <a:cubicBezTo>
                      <a:pt x="549" y="304"/>
                      <a:pt x="560" y="293"/>
                      <a:pt x="560" y="280"/>
                    </a:cubicBezTo>
                    <a:cubicBezTo>
                      <a:pt x="560" y="126"/>
                      <a:pt x="434" y="0"/>
                      <a:pt x="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C41478BC-0505-924C-9927-1021F585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8675" y="2133110"/>
                <a:ext cx="443121" cy="32303"/>
              </a:xfrm>
              <a:custGeom>
                <a:avLst/>
                <a:gdLst>
                  <a:gd name="T0" fmla="*/ 636 w 660"/>
                  <a:gd name="T1" fmla="*/ 48 h 48"/>
                  <a:gd name="T2" fmla="*/ 24 w 660"/>
                  <a:gd name="T3" fmla="*/ 48 h 48"/>
                  <a:gd name="T4" fmla="*/ 0 w 660"/>
                  <a:gd name="T5" fmla="*/ 24 h 48"/>
                  <a:gd name="T6" fmla="*/ 24 w 660"/>
                  <a:gd name="T7" fmla="*/ 0 h 48"/>
                  <a:gd name="T8" fmla="*/ 636 w 660"/>
                  <a:gd name="T9" fmla="*/ 0 h 48"/>
                  <a:gd name="T10" fmla="*/ 660 w 660"/>
                  <a:gd name="T11" fmla="*/ 24 h 48"/>
                  <a:gd name="T12" fmla="*/ 636 w 66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0" h="48">
                    <a:moveTo>
                      <a:pt x="636" y="48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636" y="0"/>
                      <a:pt x="636" y="0"/>
                      <a:pt x="636" y="0"/>
                    </a:cubicBezTo>
                    <a:cubicBezTo>
                      <a:pt x="649" y="0"/>
                      <a:pt x="660" y="11"/>
                      <a:pt x="660" y="24"/>
                    </a:cubicBezTo>
                    <a:cubicBezTo>
                      <a:pt x="660" y="37"/>
                      <a:pt x="649" y="48"/>
                      <a:pt x="636" y="4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704719-0046-954C-9957-427F449BB059}"/>
                </a:ext>
              </a:extLst>
            </p:cNvPr>
            <p:cNvSpPr txBox="1"/>
            <p:nvPr/>
          </p:nvSpPr>
          <p:spPr>
            <a:xfrm>
              <a:off x="5528628" y="2256358"/>
              <a:ext cx="107563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>
                  <a:latin typeface="+mn-lt"/>
                </a:rPr>
                <a:t>Tetration</a:t>
              </a:r>
              <a:endParaRPr lang="en-US" sz="1050" b="1" dirty="0">
                <a:latin typeface="+mn-lt"/>
              </a:endParaRPr>
            </a:p>
            <a:p>
              <a:pPr algn="ctr"/>
              <a:r>
                <a:rPr lang="en-US" sz="1050" b="1" dirty="0">
                  <a:latin typeface="+mn-lt"/>
                </a:rPr>
                <a:t>(Data Center)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2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1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23708-ACB4-1A4C-9220-88563BB28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00" y="707962"/>
            <a:ext cx="8277344" cy="3992054"/>
          </a:xfrm>
        </p:spPr>
        <p:txBody>
          <a:bodyPr/>
          <a:lstStyle/>
          <a:p>
            <a:r>
              <a:rPr lang="en-US" sz="1600" dirty="0"/>
              <a:t>Enterprise systems have basic network connectivity</a:t>
            </a:r>
          </a:p>
          <a:p>
            <a:r>
              <a:rPr lang="en-US" sz="1600" dirty="0"/>
              <a:t>The enterprise must be able to determine which systems are owned or managed by the enterprise and which devices are not owned or managed</a:t>
            </a:r>
          </a:p>
          <a:p>
            <a:r>
              <a:rPr lang="en-US" sz="1600" dirty="0"/>
              <a:t>The enterprise can capture all network traffic</a:t>
            </a:r>
          </a:p>
          <a:p>
            <a:r>
              <a:rPr lang="en-US" sz="1600" dirty="0"/>
              <a:t>Enterprise resources should not be discoverable without accessing a PEP</a:t>
            </a:r>
          </a:p>
          <a:p>
            <a:r>
              <a:rPr lang="en-US" sz="1600" dirty="0"/>
              <a:t>The Data Plane and Control Plane are logically separate</a:t>
            </a:r>
          </a:p>
          <a:p>
            <a:r>
              <a:rPr lang="en-US" sz="1600" dirty="0"/>
              <a:t>Enterprise systems can reach the PEP component</a:t>
            </a:r>
          </a:p>
          <a:p>
            <a:r>
              <a:rPr lang="en-US" sz="1600" dirty="0"/>
              <a:t>The PEP is the only component that can access the Policy Administrator and Policy Engine</a:t>
            </a:r>
          </a:p>
          <a:p>
            <a:r>
              <a:rPr lang="en-US" sz="1600" dirty="0"/>
              <a:t>Remote enterprise systems should be able to access enterprise resources without needing to traverse through enterprise infrastructure.</a:t>
            </a:r>
          </a:p>
          <a:p>
            <a:r>
              <a:rPr lang="en-US" sz="1600" dirty="0"/>
              <a:t>Enterprise systems may not be able to reach certain PEPs due to observable factors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6C8C0-118D-C943-9257-31DB821F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56" y="67501"/>
            <a:ext cx="8345488" cy="731837"/>
          </a:xfrm>
        </p:spPr>
        <p:txBody>
          <a:bodyPr/>
          <a:lstStyle/>
          <a:p>
            <a:r>
              <a:rPr lang="en-US" dirty="0"/>
              <a:t>NIST Network Requirements to Support ZTA</a:t>
            </a:r>
          </a:p>
        </p:txBody>
      </p:sp>
    </p:spTree>
    <p:extLst>
      <p:ext uri="{BB962C8B-B14F-4D97-AF65-F5344CB8AC3E}">
        <p14:creationId xmlns:p14="http://schemas.microsoft.com/office/powerpoint/2010/main" val="404704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7B5818-D40F-44C2-BE94-FF927356BFE4}"/>
              </a:ext>
            </a:extLst>
          </p:cNvPr>
          <p:cNvSpPr/>
          <p:nvPr/>
        </p:nvSpPr>
        <p:spPr>
          <a:xfrm>
            <a:off x="0" y="722675"/>
            <a:ext cx="9144000" cy="3376871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CC0099"/>
              </a:solidFill>
              <a:latin typeface="CiscoSansTT Extra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5" y="-75678"/>
            <a:ext cx="8782900" cy="731837"/>
          </a:xfrm>
        </p:spPr>
        <p:txBody>
          <a:bodyPr/>
          <a:lstStyle/>
          <a:p>
            <a:r>
              <a:rPr lang="en-US" sz="2000" dirty="0"/>
              <a:t>Cisco Zero Trust approach addresses:</a:t>
            </a:r>
          </a:p>
        </p:txBody>
      </p:sp>
      <p:sp>
        <p:nvSpPr>
          <p:cNvPr id="477" name="Rounded Rectangle 476">
            <a:extLst>
              <a:ext uri="{FF2B5EF4-FFF2-40B4-BE49-F238E27FC236}">
                <a16:creationId xmlns:a16="http://schemas.microsoft.com/office/drawing/2014/main" id="{14FA1B8D-8362-E044-9ECE-C94E98C7F976}"/>
              </a:ext>
            </a:extLst>
          </p:cNvPr>
          <p:cNvSpPr>
            <a:spLocks noChangeAspect="1"/>
          </p:cNvSpPr>
          <p:nvPr/>
        </p:nvSpPr>
        <p:spPr>
          <a:xfrm>
            <a:off x="979635" y="1810756"/>
            <a:ext cx="1253136" cy="125313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Continuous verification </a:t>
            </a:r>
            <a:b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</a:b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and detection</a:t>
            </a:r>
          </a:p>
        </p:txBody>
      </p:sp>
      <p:sp>
        <p:nvSpPr>
          <p:cNvPr id="7" name="Donut 6"/>
          <p:cNvSpPr/>
          <p:nvPr/>
        </p:nvSpPr>
        <p:spPr>
          <a:xfrm>
            <a:off x="156666" y="987784"/>
            <a:ext cx="2899078" cy="2899076"/>
          </a:xfrm>
          <a:prstGeom prst="donut">
            <a:avLst>
              <a:gd name="adj" fmla="val 3112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282828"/>
              </a:solidFill>
              <a:latin typeface="CiscoSansTT ExtraLigh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B761B-8833-5941-8C89-62EA590CBF34}"/>
              </a:ext>
            </a:extLst>
          </p:cNvPr>
          <p:cNvGrpSpPr>
            <a:grpSpLocks noChangeAspect="1"/>
          </p:cNvGrpSpPr>
          <p:nvPr/>
        </p:nvGrpSpPr>
        <p:grpSpPr>
          <a:xfrm>
            <a:off x="1401277" y="1202950"/>
            <a:ext cx="409856" cy="397754"/>
            <a:chOff x="2893683" y="1653299"/>
            <a:chExt cx="512902" cy="497758"/>
          </a:xfrm>
          <a:solidFill>
            <a:schemeClr val="tx2">
              <a:lumMod val="75000"/>
            </a:schemeClr>
          </a:solidFill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015B85-0B9B-C640-95C6-75438CA8C4C2}"/>
                </a:ext>
              </a:extLst>
            </p:cNvPr>
            <p:cNvSpPr/>
            <p:nvPr/>
          </p:nvSpPr>
          <p:spPr>
            <a:xfrm>
              <a:off x="3115872" y="1854858"/>
              <a:ext cx="290713" cy="296199"/>
            </a:xfrm>
            <a:prstGeom prst="roundRect">
              <a:avLst>
                <a:gd name="adj" fmla="val 23271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40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73FCD92-0568-9942-B5AE-B0E9232986BE}"/>
                </a:ext>
              </a:extLst>
            </p:cNvPr>
            <p:cNvSpPr/>
            <p:nvPr/>
          </p:nvSpPr>
          <p:spPr>
            <a:xfrm>
              <a:off x="2893683" y="1653299"/>
              <a:ext cx="290713" cy="296200"/>
            </a:xfrm>
            <a:custGeom>
              <a:avLst/>
              <a:gdLst>
                <a:gd name="connsiteX0" fmla="*/ 313274 w 1346200"/>
                <a:gd name="connsiteY0" fmla="*/ 0 h 1371600"/>
                <a:gd name="connsiteX1" fmla="*/ 1032926 w 1346200"/>
                <a:gd name="connsiteY1" fmla="*/ 0 h 1371600"/>
                <a:gd name="connsiteX2" fmla="*/ 1346200 w 1346200"/>
                <a:gd name="connsiteY2" fmla="*/ 313274 h 1371600"/>
                <a:gd name="connsiteX3" fmla="*/ 1346200 w 1346200"/>
                <a:gd name="connsiteY3" fmla="*/ 342253 h 1371600"/>
                <a:gd name="connsiteX4" fmla="*/ 700538 w 1346200"/>
                <a:gd name="connsiteY4" fmla="*/ 342253 h 1371600"/>
                <a:gd name="connsiteX5" fmla="*/ 387264 w 1346200"/>
                <a:gd name="connsiteY5" fmla="*/ 655527 h 1371600"/>
                <a:gd name="connsiteX6" fmla="*/ 387264 w 1346200"/>
                <a:gd name="connsiteY6" fmla="*/ 1371600 h 1371600"/>
                <a:gd name="connsiteX7" fmla="*/ 313274 w 1346200"/>
                <a:gd name="connsiteY7" fmla="*/ 1371600 h 1371600"/>
                <a:gd name="connsiteX8" fmla="*/ 0 w 1346200"/>
                <a:gd name="connsiteY8" fmla="*/ 1058326 h 1371600"/>
                <a:gd name="connsiteX9" fmla="*/ 0 w 1346200"/>
                <a:gd name="connsiteY9" fmla="*/ 313274 h 1371600"/>
                <a:gd name="connsiteX10" fmla="*/ 313274 w 1346200"/>
                <a:gd name="connsiteY10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200" h="1371600">
                  <a:moveTo>
                    <a:pt x="313274" y="0"/>
                  </a:moveTo>
                  <a:lnTo>
                    <a:pt x="1032926" y="0"/>
                  </a:lnTo>
                  <a:cubicBezTo>
                    <a:pt x="1205942" y="0"/>
                    <a:pt x="1346200" y="140258"/>
                    <a:pt x="1346200" y="313274"/>
                  </a:cubicBezTo>
                  <a:lnTo>
                    <a:pt x="1346200" y="342253"/>
                  </a:lnTo>
                  <a:lnTo>
                    <a:pt x="700538" y="342253"/>
                  </a:lnTo>
                  <a:cubicBezTo>
                    <a:pt x="527522" y="342253"/>
                    <a:pt x="387264" y="482511"/>
                    <a:pt x="387264" y="655527"/>
                  </a:cubicBezTo>
                  <a:lnTo>
                    <a:pt x="387264" y="1371600"/>
                  </a:lnTo>
                  <a:lnTo>
                    <a:pt x="313274" y="1371600"/>
                  </a:lnTo>
                  <a:cubicBezTo>
                    <a:pt x="140258" y="1371600"/>
                    <a:pt x="0" y="1231342"/>
                    <a:pt x="0" y="1058326"/>
                  </a:cubicBezTo>
                  <a:lnTo>
                    <a:pt x="0" y="313274"/>
                  </a:lnTo>
                  <a:cubicBezTo>
                    <a:pt x="0" y="140258"/>
                    <a:pt x="140258" y="0"/>
                    <a:pt x="3132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40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2DB97E0B-6663-1B42-9D08-0E9AB6573D1B}"/>
                </a:ext>
              </a:extLst>
            </p:cNvPr>
            <p:cNvSpPr/>
            <p:nvPr/>
          </p:nvSpPr>
          <p:spPr>
            <a:xfrm>
              <a:off x="3004782" y="1754079"/>
              <a:ext cx="290713" cy="296200"/>
            </a:xfrm>
            <a:custGeom>
              <a:avLst/>
              <a:gdLst>
                <a:gd name="connsiteX0" fmla="*/ 313274 w 1346200"/>
                <a:gd name="connsiteY0" fmla="*/ 0 h 1371600"/>
                <a:gd name="connsiteX1" fmla="*/ 1032926 w 1346200"/>
                <a:gd name="connsiteY1" fmla="*/ 0 h 1371600"/>
                <a:gd name="connsiteX2" fmla="*/ 1346200 w 1346200"/>
                <a:gd name="connsiteY2" fmla="*/ 313274 h 1371600"/>
                <a:gd name="connsiteX3" fmla="*/ 1346200 w 1346200"/>
                <a:gd name="connsiteY3" fmla="*/ 342253 h 1371600"/>
                <a:gd name="connsiteX4" fmla="*/ 700538 w 1346200"/>
                <a:gd name="connsiteY4" fmla="*/ 342253 h 1371600"/>
                <a:gd name="connsiteX5" fmla="*/ 387264 w 1346200"/>
                <a:gd name="connsiteY5" fmla="*/ 655527 h 1371600"/>
                <a:gd name="connsiteX6" fmla="*/ 387264 w 1346200"/>
                <a:gd name="connsiteY6" fmla="*/ 1371600 h 1371600"/>
                <a:gd name="connsiteX7" fmla="*/ 313274 w 1346200"/>
                <a:gd name="connsiteY7" fmla="*/ 1371600 h 1371600"/>
                <a:gd name="connsiteX8" fmla="*/ 0 w 1346200"/>
                <a:gd name="connsiteY8" fmla="*/ 1058326 h 1371600"/>
                <a:gd name="connsiteX9" fmla="*/ 0 w 1346200"/>
                <a:gd name="connsiteY9" fmla="*/ 313274 h 1371600"/>
                <a:gd name="connsiteX10" fmla="*/ 313274 w 1346200"/>
                <a:gd name="connsiteY10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200" h="1371600">
                  <a:moveTo>
                    <a:pt x="313274" y="0"/>
                  </a:moveTo>
                  <a:lnTo>
                    <a:pt x="1032926" y="0"/>
                  </a:lnTo>
                  <a:cubicBezTo>
                    <a:pt x="1205942" y="0"/>
                    <a:pt x="1346200" y="140258"/>
                    <a:pt x="1346200" y="313274"/>
                  </a:cubicBezTo>
                  <a:lnTo>
                    <a:pt x="1346200" y="342253"/>
                  </a:lnTo>
                  <a:lnTo>
                    <a:pt x="700538" y="342253"/>
                  </a:lnTo>
                  <a:cubicBezTo>
                    <a:pt x="527522" y="342253"/>
                    <a:pt x="387264" y="482511"/>
                    <a:pt x="387264" y="655527"/>
                  </a:cubicBezTo>
                  <a:lnTo>
                    <a:pt x="387264" y="1371600"/>
                  </a:lnTo>
                  <a:lnTo>
                    <a:pt x="313274" y="1371600"/>
                  </a:lnTo>
                  <a:cubicBezTo>
                    <a:pt x="140258" y="1371600"/>
                    <a:pt x="0" y="1231342"/>
                    <a:pt x="0" y="1058326"/>
                  </a:cubicBezTo>
                  <a:lnTo>
                    <a:pt x="0" y="313274"/>
                  </a:lnTo>
                  <a:cubicBezTo>
                    <a:pt x="0" y="140258"/>
                    <a:pt x="140258" y="0"/>
                    <a:pt x="3132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400" dirty="0">
                <a:solidFill>
                  <a:srgbClr val="005073"/>
                </a:solidFill>
                <a:latin typeface="CiscoSansTT ExtraLight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596B8-E03B-CB4C-8A4A-5FAAD2236BDC}"/>
              </a:ext>
            </a:extLst>
          </p:cNvPr>
          <p:cNvSpPr/>
          <p:nvPr/>
        </p:nvSpPr>
        <p:spPr>
          <a:xfrm>
            <a:off x="613398" y="1346863"/>
            <a:ext cx="72421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App request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5332101-F800-1046-AD8C-B94664BAD716}"/>
              </a:ext>
            </a:extLst>
          </p:cNvPr>
          <p:cNvSpPr/>
          <p:nvPr/>
        </p:nvSpPr>
        <p:spPr>
          <a:xfrm>
            <a:off x="1742295" y="1346864"/>
            <a:ext cx="91724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identity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450C800-896B-7C43-A282-BF4C2621C6EB}"/>
              </a:ext>
            </a:extLst>
          </p:cNvPr>
          <p:cNvSpPr/>
          <p:nvPr/>
        </p:nvSpPr>
        <p:spPr>
          <a:xfrm>
            <a:off x="2179629" y="2449157"/>
            <a:ext cx="91724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hygiene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BA1B4BE-1BA5-C34B-9CAC-D26F15DEDEF2}"/>
              </a:ext>
            </a:extLst>
          </p:cNvPr>
          <p:cNvSpPr/>
          <p:nvPr/>
        </p:nvSpPr>
        <p:spPr>
          <a:xfrm>
            <a:off x="1169939" y="3306021"/>
            <a:ext cx="87253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Enforce policy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6D90196-9968-4C4D-974C-76D488B82491}"/>
              </a:ext>
            </a:extLst>
          </p:cNvPr>
          <p:cNvSpPr/>
          <p:nvPr/>
        </p:nvSpPr>
        <p:spPr>
          <a:xfrm>
            <a:off x="150371" y="2449157"/>
            <a:ext cx="87798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Secure access</a:t>
            </a:r>
          </a:p>
        </p:txBody>
      </p:sp>
      <p:grpSp>
        <p:nvGrpSpPr>
          <p:cNvPr id="197" name="Group 21">
            <a:extLst>
              <a:ext uri="{FF2B5EF4-FFF2-40B4-BE49-F238E27FC236}">
                <a16:creationId xmlns:a16="http://schemas.microsoft.com/office/drawing/2014/main" id="{DC615F89-25A6-6A41-B858-FB80B4A4CB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2905" y="3018662"/>
            <a:ext cx="321138" cy="398060"/>
            <a:chOff x="1556" y="444"/>
            <a:chExt cx="1027" cy="1273"/>
          </a:xfrm>
          <a:solidFill>
            <a:schemeClr val="tx2"/>
          </a:solidFill>
        </p:grpSpPr>
        <p:sp>
          <p:nvSpPr>
            <p:cNvPr id="198" name="Freeform 22">
              <a:extLst>
                <a:ext uri="{FF2B5EF4-FFF2-40B4-BE49-F238E27FC236}">
                  <a16:creationId xmlns:a16="http://schemas.microsoft.com/office/drawing/2014/main" id="{544B5B02-EDA8-A74D-A978-B18A2C53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99" name="Freeform 23">
              <a:extLst>
                <a:ext uri="{FF2B5EF4-FFF2-40B4-BE49-F238E27FC236}">
                  <a16:creationId xmlns:a16="http://schemas.microsoft.com/office/drawing/2014/main" id="{838EE086-6C61-3C47-A521-4B6810A5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0" name="Freeform 24">
              <a:extLst>
                <a:ext uri="{FF2B5EF4-FFF2-40B4-BE49-F238E27FC236}">
                  <a16:creationId xmlns:a16="http://schemas.microsoft.com/office/drawing/2014/main" id="{129AD0C9-1262-5F48-B6CF-2890880E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918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1" name="Freeform 25">
              <a:extLst>
                <a:ext uri="{FF2B5EF4-FFF2-40B4-BE49-F238E27FC236}">
                  <a16:creationId xmlns:a16="http://schemas.microsoft.com/office/drawing/2014/main" id="{7D36370C-6EE7-1E4D-96B2-FD3319F0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153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2" name="Freeform 26">
              <a:extLst>
                <a:ext uri="{FF2B5EF4-FFF2-40B4-BE49-F238E27FC236}">
                  <a16:creationId xmlns:a16="http://schemas.microsoft.com/office/drawing/2014/main" id="{7515AD4A-6C54-B54C-B149-920811AD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3" name="Freeform 27">
              <a:extLst>
                <a:ext uri="{FF2B5EF4-FFF2-40B4-BE49-F238E27FC236}">
                  <a16:creationId xmlns:a16="http://schemas.microsoft.com/office/drawing/2014/main" id="{56A15B6D-F1BA-C140-8B5E-EE8D768C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129B5DEA-FD21-3547-A6A2-0D2C831A32EF}"/>
              </a:ext>
            </a:extLst>
          </p:cNvPr>
          <p:cNvGrpSpPr>
            <a:grpSpLocks noChangeAspect="1"/>
          </p:cNvGrpSpPr>
          <p:nvPr/>
        </p:nvGrpSpPr>
        <p:grpSpPr>
          <a:xfrm>
            <a:off x="2202843" y="2987130"/>
            <a:ext cx="232099" cy="466344"/>
            <a:chOff x="2315734" y="3779258"/>
            <a:chExt cx="187069" cy="375868"/>
          </a:xfrm>
          <a:solidFill>
            <a:schemeClr val="tx2"/>
          </a:solidFill>
        </p:grpSpPr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B24CE732-6C89-F045-9597-D70E7B60C5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5734" y="3779258"/>
              <a:ext cx="187069" cy="375868"/>
              <a:chOff x="839748" y="3892512"/>
              <a:chExt cx="167995" cy="297991"/>
            </a:xfrm>
            <a:grpFill/>
          </p:grpSpPr>
          <p:sp>
            <p:nvSpPr>
              <p:cNvPr id="416" name="Freeform 307">
                <a:extLst>
                  <a:ext uri="{FF2B5EF4-FFF2-40B4-BE49-F238E27FC236}">
                    <a16:creationId xmlns:a16="http://schemas.microsoft.com/office/drawing/2014/main" id="{22990A6D-9163-0747-9364-03BA0B2CB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748" y="3892512"/>
                <a:ext cx="167995" cy="297991"/>
              </a:xfrm>
              <a:custGeom>
                <a:avLst/>
                <a:gdLst>
                  <a:gd name="T0" fmla="*/ 62 w 71"/>
                  <a:gd name="T1" fmla="*/ 0 h 126"/>
                  <a:gd name="T2" fmla="*/ 9 w 71"/>
                  <a:gd name="T3" fmla="*/ 0 h 126"/>
                  <a:gd name="T4" fmla="*/ 0 w 71"/>
                  <a:gd name="T5" fmla="*/ 9 h 126"/>
                  <a:gd name="T6" fmla="*/ 0 w 71"/>
                  <a:gd name="T7" fmla="*/ 117 h 126"/>
                  <a:gd name="T8" fmla="*/ 9 w 71"/>
                  <a:gd name="T9" fmla="*/ 126 h 126"/>
                  <a:gd name="T10" fmla="*/ 62 w 71"/>
                  <a:gd name="T11" fmla="*/ 126 h 126"/>
                  <a:gd name="T12" fmla="*/ 71 w 71"/>
                  <a:gd name="T13" fmla="*/ 117 h 126"/>
                  <a:gd name="T14" fmla="*/ 71 w 71"/>
                  <a:gd name="T15" fmla="*/ 9 h 126"/>
                  <a:gd name="T16" fmla="*/ 62 w 71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6">
                    <a:moveTo>
                      <a:pt x="6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4" y="126"/>
                      <a:pt x="9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7" y="126"/>
                      <a:pt x="71" y="122"/>
                      <a:pt x="71" y="1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7" name="Oval 308">
                <a:extLst>
                  <a:ext uri="{FF2B5EF4-FFF2-40B4-BE49-F238E27FC236}">
                    <a16:creationId xmlns:a16="http://schemas.microsoft.com/office/drawing/2014/main" id="{ACE41E68-2E31-304C-9E15-1DA345F32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246" y="4159501"/>
                <a:ext cx="18999" cy="1899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8" name="Freeform 309">
                <a:extLst>
                  <a:ext uri="{FF2B5EF4-FFF2-40B4-BE49-F238E27FC236}">
                    <a16:creationId xmlns:a16="http://schemas.microsoft.com/office/drawing/2014/main" id="{A2D39C5B-0F67-6C44-9DB4-E9D5560D8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46" y="3909509"/>
                <a:ext cx="35999" cy="3487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9" name="Rectangle 310">
                <a:extLst>
                  <a:ext uri="{FF2B5EF4-FFF2-40B4-BE49-F238E27FC236}">
                    <a16:creationId xmlns:a16="http://schemas.microsoft.com/office/drawing/2014/main" id="{14938189-307A-AC40-B21C-E4AC8EEAB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20" name="Rectangle 311">
                <a:extLst>
                  <a:ext uri="{FF2B5EF4-FFF2-40B4-BE49-F238E27FC236}">
                    <a16:creationId xmlns:a16="http://schemas.microsoft.com/office/drawing/2014/main" id="{8BD0D541-79C2-E745-8B71-9171714A4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</p:grpSp>
        <p:grpSp>
          <p:nvGrpSpPr>
            <p:cNvPr id="406" name="Group 4">
              <a:extLst>
                <a:ext uri="{FF2B5EF4-FFF2-40B4-BE49-F238E27FC236}">
                  <a16:creationId xmlns:a16="http://schemas.microsoft.com/office/drawing/2014/main" id="{450C8FBD-1D29-EC46-BD6A-CFBFA860B0F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51584" y="3905826"/>
              <a:ext cx="120154" cy="121861"/>
              <a:chOff x="4316" y="2329"/>
              <a:chExt cx="493" cy="500"/>
            </a:xfrm>
            <a:grpFill/>
          </p:grpSpPr>
          <p:sp>
            <p:nvSpPr>
              <p:cNvPr id="407" name="Freeform 5">
                <a:extLst>
                  <a:ext uri="{FF2B5EF4-FFF2-40B4-BE49-F238E27FC236}">
                    <a16:creationId xmlns:a16="http://schemas.microsoft.com/office/drawing/2014/main" id="{396323F2-A888-6D42-B0BE-AF027A801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6" y="2329"/>
                <a:ext cx="402" cy="500"/>
              </a:xfrm>
              <a:custGeom>
                <a:avLst/>
                <a:gdLst>
                  <a:gd name="T0" fmla="*/ 285 w 469"/>
                  <a:gd name="T1" fmla="*/ 584 h 584"/>
                  <a:gd name="T2" fmla="*/ 312 w 469"/>
                  <a:gd name="T3" fmla="*/ 575 h 584"/>
                  <a:gd name="T4" fmla="*/ 304 w 469"/>
                  <a:gd name="T5" fmla="*/ 580 h 584"/>
                  <a:gd name="T6" fmla="*/ 260 w 469"/>
                  <a:gd name="T7" fmla="*/ 571 h 584"/>
                  <a:gd name="T8" fmla="*/ 260 w 469"/>
                  <a:gd name="T9" fmla="*/ 571 h 584"/>
                  <a:gd name="T10" fmla="*/ 260 w 469"/>
                  <a:gd name="T11" fmla="*/ 571 h 584"/>
                  <a:gd name="T12" fmla="*/ 106 w 469"/>
                  <a:gd name="T13" fmla="*/ 379 h 584"/>
                  <a:gd name="T14" fmla="*/ 260 w 469"/>
                  <a:gd name="T15" fmla="*/ 571 h 584"/>
                  <a:gd name="T16" fmla="*/ 260 w 469"/>
                  <a:gd name="T17" fmla="*/ 571 h 584"/>
                  <a:gd name="T18" fmla="*/ 413 w 469"/>
                  <a:gd name="T19" fmla="*/ 335 h 584"/>
                  <a:gd name="T20" fmla="*/ 313 w 469"/>
                  <a:gd name="T21" fmla="*/ 460 h 584"/>
                  <a:gd name="T22" fmla="*/ 311 w 469"/>
                  <a:gd name="T23" fmla="*/ 521 h 584"/>
                  <a:gd name="T24" fmla="*/ 315 w 469"/>
                  <a:gd name="T25" fmla="*/ 526 h 584"/>
                  <a:gd name="T26" fmla="*/ 469 w 469"/>
                  <a:gd name="T27" fmla="*/ 379 h 584"/>
                  <a:gd name="T28" fmla="*/ 419 w 469"/>
                  <a:gd name="T29" fmla="*/ 385 h 584"/>
                  <a:gd name="T30" fmla="*/ 276 w 469"/>
                  <a:gd name="T31" fmla="*/ 186 h 584"/>
                  <a:gd name="T32" fmla="*/ 280 w 469"/>
                  <a:gd name="T33" fmla="*/ 187 h 584"/>
                  <a:gd name="T34" fmla="*/ 303 w 469"/>
                  <a:gd name="T35" fmla="*/ 184 h 584"/>
                  <a:gd name="T36" fmla="*/ 303 w 469"/>
                  <a:gd name="T37" fmla="*/ 184 h 584"/>
                  <a:gd name="T38" fmla="*/ 303 w 469"/>
                  <a:gd name="T39" fmla="*/ 184 h 584"/>
                  <a:gd name="T40" fmla="*/ 255 w 469"/>
                  <a:gd name="T41" fmla="*/ 166 h 584"/>
                  <a:gd name="T42" fmla="*/ 255 w 469"/>
                  <a:gd name="T43" fmla="*/ 166 h 584"/>
                  <a:gd name="T44" fmla="*/ 46 w 469"/>
                  <a:gd name="T45" fmla="*/ 44 h 584"/>
                  <a:gd name="T46" fmla="*/ 0 w 469"/>
                  <a:gd name="T47" fmla="*/ 154 h 584"/>
                  <a:gd name="T48" fmla="*/ 71 w 469"/>
                  <a:gd name="T49" fmla="*/ 154 h 584"/>
                  <a:gd name="T50" fmla="*/ 78 w 469"/>
                  <a:gd name="T51" fmla="*/ 121 h 584"/>
                  <a:gd name="T52" fmla="*/ 158 w 469"/>
                  <a:gd name="T53" fmla="*/ 71 h 584"/>
                  <a:gd name="T54" fmla="*/ 229 w 469"/>
                  <a:gd name="T55" fmla="*/ 110 h 584"/>
                  <a:gd name="T56" fmla="*/ 253 w 469"/>
                  <a:gd name="T57" fmla="*/ 144 h 584"/>
                  <a:gd name="T58" fmla="*/ 244 w 469"/>
                  <a:gd name="T59" fmla="*/ 27 h 584"/>
                  <a:gd name="T60" fmla="*/ 158 w 469"/>
                  <a:gd name="T61" fmla="*/ 0 h 584"/>
                  <a:gd name="T62" fmla="*/ 157 w 469"/>
                  <a:gd name="T63" fmla="*/ 0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9" h="584">
                    <a:moveTo>
                      <a:pt x="273" y="581"/>
                    </a:moveTo>
                    <a:cubicBezTo>
                      <a:pt x="277" y="583"/>
                      <a:pt x="281" y="584"/>
                      <a:pt x="285" y="584"/>
                    </a:cubicBezTo>
                    <a:cubicBezTo>
                      <a:pt x="281" y="584"/>
                      <a:pt x="277" y="583"/>
                      <a:pt x="273" y="581"/>
                    </a:cubicBezTo>
                    <a:moveTo>
                      <a:pt x="312" y="575"/>
                    </a:moveTo>
                    <a:cubicBezTo>
                      <a:pt x="311" y="575"/>
                      <a:pt x="310" y="576"/>
                      <a:pt x="310" y="576"/>
                    </a:cubicBezTo>
                    <a:cubicBezTo>
                      <a:pt x="308" y="578"/>
                      <a:pt x="306" y="579"/>
                      <a:pt x="304" y="580"/>
                    </a:cubicBezTo>
                    <a:cubicBezTo>
                      <a:pt x="307" y="579"/>
                      <a:pt x="309" y="577"/>
                      <a:pt x="312" y="575"/>
                    </a:cubicBezTo>
                    <a:moveTo>
                      <a:pt x="260" y="571"/>
                    </a:move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moveTo>
                      <a:pt x="260" y="571"/>
                    </a:move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moveTo>
                      <a:pt x="106" y="379"/>
                    </a:moveTo>
                    <a:cubicBezTo>
                      <a:pt x="106" y="379"/>
                      <a:pt x="106" y="379"/>
                      <a:pt x="106" y="379"/>
                    </a:cubicBezTo>
                    <a:cubicBezTo>
                      <a:pt x="168" y="458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168" y="458"/>
                      <a:pt x="106" y="379"/>
                    </a:cubicBezTo>
                    <a:moveTo>
                      <a:pt x="413" y="335"/>
                    </a:moveTo>
                    <a:cubicBezTo>
                      <a:pt x="413" y="335"/>
                      <a:pt x="413" y="335"/>
                      <a:pt x="413" y="335"/>
                    </a:cubicBezTo>
                    <a:cubicBezTo>
                      <a:pt x="382" y="374"/>
                      <a:pt x="344" y="422"/>
                      <a:pt x="313" y="460"/>
                    </a:cubicBezTo>
                    <a:cubicBezTo>
                      <a:pt x="304" y="472"/>
                      <a:pt x="295" y="483"/>
                      <a:pt x="287" y="492"/>
                    </a:cubicBezTo>
                    <a:cubicBezTo>
                      <a:pt x="298" y="505"/>
                      <a:pt x="307" y="516"/>
                      <a:pt x="311" y="521"/>
                    </a:cubicBezTo>
                    <a:cubicBezTo>
                      <a:pt x="314" y="525"/>
                      <a:pt x="315" y="526"/>
                      <a:pt x="315" y="526"/>
                    </a:cubicBezTo>
                    <a:cubicBezTo>
                      <a:pt x="315" y="526"/>
                      <a:pt x="315" y="526"/>
                      <a:pt x="315" y="526"/>
                    </a:cubicBezTo>
                    <a:cubicBezTo>
                      <a:pt x="326" y="539"/>
                      <a:pt x="325" y="558"/>
                      <a:pt x="316" y="570"/>
                    </a:cubicBezTo>
                    <a:cubicBezTo>
                      <a:pt x="323" y="561"/>
                      <a:pt x="409" y="454"/>
                      <a:pt x="469" y="379"/>
                    </a:cubicBezTo>
                    <a:cubicBezTo>
                      <a:pt x="461" y="388"/>
                      <a:pt x="451" y="393"/>
                      <a:pt x="441" y="393"/>
                    </a:cubicBezTo>
                    <a:cubicBezTo>
                      <a:pt x="433" y="393"/>
                      <a:pt x="425" y="390"/>
                      <a:pt x="419" y="385"/>
                    </a:cubicBezTo>
                    <a:cubicBezTo>
                      <a:pt x="403" y="373"/>
                      <a:pt x="401" y="350"/>
                      <a:pt x="413" y="335"/>
                    </a:cubicBezTo>
                    <a:moveTo>
                      <a:pt x="276" y="186"/>
                    </a:moveTo>
                    <a:cubicBezTo>
                      <a:pt x="278" y="186"/>
                      <a:pt x="280" y="187"/>
                      <a:pt x="283" y="187"/>
                    </a:cubicBezTo>
                    <a:cubicBezTo>
                      <a:pt x="282" y="187"/>
                      <a:pt x="281" y="187"/>
                      <a:pt x="280" y="187"/>
                    </a:cubicBezTo>
                    <a:cubicBezTo>
                      <a:pt x="278" y="186"/>
                      <a:pt x="277" y="186"/>
                      <a:pt x="276" y="186"/>
                    </a:cubicBezTo>
                    <a:moveTo>
                      <a:pt x="303" y="184"/>
                    </a:moveTo>
                    <a:cubicBezTo>
                      <a:pt x="303" y="184"/>
                      <a:pt x="303" y="184"/>
                      <a:pt x="303" y="184"/>
                    </a:cubicBezTo>
                    <a:cubicBezTo>
                      <a:pt x="303" y="184"/>
                      <a:pt x="303" y="184"/>
                      <a:pt x="303" y="184"/>
                    </a:cubicBezTo>
                    <a:moveTo>
                      <a:pt x="305" y="183"/>
                    </a:moveTo>
                    <a:cubicBezTo>
                      <a:pt x="304" y="183"/>
                      <a:pt x="304" y="184"/>
                      <a:pt x="303" y="184"/>
                    </a:cubicBezTo>
                    <a:cubicBezTo>
                      <a:pt x="304" y="184"/>
                      <a:pt x="304" y="183"/>
                      <a:pt x="305" y="183"/>
                    </a:cubicBezTo>
                    <a:moveTo>
                      <a:pt x="255" y="166"/>
                    </a:moveTo>
                    <a:cubicBezTo>
                      <a:pt x="256" y="169"/>
                      <a:pt x="258" y="172"/>
                      <a:pt x="260" y="174"/>
                    </a:cubicBezTo>
                    <a:cubicBezTo>
                      <a:pt x="258" y="172"/>
                      <a:pt x="256" y="169"/>
                      <a:pt x="255" y="166"/>
                    </a:cubicBezTo>
                    <a:moveTo>
                      <a:pt x="157" y="0"/>
                    </a:moveTo>
                    <a:cubicBezTo>
                      <a:pt x="114" y="0"/>
                      <a:pt x="75" y="16"/>
                      <a:pt x="46" y="44"/>
                    </a:cubicBezTo>
                    <a:cubicBezTo>
                      <a:pt x="32" y="58"/>
                      <a:pt x="20" y="74"/>
                      <a:pt x="12" y="93"/>
                    </a:cubicBezTo>
                    <a:cubicBezTo>
                      <a:pt x="4" y="112"/>
                      <a:pt x="0" y="133"/>
                      <a:pt x="0" y="154"/>
                    </a:cubicBezTo>
                    <a:cubicBezTo>
                      <a:pt x="0" y="135"/>
                      <a:pt x="16" y="119"/>
                      <a:pt x="36" y="119"/>
                    </a:cubicBezTo>
                    <a:cubicBezTo>
                      <a:pt x="55" y="119"/>
                      <a:pt x="71" y="135"/>
                      <a:pt x="71" y="154"/>
                    </a:cubicBezTo>
                    <a:cubicBezTo>
                      <a:pt x="71" y="154"/>
                      <a:pt x="71" y="154"/>
                      <a:pt x="71" y="154"/>
                    </a:cubicBezTo>
                    <a:cubicBezTo>
                      <a:pt x="71" y="142"/>
                      <a:pt x="74" y="131"/>
                      <a:pt x="78" y="121"/>
                    </a:cubicBezTo>
                    <a:cubicBezTo>
                      <a:pt x="84" y="106"/>
                      <a:pt x="94" y="94"/>
                      <a:pt x="108" y="85"/>
                    </a:cubicBezTo>
                    <a:cubicBezTo>
                      <a:pt x="122" y="77"/>
                      <a:pt x="138" y="71"/>
                      <a:pt x="158" y="71"/>
                    </a:cubicBezTo>
                    <a:cubicBezTo>
                      <a:pt x="169" y="71"/>
                      <a:pt x="179" y="74"/>
                      <a:pt x="189" y="78"/>
                    </a:cubicBezTo>
                    <a:cubicBezTo>
                      <a:pt x="204" y="84"/>
                      <a:pt x="218" y="96"/>
                      <a:pt x="229" y="110"/>
                    </a:cubicBezTo>
                    <a:cubicBezTo>
                      <a:pt x="240" y="124"/>
                      <a:pt x="249" y="142"/>
                      <a:pt x="253" y="159"/>
                    </a:cubicBezTo>
                    <a:cubicBezTo>
                      <a:pt x="252" y="154"/>
                      <a:pt x="252" y="149"/>
                      <a:pt x="253" y="144"/>
                    </a:cubicBezTo>
                    <a:cubicBezTo>
                      <a:pt x="259" y="117"/>
                      <a:pt x="271" y="91"/>
                      <a:pt x="287" y="69"/>
                    </a:cubicBezTo>
                    <a:cubicBezTo>
                      <a:pt x="275" y="53"/>
                      <a:pt x="261" y="38"/>
                      <a:pt x="244" y="27"/>
                    </a:cubicBezTo>
                    <a:cubicBezTo>
                      <a:pt x="231" y="19"/>
                      <a:pt x="218" y="12"/>
                      <a:pt x="203" y="7"/>
                    </a:cubicBezTo>
                    <a:cubicBezTo>
                      <a:pt x="189" y="3"/>
                      <a:pt x="174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08" name="Freeform 6">
                <a:extLst>
                  <a:ext uri="{FF2B5EF4-FFF2-40B4-BE49-F238E27FC236}">
                    <a16:creationId xmlns:a16="http://schemas.microsoft.com/office/drawing/2014/main" id="{A7EBD393-18EE-A54E-9649-07604E8BF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" y="2431"/>
                <a:ext cx="280" cy="398"/>
              </a:xfrm>
              <a:custGeom>
                <a:avLst/>
                <a:gdLst>
                  <a:gd name="T0" fmla="*/ 36 w 326"/>
                  <a:gd name="T1" fmla="*/ 0 h 465"/>
                  <a:gd name="T2" fmla="*/ 0 w 326"/>
                  <a:gd name="T3" fmla="*/ 35 h 465"/>
                  <a:gd name="T4" fmla="*/ 0 w 326"/>
                  <a:gd name="T5" fmla="*/ 35 h 465"/>
                  <a:gd name="T6" fmla="*/ 11 w 326"/>
                  <a:gd name="T7" fmla="*/ 102 h 465"/>
                  <a:gd name="T8" fmla="*/ 54 w 326"/>
                  <a:gd name="T9" fmla="*/ 189 h 465"/>
                  <a:gd name="T10" fmla="*/ 106 w 326"/>
                  <a:gd name="T11" fmla="*/ 260 h 465"/>
                  <a:gd name="T12" fmla="*/ 106 w 326"/>
                  <a:gd name="T13" fmla="*/ 260 h 465"/>
                  <a:gd name="T14" fmla="*/ 106 w 326"/>
                  <a:gd name="T15" fmla="*/ 260 h 465"/>
                  <a:gd name="T16" fmla="*/ 260 w 326"/>
                  <a:gd name="T17" fmla="*/ 452 h 465"/>
                  <a:gd name="T18" fmla="*/ 260 w 326"/>
                  <a:gd name="T19" fmla="*/ 452 h 465"/>
                  <a:gd name="T20" fmla="*/ 260 w 326"/>
                  <a:gd name="T21" fmla="*/ 452 h 465"/>
                  <a:gd name="T22" fmla="*/ 260 w 326"/>
                  <a:gd name="T23" fmla="*/ 452 h 465"/>
                  <a:gd name="T24" fmla="*/ 260 w 326"/>
                  <a:gd name="T25" fmla="*/ 452 h 465"/>
                  <a:gd name="T26" fmla="*/ 260 w 326"/>
                  <a:gd name="T27" fmla="*/ 452 h 465"/>
                  <a:gd name="T28" fmla="*/ 273 w 326"/>
                  <a:gd name="T29" fmla="*/ 462 h 465"/>
                  <a:gd name="T30" fmla="*/ 285 w 326"/>
                  <a:gd name="T31" fmla="*/ 465 h 465"/>
                  <a:gd name="T32" fmla="*/ 287 w 326"/>
                  <a:gd name="T33" fmla="*/ 465 h 465"/>
                  <a:gd name="T34" fmla="*/ 304 w 326"/>
                  <a:gd name="T35" fmla="*/ 461 h 465"/>
                  <a:gd name="T36" fmla="*/ 310 w 326"/>
                  <a:gd name="T37" fmla="*/ 457 h 465"/>
                  <a:gd name="T38" fmla="*/ 312 w 326"/>
                  <a:gd name="T39" fmla="*/ 456 h 465"/>
                  <a:gd name="T40" fmla="*/ 316 w 326"/>
                  <a:gd name="T41" fmla="*/ 451 h 465"/>
                  <a:gd name="T42" fmla="*/ 315 w 326"/>
                  <a:gd name="T43" fmla="*/ 407 h 465"/>
                  <a:gd name="T44" fmla="*/ 315 w 326"/>
                  <a:gd name="T45" fmla="*/ 407 h 465"/>
                  <a:gd name="T46" fmla="*/ 311 w 326"/>
                  <a:gd name="T47" fmla="*/ 402 h 465"/>
                  <a:gd name="T48" fmla="*/ 287 w 326"/>
                  <a:gd name="T49" fmla="*/ 373 h 465"/>
                  <a:gd name="T50" fmla="*/ 287 w 326"/>
                  <a:gd name="T51" fmla="*/ 373 h 465"/>
                  <a:gd name="T52" fmla="*/ 162 w 326"/>
                  <a:gd name="T53" fmla="*/ 216 h 465"/>
                  <a:gd name="T54" fmla="*/ 162 w 326"/>
                  <a:gd name="T55" fmla="*/ 216 h 465"/>
                  <a:gd name="T56" fmla="*/ 99 w 326"/>
                  <a:gd name="T57" fmla="*/ 127 h 465"/>
                  <a:gd name="T58" fmla="*/ 79 w 326"/>
                  <a:gd name="T59" fmla="*/ 80 h 465"/>
                  <a:gd name="T60" fmla="*/ 71 w 326"/>
                  <a:gd name="T61" fmla="*/ 35 h 465"/>
                  <a:gd name="T62" fmla="*/ 71 w 326"/>
                  <a:gd name="T63" fmla="*/ 35 h 465"/>
                  <a:gd name="T64" fmla="*/ 71 w 326"/>
                  <a:gd name="T65" fmla="*/ 35 h 465"/>
                  <a:gd name="T66" fmla="*/ 36 w 326"/>
                  <a:gd name="T67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6" h="465">
                    <a:moveTo>
                      <a:pt x="36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58"/>
                      <a:pt x="4" y="81"/>
                      <a:pt x="11" y="102"/>
                    </a:cubicBezTo>
                    <a:cubicBezTo>
                      <a:pt x="21" y="133"/>
                      <a:pt x="36" y="162"/>
                      <a:pt x="54" y="189"/>
                    </a:cubicBezTo>
                    <a:cubicBezTo>
                      <a:pt x="71" y="215"/>
                      <a:pt x="89" y="239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68" y="339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3" y="457"/>
                      <a:pt x="268" y="460"/>
                      <a:pt x="273" y="462"/>
                    </a:cubicBezTo>
                    <a:cubicBezTo>
                      <a:pt x="277" y="464"/>
                      <a:pt x="281" y="465"/>
                      <a:pt x="285" y="465"/>
                    </a:cubicBezTo>
                    <a:cubicBezTo>
                      <a:pt x="286" y="465"/>
                      <a:pt x="287" y="465"/>
                      <a:pt x="287" y="465"/>
                    </a:cubicBezTo>
                    <a:cubicBezTo>
                      <a:pt x="293" y="465"/>
                      <a:pt x="299" y="464"/>
                      <a:pt x="304" y="461"/>
                    </a:cubicBezTo>
                    <a:cubicBezTo>
                      <a:pt x="306" y="460"/>
                      <a:pt x="308" y="459"/>
                      <a:pt x="310" y="457"/>
                    </a:cubicBezTo>
                    <a:cubicBezTo>
                      <a:pt x="310" y="457"/>
                      <a:pt x="311" y="456"/>
                      <a:pt x="312" y="456"/>
                    </a:cubicBezTo>
                    <a:cubicBezTo>
                      <a:pt x="313" y="454"/>
                      <a:pt x="315" y="453"/>
                      <a:pt x="316" y="451"/>
                    </a:cubicBezTo>
                    <a:cubicBezTo>
                      <a:pt x="325" y="439"/>
                      <a:pt x="326" y="420"/>
                      <a:pt x="315" y="407"/>
                    </a:cubicBezTo>
                    <a:cubicBezTo>
                      <a:pt x="315" y="407"/>
                      <a:pt x="315" y="407"/>
                      <a:pt x="315" y="407"/>
                    </a:cubicBezTo>
                    <a:cubicBezTo>
                      <a:pt x="315" y="407"/>
                      <a:pt x="314" y="406"/>
                      <a:pt x="311" y="402"/>
                    </a:cubicBezTo>
                    <a:cubicBezTo>
                      <a:pt x="307" y="397"/>
                      <a:pt x="298" y="386"/>
                      <a:pt x="287" y="373"/>
                    </a:cubicBezTo>
                    <a:cubicBezTo>
                      <a:pt x="287" y="373"/>
                      <a:pt x="287" y="373"/>
                      <a:pt x="287" y="373"/>
                    </a:cubicBezTo>
                    <a:cubicBezTo>
                      <a:pt x="256" y="333"/>
                      <a:pt x="203" y="267"/>
                      <a:pt x="162" y="216"/>
                    </a:cubicBezTo>
                    <a:cubicBezTo>
                      <a:pt x="162" y="216"/>
                      <a:pt x="162" y="216"/>
                      <a:pt x="162" y="216"/>
                    </a:cubicBezTo>
                    <a:cubicBezTo>
                      <a:pt x="140" y="188"/>
                      <a:pt x="117" y="158"/>
                      <a:pt x="99" y="127"/>
                    </a:cubicBezTo>
                    <a:cubicBezTo>
                      <a:pt x="91" y="111"/>
                      <a:pt x="84" y="95"/>
                      <a:pt x="79" y="80"/>
                    </a:cubicBezTo>
                    <a:cubicBezTo>
                      <a:pt x="74" y="65"/>
                      <a:pt x="71" y="50"/>
                      <a:pt x="71" y="35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16"/>
                      <a:pt x="55" y="0"/>
                      <a:pt x="36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09" name="Freeform 7">
                <a:extLst>
                  <a:ext uri="{FF2B5EF4-FFF2-40B4-BE49-F238E27FC236}">
                    <a16:creationId xmlns:a16="http://schemas.microsoft.com/office/drawing/2014/main" id="{6AE6CF0C-0087-BA40-B565-CC7E67EB78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3" y="2465"/>
                <a:ext cx="242" cy="188"/>
              </a:xfrm>
              <a:custGeom>
                <a:avLst/>
                <a:gdLst>
                  <a:gd name="T0" fmla="*/ 283 w 283"/>
                  <a:gd name="T1" fmla="*/ 125 h 220"/>
                  <a:gd name="T2" fmla="*/ 216 w 283"/>
                  <a:gd name="T3" fmla="*/ 220 h 220"/>
                  <a:gd name="T4" fmla="*/ 216 w 283"/>
                  <a:gd name="T5" fmla="*/ 220 h 220"/>
                  <a:gd name="T6" fmla="*/ 216 w 283"/>
                  <a:gd name="T7" fmla="*/ 220 h 220"/>
                  <a:gd name="T8" fmla="*/ 216 w 283"/>
                  <a:gd name="T9" fmla="*/ 220 h 220"/>
                  <a:gd name="T10" fmla="*/ 283 w 283"/>
                  <a:gd name="T11" fmla="*/ 125 h 220"/>
                  <a:gd name="T12" fmla="*/ 50 w 283"/>
                  <a:gd name="T13" fmla="*/ 25 h 220"/>
                  <a:gd name="T14" fmla="*/ 34 w 283"/>
                  <a:gd name="T15" fmla="*/ 29 h 220"/>
                  <a:gd name="T16" fmla="*/ 30 w 283"/>
                  <a:gd name="T17" fmla="*/ 28 h 220"/>
                  <a:gd name="T18" fmla="*/ 34 w 283"/>
                  <a:gd name="T19" fmla="*/ 29 h 220"/>
                  <a:gd name="T20" fmla="*/ 50 w 283"/>
                  <a:gd name="T21" fmla="*/ 25 h 220"/>
                  <a:gd name="T22" fmla="*/ 50 w 283"/>
                  <a:gd name="T23" fmla="*/ 25 h 220"/>
                  <a:gd name="T24" fmla="*/ 50 w 283"/>
                  <a:gd name="T25" fmla="*/ 25 h 220"/>
                  <a:gd name="T26" fmla="*/ 50 w 283"/>
                  <a:gd name="T27" fmla="*/ 25 h 220"/>
                  <a:gd name="T28" fmla="*/ 7 w 283"/>
                  <a:gd name="T29" fmla="*/ 15 h 220"/>
                  <a:gd name="T30" fmla="*/ 23 w 283"/>
                  <a:gd name="T31" fmla="*/ 27 h 220"/>
                  <a:gd name="T32" fmla="*/ 7 w 283"/>
                  <a:gd name="T33" fmla="*/ 15 h 220"/>
                  <a:gd name="T34" fmla="*/ 69 w 283"/>
                  <a:gd name="T35" fmla="*/ 1 h 220"/>
                  <a:gd name="T36" fmla="*/ 52 w 283"/>
                  <a:gd name="T37" fmla="*/ 24 h 220"/>
                  <a:gd name="T38" fmla="*/ 69 w 283"/>
                  <a:gd name="T39" fmla="*/ 1 h 220"/>
                  <a:gd name="T40" fmla="*/ 69 w 283"/>
                  <a:gd name="T41" fmla="*/ 1 h 220"/>
                  <a:gd name="T42" fmla="*/ 69 w 283"/>
                  <a:gd name="T43" fmla="*/ 1 h 220"/>
                  <a:gd name="T44" fmla="*/ 0 w 283"/>
                  <a:gd name="T45" fmla="*/ 0 h 220"/>
                  <a:gd name="T46" fmla="*/ 2 w 283"/>
                  <a:gd name="T47" fmla="*/ 7 h 220"/>
                  <a:gd name="T48" fmla="*/ 0 w 283"/>
                  <a:gd name="T49" fmla="*/ 1 h 220"/>
                  <a:gd name="T50" fmla="*/ 0 w 283"/>
                  <a:gd name="T5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3" h="220">
                    <a:moveTo>
                      <a:pt x="283" y="125"/>
                    </a:moveTo>
                    <a:cubicBezTo>
                      <a:pt x="262" y="161"/>
                      <a:pt x="237" y="193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37" y="193"/>
                      <a:pt x="262" y="161"/>
                      <a:pt x="283" y="125"/>
                    </a:cubicBezTo>
                    <a:moveTo>
                      <a:pt x="50" y="25"/>
                    </a:moveTo>
                    <a:cubicBezTo>
                      <a:pt x="45" y="27"/>
                      <a:pt x="40" y="29"/>
                      <a:pt x="34" y="29"/>
                    </a:cubicBezTo>
                    <a:cubicBezTo>
                      <a:pt x="33" y="29"/>
                      <a:pt x="31" y="28"/>
                      <a:pt x="30" y="28"/>
                    </a:cubicBezTo>
                    <a:cubicBezTo>
                      <a:pt x="31" y="28"/>
                      <a:pt x="33" y="29"/>
                      <a:pt x="34" y="29"/>
                    </a:cubicBezTo>
                    <a:cubicBezTo>
                      <a:pt x="40" y="29"/>
                      <a:pt x="45" y="27"/>
                      <a:pt x="50" y="25"/>
                    </a:cubicBezTo>
                    <a:moveTo>
                      <a:pt x="50" y="25"/>
                    </a:move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moveTo>
                      <a:pt x="7" y="15"/>
                    </a:moveTo>
                    <a:cubicBezTo>
                      <a:pt x="11" y="20"/>
                      <a:pt x="16" y="24"/>
                      <a:pt x="23" y="27"/>
                    </a:cubicBezTo>
                    <a:cubicBezTo>
                      <a:pt x="17" y="24"/>
                      <a:pt x="11" y="21"/>
                      <a:pt x="7" y="15"/>
                    </a:cubicBezTo>
                    <a:moveTo>
                      <a:pt x="69" y="1"/>
                    </a:moveTo>
                    <a:cubicBezTo>
                      <a:pt x="67" y="11"/>
                      <a:pt x="60" y="19"/>
                      <a:pt x="52" y="24"/>
                    </a:cubicBezTo>
                    <a:cubicBezTo>
                      <a:pt x="60" y="19"/>
                      <a:pt x="67" y="1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0" y="0"/>
                    </a:moveTo>
                    <a:cubicBezTo>
                      <a:pt x="0" y="2"/>
                      <a:pt x="1" y="5"/>
                      <a:pt x="2" y="7"/>
                    </a:cubicBezTo>
                    <a:cubicBezTo>
                      <a:pt x="1" y="5"/>
                      <a:pt x="0" y="3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0" name="Freeform 8">
                <a:extLst>
                  <a:ext uri="{FF2B5EF4-FFF2-40B4-BE49-F238E27FC236}">
                    <a16:creationId xmlns:a16="http://schemas.microsoft.com/office/drawing/2014/main" id="{4BB35BB0-E37C-5E46-AA76-BA206B6E8C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2" y="2329"/>
                <a:ext cx="277" cy="336"/>
              </a:xfrm>
              <a:custGeom>
                <a:avLst/>
                <a:gdLst>
                  <a:gd name="T0" fmla="*/ 35 w 323"/>
                  <a:gd name="T1" fmla="*/ 152 h 393"/>
                  <a:gd name="T2" fmla="*/ 35 w 323"/>
                  <a:gd name="T3" fmla="*/ 152 h 393"/>
                  <a:gd name="T4" fmla="*/ 70 w 323"/>
                  <a:gd name="T5" fmla="*/ 144 h 393"/>
                  <a:gd name="T6" fmla="*/ 35 w 323"/>
                  <a:gd name="T7" fmla="*/ 152 h 393"/>
                  <a:gd name="T8" fmla="*/ 70 w 323"/>
                  <a:gd name="T9" fmla="*/ 144 h 393"/>
                  <a:gd name="T10" fmla="*/ 70 w 323"/>
                  <a:gd name="T11" fmla="*/ 144 h 393"/>
                  <a:gd name="T12" fmla="*/ 70 w 323"/>
                  <a:gd name="T13" fmla="*/ 144 h 393"/>
                  <a:gd name="T14" fmla="*/ 165 w 323"/>
                  <a:gd name="T15" fmla="*/ 0 h 393"/>
                  <a:gd name="T16" fmla="*/ 105 w 323"/>
                  <a:gd name="T17" fmla="*/ 13 h 393"/>
                  <a:gd name="T18" fmla="*/ 37 w 323"/>
                  <a:gd name="T19" fmla="*/ 67 h 393"/>
                  <a:gd name="T20" fmla="*/ 35 w 323"/>
                  <a:gd name="T21" fmla="*/ 69 h 393"/>
                  <a:gd name="T22" fmla="*/ 35 w 323"/>
                  <a:gd name="T23" fmla="*/ 69 h 393"/>
                  <a:gd name="T24" fmla="*/ 1 w 323"/>
                  <a:gd name="T25" fmla="*/ 144 h 393"/>
                  <a:gd name="T26" fmla="*/ 1 w 323"/>
                  <a:gd name="T27" fmla="*/ 159 h 393"/>
                  <a:gd name="T28" fmla="*/ 1 w 323"/>
                  <a:gd name="T29" fmla="*/ 160 h 393"/>
                  <a:gd name="T30" fmla="*/ 3 w 323"/>
                  <a:gd name="T31" fmla="*/ 166 h 393"/>
                  <a:gd name="T32" fmla="*/ 8 w 323"/>
                  <a:gd name="T33" fmla="*/ 174 h 393"/>
                  <a:gd name="T34" fmla="*/ 24 w 323"/>
                  <a:gd name="T35" fmla="*/ 186 h 393"/>
                  <a:gd name="T36" fmla="*/ 28 w 323"/>
                  <a:gd name="T37" fmla="*/ 187 h 393"/>
                  <a:gd name="T38" fmla="*/ 31 w 323"/>
                  <a:gd name="T39" fmla="*/ 187 h 393"/>
                  <a:gd name="T40" fmla="*/ 35 w 323"/>
                  <a:gd name="T41" fmla="*/ 188 h 393"/>
                  <a:gd name="T42" fmla="*/ 51 w 323"/>
                  <a:gd name="T43" fmla="*/ 184 h 393"/>
                  <a:gd name="T44" fmla="*/ 51 w 323"/>
                  <a:gd name="T45" fmla="*/ 184 h 393"/>
                  <a:gd name="T46" fmla="*/ 51 w 323"/>
                  <a:gd name="T47" fmla="*/ 184 h 393"/>
                  <a:gd name="T48" fmla="*/ 53 w 323"/>
                  <a:gd name="T49" fmla="*/ 183 h 393"/>
                  <a:gd name="T50" fmla="*/ 70 w 323"/>
                  <a:gd name="T51" fmla="*/ 160 h 393"/>
                  <a:gd name="T52" fmla="*/ 70 w 323"/>
                  <a:gd name="T53" fmla="*/ 160 h 393"/>
                  <a:gd name="T54" fmla="*/ 70 w 323"/>
                  <a:gd name="T55" fmla="*/ 160 h 393"/>
                  <a:gd name="T56" fmla="*/ 83 w 323"/>
                  <a:gd name="T57" fmla="*/ 125 h 393"/>
                  <a:gd name="T58" fmla="*/ 119 w 323"/>
                  <a:gd name="T59" fmla="*/ 86 h 393"/>
                  <a:gd name="T60" fmla="*/ 141 w 323"/>
                  <a:gd name="T61" fmla="*/ 75 h 393"/>
                  <a:gd name="T62" fmla="*/ 165 w 323"/>
                  <a:gd name="T63" fmla="*/ 71 h 393"/>
                  <a:gd name="T64" fmla="*/ 227 w 323"/>
                  <a:gd name="T65" fmla="*/ 95 h 393"/>
                  <a:gd name="T66" fmla="*/ 245 w 323"/>
                  <a:gd name="T67" fmla="*/ 121 h 393"/>
                  <a:gd name="T68" fmla="*/ 252 w 323"/>
                  <a:gd name="T69" fmla="*/ 154 h 393"/>
                  <a:gd name="T70" fmla="*/ 252 w 323"/>
                  <a:gd name="T71" fmla="*/ 154 h 393"/>
                  <a:gd name="T72" fmla="*/ 252 w 323"/>
                  <a:gd name="T73" fmla="*/ 154 h 393"/>
                  <a:gd name="T74" fmla="*/ 244 w 323"/>
                  <a:gd name="T75" fmla="*/ 199 h 393"/>
                  <a:gd name="T76" fmla="*/ 210 w 323"/>
                  <a:gd name="T77" fmla="*/ 269 h 393"/>
                  <a:gd name="T78" fmla="*/ 161 w 323"/>
                  <a:gd name="T79" fmla="*/ 335 h 393"/>
                  <a:gd name="T80" fmla="*/ 161 w 323"/>
                  <a:gd name="T81" fmla="*/ 335 h 393"/>
                  <a:gd name="T82" fmla="*/ 167 w 323"/>
                  <a:gd name="T83" fmla="*/ 385 h 393"/>
                  <a:gd name="T84" fmla="*/ 189 w 323"/>
                  <a:gd name="T85" fmla="*/ 393 h 393"/>
                  <a:gd name="T86" fmla="*/ 217 w 323"/>
                  <a:gd name="T87" fmla="*/ 379 h 393"/>
                  <a:gd name="T88" fmla="*/ 217 w 323"/>
                  <a:gd name="T89" fmla="*/ 379 h 393"/>
                  <a:gd name="T90" fmla="*/ 217 w 323"/>
                  <a:gd name="T91" fmla="*/ 379 h 393"/>
                  <a:gd name="T92" fmla="*/ 284 w 323"/>
                  <a:gd name="T93" fmla="*/ 284 h 393"/>
                  <a:gd name="T94" fmla="*/ 286 w 323"/>
                  <a:gd name="T95" fmla="*/ 280 h 393"/>
                  <a:gd name="T96" fmla="*/ 312 w 323"/>
                  <a:gd name="T97" fmla="*/ 221 h 393"/>
                  <a:gd name="T98" fmla="*/ 323 w 323"/>
                  <a:gd name="T99" fmla="*/ 154 h 393"/>
                  <a:gd name="T100" fmla="*/ 311 w 323"/>
                  <a:gd name="T101" fmla="*/ 93 h 393"/>
                  <a:gd name="T102" fmla="*/ 253 w 323"/>
                  <a:gd name="T103" fmla="*/ 25 h 393"/>
                  <a:gd name="T104" fmla="*/ 165 w 323"/>
                  <a:gd name="T105" fmla="*/ 0 h 393"/>
                  <a:gd name="T106" fmla="*/ 165 w 323"/>
                  <a:gd name="T107" fmla="*/ 0 h 393"/>
                  <a:gd name="T108" fmla="*/ 165 w 323"/>
                  <a:gd name="T10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" h="393">
                    <a:moveTo>
                      <a:pt x="35" y="152"/>
                    </a:moveTo>
                    <a:cubicBezTo>
                      <a:pt x="35" y="152"/>
                      <a:pt x="35" y="152"/>
                      <a:pt x="35" y="152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35" y="152"/>
                      <a:pt x="35" y="152"/>
                      <a:pt x="35" y="152"/>
                    </a:cubicBezTo>
                    <a:moveTo>
                      <a:pt x="70" y="144"/>
                    </a:move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70" y="144"/>
                      <a:pt x="70" y="144"/>
                    </a:cubicBezTo>
                    <a:moveTo>
                      <a:pt x="165" y="0"/>
                    </a:moveTo>
                    <a:cubicBezTo>
                      <a:pt x="144" y="0"/>
                      <a:pt x="124" y="5"/>
                      <a:pt x="105" y="13"/>
                    </a:cubicBezTo>
                    <a:cubicBezTo>
                      <a:pt x="78" y="25"/>
                      <a:pt x="55" y="44"/>
                      <a:pt x="37" y="67"/>
                    </a:cubicBezTo>
                    <a:cubicBezTo>
                      <a:pt x="37" y="67"/>
                      <a:pt x="36" y="68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19" y="91"/>
                      <a:pt x="7" y="117"/>
                      <a:pt x="1" y="144"/>
                    </a:cubicBezTo>
                    <a:cubicBezTo>
                      <a:pt x="0" y="149"/>
                      <a:pt x="0" y="154"/>
                      <a:pt x="1" y="159"/>
                    </a:cubicBezTo>
                    <a:cubicBezTo>
                      <a:pt x="1" y="159"/>
                      <a:pt x="1" y="160"/>
                      <a:pt x="1" y="160"/>
                    </a:cubicBezTo>
                    <a:cubicBezTo>
                      <a:pt x="1" y="162"/>
                      <a:pt x="2" y="164"/>
                      <a:pt x="3" y="166"/>
                    </a:cubicBezTo>
                    <a:cubicBezTo>
                      <a:pt x="4" y="169"/>
                      <a:pt x="6" y="172"/>
                      <a:pt x="8" y="174"/>
                    </a:cubicBezTo>
                    <a:cubicBezTo>
                      <a:pt x="12" y="180"/>
                      <a:pt x="18" y="183"/>
                      <a:pt x="24" y="186"/>
                    </a:cubicBezTo>
                    <a:cubicBezTo>
                      <a:pt x="25" y="186"/>
                      <a:pt x="26" y="186"/>
                      <a:pt x="28" y="187"/>
                    </a:cubicBezTo>
                    <a:cubicBezTo>
                      <a:pt x="29" y="187"/>
                      <a:pt x="30" y="187"/>
                      <a:pt x="31" y="187"/>
                    </a:cubicBezTo>
                    <a:cubicBezTo>
                      <a:pt x="32" y="187"/>
                      <a:pt x="34" y="188"/>
                      <a:pt x="35" y="188"/>
                    </a:cubicBezTo>
                    <a:cubicBezTo>
                      <a:pt x="41" y="188"/>
                      <a:pt x="46" y="186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2" y="184"/>
                      <a:pt x="52" y="183"/>
                      <a:pt x="53" y="183"/>
                    </a:cubicBezTo>
                    <a:cubicBezTo>
                      <a:pt x="61" y="178"/>
                      <a:pt x="68" y="170"/>
                      <a:pt x="70" y="160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73" y="148"/>
                      <a:pt x="77" y="136"/>
                      <a:pt x="83" y="125"/>
                    </a:cubicBezTo>
                    <a:cubicBezTo>
                      <a:pt x="92" y="109"/>
                      <a:pt x="105" y="95"/>
                      <a:pt x="119" y="86"/>
                    </a:cubicBezTo>
                    <a:cubicBezTo>
                      <a:pt x="126" y="81"/>
                      <a:pt x="133" y="78"/>
                      <a:pt x="141" y="75"/>
                    </a:cubicBezTo>
                    <a:cubicBezTo>
                      <a:pt x="149" y="73"/>
                      <a:pt x="157" y="71"/>
                      <a:pt x="165" y="71"/>
                    </a:cubicBezTo>
                    <a:cubicBezTo>
                      <a:pt x="191" y="71"/>
                      <a:pt x="212" y="81"/>
                      <a:pt x="227" y="95"/>
                    </a:cubicBezTo>
                    <a:cubicBezTo>
                      <a:pt x="235" y="102"/>
                      <a:pt x="241" y="111"/>
                      <a:pt x="245" y="121"/>
                    </a:cubicBezTo>
                    <a:cubicBezTo>
                      <a:pt x="249" y="131"/>
                      <a:pt x="252" y="142"/>
                      <a:pt x="252" y="154"/>
                    </a:cubicBezTo>
                    <a:cubicBezTo>
                      <a:pt x="252" y="154"/>
                      <a:pt x="252" y="154"/>
                      <a:pt x="252" y="154"/>
                    </a:cubicBezTo>
                    <a:cubicBezTo>
                      <a:pt x="252" y="154"/>
                      <a:pt x="252" y="154"/>
                      <a:pt x="252" y="154"/>
                    </a:cubicBezTo>
                    <a:cubicBezTo>
                      <a:pt x="252" y="169"/>
                      <a:pt x="249" y="184"/>
                      <a:pt x="244" y="199"/>
                    </a:cubicBezTo>
                    <a:cubicBezTo>
                      <a:pt x="237" y="222"/>
                      <a:pt x="224" y="246"/>
                      <a:pt x="210" y="269"/>
                    </a:cubicBezTo>
                    <a:cubicBezTo>
                      <a:pt x="195" y="292"/>
                      <a:pt x="177" y="314"/>
                      <a:pt x="161" y="335"/>
                    </a:cubicBezTo>
                    <a:cubicBezTo>
                      <a:pt x="161" y="335"/>
                      <a:pt x="161" y="335"/>
                      <a:pt x="161" y="335"/>
                    </a:cubicBezTo>
                    <a:cubicBezTo>
                      <a:pt x="149" y="350"/>
                      <a:pt x="151" y="373"/>
                      <a:pt x="167" y="385"/>
                    </a:cubicBezTo>
                    <a:cubicBezTo>
                      <a:pt x="173" y="390"/>
                      <a:pt x="181" y="393"/>
                      <a:pt x="189" y="393"/>
                    </a:cubicBezTo>
                    <a:cubicBezTo>
                      <a:pt x="199" y="393"/>
                      <a:pt x="209" y="388"/>
                      <a:pt x="217" y="379"/>
                    </a:cubicBezTo>
                    <a:cubicBezTo>
                      <a:pt x="217" y="379"/>
                      <a:pt x="217" y="379"/>
                      <a:pt x="217" y="379"/>
                    </a:cubicBezTo>
                    <a:cubicBezTo>
                      <a:pt x="217" y="379"/>
                      <a:pt x="217" y="379"/>
                      <a:pt x="217" y="379"/>
                    </a:cubicBezTo>
                    <a:cubicBezTo>
                      <a:pt x="238" y="352"/>
                      <a:pt x="263" y="320"/>
                      <a:pt x="284" y="284"/>
                    </a:cubicBezTo>
                    <a:cubicBezTo>
                      <a:pt x="284" y="283"/>
                      <a:pt x="285" y="281"/>
                      <a:pt x="286" y="280"/>
                    </a:cubicBezTo>
                    <a:cubicBezTo>
                      <a:pt x="296" y="262"/>
                      <a:pt x="305" y="242"/>
                      <a:pt x="312" y="221"/>
                    </a:cubicBezTo>
                    <a:cubicBezTo>
                      <a:pt x="319" y="200"/>
                      <a:pt x="323" y="177"/>
                      <a:pt x="323" y="154"/>
                    </a:cubicBezTo>
                    <a:cubicBezTo>
                      <a:pt x="323" y="133"/>
                      <a:pt x="319" y="112"/>
                      <a:pt x="311" y="93"/>
                    </a:cubicBezTo>
                    <a:cubicBezTo>
                      <a:pt x="299" y="65"/>
                      <a:pt x="278" y="41"/>
                      <a:pt x="253" y="25"/>
                    </a:cubicBezTo>
                    <a:cubicBezTo>
                      <a:pt x="228" y="9"/>
                      <a:pt x="198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344016" y="1851922"/>
            <a:ext cx="451702" cy="473336"/>
            <a:chOff x="2776311" y="2214580"/>
            <a:chExt cx="441175" cy="462306"/>
          </a:xfrm>
          <a:solidFill>
            <a:schemeClr val="bg2"/>
          </a:solidFill>
        </p:grpSpPr>
        <p:sp>
          <p:nvSpPr>
            <p:cNvPr id="181" name="Freeform 690">
              <a:extLst>
                <a:ext uri="{FF2B5EF4-FFF2-40B4-BE49-F238E27FC236}">
                  <a16:creationId xmlns:a16="http://schemas.microsoft.com/office/drawing/2014/main" id="{66B4DA60-30AC-EC4C-A915-5C9266E4EA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6311" y="2224376"/>
              <a:ext cx="191098" cy="182127"/>
            </a:xfrm>
            <a:custGeom>
              <a:avLst/>
              <a:gdLst>
                <a:gd name="T0" fmla="*/ 83 w 90"/>
                <a:gd name="T1" fmla="*/ 4 h 86"/>
                <a:gd name="T2" fmla="*/ 83 w 90"/>
                <a:gd name="T3" fmla="*/ 4 h 86"/>
                <a:gd name="T4" fmla="*/ 66 w 90"/>
                <a:gd name="T5" fmla="*/ 7 h 86"/>
                <a:gd name="T6" fmla="*/ 37 w 90"/>
                <a:gd name="T7" fmla="*/ 52 h 86"/>
                <a:gd name="T8" fmla="*/ 25 w 90"/>
                <a:gd name="T9" fmla="*/ 34 h 86"/>
                <a:gd name="T10" fmla="*/ 8 w 90"/>
                <a:gd name="T11" fmla="*/ 30 h 86"/>
                <a:gd name="T12" fmla="*/ 4 w 90"/>
                <a:gd name="T13" fmla="*/ 48 h 86"/>
                <a:gd name="T14" fmla="*/ 26 w 90"/>
                <a:gd name="T15" fmla="*/ 81 h 86"/>
                <a:gd name="T16" fmla="*/ 31 w 90"/>
                <a:gd name="T17" fmla="*/ 85 h 86"/>
                <a:gd name="T18" fmla="*/ 36 w 90"/>
                <a:gd name="T19" fmla="*/ 86 h 86"/>
                <a:gd name="T20" fmla="*/ 36 w 90"/>
                <a:gd name="T21" fmla="*/ 86 h 86"/>
                <a:gd name="T22" fmla="*/ 36 w 90"/>
                <a:gd name="T23" fmla="*/ 86 h 86"/>
                <a:gd name="T24" fmla="*/ 37 w 90"/>
                <a:gd name="T25" fmla="*/ 86 h 86"/>
                <a:gd name="T26" fmla="*/ 37 w 90"/>
                <a:gd name="T27" fmla="*/ 86 h 86"/>
                <a:gd name="T28" fmla="*/ 37 w 90"/>
                <a:gd name="T29" fmla="*/ 86 h 86"/>
                <a:gd name="T30" fmla="*/ 37 w 90"/>
                <a:gd name="T31" fmla="*/ 86 h 86"/>
                <a:gd name="T32" fmla="*/ 42 w 90"/>
                <a:gd name="T33" fmla="*/ 85 h 86"/>
                <a:gd name="T34" fmla="*/ 47 w 90"/>
                <a:gd name="T35" fmla="*/ 81 h 86"/>
                <a:gd name="T36" fmla="*/ 87 w 90"/>
                <a:gd name="T37" fmla="*/ 21 h 86"/>
                <a:gd name="T38" fmla="*/ 83 w 90"/>
                <a:gd name="T39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86">
                  <a:moveTo>
                    <a:pt x="83" y="4"/>
                  </a:moveTo>
                  <a:cubicBezTo>
                    <a:pt x="83" y="4"/>
                    <a:pt x="83" y="4"/>
                    <a:pt x="83" y="4"/>
                  </a:cubicBezTo>
                  <a:cubicBezTo>
                    <a:pt x="78" y="0"/>
                    <a:pt x="70" y="2"/>
                    <a:pt x="66" y="7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1" y="28"/>
                    <a:pt x="13" y="27"/>
                    <a:pt x="8" y="30"/>
                  </a:cubicBezTo>
                  <a:cubicBezTo>
                    <a:pt x="2" y="34"/>
                    <a:pt x="0" y="42"/>
                    <a:pt x="4" y="48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7" y="83"/>
                    <a:pt x="29" y="84"/>
                    <a:pt x="31" y="85"/>
                  </a:cubicBezTo>
                  <a:cubicBezTo>
                    <a:pt x="33" y="86"/>
                    <a:pt x="34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9" y="86"/>
                    <a:pt x="40" y="86"/>
                    <a:pt x="42" y="85"/>
                  </a:cubicBezTo>
                  <a:cubicBezTo>
                    <a:pt x="44" y="84"/>
                    <a:pt x="46" y="83"/>
                    <a:pt x="47" y="8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90" y="15"/>
                    <a:pt x="89" y="8"/>
                    <a:pt x="83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FF4B47D6-D693-764E-9F89-2279A1C0DF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 flipH="1">
              <a:off x="3009868" y="2214580"/>
              <a:ext cx="207618" cy="206366"/>
              <a:chOff x="1579728" y="2192901"/>
              <a:chExt cx="496986" cy="493986"/>
            </a:xfrm>
            <a:grpFill/>
          </p:grpSpPr>
          <p:sp>
            <p:nvSpPr>
              <p:cNvPr id="183" name="Freeform 664">
                <a:extLst>
                  <a:ext uri="{FF2B5EF4-FFF2-40B4-BE49-F238E27FC236}">
                    <a16:creationId xmlns:a16="http://schemas.microsoft.com/office/drawing/2014/main" id="{0CE3547B-9CA8-BD4D-AA6B-CD82B5092D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59722" y="2192901"/>
                <a:ext cx="134996" cy="493986"/>
              </a:xfrm>
              <a:custGeom>
                <a:avLst/>
                <a:gdLst>
                  <a:gd name="T0" fmla="*/ 29 w 57"/>
                  <a:gd name="T1" fmla="*/ 209 h 209"/>
                  <a:gd name="T2" fmla="*/ 29 w 57"/>
                  <a:gd name="T3" fmla="*/ 209 h 209"/>
                  <a:gd name="T4" fmla="*/ 0 w 57"/>
                  <a:gd name="T5" fmla="*/ 181 h 209"/>
                  <a:gd name="T6" fmla="*/ 0 w 57"/>
                  <a:gd name="T7" fmla="*/ 28 h 209"/>
                  <a:gd name="T8" fmla="*/ 29 w 57"/>
                  <a:gd name="T9" fmla="*/ 0 h 209"/>
                  <a:gd name="T10" fmla="*/ 57 w 57"/>
                  <a:gd name="T11" fmla="*/ 28 h 209"/>
                  <a:gd name="T12" fmla="*/ 57 w 57"/>
                  <a:gd name="T13" fmla="*/ 181 h 209"/>
                  <a:gd name="T14" fmla="*/ 29 w 57"/>
                  <a:gd name="T15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209">
                    <a:moveTo>
                      <a:pt x="29" y="209"/>
                    </a:moveTo>
                    <a:cubicBezTo>
                      <a:pt x="29" y="209"/>
                      <a:pt x="29" y="209"/>
                      <a:pt x="29" y="209"/>
                    </a:cubicBezTo>
                    <a:cubicBezTo>
                      <a:pt x="13" y="209"/>
                      <a:pt x="0" y="196"/>
                      <a:pt x="0" y="18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7" y="13"/>
                      <a:pt x="57" y="28"/>
                    </a:cubicBezTo>
                    <a:cubicBezTo>
                      <a:pt x="57" y="181"/>
                      <a:pt x="57" y="181"/>
                      <a:pt x="57" y="181"/>
                    </a:cubicBezTo>
                    <a:cubicBezTo>
                      <a:pt x="57" y="196"/>
                      <a:pt x="45" y="209"/>
                      <a:pt x="29" y="209"/>
                    </a:cubicBezTo>
                  </a:path>
                </a:pathLst>
              </a:custGeom>
              <a:grpFill/>
              <a:ln w="0"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184" name="Freeform 665">
                <a:extLst>
                  <a:ext uri="{FF2B5EF4-FFF2-40B4-BE49-F238E27FC236}">
                    <a16:creationId xmlns:a16="http://schemas.microsoft.com/office/drawing/2014/main" id="{A7644D7D-2874-804A-9BD3-8F80FA9139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79728" y="2368943"/>
                <a:ext cx="496986" cy="134996"/>
              </a:xfrm>
              <a:custGeom>
                <a:avLst/>
                <a:gdLst>
                  <a:gd name="T0" fmla="*/ 0 w 210"/>
                  <a:gd name="T1" fmla="*/ 28 h 57"/>
                  <a:gd name="T2" fmla="*/ 0 w 210"/>
                  <a:gd name="T3" fmla="*/ 28 h 57"/>
                  <a:gd name="T4" fmla="*/ 29 w 210"/>
                  <a:gd name="T5" fmla="*/ 0 h 57"/>
                  <a:gd name="T6" fmla="*/ 181 w 210"/>
                  <a:gd name="T7" fmla="*/ 0 h 57"/>
                  <a:gd name="T8" fmla="*/ 210 w 210"/>
                  <a:gd name="T9" fmla="*/ 28 h 57"/>
                  <a:gd name="T10" fmla="*/ 181 w 210"/>
                  <a:gd name="T11" fmla="*/ 57 h 57"/>
                  <a:gd name="T12" fmla="*/ 29 w 210"/>
                  <a:gd name="T13" fmla="*/ 57 h 57"/>
                  <a:gd name="T14" fmla="*/ 0 w 210"/>
                  <a:gd name="T1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7"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7" y="0"/>
                      <a:pt x="210" y="13"/>
                      <a:pt x="210" y="28"/>
                    </a:cubicBezTo>
                    <a:cubicBezTo>
                      <a:pt x="210" y="44"/>
                      <a:pt x="197" y="57"/>
                      <a:pt x="181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</a:path>
                </a:pathLst>
              </a:custGeom>
              <a:grpFill/>
              <a:ln w="0"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B8A8FF6-239E-034A-A3C4-F417C7F6E53B}"/>
                  </a:ext>
                </a:extLst>
              </p:cNvPr>
              <p:cNvSpPr/>
              <p:nvPr/>
            </p:nvSpPr>
            <p:spPr>
              <a:xfrm>
                <a:off x="1759636" y="2367857"/>
                <a:ext cx="137160" cy="137160"/>
              </a:xfrm>
              <a:prstGeom prst="rect">
                <a:avLst/>
              </a:prstGeom>
              <a:grpFill/>
              <a:ln w="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  <p:grpSp>
          <p:nvGrpSpPr>
            <p:cNvPr id="541" name="Group 540"/>
            <p:cNvGrpSpPr/>
            <p:nvPr/>
          </p:nvGrpSpPr>
          <p:grpSpPr>
            <a:xfrm>
              <a:off x="2911070" y="2369790"/>
              <a:ext cx="213706" cy="307096"/>
              <a:chOff x="-798204" y="666261"/>
              <a:chExt cx="1445990" cy="2077893"/>
            </a:xfrm>
            <a:grpFill/>
          </p:grpSpPr>
          <p:sp>
            <p:nvSpPr>
              <p:cNvPr id="542" name="Rounded Rectangle 541"/>
              <p:cNvSpPr/>
              <p:nvPr/>
            </p:nvSpPr>
            <p:spPr>
              <a:xfrm>
                <a:off x="-639208" y="666261"/>
                <a:ext cx="352540" cy="136322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3" name="Rounded Rectangle 542"/>
              <p:cNvSpPr/>
              <p:nvPr/>
            </p:nvSpPr>
            <p:spPr>
              <a:xfrm>
                <a:off x="-327723" y="1245979"/>
                <a:ext cx="352540" cy="8735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4" name="Rounded Rectangle 543"/>
              <p:cNvSpPr/>
              <p:nvPr/>
            </p:nvSpPr>
            <p:spPr>
              <a:xfrm>
                <a:off x="-16234" y="1338239"/>
                <a:ext cx="352542" cy="87353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5" name="Rounded Rectangle 544"/>
              <p:cNvSpPr/>
              <p:nvPr/>
            </p:nvSpPr>
            <p:spPr>
              <a:xfrm>
                <a:off x="295244" y="1518635"/>
                <a:ext cx="352542" cy="83076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6" name="Rounded Rectangle 545"/>
              <p:cNvSpPr/>
              <p:nvPr/>
            </p:nvSpPr>
            <p:spPr>
              <a:xfrm>
                <a:off x="-798204" y="1603662"/>
                <a:ext cx="352540" cy="60410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7" name="Rounded Rectangle 546"/>
              <p:cNvSpPr/>
              <p:nvPr/>
            </p:nvSpPr>
            <p:spPr>
              <a:xfrm>
                <a:off x="-798204" y="1498728"/>
                <a:ext cx="1445990" cy="124542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78389" y="1856374"/>
            <a:ext cx="231148" cy="464430"/>
            <a:chOff x="593963" y="2038113"/>
            <a:chExt cx="231148" cy="464430"/>
          </a:xfrm>
          <a:solidFill>
            <a:schemeClr val="bg2"/>
          </a:solidFill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39E01C98-541D-C740-A6D5-94C902CDF5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963" y="2038113"/>
              <a:ext cx="231148" cy="464430"/>
              <a:chOff x="839748" y="3892512"/>
              <a:chExt cx="167995" cy="297991"/>
            </a:xfrm>
            <a:grpFill/>
          </p:grpSpPr>
          <p:sp>
            <p:nvSpPr>
              <p:cNvPr id="329" name="Freeform 307">
                <a:extLst>
                  <a:ext uri="{FF2B5EF4-FFF2-40B4-BE49-F238E27FC236}">
                    <a16:creationId xmlns:a16="http://schemas.microsoft.com/office/drawing/2014/main" id="{59990091-87AD-4D46-92EB-D87331497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748" y="3892512"/>
                <a:ext cx="167995" cy="297991"/>
              </a:xfrm>
              <a:custGeom>
                <a:avLst/>
                <a:gdLst>
                  <a:gd name="T0" fmla="*/ 62 w 71"/>
                  <a:gd name="T1" fmla="*/ 0 h 126"/>
                  <a:gd name="T2" fmla="*/ 9 w 71"/>
                  <a:gd name="T3" fmla="*/ 0 h 126"/>
                  <a:gd name="T4" fmla="*/ 0 w 71"/>
                  <a:gd name="T5" fmla="*/ 9 h 126"/>
                  <a:gd name="T6" fmla="*/ 0 w 71"/>
                  <a:gd name="T7" fmla="*/ 117 h 126"/>
                  <a:gd name="T8" fmla="*/ 9 w 71"/>
                  <a:gd name="T9" fmla="*/ 126 h 126"/>
                  <a:gd name="T10" fmla="*/ 62 w 71"/>
                  <a:gd name="T11" fmla="*/ 126 h 126"/>
                  <a:gd name="T12" fmla="*/ 71 w 71"/>
                  <a:gd name="T13" fmla="*/ 117 h 126"/>
                  <a:gd name="T14" fmla="*/ 71 w 71"/>
                  <a:gd name="T15" fmla="*/ 9 h 126"/>
                  <a:gd name="T16" fmla="*/ 62 w 71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6">
                    <a:moveTo>
                      <a:pt x="6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4" y="126"/>
                      <a:pt x="9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7" y="126"/>
                      <a:pt x="71" y="122"/>
                      <a:pt x="71" y="1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0" name="Oval 308">
                <a:extLst>
                  <a:ext uri="{FF2B5EF4-FFF2-40B4-BE49-F238E27FC236}">
                    <a16:creationId xmlns:a16="http://schemas.microsoft.com/office/drawing/2014/main" id="{680BBD75-748D-2B4D-BC25-4DB6284BA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246" y="4159501"/>
                <a:ext cx="18999" cy="1899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1" name="Freeform 309">
                <a:extLst>
                  <a:ext uri="{FF2B5EF4-FFF2-40B4-BE49-F238E27FC236}">
                    <a16:creationId xmlns:a16="http://schemas.microsoft.com/office/drawing/2014/main" id="{56DFD2D3-F11C-0242-92E5-3517572CD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46" y="3909509"/>
                <a:ext cx="35999" cy="3487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2" name="Rectangle 310">
                <a:extLst>
                  <a:ext uri="{FF2B5EF4-FFF2-40B4-BE49-F238E27FC236}">
                    <a16:creationId xmlns:a16="http://schemas.microsoft.com/office/drawing/2014/main" id="{DFF2C132-2A89-8141-924D-D1763F4AD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5" name="Rectangle 311">
                <a:extLst>
                  <a:ext uri="{FF2B5EF4-FFF2-40B4-BE49-F238E27FC236}">
                    <a16:creationId xmlns:a16="http://schemas.microsoft.com/office/drawing/2014/main" id="{9F2A1D22-07C0-2141-AA7D-B4357A5B1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</p:grpSp>
        <p:grpSp>
          <p:nvGrpSpPr>
            <p:cNvPr id="709" name="Group 4">
              <a:extLst>
                <a:ext uri="{FF2B5EF4-FFF2-40B4-BE49-F238E27FC236}">
                  <a16:creationId xmlns:a16="http://schemas.microsoft.com/office/drawing/2014/main" id="{FD94E2E8-4C4A-5A40-8891-3FDD810DF5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4320" y="2142464"/>
              <a:ext cx="110434" cy="238933"/>
              <a:chOff x="598" y="1936"/>
              <a:chExt cx="287" cy="615"/>
            </a:xfrm>
            <a:grpFill/>
          </p:grpSpPr>
          <p:sp>
            <p:nvSpPr>
              <p:cNvPr id="710" name="Freeform 6">
                <a:extLst>
                  <a:ext uri="{FF2B5EF4-FFF2-40B4-BE49-F238E27FC236}">
                    <a16:creationId xmlns:a16="http://schemas.microsoft.com/office/drawing/2014/main" id="{5D8B1C38-67E9-8347-ADD6-77BDCAD76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" y="2158"/>
                <a:ext cx="287" cy="393"/>
              </a:xfrm>
              <a:custGeom>
                <a:avLst/>
                <a:gdLst>
                  <a:gd name="T0" fmla="*/ 145 w 572"/>
                  <a:gd name="T1" fmla="*/ 788 h 788"/>
                  <a:gd name="T2" fmla="*/ 130 w 572"/>
                  <a:gd name="T3" fmla="*/ 786 h 788"/>
                  <a:gd name="T4" fmla="*/ 102 w 572"/>
                  <a:gd name="T5" fmla="*/ 780 h 788"/>
                  <a:gd name="T6" fmla="*/ 76 w 572"/>
                  <a:gd name="T7" fmla="*/ 769 h 788"/>
                  <a:gd name="T8" fmla="*/ 52 w 572"/>
                  <a:gd name="T9" fmla="*/ 754 h 788"/>
                  <a:gd name="T10" fmla="*/ 33 w 572"/>
                  <a:gd name="T11" fmla="*/ 734 h 788"/>
                  <a:gd name="T12" fmla="*/ 17 w 572"/>
                  <a:gd name="T13" fmla="*/ 711 h 788"/>
                  <a:gd name="T14" fmla="*/ 6 w 572"/>
                  <a:gd name="T15" fmla="*/ 684 h 788"/>
                  <a:gd name="T16" fmla="*/ 0 w 572"/>
                  <a:gd name="T17" fmla="*/ 655 h 788"/>
                  <a:gd name="T18" fmla="*/ 0 w 572"/>
                  <a:gd name="T19" fmla="*/ 145 h 788"/>
                  <a:gd name="T20" fmla="*/ 0 w 572"/>
                  <a:gd name="T21" fmla="*/ 131 h 788"/>
                  <a:gd name="T22" fmla="*/ 6 w 572"/>
                  <a:gd name="T23" fmla="*/ 102 h 788"/>
                  <a:gd name="T24" fmla="*/ 17 w 572"/>
                  <a:gd name="T25" fmla="*/ 77 h 788"/>
                  <a:gd name="T26" fmla="*/ 33 w 572"/>
                  <a:gd name="T27" fmla="*/ 53 h 788"/>
                  <a:gd name="T28" fmla="*/ 52 w 572"/>
                  <a:gd name="T29" fmla="*/ 34 h 788"/>
                  <a:gd name="T30" fmla="*/ 76 w 572"/>
                  <a:gd name="T31" fmla="*/ 18 h 788"/>
                  <a:gd name="T32" fmla="*/ 102 w 572"/>
                  <a:gd name="T33" fmla="*/ 6 h 788"/>
                  <a:gd name="T34" fmla="*/ 130 w 572"/>
                  <a:gd name="T35" fmla="*/ 2 h 788"/>
                  <a:gd name="T36" fmla="*/ 425 w 572"/>
                  <a:gd name="T37" fmla="*/ 0 h 788"/>
                  <a:gd name="T38" fmla="*/ 441 w 572"/>
                  <a:gd name="T39" fmla="*/ 2 h 788"/>
                  <a:gd name="T40" fmla="*/ 468 w 572"/>
                  <a:gd name="T41" fmla="*/ 6 h 788"/>
                  <a:gd name="T42" fmla="*/ 495 w 572"/>
                  <a:gd name="T43" fmla="*/ 18 h 788"/>
                  <a:gd name="T44" fmla="*/ 518 w 572"/>
                  <a:gd name="T45" fmla="*/ 34 h 788"/>
                  <a:gd name="T46" fmla="*/ 539 w 572"/>
                  <a:gd name="T47" fmla="*/ 53 h 788"/>
                  <a:gd name="T48" fmla="*/ 553 w 572"/>
                  <a:gd name="T49" fmla="*/ 77 h 788"/>
                  <a:gd name="T50" fmla="*/ 564 w 572"/>
                  <a:gd name="T51" fmla="*/ 102 h 788"/>
                  <a:gd name="T52" fmla="*/ 570 w 572"/>
                  <a:gd name="T53" fmla="*/ 131 h 788"/>
                  <a:gd name="T54" fmla="*/ 572 w 572"/>
                  <a:gd name="T55" fmla="*/ 641 h 788"/>
                  <a:gd name="T56" fmla="*/ 570 w 572"/>
                  <a:gd name="T57" fmla="*/ 655 h 788"/>
                  <a:gd name="T58" fmla="*/ 564 w 572"/>
                  <a:gd name="T59" fmla="*/ 684 h 788"/>
                  <a:gd name="T60" fmla="*/ 553 w 572"/>
                  <a:gd name="T61" fmla="*/ 711 h 788"/>
                  <a:gd name="T62" fmla="*/ 539 w 572"/>
                  <a:gd name="T63" fmla="*/ 734 h 788"/>
                  <a:gd name="T64" fmla="*/ 518 w 572"/>
                  <a:gd name="T65" fmla="*/ 754 h 788"/>
                  <a:gd name="T66" fmla="*/ 495 w 572"/>
                  <a:gd name="T67" fmla="*/ 769 h 788"/>
                  <a:gd name="T68" fmla="*/ 468 w 572"/>
                  <a:gd name="T69" fmla="*/ 780 h 788"/>
                  <a:gd name="T70" fmla="*/ 441 w 572"/>
                  <a:gd name="T71" fmla="*/ 786 h 788"/>
                  <a:gd name="T72" fmla="*/ 425 w 572"/>
                  <a:gd name="T73" fmla="*/ 78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2" h="788">
                    <a:moveTo>
                      <a:pt x="425" y="788"/>
                    </a:moveTo>
                    <a:lnTo>
                      <a:pt x="145" y="788"/>
                    </a:lnTo>
                    <a:lnTo>
                      <a:pt x="145" y="788"/>
                    </a:lnTo>
                    <a:lnTo>
                      <a:pt x="130" y="786"/>
                    </a:lnTo>
                    <a:lnTo>
                      <a:pt x="116" y="785"/>
                    </a:lnTo>
                    <a:lnTo>
                      <a:pt x="102" y="780"/>
                    </a:lnTo>
                    <a:lnTo>
                      <a:pt x="89" y="775"/>
                    </a:lnTo>
                    <a:lnTo>
                      <a:pt x="76" y="769"/>
                    </a:lnTo>
                    <a:lnTo>
                      <a:pt x="63" y="762"/>
                    </a:lnTo>
                    <a:lnTo>
                      <a:pt x="52" y="754"/>
                    </a:lnTo>
                    <a:lnTo>
                      <a:pt x="43" y="745"/>
                    </a:lnTo>
                    <a:lnTo>
                      <a:pt x="33" y="734"/>
                    </a:lnTo>
                    <a:lnTo>
                      <a:pt x="24" y="722"/>
                    </a:lnTo>
                    <a:lnTo>
                      <a:pt x="17" y="711"/>
                    </a:lnTo>
                    <a:lnTo>
                      <a:pt x="11" y="698"/>
                    </a:lnTo>
                    <a:lnTo>
                      <a:pt x="6" y="684"/>
                    </a:lnTo>
                    <a:lnTo>
                      <a:pt x="3" y="671"/>
                    </a:lnTo>
                    <a:lnTo>
                      <a:pt x="0" y="655"/>
                    </a:lnTo>
                    <a:lnTo>
                      <a:pt x="0" y="641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31"/>
                    </a:lnTo>
                    <a:lnTo>
                      <a:pt x="3" y="116"/>
                    </a:lnTo>
                    <a:lnTo>
                      <a:pt x="6" y="102"/>
                    </a:lnTo>
                    <a:lnTo>
                      <a:pt x="11" y="89"/>
                    </a:lnTo>
                    <a:lnTo>
                      <a:pt x="17" y="77"/>
                    </a:lnTo>
                    <a:lnTo>
                      <a:pt x="24" y="64"/>
                    </a:lnTo>
                    <a:lnTo>
                      <a:pt x="33" y="53"/>
                    </a:lnTo>
                    <a:lnTo>
                      <a:pt x="43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6" y="18"/>
                    </a:lnTo>
                    <a:lnTo>
                      <a:pt x="89" y="11"/>
                    </a:lnTo>
                    <a:lnTo>
                      <a:pt x="102" y="6"/>
                    </a:lnTo>
                    <a:lnTo>
                      <a:pt x="116" y="3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41" y="2"/>
                    </a:lnTo>
                    <a:lnTo>
                      <a:pt x="456" y="3"/>
                    </a:lnTo>
                    <a:lnTo>
                      <a:pt x="468" y="6"/>
                    </a:lnTo>
                    <a:lnTo>
                      <a:pt x="483" y="11"/>
                    </a:lnTo>
                    <a:lnTo>
                      <a:pt x="495" y="18"/>
                    </a:lnTo>
                    <a:lnTo>
                      <a:pt x="507" y="26"/>
                    </a:lnTo>
                    <a:lnTo>
                      <a:pt x="518" y="34"/>
                    </a:lnTo>
                    <a:lnTo>
                      <a:pt x="529" y="43"/>
                    </a:lnTo>
                    <a:lnTo>
                      <a:pt x="539" y="53"/>
                    </a:lnTo>
                    <a:lnTo>
                      <a:pt x="546" y="64"/>
                    </a:lnTo>
                    <a:lnTo>
                      <a:pt x="553" y="77"/>
                    </a:lnTo>
                    <a:lnTo>
                      <a:pt x="559" y="89"/>
                    </a:lnTo>
                    <a:lnTo>
                      <a:pt x="564" y="102"/>
                    </a:lnTo>
                    <a:lnTo>
                      <a:pt x="569" y="116"/>
                    </a:lnTo>
                    <a:lnTo>
                      <a:pt x="570" y="131"/>
                    </a:lnTo>
                    <a:lnTo>
                      <a:pt x="572" y="145"/>
                    </a:lnTo>
                    <a:lnTo>
                      <a:pt x="572" y="641"/>
                    </a:lnTo>
                    <a:lnTo>
                      <a:pt x="572" y="641"/>
                    </a:lnTo>
                    <a:lnTo>
                      <a:pt x="570" y="655"/>
                    </a:lnTo>
                    <a:lnTo>
                      <a:pt x="569" y="671"/>
                    </a:lnTo>
                    <a:lnTo>
                      <a:pt x="564" y="684"/>
                    </a:lnTo>
                    <a:lnTo>
                      <a:pt x="559" y="698"/>
                    </a:lnTo>
                    <a:lnTo>
                      <a:pt x="553" y="711"/>
                    </a:lnTo>
                    <a:lnTo>
                      <a:pt x="546" y="722"/>
                    </a:lnTo>
                    <a:lnTo>
                      <a:pt x="539" y="734"/>
                    </a:lnTo>
                    <a:lnTo>
                      <a:pt x="529" y="745"/>
                    </a:lnTo>
                    <a:lnTo>
                      <a:pt x="518" y="754"/>
                    </a:lnTo>
                    <a:lnTo>
                      <a:pt x="507" y="762"/>
                    </a:lnTo>
                    <a:lnTo>
                      <a:pt x="495" y="769"/>
                    </a:lnTo>
                    <a:lnTo>
                      <a:pt x="483" y="775"/>
                    </a:lnTo>
                    <a:lnTo>
                      <a:pt x="468" y="780"/>
                    </a:lnTo>
                    <a:lnTo>
                      <a:pt x="456" y="785"/>
                    </a:lnTo>
                    <a:lnTo>
                      <a:pt x="441" y="786"/>
                    </a:lnTo>
                    <a:lnTo>
                      <a:pt x="425" y="788"/>
                    </a:lnTo>
                    <a:lnTo>
                      <a:pt x="425" y="788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711" name="Freeform 7">
                <a:extLst>
                  <a:ext uri="{FF2B5EF4-FFF2-40B4-BE49-F238E27FC236}">
                    <a16:creationId xmlns:a16="http://schemas.microsoft.com/office/drawing/2014/main" id="{D585500F-8A92-474D-811C-BED0977CA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" y="1936"/>
                <a:ext cx="172" cy="172"/>
              </a:xfrm>
              <a:custGeom>
                <a:avLst/>
                <a:gdLst>
                  <a:gd name="T0" fmla="*/ 0 w 344"/>
                  <a:gd name="T1" fmla="*/ 172 h 344"/>
                  <a:gd name="T2" fmla="*/ 3 w 344"/>
                  <a:gd name="T3" fmla="*/ 138 h 344"/>
                  <a:gd name="T4" fmla="*/ 14 w 344"/>
                  <a:gd name="T5" fmla="*/ 105 h 344"/>
                  <a:gd name="T6" fmla="*/ 30 w 344"/>
                  <a:gd name="T7" fmla="*/ 76 h 344"/>
                  <a:gd name="T8" fmla="*/ 51 w 344"/>
                  <a:gd name="T9" fmla="*/ 51 h 344"/>
                  <a:gd name="T10" fmla="*/ 76 w 344"/>
                  <a:gd name="T11" fmla="*/ 30 h 344"/>
                  <a:gd name="T12" fmla="*/ 105 w 344"/>
                  <a:gd name="T13" fmla="*/ 14 h 344"/>
                  <a:gd name="T14" fmla="*/ 137 w 344"/>
                  <a:gd name="T15" fmla="*/ 5 h 344"/>
                  <a:gd name="T16" fmla="*/ 172 w 344"/>
                  <a:gd name="T17" fmla="*/ 0 h 344"/>
                  <a:gd name="T18" fmla="*/ 190 w 344"/>
                  <a:gd name="T19" fmla="*/ 1 h 344"/>
                  <a:gd name="T20" fmla="*/ 223 w 344"/>
                  <a:gd name="T21" fmla="*/ 8 h 344"/>
                  <a:gd name="T22" fmla="*/ 255 w 344"/>
                  <a:gd name="T23" fmla="*/ 21 h 344"/>
                  <a:gd name="T24" fmla="*/ 282 w 344"/>
                  <a:gd name="T25" fmla="*/ 40 h 344"/>
                  <a:gd name="T26" fmla="*/ 304 w 344"/>
                  <a:gd name="T27" fmla="*/ 64 h 344"/>
                  <a:gd name="T28" fmla="*/ 323 w 344"/>
                  <a:gd name="T29" fmla="*/ 91 h 344"/>
                  <a:gd name="T30" fmla="*/ 336 w 344"/>
                  <a:gd name="T31" fmla="*/ 121 h 344"/>
                  <a:gd name="T32" fmla="*/ 344 w 344"/>
                  <a:gd name="T33" fmla="*/ 154 h 344"/>
                  <a:gd name="T34" fmla="*/ 344 w 344"/>
                  <a:gd name="T35" fmla="*/ 172 h 344"/>
                  <a:gd name="T36" fmla="*/ 341 w 344"/>
                  <a:gd name="T37" fmla="*/ 207 h 344"/>
                  <a:gd name="T38" fmla="*/ 331 w 344"/>
                  <a:gd name="T39" fmla="*/ 239 h 344"/>
                  <a:gd name="T40" fmla="*/ 316 w 344"/>
                  <a:gd name="T41" fmla="*/ 269 h 344"/>
                  <a:gd name="T42" fmla="*/ 295 w 344"/>
                  <a:gd name="T43" fmla="*/ 295 h 344"/>
                  <a:gd name="T44" fmla="*/ 269 w 344"/>
                  <a:gd name="T45" fmla="*/ 315 h 344"/>
                  <a:gd name="T46" fmla="*/ 239 w 344"/>
                  <a:gd name="T47" fmla="*/ 331 h 344"/>
                  <a:gd name="T48" fmla="*/ 207 w 344"/>
                  <a:gd name="T49" fmla="*/ 341 h 344"/>
                  <a:gd name="T50" fmla="*/ 172 w 344"/>
                  <a:gd name="T51" fmla="*/ 344 h 344"/>
                  <a:gd name="T52" fmla="*/ 154 w 344"/>
                  <a:gd name="T53" fmla="*/ 344 h 344"/>
                  <a:gd name="T54" fmla="*/ 121 w 344"/>
                  <a:gd name="T55" fmla="*/ 338 h 344"/>
                  <a:gd name="T56" fmla="*/ 91 w 344"/>
                  <a:gd name="T57" fmla="*/ 323 h 344"/>
                  <a:gd name="T58" fmla="*/ 64 w 344"/>
                  <a:gd name="T59" fmla="*/ 306 h 344"/>
                  <a:gd name="T60" fmla="*/ 40 w 344"/>
                  <a:gd name="T61" fmla="*/ 282 h 344"/>
                  <a:gd name="T62" fmla="*/ 21 w 344"/>
                  <a:gd name="T63" fmla="*/ 255 h 344"/>
                  <a:gd name="T64" fmla="*/ 8 w 344"/>
                  <a:gd name="T65" fmla="*/ 225 h 344"/>
                  <a:gd name="T66" fmla="*/ 1 w 344"/>
                  <a:gd name="T67" fmla="*/ 190 h 344"/>
                  <a:gd name="T68" fmla="*/ 0 w 344"/>
                  <a:gd name="T69" fmla="*/ 17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44">
                    <a:moveTo>
                      <a:pt x="0" y="172"/>
                    </a:moveTo>
                    <a:lnTo>
                      <a:pt x="0" y="172"/>
                    </a:lnTo>
                    <a:lnTo>
                      <a:pt x="1" y="154"/>
                    </a:lnTo>
                    <a:lnTo>
                      <a:pt x="3" y="138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1"/>
                    </a:lnTo>
                    <a:lnTo>
                      <a:pt x="30" y="76"/>
                    </a:lnTo>
                    <a:lnTo>
                      <a:pt x="40" y="64"/>
                    </a:lnTo>
                    <a:lnTo>
                      <a:pt x="51" y="51"/>
                    </a:lnTo>
                    <a:lnTo>
                      <a:pt x="64" y="40"/>
                    </a:lnTo>
                    <a:lnTo>
                      <a:pt x="76" y="30"/>
                    </a:lnTo>
                    <a:lnTo>
                      <a:pt x="91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7" y="5"/>
                    </a:lnTo>
                    <a:lnTo>
                      <a:pt x="154" y="1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90" y="1"/>
                    </a:lnTo>
                    <a:lnTo>
                      <a:pt x="207" y="5"/>
                    </a:lnTo>
                    <a:lnTo>
                      <a:pt x="223" y="8"/>
                    </a:lnTo>
                    <a:lnTo>
                      <a:pt x="239" y="14"/>
                    </a:lnTo>
                    <a:lnTo>
                      <a:pt x="255" y="21"/>
                    </a:lnTo>
                    <a:lnTo>
                      <a:pt x="269" y="30"/>
                    </a:lnTo>
                    <a:lnTo>
                      <a:pt x="282" y="40"/>
                    </a:lnTo>
                    <a:lnTo>
                      <a:pt x="295" y="51"/>
                    </a:lnTo>
                    <a:lnTo>
                      <a:pt x="304" y="64"/>
                    </a:lnTo>
                    <a:lnTo>
                      <a:pt x="316" y="76"/>
                    </a:lnTo>
                    <a:lnTo>
                      <a:pt x="323" y="91"/>
                    </a:lnTo>
                    <a:lnTo>
                      <a:pt x="331" y="105"/>
                    </a:lnTo>
                    <a:lnTo>
                      <a:pt x="336" y="121"/>
                    </a:lnTo>
                    <a:lnTo>
                      <a:pt x="341" y="138"/>
                    </a:lnTo>
                    <a:lnTo>
                      <a:pt x="344" y="154"/>
                    </a:lnTo>
                    <a:lnTo>
                      <a:pt x="344" y="172"/>
                    </a:lnTo>
                    <a:lnTo>
                      <a:pt x="344" y="172"/>
                    </a:lnTo>
                    <a:lnTo>
                      <a:pt x="344" y="190"/>
                    </a:lnTo>
                    <a:lnTo>
                      <a:pt x="341" y="207"/>
                    </a:lnTo>
                    <a:lnTo>
                      <a:pt x="336" y="225"/>
                    </a:lnTo>
                    <a:lnTo>
                      <a:pt x="331" y="239"/>
                    </a:lnTo>
                    <a:lnTo>
                      <a:pt x="323" y="255"/>
                    </a:lnTo>
                    <a:lnTo>
                      <a:pt x="316" y="269"/>
                    </a:lnTo>
                    <a:lnTo>
                      <a:pt x="304" y="282"/>
                    </a:lnTo>
                    <a:lnTo>
                      <a:pt x="295" y="295"/>
                    </a:lnTo>
                    <a:lnTo>
                      <a:pt x="282" y="306"/>
                    </a:lnTo>
                    <a:lnTo>
                      <a:pt x="269" y="315"/>
                    </a:lnTo>
                    <a:lnTo>
                      <a:pt x="255" y="323"/>
                    </a:lnTo>
                    <a:lnTo>
                      <a:pt x="239" y="331"/>
                    </a:lnTo>
                    <a:lnTo>
                      <a:pt x="223" y="338"/>
                    </a:lnTo>
                    <a:lnTo>
                      <a:pt x="207" y="341"/>
                    </a:lnTo>
                    <a:lnTo>
                      <a:pt x="190" y="344"/>
                    </a:lnTo>
                    <a:lnTo>
                      <a:pt x="172" y="344"/>
                    </a:lnTo>
                    <a:lnTo>
                      <a:pt x="172" y="344"/>
                    </a:lnTo>
                    <a:lnTo>
                      <a:pt x="154" y="344"/>
                    </a:lnTo>
                    <a:lnTo>
                      <a:pt x="137" y="341"/>
                    </a:lnTo>
                    <a:lnTo>
                      <a:pt x="121" y="338"/>
                    </a:lnTo>
                    <a:lnTo>
                      <a:pt x="105" y="331"/>
                    </a:lnTo>
                    <a:lnTo>
                      <a:pt x="91" y="323"/>
                    </a:lnTo>
                    <a:lnTo>
                      <a:pt x="76" y="315"/>
                    </a:lnTo>
                    <a:lnTo>
                      <a:pt x="64" y="306"/>
                    </a:lnTo>
                    <a:lnTo>
                      <a:pt x="51" y="295"/>
                    </a:lnTo>
                    <a:lnTo>
                      <a:pt x="40" y="282"/>
                    </a:lnTo>
                    <a:lnTo>
                      <a:pt x="30" y="269"/>
                    </a:lnTo>
                    <a:lnTo>
                      <a:pt x="21" y="255"/>
                    </a:lnTo>
                    <a:lnTo>
                      <a:pt x="14" y="239"/>
                    </a:lnTo>
                    <a:lnTo>
                      <a:pt x="8" y="225"/>
                    </a:lnTo>
                    <a:lnTo>
                      <a:pt x="3" y="207"/>
                    </a:lnTo>
                    <a:lnTo>
                      <a:pt x="1" y="190"/>
                    </a:lnTo>
                    <a:lnTo>
                      <a:pt x="0" y="172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</p:grpSp>
      </p:grpSp>
      <p:sp>
        <p:nvSpPr>
          <p:cNvPr id="713" name="Rounded Rectangle 712">
            <a:extLst>
              <a:ext uri="{FF2B5EF4-FFF2-40B4-BE49-F238E27FC236}">
                <a16:creationId xmlns:a16="http://schemas.microsoft.com/office/drawing/2014/main" id="{14FA1B8D-8362-E044-9ECE-C94E98C7F976}"/>
              </a:ext>
            </a:extLst>
          </p:cNvPr>
          <p:cNvSpPr>
            <a:spLocks noChangeAspect="1"/>
          </p:cNvSpPr>
          <p:nvPr/>
        </p:nvSpPr>
        <p:spPr>
          <a:xfrm>
            <a:off x="3940597" y="1810756"/>
            <a:ext cx="1253136" cy="125313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Continuous verification </a:t>
            </a:r>
            <a:b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</a:b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and detection</a:t>
            </a:r>
          </a:p>
        </p:txBody>
      </p:sp>
      <p:sp>
        <p:nvSpPr>
          <p:cNvPr id="714" name="Donut 713"/>
          <p:cNvSpPr/>
          <p:nvPr/>
        </p:nvSpPr>
        <p:spPr>
          <a:xfrm>
            <a:off x="3117626" y="987784"/>
            <a:ext cx="2899078" cy="2899076"/>
          </a:xfrm>
          <a:prstGeom prst="donut">
            <a:avLst>
              <a:gd name="adj" fmla="val 3114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716" name="Rectangle 715">
            <a:extLst>
              <a:ext uri="{FF2B5EF4-FFF2-40B4-BE49-F238E27FC236}">
                <a16:creationId xmlns:a16="http://schemas.microsoft.com/office/drawing/2014/main" id="{CC2596B8-E03B-CB4C-8A4A-5FAAD2236BDC}"/>
              </a:ext>
            </a:extLst>
          </p:cNvPr>
          <p:cNvSpPr/>
          <p:nvPr/>
        </p:nvSpPr>
        <p:spPr>
          <a:xfrm>
            <a:off x="3500110" y="1346864"/>
            <a:ext cx="95722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Network request</a:t>
            </a:r>
          </a:p>
        </p:txBody>
      </p:sp>
      <p:sp>
        <p:nvSpPr>
          <p:cNvPr id="717" name="Rectangle 716">
            <a:extLst>
              <a:ext uri="{FF2B5EF4-FFF2-40B4-BE49-F238E27FC236}">
                <a16:creationId xmlns:a16="http://schemas.microsoft.com/office/drawing/2014/main" id="{65332101-F800-1046-AD8C-B94664BAD716}"/>
              </a:ext>
            </a:extLst>
          </p:cNvPr>
          <p:cNvSpPr/>
          <p:nvPr/>
        </p:nvSpPr>
        <p:spPr>
          <a:xfrm>
            <a:off x="4741526" y="1346864"/>
            <a:ext cx="75900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profile</a:t>
            </a:r>
          </a:p>
        </p:txBody>
      </p:sp>
      <p:sp>
        <p:nvSpPr>
          <p:cNvPr id="718" name="Rectangle 717">
            <a:extLst>
              <a:ext uri="{FF2B5EF4-FFF2-40B4-BE49-F238E27FC236}">
                <a16:creationId xmlns:a16="http://schemas.microsoft.com/office/drawing/2014/main" id="{1450C800-896B-7C43-A282-BF4C2621C6EB}"/>
              </a:ext>
            </a:extLst>
          </p:cNvPr>
          <p:cNvSpPr/>
          <p:nvPr/>
        </p:nvSpPr>
        <p:spPr>
          <a:xfrm>
            <a:off x="5156798" y="2425182"/>
            <a:ext cx="85650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Tag East-</a:t>
            </a:r>
            <a:b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West traffic</a:t>
            </a:r>
          </a:p>
        </p:txBody>
      </p:sp>
      <p:sp>
        <p:nvSpPr>
          <p:cNvPr id="719" name="Rectangle 718">
            <a:extLst>
              <a:ext uri="{FF2B5EF4-FFF2-40B4-BE49-F238E27FC236}">
                <a16:creationId xmlns:a16="http://schemas.microsoft.com/office/drawing/2014/main" id="{9BA1B4BE-1BA5-C34B-9CAC-D26F15DEDEF2}"/>
              </a:ext>
            </a:extLst>
          </p:cNvPr>
          <p:cNvSpPr/>
          <p:nvPr/>
        </p:nvSpPr>
        <p:spPr>
          <a:xfrm>
            <a:off x="4130899" y="3306021"/>
            <a:ext cx="87253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Enforce policy</a:t>
            </a:r>
          </a:p>
        </p:txBody>
      </p:sp>
      <p:sp>
        <p:nvSpPr>
          <p:cNvPr id="720" name="Rectangle 719">
            <a:extLst>
              <a:ext uri="{FF2B5EF4-FFF2-40B4-BE49-F238E27FC236}">
                <a16:creationId xmlns:a16="http://schemas.microsoft.com/office/drawing/2014/main" id="{F6D90196-9968-4C4D-974C-76D488B82491}"/>
              </a:ext>
            </a:extLst>
          </p:cNvPr>
          <p:cNvSpPr/>
          <p:nvPr/>
        </p:nvSpPr>
        <p:spPr>
          <a:xfrm>
            <a:off x="3111332" y="2449157"/>
            <a:ext cx="87798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Secure access</a:t>
            </a:r>
          </a:p>
        </p:txBody>
      </p:sp>
      <p:grpSp>
        <p:nvGrpSpPr>
          <p:cNvPr id="868" name="Group 21">
            <a:extLst>
              <a:ext uri="{FF2B5EF4-FFF2-40B4-BE49-F238E27FC236}">
                <a16:creationId xmlns:a16="http://schemas.microsoft.com/office/drawing/2014/main" id="{DC615F89-25A6-6A41-B858-FB80B4A4CB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17563" y="3018662"/>
            <a:ext cx="321138" cy="398060"/>
            <a:chOff x="1556" y="444"/>
            <a:chExt cx="1027" cy="1273"/>
          </a:xfrm>
          <a:solidFill>
            <a:schemeClr val="tx2"/>
          </a:solidFill>
        </p:grpSpPr>
        <p:sp>
          <p:nvSpPr>
            <p:cNvPr id="869" name="Freeform 22">
              <a:extLst>
                <a:ext uri="{FF2B5EF4-FFF2-40B4-BE49-F238E27FC236}">
                  <a16:creationId xmlns:a16="http://schemas.microsoft.com/office/drawing/2014/main" id="{544B5B02-EDA8-A74D-A978-B18A2C53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0" name="Freeform 23">
              <a:extLst>
                <a:ext uri="{FF2B5EF4-FFF2-40B4-BE49-F238E27FC236}">
                  <a16:creationId xmlns:a16="http://schemas.microsoft.com/office/drawing/2014/main" id="{838EE086-6C61-3C47-A521-4B6810A5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1" name="Freeform 24">
              <a:extLst>
                <a:ext uri="{FF2B5EF4-FFF2-40B4-BE49-F238E27FC236}">
                  <a16:creationId xmlns:a16="http://schemas.microsoft.com/office/drawing/2014/main" id="{129AD0C9-1262-5F48-B6CF-2890880E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918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2" name="Freeform 25">
              <a:extLst>
                <a:ext uri="{FF2B5EF4-FFF2-40B4-BE49-F238E27FC236}">
                  <a16:creationId xmlns:a16="http://schemas.microsoft.com/office/drawing/2014/main" id="{7D36370C-6EE7-1E4D-96B2-FD3319F0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153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3" name="Freeform 26">
              <a:extLst>
                <a:ext uri="{FF2B5EF4-FFF2-40B4-BE49-F238E27FC236}">
                  <a16:creationId xmlns:a16="http://schemas.microsoft.com/office/drawing/2014/main" id="{7515AD4A-6C54-B54C-B149-920811AD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4" name="Freeform 27">
              <a:extLst>
                <a:ext uri="{FF2B5EF4-FFF2-40B4-BE49-F238E27FC236}">
                  <a16:creationId xmlns:a16="http://schemas.microsoft.com/office/drawing/2014/main" id="{56A15B6D-F1BA-C140-8B5E-EE8D768C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</p:grpSp>
      <p:grpSp>
        <p:nvGrpSpPr>
          <p:cNvPr id="875" name="Group 874">
            <a:extLst>
              <a:ext uri="{FF2B5EF4-FFF2-40B4-BE49-F238E27FC236}">
                <a16:creationId xmlns:a16="http://schemas.microsoft.com/office/drawing/2014/main" id="{61EE05B9-6419-C848-B4A5-F2CA070C0AF0}"/>
              </a:ext>
            </a:extLst>
          </p:cNvPr>
          <p:cNvGrpSpPr/>
          <p:nvPr/>
        </p:nvGrpSpPr>
        <p:grpSpPr>
          <a:xfrm rot="2700000">
            <a:off x="5154596" y="2977533"/>
            <a:ext cx="232166" cy="435490"/>
            <a:chOff x="4907880" y="2342880"/>
            <a:chExt cx="745200" cy="1235159"/>
          </a:xfrm>
          <a:solidFill>
            <a:schemeClr val="bg2"/>
          </a:solidFill>
        </p:grpSpPr>
        <p:sp>
          <p:nvSpPr>
            <p:cNvPr id="876" name="Freeform: Shape 1">
              <a:extLst>
                <a:ext uri="{FF2B5EF4-FFF2-40B4-BE49-F238E27FC236}">
                  <a16:creationId xmlns:a16="http://schemas.microsoft.com/office/drawing/2014/main" id="{1F07DB0D-45DA-9D44-AF93-4ACC8A466702}"/>
                </a:ext>
              </a:extLst>
            </p:cNvPr>
            <p:cNvSpPr/>
            <p:nvPr/>
          </p:nvSpPr>
          <p:spPr>
            <a:xfrm>
              <a:off x="4907880" y="2342880"/>
              <a:ext cx="745200" cy="12351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71" h="3432">
                  <a:moveTo>
                    <a:pt x="1803" y="3432"/>
                  </a:moveTo>
                  <a:lnTo>
                    <a:pt x="268" y="3432"/>
                  </a:lnTo>
                  <a:cubicBezTo>
                    <a:pt x="121" y="3432"/>
                    <a:pt x="0" y="3313"/>
                    <a:pt x="0" y="3164"/>
                  </a:cubicBezTo>
                  <a:lnTo>
                    <a:pt x="0" y="1035"/>
                  </a:lnTo>
                  <a:cubicBezTo>
                    <a:pt x="0" y="964"/>
                    <a:pt x="28" y="897"/>
                    <a:pt x="79" y="846"/>
                  </a:cubicBezTo>
                  <a:lnTo>
                    <a:pt x="846" y="79"/>
                  </a:lnTo>
                  <a:cubicBezTo>
                    <a:pt x="951" y="-26"/>
                    <a:pt x="1120" y="-26"/>
                    <a:pt x="1225" y="79"/>
                  </a:cubicBezTo>
                  <a:lnTo>
                    <a:pt x="1992" y="846"/>
                  </a:lnTo>
                  <a:cubicBezTo>
                    <a:pt x="2042" y="895"/>
                    <a:pt x="2071" y="964"/>
                    <a:pt x="2071" y="1035"/>
                  </a:cubicBezTo>
                  <a:lnTo>
                    <a:pt x="2071" y="3165"/>
                  </a:lnTo>
                  <a:cubicBezTo>
                    <a:pt x="2071" y="3313"/>
                    <a:pt x="1951" y="3432"/>
                    <a:pt x="1803" y="34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7" name="Freeform: Shape 2">
              <a:extLst>
                <a:ext uri="{FF2B5EF4-FFF2-40B4-BE49-F238E27FC236}">
                  <a16:creationId xmlns:a16="http://schemas.microsoft.com/office/drawing/2014/main" id="{98CBC79E-8C87-D544-A583-501877F5CE8B}"/>
                </a:ext>
              </a:extLst>
            </p:cNvPr>
            <p:cNvSpPr/>
            <p:nvPr/>
          </p:nvSpPr>
          <p:spPr>
            <a:xfrm>
              <a:off x="4907880" y="2342880"/>
              <a:ext cx="745200" cy="12351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71" h="3432">
                  <a:moveTo>
                    <a:pt x="1803" y="3432"/>
                  </a:moveTo>
                  <a:lnTo>
                    <a:pt x="268" y="3432"/>
                  </a:lnTo>
                  <a:cubicBezTo>
                    <a:pt x="121" y="3432"/>
                    <a:pt x="0" y="3313"/>
                    <a:pt x="0" y="3164"/>
                  </a:cubicBezTo>
                  <a:lnTo>
                    <a:pt x="0" y="1035"/>
                  </a:lnTo>
                  <a:cubicBezTo>
                    <a:pt x="0" y="964"/>
                    <a:pt x="28" y="897"/>
                    <a:pt x="79" y="846"/>
                  </a:cubicBezTo>
                  <a:lnTo>
                    <a:pt x="846" y="79"/>
                  </a:lnTo>
                  <a:cubicBezTo>
                    <a:pt x="951" y="-26"/>
                    <a:pt x="1120" y="-26"/>
                    <a:pt x="1225" y="79"/>
                  </a:cubicBezTo>
                  <a:lnTo>
                    <a:pt x="1992" y="846"/>
                  </a:lnTo>
                  <a:cubicBezTo>
                    <a:pt x="2042" y="895"/>
                    <a:pt x="2071" y="964"/>
                    <a:pt x="2071" y="1035"/>
                  </a:cubicBezTo>
                  <a:lnTo>
                    <a:pt x="2071" y="3165"/>
                  </a:lnTo>
                  <a:cubicBezTo>
                    <a:pt x="2071" y="3313"/>
                    <a:pt x="1951" y="3432"/>
                    <a:pt x="1803" y="3432"/>
                  </a:cubicBezTo>
                  <a:close/>
                </a:path>
              </a:pathLst>
            </a:custGeom>
            <a:solidFill>
              <a:schemeClr val="bg2"/>
            </a:solidFill>
            <a:ln w="5040" cap="flat">
              <a:noFill/>
              <a:prstDash val="solid"/>
              <a:miter/>
            </a:ln>
          </p:spPr>
          <p:txBody>
            <a:bodyPr vert="horz" wrap="none" lIns="2520" tIns="2520" rIns="2520" bIns="252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8" name="Freeform: Shape 3">
              <a:extLst>
                <a:ext uri="{FF2B5EF4-FFF2-40B4-BE49-F238E27FC236}">
                  <a16:creationId xmlns:a16="http://schemas.microsoft.com/office/drawing/2014/main" id="{381AA10C-BF4B-8342-9BDE-2DD35DD428F1}"/>
                </a:ext>
              </a:extLst>
            </p:cNvPr>
            <p:cNvSpPr/>
            <p:nvPr/>
          </p:nvSpPr>
          <p:spPr>
            <a:xfrm>
              <a:off x="5201280" y="2529719"/>
              <a:ext cx="1584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440">
                  <a:moveTo>
                    <a:pt x="441" y="220"/>
                  </a:moveTo>
                  <a:cubicBezTo>
                    <a:pt x="441" y="261"/>
                    <a:pt x="431" y="295"/>
                    <a:pt x="411" y="330"/>
                  </a:cubicBezTo>
                  <a:cubicBezTo>
                    <a:pt x="391" y="365"/>
                    <a:pt x="366" y="390"/>
                    <a:pt x="331" y="411"/>
                  </a:cubicBezTo>
                  <a:cubicBezTo>
                    <a:pt x="295" y="431"/>
                    <a:pt x="261" y="440"/>
                    <a:pt x="221" y="440"/>
                  </a:cubicBezTo>
                  <a:cubicBezTo>
                    <a:pt x="180" y="440"/>
                    <a:pt x="145" y="431"/>
                    <a:pt x="110" y="411"/>
                  </a:cubicBezTo>
                  <a:cubicBezTo>
                    <a:pt x="74" y="390"/>
                    <a:pt x="50" y="365"/>
                    <a:pt x="30" y="330"/>
                  </a:cubicBezTo>
                  <a:cubicBezTo>
                    <a:pt x="10" y="295"/>
                    <a:pt x="0" y="260"/>
                    <a:pt x="0" y="220"/>
                  </a:cubicBezTo>
                  <a:cubicBezTo>
                    <a:pt x="0" y="179"/>
                    <a:pt x="10" y="145"/>
                    <a:pt x="30" y="110"/>
                  </a:cubicBezTo>
                  <a:cubicBezTo>
                    <a:pt x="50" y="75"/>
                    <a:pt x="74" y="49"/>
                    <a:pt x="110" y="29"/>
                  </a:cubicBezTo>
                  <a:cubicBezTo>
                    <a:pt x="145" y="8"/>
                    <a:pt x="180" y="0"/>
                    <a:pt x="221" y="0"/>
                  </a:cubicBezTo>
                  <a:cubicBezTo>
                    <a:pt x="261" y="0"/>
                    <a:pt x="295" y="8"/>
                    <a:pt x="331" y="29"/>
                  </a:cubicBezTo>
                  <a:cubicBezTo>
                    <a:pt x="366" y="49"/>
                    <a:pt x="391" y="75"/>
                    <a:pt x="411" y="110"/>
                  </a:cubicBezTo>
                  <a:cubicBezTo>
                    <a:pt x="431" y="145"/>
                    <a:pt x="441" y="180"/>
                    <a:pt x="441" y="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9" name="Freeform: Shape 4">
              <a:extLst>
                <a:ext uri="{FF2B5EF4-FFF2-40B4-BE49-F238E27FC236}">
                  <a16:creationId xmlns:a16="http://schemas.microsoft.com/office/drawing/2014/main" id="{4BFB0F12-2587-2D48-BE79-718FE859E18A}"/>
                </a:ext>
              </a:extLst>
            </p:cNvPr>
            <p:cNvSpPr/>
            <p:nvPr/>
          </p:nvSpPr>
          <p:spPr>
            <a:xfrm>
              <a:off x="5201280" y="2529719"/>
              <a:ext cx="1584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440">
                  <a:moveTo>
                    <a:pt x="441" y="220"/>
                  </a:moveTo>
                  <a:cubicBezTo>
                    <a:pt x="441" y="261"/>
                    <a:pt x="431" y="295"/>
                    <a:pt x="411" y="330"/>
                  </a:cubicBezTo>
                  <a:cubicBezTo>
                    <a:pt x="391" y="365"/>
                    <a:pt x="366" y="390"/>
                    <a:pt x="331" y="411"/>
                  </a:cubicBezTo>
                  <a:cubicBezTo>
                    <a:pt x="295" y="431"/>
                    <a:pt x="261" y="440"/>
                    <a:pt x="221" y="440"/>
                  </a:cubicBezTo>
                  <a:cubicBezTo>
                    <a:pt x="180" y="440"/>
                    <a:pt x="145" y="431"/>
                    <a:pt x="110" y="411"/>
                  </a:cubicBezTo>
                  <a:cubicBezTo>
                    <a:pt x="74" y="390"/>
                    <a:pt x="50" y="365"/>
                    <a:pt x="30" y="330"/>
                  </a:cubicBezTo>
                  <a:cubicBezTo>
                    <a:pt x="10" y="295"/>
                    <a:pt x="0" y="260"/>
                    <a:pt x="0" y="220"/>
                  </a:cubicBezTo>
                  <a:cubicBezTo>
                    <a:pt x="0" y="179"/>
                    <a:pt x="10" y="145"/>
                    <a:pt x="30" y="110"/>
                  </a:cubicBezTo>
                  <a:cubicBezTo>
                    <a:pt x="50" y="75"/>
                    <a:pt x="74" y="49"/>
                    <a:pt x="110" y="29"/>
                  </a:cubicBezTo>
                  <a:cubicBezTo>
                    <a:pt x="145" y="8"/>
                    <a:pt x="180" y="0"/>
                    <a:pt x="221" y="0"/>
                  </a:cubicBezTo>
                  <a:cubicBezTo>
                    <a:pt x="261" y="0"/>
                    <a:pt x="295" y="8"/>
                    <a:pt x="331" y="29"/>
                  </a:cubicBezTo>
                  <a:cubicBezTo>
                    <a:pt x="366" y="49"/>
                    <a:pt x="391" y="75"/>
                    <a:pt x="411" y="110"/>
                  </a:cubicBezTo>
                  <a:cubicBezTo>
                    <a:pt x="431" y="145"/>
                    <a:pt x="441" y="180"/>
                    <a:pt x="441" y="220"/>
                  </a:cubicBezTo>
                  <a:close/>
                </a:path>
              </a:pathLst>
            </a:custGeom>
            <a:solidFill>
              <a:schemeClr val="tx2"/>
            </a:solidFill>
            <a:ln w="8640" cap="flat">
              <a:noFill/>
              <a:prstDash val="solid"/>
              <a:miter/>
            </a:ln>
          </p:spPr>
          <p:txBody>
            <a:bodyPr vert="horz" wrap="none" lIns="4320" tIns="4320" rIns="4320" bIns="432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446" name="Group 124">
            <a:extLst>
              <a:ext uri="{FF2B5EF4-FFF2-40B4-BE49-F238E27FC236}">
                <a16:creationId xmlns:a16="http://schemas.microsoft.com/office/drawing/2014/main" id="{47D04764-E067-E342-919D-EC99F0E84A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37722" y="1958335"/>
            <a:ext cx="385656" cy="260510"/>
            <a:chOff x="1466" y="666"/>
            <a:chExt cx="2826" cy="1909"/>
          </a:xfrm>
          <a:solidFill>
            <a:schemeClr val="tx2"/>
          </a:solidFill>
        </p:grpSpPr>
        <p:sp>
          <p:nvSpPr>
            <p:cNvPr id="447" name="Freeform 125">
              <a:extLst>
                <a:ext uri="{FF2B5EF4-FFF2-40B4-BE49-F238E27FC236}">
                  <a16:creationId xmlns:a16="http://schemas.microsoft.com/office/drawing/2014/main" id="{7675EA72-D1D9-804E-B9EA-D6DC07CBD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" y="666"/>
              <a:ext cx="2826" cy="1909"/>
            </a:xfrm>
            <a:custGeom>
              <a:avLst/>
              <a:gdLst>
                <a:gd name="T0" fmla="*/ 2608 w 2608"/>
                <a:gd name="T1" fmla="*/ 1642 h 1802"/>
                <a:gd name="T2" fmla="*/ 2448 w 2608"/>
                <a:gd name="T3" fmla="*/ 1802 h 1802"/>
                <a:gd name="T4" fmla="*/ 161 w 2608"/>
                <a:gd name="T5" fmla="*/ 1802 h 1802"/>
                <a:gd name="T6" fmla="*/ 0 w 2608"/>
                <a:gd name="T7" fmla="*/ 1642 h 1802"/>
                <a:gd name="T8" fmla="*/ 0 w 2608"/>
                <a:gd name="T9" fmla="*/ 160 h 1802"/>
                <a:gd name="T10" fmla="*/ 161 w 2608"/>
                <a:gd name="T11" fmla="*/ 0 h 1802"/>
                <a:gd name="T12" fmla="*/ 2448 w 2608"/>
                <a:gd name="T13" fmla="*/ 0 h 1802"/>
                <a:gd name="T14" fmla="*/ 2608 w 2608"/>
                <a:gd name="T15" fmla="*/ 160 h 1802"/>
                <a:gd name="T16" fmla="*/ 2608 w 2608"/>
                <a:gd name="T17" fmla="*/ 164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8" h="1802">
                  <a:moveTo>
                    <a:pt x="2608" y="1642"/>
                  </a:moveTo>
                  <a:cubicBezTo>
                    <a:pt x="2608" y="1730"/>
                    <a:pt x="2536" y="1802"/>
                    <a:pt x="2448" y="1802"/>
                  </a:cubicBezTo>
                  <a:cubicBezTo>
                    <a:pt x="161" y="1802"/>
                    <a:pt x="161" y="1802"/>
                    <a:pt x="161" y="1802"/>
                  </a:cubicBezTo>
                  <a:cubicBezTo>
                    <a:pt x="72" y="1802"/>
                    <a:pt x="0" y="1730"/>
                    <a:pt x="0" y="164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2"/>
                    <a:pt x="72" y="0"/>
                    <a:pt x="161" y="0"/>
                  </a:cubicBezTo>
                  <a:cubicBezTo>
                    <a:pt x="2448" y="0"/>
                    <a:pt x="2448" y="0"/>
                    <a:pt x="2448" y="0"/>
                  </a:cubicBezTo>
                  <a:cubicBezTo>
                    <a:pt x="2536" y="0"/>
                    <a:pt x="2608" y="72"/>
                    <a:pt x="2608" y="160"/>
                  </a:cubicBezTo>
                  <a:lnTo>
                    <a:pt x="2608" y="16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48" name="Freeform 127">
              <a:extLst>
                <a:ext uri="{FF2B5EF4-FFF2-40B4-BE49-F238E27FC236}">
                  <a16:creationId xmlns:a16="http://schemas.microsoft.com/office/drawing/2014/main" id="{977BDB5E-D435-0B44-8AE7-159622C4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432"/>
              <a:ext cx="458" cy="822"/>
            </a:xfrm>
            <a:custGeom>
              <a:avLst/>
              <a:gdLst>
                <a:gd name="T0" fmla="*/ 343 w 375"/>
                <a:gd name="T1" fmla="*/ 678 h 688"/>
                <a:gd name="T2" fmla="*/ 204 w 375"/>
                <a:gd name="T3" fmla="*/ 573 h 688"/>
                <a:gd name="T4" fmla="*/ 170 w 375"/>
                <a:gd name="T5" fmla="*/ 573 h 688"/>
                <a:gd name="T6" fmla="*/ 32 w 375"/>
                <a:gd name="T7" fmla="*/ 678 h 688"/>
                <a:gd name="T8" fmla="*/ 0 w 375"/>
                <a:gd name="T9" fmla="*/ 662 h 688"/>
                <a:gd name="T10" fmla="*/ 0 w 375"/>
                <a:gd name="T11" fmla="*/ 0 h 688"/>
                <a:gd name="T12" fmla="*/ 375 w 375"/>
                <a:gd name="T13" fmla="*/ 0 h 688"/>
                <a:gd name="T14" fmla="*/ 375 w 375"/>
                <a:gd name="T15" fmla="*/ 662 h 688"/>
                <a:gd name="T16" fmla="*/ 343 w 375"/>
                <a:gd name="T17" fmla="*/ 67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688">
                  <a:moveTo>
                    <a:pt x="343" y="678"/>
                  </a:moveTo>
                  <a:cubicBezTo>
                    <a:pt x="204" y="573"/>
                    <a:pt x="204" y="573"/>
                    <a:pt x="204" y="573"/>
                  </a:cubicBezTo>
                  <a:cubicBezTo>
                    <a:pt x="194" y="565"/>
                    <a:pt x="180" y="565"/>
                    <a:pt x="170" y="573"/>
                  </a:cubicBezTo>
                  <a:cubicBezTo>
                    <a:pt x="32" y="678"/>
                    <a:pt x="32" y="678"/>
                    <a:pt x="32" y="678"/>
                  </a:cubicBezTo>
                  <a:cubicBezTo>
                    <a:pt x="19" y="688"/>
                    <a:pt x="0" y="679"/>
                    <a:pt x="0" y="6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662"/>
                    <a:pt x="375" y="662"/>
                    <a:pt x="375" y="662"/>
                  </a:cubicBezTo>
                  <a:cubicBezTo>
                    <a:pt x="375" y="679"/>
                    <a:pt x="356" y="688"/>
                    <a:pt x="343" y="67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49" name="Oval 128">
              <a:extLst>
                <a:ext uri="{FF2B5EF4-FFF2-40B4-BE49-F238E27FC236}">
                  <a16:creationId xmlns:a16="http://schemas.microsoft.com/office/drawing/2014/main" id="{7452A5ED-8D03-2A42-8816-C9169A1F3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" y="992"/>
              <a:ext cx="762" cy="7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50" name="Freeform 129">
              <a:extLst>
                <a:ext uri="{FF2B5EF4-FFF2-40B4-BE49-F238E27FC236}">
                  <a16:creationId xmlns:a16="http://schemas.microsoft.com/office/drawing/2014/main" id="{14529E9B-976E-F34C-A4BC-7697FD937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108"/>
              <a:ext cx="1264" cy="205"/>
            </a:xfrm>
            <a:custGeom>
              <a:avLst/>
              <a:gdLst>
                <a:gd name="T0" fmla="*/ 947 w 1033"/>
                <a:gd name="T1" fmla="*/ 172 h 172"/>
                <a:gd name="T2" fmla="*/ 86 w 1033"/>
                <a:gd name="T3" fmla="*/ 172 h 172"/>
                <a:gd name="T4" fmla="*/ 0 w 1033"/>
                <a:gd name="T5" fmla="*/ 86 h 172"/>
                <a:gd name="T6" fmla="*/ 86 w 1033"/>
                <a:gd name="T7" fmla="*/ 0 h 172"/>
                <a:gd name="T8" fmla="*/ 947 w 1033"/>
                <a:gd name="T9" fmla="*/ 0 h 172"/>
                <a:gd name="T10" fmla="*/ 1033 w 1033"/>
                <a:gd name="T11" fmla="*/ 86 h 172"/>
                <a:gd name="T12" fmla="*/ 947 w 1033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3" h="172">
                  <a:moveTo>
                    <a:pt x="947" y="172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38" y="172"/>
                    <a:pt x="0" y="133"/>
                    <a:pt x="0" y="86"/>
                  </a:cubicBezTo>
                  <a:cubicBezTo>
                    <a:pt x="0" y="39"/>
                    <a:pt x="38" y="0"/>
                    <a:pt x="86" y="0"/>
                  </a:cubicBezTo>
                  <a:cubicBezTo>
                    <a:pt x="947" y="0"/>
                    <a:pt x="947" y="0"/>
                    <a:pt x="947" y="0"/>
                  </a:cubicBezTo>
                  <a:cubicBezTo>
                    <a:pt x="994" y="0"/>
                    <a:pt x="1033" y="39"/>
                    <a:pt x="1033" y="86"/>
                  </a:cubicBezTo>
                  <a:cubicBezTo>
                    <a:pt x="1033" y="133"/>
                    <a:pt x="994" y="172"/>
                    <a:pt x="947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51" name="Freeform 130">
              <a:extLst>
                <a:ext uri="{FF2B5EF4-FFF2-40B4-BE49-F238E27FC236}">
                  <a16:creationId xmlns:a16="http://schemas.microsoft.com/office/drawing/2014/main" id="{99D893A2-ADC1-ED41-AF1A-30C39E243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928"/>
              <a:ext cx="721" cy="206"/>
            </a:xfrm>
            <a:custGeom>
              <a:avLst/>
              <a:gdLst>
                <a:gd name="T0" fmla="*/ 503 w 589"/>
                <a:gd name="T1" fmla="*/ 172 h 172"/>
                <a:gd name="T2" fmla="*/ 86 w 589"/>
                <a:gd name="T3" fmla="*/ 172 h 172"/>
                <a:gd name="T4" fmla="*/ 0 w 589"/>
                <a:gd name="T5" fmla="*/ 86 h 172"/>
                <a:gd name="T6" fmla="*/ 86 w 589"/>
                <a:gd name="T7" fmla="*/ 0 h 172"/>
                <a:gd name="T8" fmla="*/ 503 w 589"/>
                <a:gd name="T9" fmla="*/ 0 h 172"/>
                <a:gd name="T10" fmla="*/ 589 w 589"/>
                <a:gd name="T11" fmla="*/ 86 h 172"/>
                <a:gd name="T12" fmla="*/ 503 w 589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9" h="172">
                  <a:moveTo>
                    <a:pt x="503" y="172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38" y="172"/>
                    <a:pt x="0" y="133"/>
                    <a:pt x="0" y="86"/>
                  </a:cubicBezTo>
                  <a:cubicBezTo>
                    <a:pt x="0" y="39"/>
                    <a:pt x="38" y="0"/>
                    <a:pt x="86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51" y="0"/>
                    <a:pt x="589" y="39"/>
                    <a:pt x="589" y="86"/>
                  </a:cubicBezTo>
                  <a:cubicBezTo>
                    <a:pt x="589" y="133"/>
                    <a:pt x="551" y="172"/>
                    <a:pt x="503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52" name="Freeform 131">
              <a:extLst>
                <a:ext uri="{FF2B5EF4-FFF2-40B4-BE49-F238E27FC236}">
                  <a16:creationId xmlns:a16="http://schemas.microsoft.com/office/drawing/2014/main" id="{E9A9A641-2BA9-8049-898D-E83662D75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518"/>
              <a:ext cx="1264" cy="205"/>
            </a:xfrm>
            <a:custGeom>
              <a:avLst/>
              <a:gdLst>
                <a:gd name="T0" fmla="*/ 947 w 1033"/>
                <a:gd name="T1" fmla="*/ 172 h 172"/>
                <a:gd name="T2" fmla="*/ 86 w 1033"/>
                <a:gd name="T3" fmla="*/ 172 h 172"/>
                <a:gd name="T4" fmla="*/ 0 w 1033"/>
                <a:gd name="T5" fmla="*/ 86 h 172"/>
                <a:gd name="T6" fmla="*/ 86 w 1033"/>
                <a:gd name="T7" fmla="*/ 0 h 172"/>
                <a:gd name="T8" fmla="*/ 947 w 1033"/>
                <a:gd name="T9" fmla="*/ 0 h 172"/>
                <a:gd name="T10" fmla="*/ 1033 w 1033"/>
                <a:gd name="T11" fmla="*/ 86 h 172"/>
                <a:gd name="T12" fmla="*/ 947 w 1033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3" h="172">
                  <a:moveTo>
                    <a:pt x="947" y="172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38" y="172"/>
                    <a:pt x="0" y="133"/>
                    <a:pt x="0" y="86"/>
                  </a:cubicBezTo>
                  <a:cubicBezTo>
                    <a:pt x="0" y="39"/>
                    <a:pt x="38" y="0"/>
                    <a:pt x="86" y="0"/>
                  </a:cubicBezTo>
                  <a:cubicBezTo>
                    <a:pt x="947" y="0"/>
                    <a:pt x="947" y="0"/>
                    <a:pt x="947" y="0"/>
                  </a:cubicBezTo>
                  <a:cubicBezTo>
                    <a:pt x="994" y="0"/>
                    <a:pt x="1033" y="39"/>
                    <a:pt x="1033" y="86"/>
                  </a:cubicBezTo>
                  <a:cubicBezTo>
                    <a:pt x="1033" y="133"/>
                    <a:pt x="994" y="172"/>
                    <a:pt x="947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 flipH="1">
            <a:off x="3399148" y="1906213"/>
            <a:ext cx="432422" cy="364752"/>
            <a:chOff x="5976307" y="2351166"/>
            <a:chExt cx="394482" cy="332748"/>
          </a:xfrm>
          <a:solidFill>
            <a:schemeClr val="tx2">
              <a:lumMod val="75000"/>
            </a:schemeClr>
          </a:solidFill>
        </p:grpSpPr>
        <p:sp>
          <p:nvSpPr>
            <p:cNvPr id="56" name="Freeform 18"/>
            <p:cNvSpPr>
              <a:spLocks/>
            </p:cNvSpPr>
            <p:nvPr/>
          </p:nvSpPr>
          <p:spPr bwMode="auto">
            <a:xfrm flipH="1">
              <a:off x="6150376" y="2489245"/>
              <a:ext cx="220413" cy="194669"/>
            </a:xfrm>
            <a:custGeom>
              <a:avLst/>
              <a:gdLst>
                <a:gd name="T0" fmla="*/ 1030 w 1172"/>
                <a:gd name="T1" fmla="*/ 0 h 1034"/>
                <a:gd name="T2" fmla="*/ 623 w 1172"/>
                <a:gd name="T3" fmla="*/ 404 h 1034"/>
                <a:gd name="T4" fmla="*/ 619 w 1172"/>
                <a:gd name="T5" fmla="*/ 404 h 1034"/>
                <a:gd name="T6" fmla="*/ 588 w 1172"/>
                <a:gd name="T7" fmla="*/ 407 h 1034"/>
                <a:gd name="T8" fmla="*/ 561 w 1172"/>
                <a:gd name="T9" fmla="*/ 417 h 1034"/>
                <a:gd name="T10" fmla="*/ 537 w 1172"/>
                <a:gd name="T11" fmla="*/ 431 h 1034"/>
                <a:gd name="T12" fmla="*/ 516 w 1172"/>
                <a:gd name="T13" fmla="*/ 450 h 1034"/>
                <a:gd name="T14" fmla="*/ 283 w 1172"/>
                <a:gd name="T15" fmla="*/ 215 h 1034"/>
                <a:gd name="T16" fmla="*/ 281 w 1172"/>
                <a:gd name="T17" fmla="*/ 200 h 1034"/>
                <a:gd name="T18" fmla="*/ 272 w 1172"/>
                <a:gd name="T19" fmla="*/ 172 h 1034"/>
                <a:gd name="T20" fmla="*/ 256 w 1172"/>
                <a:gd name="T21" fmla="*/ 145 h 1034"/>
                <a:gd name="T22" fmla="*/ 233 w 1172"/>
                <a:gd name="T23" fmla="*/ 125 h 1034"/>
                <a:gd name="T24" fmla="*/ 64 w 1172"/>
                <a:gd name="T25" fmla="*/ 47 h 1034"/>
                <a:gd name="T26" fmla="*/ 51 w 1172"/>
                <a:gd name="T27" fmla="*/ 43 h 1034"/>
                <a:gd name="T28" fmla="*/ 39 w 1172"/>
                <a:gd name="T29" fmla="*/ 42 h 1034"/>
                <a:gd name="T30" fmla="*/ 28 w 1172"/>
                <a:gd name="T31" fmla="*/ 43 h 1034"/>
                <a:gd name="T32" fmla="*/ 19 w 1172"/>
                <a:gd name="T33" fmla="*/ 48 h 1034"/>
                <a:gd name="T34" fmla="*/ 11 w 1172"/>
                <a:gd name="T35" fmla="*/ 54 h 1034"/>
                <a:gd name="T36" fmla="*/ 5 w 1172"/>
                <a:gd name="T37" fmla="*/ 63 h 1034"/>
                <a:gd name="T38" fmla="*/ 2 w 1172"/>
                <a:gd name="T39" fmla="*/ 75 h 1034"/>
                <a:gd name="T40" fmla="*/ 0 w 1172"/>
                <a:gd name="T41" fmla="*/ 988 h 1034"/>
                <a:gd name="T42" fmla="*/ 2 w 1172"/>
                <a:gd name="T43" fmla="*/ 1001 h 1034"/>
                <a:gd name="T44" fmla="*/ 5 w 1172"/>
                <a:gd name="T45" fmla="*/ 1013 h 1034"/>
                <a:gd name="T46" fmla="*/ 11 w 1172"/>
                <a:gd name="T47" fmla="*/ 1021 h 1034"/>
                <a:gd name="T48" fmla="*/ 19 w 1172"/>
                <a:gd name="T49" fmla="*/ 1028 h 1034"/>
                <a:gd name="T50" fmla="*/ 28 w 1172"/>
                <a:gd name="T51" fmla="*/ 1033 h 1034"/>
                <a:gd name="T52" fmla="*/ 39 w 1172"/>
                <a:gd name="T53" fmla="*/ 1034 h 1034"/>
                <a:gd name="T54" fmla="*/ 51 w 1172"/>
                <a:gd name="T55" fmla="*/ 1033 h 1034"/>
                <a:gd name="T56" fmla="*/ 221 w 1172"/>
                <a:gd name="T57" fmla="*/ 958 h 1034"/>
                <a:gd name="T58" fmla="*/ 233 w 1172"/>
                <a:gd name="T59" fmla="*/ 951 h 1034"/>
                <a:gd name="T60" fmla="*/ 256 w 1172"/>
                <a:gd name="T61" fmla="*/ 931 h 1034"/>
                <a:gd name="T62" fmla="*/ 272 w 1172"/>
                <a:gd name="T63" fmla="*/ 904 h 1034"/>
                <a:gd name="T64" fmla="*/ 281 w 1172"/>
                <a:gd name="T65" fmla="*/ 876 h 1034"/>
                <a:gd name="T66" fmla="*/ 283 w 1172"/>
                <a:gd name="T67" fmla="*/ 652 h 1034"/>
                <a:gd name="T68" fmla="*/ 534 w 1172"/>
                <a:gd name="T69" fmla="*/ 652 h 1034"/>
                <a:gd name="T70" fmla="*/ 552 w 1172"/>
                <a:gd name="T71" fmla="*/ 664 h 1034"/>
                <a:gd name="T72" fmla="*/ 573 w 1172"/>
                <a:gd name="T73" fmla="*/ 673 h 1034"/>
                <a:gd name="T74" fmla="*/ 595 w 1172"/>
                <a:gd name="T75" fmla="*/ 679 h 1034"/>
                <a:gd name="T76" fmla="*/ 619 w 1172"/>
                <a:gd name="T77" fmla="*/ 681 h 1034"/>
                <a:gd name="T78" fmla="*/ 631 w 1172"/>
                <a:gd name="T79" fmla="*/ 680 h 1034"/>
                <a:gd name="T80" fmla="*/ 657 w 1172"/>
                <a:gd name="T81" fmla="*/ 676 h 1034"/>
                <a:gd name="T82" fmla="*/ 681 w 1172"/>
                <a:gd name="T83" fmla="*/ 666 h 1034"/>
                <a:gd name="T84" fmla="*/ 702 w 1172"/>
                <a:gd name="T85" fmla="*/ 652 h 1034"/>
                <a:gd name="T86" fmla="*/ 720 w 1172"/>
                <a:gd name="T87" fmla="*/ 636 h 1034"/>
                <a:gd name="T88" fmla="*/ 736 w 1172"/>
                <a:gd name="T89" fmla="*/ 616 h 1034"/>
                <a:gd name="T90" fmla="*/ 747 w 1172"/>
                <a:gd name="T91" fmla="*/ 592 h 1034"/>
                <a:gd name="T92" fmla="*/ 754 w 1172"/>
                <a:gd name="T93" fmla="*/ 568 h 1034"/>
                <a:gd name="T94" fmla="*/ 756 w 1172"/>
                <a:gd name="T95" fmla="*/ 555 h 1034"/>
                <a:gd name="T96" fmla="*/ 911 w 1172"/>
                <a:gd name="T97" fmla="*/ 403 h 1034"/>
                <a:gd name="T98" fmla="*/ 1030 w 1172"/>
                <a:gd name="T99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2" h="1034">
                  <a:moveTo>
                    <a:pt x="1030" y="0"/>
                  </a:moveTo>
                  <a:lnTo>
                    <a:pt x="1030" y="0"/>
                  </a:lnTo>
                  <a:lnTo>
                    <a:pt x="623" y="404"/>
                  </a:lnTo>
                  <a:lnTo>
                    <a:pt x="623" y="404"/>
                  </a:lnTo>
                  <a:lnTo>
                    <a:pt x="619" y="404"/>
                  </a:lnTo>
                  <a:lnTo>
                    <a:pt x="619" y="404"/>
                  </a:lnTo>
                  <a:lnTo>
                    <a:pt x="603" y="405"/>
                  </a:lnTo>
                  <a:lnTo>
                    <a:pt x="588" y="407"/>
                  </a:lnTo>
                  <a:lnTo>
                    <a:pt x="574" y="411"/>
                  </a:lnTo>
                  <a:lnTo>
                    <a:pt x="561" y="417"/>
                  </a:lnTo>
                  <a:lnTo>
                    <a:pt x="548" y="423"/>
                  </a:lnTo>
                  <a:lnTo>
                    <a:pt x="537" y="431"/>
                  </a:lnTo>
                  <a:lnTo>
                    <a:pt x="525" y="440"/>
                  </a:lnTo>
                  <a:lnTo>
                    <a:pt x="516" y="450"/>
                  </a:lnTo>
                  <a:lnTo>
                    <a:pt x="283" y="450"/>
                  </a:lnTo>
                  <a:lnTo>
                    <a:pt x="283" y="215"/>
                  </a:lnTo>
                  <a:lnTo>
                    <a:pt x="283" y="215"/>
                  </a:lnTo>
                  <a:lnTo>
                    <a:pt x="281" y="200"/>
                  </a:lnTo>
                  <a:lnTo>
                    <a:pt x="278" y="186"/>
                  </a:lnTo>
                  <a:lnTo>
                    <a:pt x="272" y="172"/>
                  </a:lnTo>
                  <a:lnTo>
                    <a:pt x="265" y="158"/>
                  </a:lnTo>
                  <a:lnTo>
                    <a:pt x="256" y="145"/>
                  </a:lnTo>
                  <a:lnTo>
                    <a:pt x="245" y="135"/>
                  </a:lnTo>
                  <a:lnTo>
                    <a:pt x="233" y="125"/>
                  </a:lnTo>
                  <a:lnTo>
                    <a:pt x="221" y="118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51" y="43"/>
                  </a:lnTo>
                  <a:lnTo>
                    <a:pt x="45" y="42"/>
                  </a:lnTo>
                  <a:lnTo>
                    <a:pt x="39" y="42"/>
                  </a:lnTo>
                  <a:lnTo>
                    <a:pt x="33" y="42"/>
                  </a:lnTo>
                  <a:lnTo>
                    <a:pt x="28" y="43"/>
                  </a:lnTo>
                  <a:lnTo>
                    <a:pt x="24" y="46"/>
                  </a:lnTo>
                  <a:lnTo>
                    <a:pt x="19" y="48"/>
                  </a:lnTo>
                  <a:lnTo>
                    <a:pt x="14" y="50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5" y="63"/>
                  </a:lnTo>
                  <a:lnTo>
                    <a:pt x="3" y="69"/>
                  </a:lnTo>
                  <a:lnTo>
                    <a:pt x="2" y="75"/>
                  </a:lnTo>
                  <a:lnTo>
                    <a:pt x="0" y="88"/>
                  </a:lnTo>
                  <a:lnTo>
                    <a:pt x="0" y="988"/>
                  </a:lnTo>
                  <a:lnTo>
                    <a:pt x="0" y="988"/>
                  </a:lnTo>
                  <a:lnTo>
                    <a:pt x="2" y="1001"/>
                  </a:lnTo>
                  <a:lnTo>
                    <a:pt x="3" y="1007"/>
                  </a:lnTo>
                  <a:lnTo>
                    <a:pt x="5" y="1013"/>
                  </a:lnTo>
                  <a:lnTo>
                    <a:pt x="9" y="1017"/>
                  </a:lnTo>
                  <a:lnTo>
                    <a:pt x="11" y="1021"/>
                  </a:lnTo>
                  <a:lnTo>
                    <a:pt x="14" y="1026"/>
                  </a:lnTo>
                  <a:lnTo>
                    <a:pt x="19" y="1028"/>
                  </a:lnTo>
                  <a:lnTo>
                    <a:pt x="24" y="1030"/>
                  </a:lnTo>
                  <a:lnTo>
                    <a:pt x="28" y="1033"/>
                  </a:lnTo>
                  <a:lnTo>
                    <a:pt x="33" y="1034"/>
                  </a:lnTo>
                  <a:lnTo>
                    <a:pt x="39" y="1034"/>
                  </a:lnTo>
                  <a:lnTo>
                    <a:pt x="45" y="1034"/>
                  </a:lnTo>
                  <a:lnTo>
                    <a:pt x="51" y="1033"/>
                  </a:lnTo>
                  <a:lnTo>
                    <a:pt x="64" y="1028"/>
                  </a:lnTo>
                  <a:lnTo>
                    <a:pt x="221" y="958"/>
                  </a:lnTo>
                  <a:lnTo>
                    <a:pt x="221" y="958"/>
                  </a:lnTo>
                  <a:lnTo>
                    <a:pt x="233" y="951"/>
                  </a:lnTo>
                  <a:lnTo>
                    <a:pt x="245" y="941"/>
                  </a:lnTo>
                  <a:lnTo>
                    <a:pt x="256" y="931"/>
                  </a:lnTo>
                  <a:lnTo>
                    <a:pt x="265" y="918"/>
                  </a:lnTo>
                  <a:lnTo>
                    <a:pt x="272" y="904"/>
                  </a:lnTo>
                  <a:lnTo>
                    <a:pt x="278" y="890"/>
                  </a:lnTo>
                  <a:lnTo>
                    <a:pt x="281" y="876"/>
                  </a:lnTo>
                  <a:lnTo>
                    <a:pt x="283" y="861"/>
                  </a:lnTo>
                  <a:lnTo>
                    <a:pt x="283" y="652"/>
                  </a:lnTo>
                  <a:lnTo>
                    <a:pt x="534" y="652"/>
                  </a:lnTo>
                  <a:lnTo>
                    <a:pt x="534" y="652"/>
                  </a:lnTo>
                  <a:lnTo>
                    <a:pt x="542" y="658"/>
                  </a:lnTo>
                  <a:lnTo>
                    <a:pt x="552" y="664"/>
                  </a:lnTo>
                  <a:lnTo>
                    <a:pt x="562" y="670"/>
                  </a:lnTo>
                  <a:lnTo>
                    <a:pt x="573" y="673"/>
                  </a:lnTo>
                  <a:lnTo>
                    <a:pt x="583" y="677"/>
                  </a:lnTo>
                  <a:lnTo>
                    <a:pt x="595" y="679"/>
                  </a:lnTo>
                  <a:lnTo>
                    <a:pt x="607" y="680"/>
                  </a:lnTo>
                  <a:lnTo>
                    <a:pt x="619" y="681"/>
                  </a:lnTo>
                  <a:lnTo>
                    <a:pt x="619" y="681"/>
                  </a:lnTo>
                  <a:lnTo>
                    <a:pt x="631" y="680"/>
                  </a:lnTo>
                  <a:lnTo>
                    <a:pt x="644" y="679"/>
                  </a:lnTo>
                  <a:lnTo>
                    <a:pt x="657" y="676"/>
                  </a:lnTo>
                  <a:lnTo>
                    <a:pt x="669" y="672"/>
                  </a:lnTo>
                  <a:lnTo>
                    <a:pt x="681" y="666"/>
                  </a:lnTo>
                  <a:lnTo>
                    <a:pt x="692" y="660"/>
                  </a:lnTo>
                  <a:lnTo>
                    <a:pt x="702" y="652"/>
                  </a:lnTo>
                  <a:lnTo>
                    <a:pt x="712" y="645"/>
                  </a:lnTo>
                  <a:lnTo>
                    <a:pt x="720" y="636"/>
                  </a:lnTo>
                  <a:lnTo>
                    <a:pt x="729" y="626"/>
                  </a:lnTo>
                  <a:lnTo>
                    <a:pt x="736" y="616"/>
                  </a:lnTo>
                  <a:lnTo>
                    <a:pt x="742" y="604"/>
                  </a:lnTo>
                  <a:lnTo>
                    <a:pt x="747" y="592"/>
                  </a:lnTo>
                  <a:lnTo>
                    <a:pt x="751" y="581"/>
                  </a:lnTo>
                  <a:lnTo>
                    <a:pt x="754" y="568"/>
                  </a:lnTo>
                  <a:lnTo>
                    <a:pt x="756" y="555"/>
                  </a:lnTo>
                  <a:lnTo>
                    <a:pt x="756" y="555"/>
                  </a:lnTo>
                  <a:lnTo>
                    <a:pt x="822" y="491"/>
                  </a:lnTo>
                  <a:lnTo>
                    <a:pt x="911" y="403"/>
                  </a:lnTo>
                  <a:lnTo>
                    <a:pt x="1172" y="143"/>
                  </a:lnTo>
                  <a:lnTo>
                    <a:pt x="10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ctr" anchorCtr="0" compatLnSpc="1">
              <a:prstTxWarp prst="textNoShape">
                <a:avLst/>
              </a:prstTxWarp>
            </a:bodyPr>
            <a:lstStyle/>
            <a:p>
              <a:pPr algn="ctr"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rgbClr val="676767"/>
                </a:solidFill>
                <a:latin typeface="Arial"/>
                <a:cs typeface=""/>
              </a:endParaRPr>
            </a:p>
          </p:txBody>
        </p:sp>
        <p:sp>
          <p:nvSpPr>
            <p:cNvPr id="57" name="Freeform 17"/>
            <p:cNvSpPr>
              <a:spLocks noEditPoints="1"/>
            </p:cNvSpPr>
            <p:nvPr/>
          </p:nvSpPr>
          <p:spPr bwMode="auto">
            <a:xfrm flipH="1">
              <a:off x="5976307" y="2351166"/>
              <a:ext cx="334577" cy="247864"/>
            </a:xfrm>
            <a:custGeom>
              <a:avLst/>
              <a:gdLst>
                <a:gd name="T0" fmla="*/ 482 w 1778"/>
                <a:gd name="T1" fmla="*/ 15 h 1315"/>
                <a:gd name="T2" fmla="*/ 471 w 1778"/>
                <a:gd name="T3" fmla="*/ 9 h 1315"/>
                <a:gd name="T4" fmla="*/ 450 w 1778"/>
                <a:gd name="T5" fmla="*/ 2 h 1315"/>
                <a:gd name="T6" fmla="*/ 428 w 1778"/>
                <a:gd name="T7" fmla="*/ 0 h 1315"/>
                <a:gd name="T8" fmla="*/ 405 w 1778"/>
                <a:gd name="T9" fmla="*/ 1 h 1315"/>
                <a:gd name="T10" fmla="*/ 384 w 1778"/>
                <a:gd name="T11" fmla="*/ 7 h 1315"/>
                <a:gd name="T12" fmla="*/ 365 w 1778"/>
                <a:gd name="T13" fmla="*/ 16 h 1315"/>
                <a:gd name="T14" fmla="*/ 347 w 1778"/>
                <a:gd name="T15" fmla="*/ 30 h 1315"/>
                <a:gd name="T16" fmla="*/ 332 w 1778"/>
                <a:gd name="T17" fmla="*/ 47 h 1315"/>
                <a:gd name="T18" fmla="*/ 16 w 1778"/>
                <a:gd name="T19" fmla="*/ 593 h 1315"/>
                <a:gd name="T20" fmla="*/ 10 w 1778"/>
                <a:gd name="T21" fmla="*/ 604 h 1315"/>
                <a:gd name="T22" fmla="*/ 3 w 1778"/>
                <a:gd name="T23" fmla="*/ 626 h 1315"/>
                <a:gd name="T24" fmla="*/ 0 w 1778"/>
                <a:gd name="T25" fmla="*/ 647 h 1315"/>
                <a:gd name="T26" fmla="*/ 2 w 1778"/>
                <a:gd name="T27" fmla="*/ 670 h 1315"/>
                <a:gd name="T28" fmla="*/ 7 w 1778"/>
                <a:gd name="T29" fmla="*/ 691 h 1315"/>
                <a:gd name="T30" fmla="*/ 17 w 1778"/>
                <a:gd name="T31" fmla="*/ 711 h 1315"/>
                <a:gd name="T32" fmla="*/ 31 w 1778"/>
                <a:gd name="T33" fmla="*/ 729 h 1315"/>
                <a:gd name="T34" fmla="*/ 47 w 1778"/>
                <a:gd name="T35" fmla="*/ 743 h 1315"/>
                <a:gd name="T36" fmla="*/ 1000 w 1778"/>
                <a:gd name="T37" fmla="*/ 1295 h 1315"/>
                <a:gd name="T38" fmla="*/ 1011 w 1778"/>
                <a:gd name="T39" fmla="*/ 1301 h 1315"/>
                <a:gd name="T40" fmla="*/ 1034 w 1778"/>
                <a:gd name="T41" fmla="*/ 1309 h 1315"/>
                <a:gd name="T42" fmla="*/ 1059 w 1778"/>
                <a:gd name="T43" fmla="*/ 1314 h 1315"/>
                <a:gd name="T44" fmla="*/ 1085 w 1778"/>
                <a:gd name="T45" fmla="*/ 1315 h 1315"/>
                <a:gd name="T46" fmla="*/ 1110 w 1778"/>
                <a:gd name="T47" fmla="*/ 1314 h 1315"/>
                <a:gd name="T48" fmla="*/ 1136 w 1778"/>
                <a:gd name="T49" fmla="*/ 1309 h 1315"/>
                <a:gd name="T50" fmla="*/ 1160 w 1778"/>
                <a:gd name="T51" fmla="*/ 1301 h 1315"/>
                <a:gd name="T52" fmla="*/ 1182 w 1778"/>
                <a:gd name="T53" fmla="*/ 1289 h 1315"/>
                <a:gd name="T54" fmla="*/ 1743 w 1778"/>
                <a:gd name="T55" fmla="*/ 865 h 1315"/>
                <a:gd name="T56" fmla="*/ 1751 w 1778"/>
                <a:gd name="T57" fmla="*/ 857 h 1315"/>
                <a:gd name="T58" fmla="*/ 1765 w 1778"/>
                <a:gd name="T59" fmla="*/ 842 h 1315"/>
                <a:gd name="T60" fmla="*/ 1774 w 1778"/>
                <a:gd name="T61" fmla="*/ 825 h 1315"/>
                <a:gd name="T62" fmla="*/ 1778 w 1778"/>
                <a:gd name="T63" fmla="*/ 808 h 1315"/>
                <a:gd name="T64" fmla="*/ 1777 w 1778"/>
                <a:gd name="T65" fmla="*/ 790 h 1315"/>
                <a:gd name="T66" fmla="*/ 1771 w 1778"/>
                <a:gd name="T67" fmla="*/ 774 h 1315"/>
                <a:gd name="T68" fmla="*/ 1760 w 1778"/>
                <a:gd name="T69" fmla="*/ 759 h 1315"/>
                <a:gd name="T70" fmla="*/ 1744 w 1778"/>
                <a:gd name="T71" fmla="*/ 744 h 1315"/>
                <a:gd name="T72" fmla="*/ 1734 w 1778"/>
                <a:gd name="T73" fmla="*/ 739 h 1315"/>
                <a:gd name="T74" fmla="*/ 1478 w 1778"/>
                <a:gd name="T75" fmla="*/ 906 h 1315"/>
                <a:gd name="T76" fmla="*/ 1470 w 1778"/>
                <a:gd name="T77" fmla="*/ 911 h 1315"/>
                <a:gd name="T78" fmla="*/ 1451 w 1778"/>
                <a:gd name="T79" fmla="*/ 918 h 1315"/>
                <a:gd name="T80" fmla="*/ 1431 w 1778"/>
                <a:gd name="T81" fmla="*/ 919 h 1315"/>
                <a:gd name="T82" fmla="*/ 1411 w 1778"/>
                <a:gd name="T83" fmla="*/ 914 h 1315"/>
                <a:gd name="T84" fmla="*/ 374 w 1778"/>
                <a:gd name="T85" fmla="*/ 317 h 1315"/>
                <a:gd name="T86" fmla="*/ 367 w 1778"/>
                <a:gd name="T87" fmla="*/ 311 h 1315"/>
                <a:gd name="T88" fmla="*/ 356 w 1778"/>
                <a:gd name="T89" fmla="*/ 297 h 1315"/>
                <a:gd name="T90" fmla="*/ 352 w 1778"/>
                <a:gd name="T91" fmla="*/ 281 h 1315"/>
                <a:gd name="T92" fmla="*/ 354 w 1778"/>
                <a:gd name="T93" fmla="*/ 263 h 1315"/>
                <a:gd name="T94" fmla="*/ 407 w 1778"/>
                <a:gd name="T95" fmla="*/ 171 h 1315"/>
                <a:gd name="T96" fmla="*/ 411 w 1778"/>
                <a:gd name="T97" fmla="*/ 163 h 1315"/>
                <a:gd name="T98" fmla="*/ 425 w 1778"/>
                <a:gd name="T99" fmla="*/ 152 h 1315"/>
                <a:gd name="T100" fmla="*/ 443 w 1778"/>
                <a:gd name="T101" fmla="*/ 147 h 1315"/>
                <a:gd name="T102" fmla="*/ 461 w 1778"/>
                <a:gd name="T103" fmla="*/ 150 h 1315"/>
                <a:gd name="T104" fmla="*/ 1566 w 1778"/>
                <a:gd name="T105" fmla="*/ 787 h 1315"/>
                <a:gd name="T106" fmla="*/ 1573 w 1778"/>
                <a:gd name="T107" fmla="*/ 791 h 1315"/>
                <a:gd name="T108" fmla="*/ 1582 w 1778"/>
                <a:gd name="T109" fmla="*/ 804 h 1315"/>
                <a:gd name="T110" fmla="*/ 1582 w 1778"/>
                <a:gd name="T111" fmla="*/ 818 h 1315"/>
                <a:gd name="T112" fmla="*/ 1575 w 1778"/>
                <a:gd name="T113" fmla="*/ 831 h 1315"/>
                <a:gd name="T114" fmla="*/ 1569 w 1778"/>
                <a:gd name="T115" fmla="*/ 837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78" h="1315">
                  <a:moveTo>
                    <a:pt x="1734" y="739"/>
                  </a:moveTo>
                  <a:lnTo>
                    <a:pt x="482" y="15"/>
                  </a:lnTo>
                  <a:lnTo>
                    <a:pt x="482" y="15"/>
                  </a:lnTo>
                  <a:lnTo>
                    <a:pt x="471" y="9"/>
                  </a:lnTo>
                  <a:lnTo>
                    <a:pt x="461" y="6"/>
                  </a:lnTo>
                  <a:lnTo>
                    <a:pt x="450" y="2"/>
                  </a:lnTo>
                  <a:lnTo>
                    <a:pt x="439" y="1"/>
                  </a:lnTo>
                  <a:lnTo>
                    <a:pt x="428" y="0"/>
                  </a:lnTo>
                  <a:lnTo>
                    <a:pt x="417" y="0"/>
                  </a:lnTo>
                  <a:lnTo>
                    <a:pt x="405" y="1"/>
                  </a:lnTo>
                  <a:lnTo>
                    <a:pt x="395" y="3"/>
                  </a:lnTo>
                  <a:lnTo>
                    <a:pt x="384" y="7"/>
                  </a:lnTo>
                  <a:lnTo>
                    <a:pt x="375" y="12"/>
                  </a:lnTo>
                  <a:lnTo>
                    <a:pt x="365" y="16"/>
                  </a:lnTo>
                  <a:lnTo>
                    <a:pt x="355" y="23"/>
                  </a:lnTo>
                  <a:lnTo>
                    <a:pt x="347" y="30"/>
                  </a:lnTo>
                  <a:lnTo>
                    <a:pt x="339" y="38"/>
                  </a:lnTo>
                  <a:lnTo>
                    <a:pt x="332" y="47"/>
                  </a:lnTo>
                  <a:lnTo>
                    <a:pt x="326" y="57"/>
                  </a:lnTo>
                  <a:lnTo>
                    <a:pt x="16" y="593"/>
                  </a:lnTo>
                  <a:lnTo>
                    <a:pt x="16" y="593"/>
                  </a:lnTo>
                  <a:lnTo>
                    <a:pt x="10" y="604"/>
                  </a:lnTo>
                  <a:lnTo>
                    <a:pt x="6" y="615"/>
                  </a:lnTo>
                  <a:lnTo>
                    <a:pt x="3" y="626"/>
                  </a:lnTo>
                  <a:lnTo>
                    <a:pt x="2" y="637"/>
                  </a:lnTo>
                  <a:lnTo>
                    <a:pt x="0" y="647"/>
                  </a:lnTo>
                  <a:lnTo>
                    <a:pt x="0" y="659"/>
                  </a:lnTo>
                  <a:lnTo>
                    <a:pt x="2" y="670"/>
                  </a:lnTo>
                  <a:lnTo>
                    <a:pt x="4" y="680"/>
                  </a:lnTo>
                  <a:lnTo>
                    <a:pt x="7" y="691"/>
                  </a:lnTo>
                  <a:lnTo>
                    <a:pt x="12" y="701"/>
                  </a:lnTo>
                  <a:lnTo>
                    <a:pt x="17" y="711"/>
                  </a:lnTo>
                  <a:lnTo>
                    <a:pt x="24" y="720"/>
                  </a:lnTo>
                  <a:lnTo>
                    <a:pt x="31" y="729"/>
                  </a:lnTo>
                  <a:lnTo>
                    <a:pt x="39" y="736"/>
                  </a:lnTo>
                  <a:lnTo>
                    <a:pt x="47" y="743"/>
                  </a:lnTo>
                  <a:lnTo>
                    <a:pt x="58" y="750"/>
                  </a:lnTo>
                  <a:lnTo>
                    <a:pt x="1000" y="1295"/>
                  </a:lnTo>
                  <a:lnTo>
                    <a:pt x="1000" y="1295"/>
                  </a:lnTo>
                  <a:lnTo>
                    <a:pt x="1011" y="1301"/>
                  </a:lnTo>
                  <a:lnTo>
                    <a:pt x="1023" y="1305"/>
                  </a:lnTo>
                  <a:lnTo>
                    <a:pt x="1034" y="1309"/>
                  </a:lnTo>
                  <a:lnTo>
                    <a:pt x="1046" y="1311"/>
                  </a:lnTo>
                  <a:lnTo>
                    <a:pt x="1059" y="1314"/>
                  </a:lnTo>
                  <a:lnTo>
                    <a:pt x="1072" y="1315"/>
                  </a:lnTo>
                  <a:lnTo>
                    <a:pt x="1085" y="1315"/>
                  </a:lnTo>
                  <a:lnTo>
                    <a:pt x="1097" y="1315"/>
                  </a:lnTo>
                  <a:lnTo>
                    <a:pt x="1110" y="1314"/>
                  </a:lnTo>
                  <a:lnTo>
                    <a:pt x="1123" y="1311"/>
                  </a:lnTo>
                  <a:lnTo>
                    <a:pt x="1136" y="1309"/>
                  </a:lnTo>
                  <a:lnTo>
                    <a:pt x="1148" y="1305"/>
                  </a:lnTo>
                  <a:lnTo>
                    <a:pt x="1160" y="1301"/>
                  </a:lnTo>
                  <a:lnTo>
                    <a:pt x="1171" y="1296"/>
                  </a:lnTo>
                  <a:lnTo>
                    <a:pt x="1182" y="1289"/>
                  </a:lnTo>
                  <a:lnTo>
                    <a:pt x="1191" y="1283"/>
                  </a:lnTo>
                  <a:lnTo>
                    <a:pt x="1743" y="865"/>
                  </a:lnTo>
                  <a:lnTo>
                    <a:pt x="1743" y="865"/>
                  </a:lnTo>
                  <a:lnTo>
                    <a:pt x="1751" y="857"/>
                  </a:lnTo>
                  <a:lnTo>
                    <a:pt x="1759" y="850"/>
                  </a:lnTo>
                  <a:lnTo>
                    <a:pt x="1765" y="842"/>
                  </a:lnTo>
                  <a:lnTo>
                    <a:pt x="1771" y="833"/>
                  </a:lnTo>
                  <a:lnTo>
                    <a:pt x="1774" y="825"/>
                  </a:lnTo>
                  <a:lnTo>
                    <a:pt x="1777" y="816"/>
                  </a:lnTo>
                  <a:lnTo>
                    <a:pt x="1778" y="808"/>
                  </a:lnTo>
                  <a:lnTo>
                    <a:pt x="1778" y="800"/>
                  </a:lnTo>
                  <a:lnTo>
                    <a:pt x="1777" y="790"/>
                  </a:lnTo>
                  <a:lnTo>
                    <a:pt x="1774" y="782"/>
                  </a:lnTo>
                  <a:lnTo>
                    <a:pt x="1771" y="774"/>
                  </a:lnTo>
                  <a:lnTo>
                    <a:pt x="1766" y="766"/>
                  </a:lnTo>
                  <a:lnTo>
                    <a:pt x="1760" y="759"/>
                  </a:lnTo>
                  <a:lnTo>
                    <a:pt x="1753" y="752"/>
                  </a:lnTo>
                  <a:lnTo>
                    <a:pt x="1744" y="744"/>
                  </a:lnTo>
                  <a:lnTo>
                    <a:pt x="1734" y="739"/>
                  </a:lnTo>
                  <a:lnTo>
                    <a:pt x="1734" y="739"/>
                  </a:lnTo>
                  <a:close/>
                  <a:moveTo>
                    <a:pt x="1569" y="837"/>
                  </a:moveTo>
                  <a:lnTo>
                    <a:pt x="1478" y="906"/>
                  </a:lnTo>
                  <a:lnTo>
                    <a:pt x="1478" y="906"/>
                  </a:lnTo>
                  <a:lnTo>
                    <a:pt x="1470" y="911"/>
                  </a:lnTo>
                  <a:lnTo>
                    <a:pt x="1462" y="915"/>
                  </a:lnTo>
                  <a:lnTo>
                    <a:pt x="1451" y="918"/>
                  </a:lnTo>
                  <a:lnTo>
                    <a:pt x="1441" y="919"/>
                  </a:lnTo>
                  <a:lnTo>
                    <a:pt x="1431" y="919"/>
                  </a:lnTo>
                  <a:lnTo>
                    <a:pt x="1421" y="918"/>
                  </a:lnTo>
                  <a:lnTo>
                    <a:pt x="1411" y="914"/>
                  </a:lnTo>
                  <a:lnTo>
                    <a:pt x="1402" y="911"/>
                  </a:lnTo>
                  <a:lnTo>
                    <a:pt x="374" y="317"/>
                  </a:lnTo>
                  <a:lnTo>
                    <a:pt x="374" y="317"/>
                  </a:lnTo>
                  <a:lnTo>
                    <a:pt x="367" y="311"/>
                  </a:lnTo>
                  <a:lnTo>
                    <a:pt x="361" y="305"/>
                  </a:lnTo>
                  <a:lnTo>
                    <a:pt x="356" y="297"/>
                  </a:lnTo>
                  <a:lnTo>
                    <a:pt x="353" y="289"/>
                  </a:lnTo>
                  <a:lnTo>
                    <a:pt x="352" y="281"/>
                  </a:lnTo>
                  <a:lnTo>
                    <a:pt x="352" y="271"/>
                  </a:lnTo>
                  <a:lnTo>
                    <a:pt x="354" y="263"/>
                  </a:lnTo>
                  <a:lnTo>
                    <a:pt x="357" y="255"/>
                  </a:lnTo>
                  <a:lnTo>
                    <a:pt x="407" y="171"/>
                  </a:lnTo>
                  <a:lnTo>
                    <a:pt x="407" y="171"/>
                  </a:lnTo>
                  <a:lnTo>
                    <a:pt x="411" y="163"/>
                  </a:lnTo>
                  <a:lnTo>
                    <a:pt x="418" y="157"/>
                  </a:lnTo>
                  <a:lnTo>
                    <a:pt x="425" y="152"/>
                  </a:lnTo>
                  <a:lnTo>
                    <a:pt x="434" y="149"/>
                  </a:lnTo>
                  <a:lnTo>
                    <a:pt x="443" y="147"/>
                  </a:lnTo>
                  <a:lnTo>
                    <a:pt x="451" y="147"/>
                  </a:lnTo>
                  <a:lnTo>
                    <a:pt x="461" y="150"/>
                  </a:lnTo>
                  <a:lnTo>
                    <a:pt x="469" y="153"/>
                  </a:lnTo>
                  <a:lnTo>
                    <a:pt x="1566" y="787"/>
                  </a:lnTo>
                  <a:lnTo>
                    <a:pt x="1566" y="787"/>
                  </a:lnTo>
                  <a:lnTo>
                    <a:pt x="1573" y="791"/>
                  </a:lnTo>
                  <a:lnTo>
                    <a:pt x="1579" y="798"/>
                  </a:lnTo>
                  <a:lnTo>
                    <a:pt x="1582" y="804"/>
                  </a:lnTo>
                  <a:lnTo>
                    <a:pt x="1583" y="811"/>
                  </a:lnTo>
                  <a:lnTo>
                    <a:pt x="1582" y="818"/>
                  </a:lnTo>
                  <a:lnTo>
                    <a:pt x="1580" y="825"/>
                  </a:lnTo>
                  <a:lnTo>
                    <a:pt x="1575" y="831"/>
                  </a:lnTo>
                  <a:lnTo>
                    <a:pt x="1569" y="837"/>
                  </a:lnTo>
                  <a:lnTo>
                    <a:pt x="1569" y="8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rgbClr val="676767"/>
                </a:solidFill>
                <a:latin typeface="Arial"/>
                <a:cs typeface=""/>
              </a:endParaRPr>
            </a:p>
          </p:txBody>
        </p:sp>
      </p:grpSp>
      <p:grpSp>
        <p:nvGrpSpPr>
          <p:cNvPr id="206" name="Group 10">
            <a:extLst>
              <a:ext uri="{FF2B5EF4-FFF2-40B4-BE49-F238E27FC236}">
                <a16:creationId xmlns:a16="http://schemas.microsoft.com/office/drawing/2014/main" id="{BC2D3899-531E-1446-A14F-54DC60BBE0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54127" y="1134442"/>
            <a:ext cx="426076" cy="426074"/>
            <a:chOff x="2594" y="1936"/>
            <a:chExt cx="628" cy="628"/>
          </a:xfrm>
          <a:solidFill>
            <a:schemeClr val="accent1"/>
          </a:solidFill>
        </p:grpSpPr>
        <p:sp>
          <p:nvSpPr>
            <p:cNvPr id="207" name="Freeform 11">
              <a:extLst>
                <a:ext uri="{FF2B5EF4-FFF2-40B4-BE49-F238E27FC236}">
                  <a16:creationId xmlns:a16="http://schemas.microsoft.com/office/drawing/2014/main" id="{7360E92F-C159-C244-BFE1-CC5BC84D9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08" name="Freeform 13">
              <a:extLst>
                <a:ext uri="{FF2B5EF4-FFF2-40B4-BE49-F238E27FC236}">
                  <a16:creationId xmlns:a16="http://schemas.microsoft.com/office/drawing/2014/main" id="{1EC25209-537B-644B-8C6A-B188F3CF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7C6790B7-BFF2-2B4F-AFD2-E2DE1B1A7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2122"/>
              <a:ext cx="70" cy="71"/>
            </a:xfrm>
            <a:custGeom>
              <a:avLst/>
              <a:gdLst>
                <a:gd name="T0" fmla="*/ 105 w 140"/>
                <a:gd name="T1" fmla="*/ 9 h 140"/>
                <a:gd name="T2" fmla="*/ 105 w 140"/>
                <a:gd name="T3" fmla="*/ 9 h 140"/>
                <a:gd name="T4" fmla="*/ 118 w 140"/>
                <a:gd name="T5" fmla="*/ 17 h 140"/>
                <a:gd name="T6" fmla="*/ 127 w 140"/>
                <a:gd name="T7" fmla="*/ 27 h 140"/>
                <a:gd name="T8" fmla="*/ 134 w 140"/>
                <a:gd name="T9" fmla="*/ 40 h 140"/>
                <a:gd name="T10" fmla="*/ 139 w 140"/>
                <a:gd name="T11" fmla="*/ 53 h 140"/>
                <a:gd name="T12" fmla="*/ 140 w 140"/>
                <a:gd name="T13" fmla="*/ 65 h 140"/>
                <a:gd name="T14" fmla="*/ 140 w 140"/>
                <a:gd name="T15" fmla="*/ 80 h 140"/>
                <a:gd name="T16" fmla="*/ 137 w 140"/>
                <a:gd name="T17" fmla="*/ 92 h 140"/>
                <a:gd name="T18" fmla="*/ 132 w 140"/>
                <a:gd name="T19" fmla="*/ 105 h 140"/>
                <a:gd name="T20" fmla="*/ 132 w 140"/>
                <a:gd name="T21" fmla="*/ 105 h 140"/>
                <a:gd name="T22" fmla="*/ 123 w 140"/>
                <a:gd name="T23" fmla="*/ 116 h 140"/>
                <a:gd name="T24" fmla="*/ 113 w 140"/>
                <a:gd name="T25" fmla="*/ 126 h 140"/>
                <a:gd name="T26" fmla="*/ 102 w 140"/>
                <a:gd name="T27" fmla="*/ 134 h 140"/>
                <a:gd name="T28" fmla="*/ 89 w 140"/>
                <a:gd name="T29" fmla="*/ 139 h 140"/>
                <a:gd name="T30" fmla="*/ 75 w 140"/>
                <a:gd name="T31" fmla="*/ 140 h 140"/>
                <a:gd name="T32" fmla="*/ 62 w 140"/>
                <a:gd name="T33" fmla="*/ 140 h 140"/>
                <a:gd name="T34" fmla="*/ 48 w 140"/>
                <a:gd name="T35" fmla="*/ 137 h 140"/>
                <a:gd name="T36" fmla="*/ 35 w 140"/>
                <a:gd name="T37" fmla="*/ 131 h 140"/>
                <a:gd name="T38" fmla="*/ 35 w 140"/>
                <a:gd name="T39" fmla="*/ 131 h 140"/>
                <a:gd name="T40" fmla="*/ 24 w 140"/>
                <a:gd name="T41" fmla="*/ 123 h 140"/>
                <a:gd name="T42" fmla="*/ 14 w 140"/>
                <a:gd name="T43" fmla="*/ 113 h 140"/>
                <a:gd name="T44" fmla="*/ 8 w 140"/>
                <a:gd name="T45" fmla="*/ 100 h 140"/>
                <a:gd name="T46" fmla="*/ 3 w 140"/>
                <a:gd name="T47" fmla="*/ 88 h 140"/>
                <a:gd name="T48" fmla="*/ 0 w 140"/>
                <a:gd name="T49" fmla="*/ 75 h 140"/>
                <a:gd name="T50" fmla="*/ 0 w 140"/>
                <a:gd name="T51" fmla="*/ 62 h 140"/>
                <a:gd name="T52" fmla="*/ 3 w 140"/>
                <a:gd name="T53" fmla="*/ 48 h 140"/>
                <a:gd name="T54" fmla="*/ 9 w 140"/>
                <a:gd name="T55" fmla="*/ 35 h 140"/>
                <a:gd name="T56" fmla="*/ 9 w 140"/>
                <a:gd name="T57" fmla="*/ 35 h 140"/>
                <a:gd name="T58" fmla="*/ 17 w 140"/>
                <a:gd name="T59" fmla="*/ 24 h 140"/>
                <a:gd name="T60" fmla="*/ 29 w 140"/>
                <a:gd name="T61" fmla="*/ 14 h 140"/>
                <a:gd name="T62" fmla="*/ 40 w 140"/>
                <a:gd name="T63" fmla="*/ 6 h 140"/>
                <a:gd name="T64" fmla="*/ 53 w 140"/>
                <a:gd name="T65" fmla="*/ 1 h 140"/>
                <a:gd name="T66" fmla="*/ 65 w 140"/>
                <a:gd name="T67" fmla="*/ 0 h 140"/>
                <a:gd name="T68" fmla="*/ 80 w 140"/>
                <a:gd name="T69" fmla="*/ 0 h 140"/>
                <a:gd name="T70" fmla="*/ 92 w 140"/>
                <a:gd name="T71" fmla="*/ 3 h 140"/>
                <a:gd name="T72" fmla="*/ 105 w 140"/>
                <a:gd name="T73" fmla="*/ 9 h 140"/>
                <a:gd name="T74" fmla="*/ 105 w 140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05" y="9"/>
                  </a:moveTo>
                  <a:lnTo>
                    <a:pt x="105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40"/>
                  </a:lnTo>
                  <a:lnTo>
                    <a:pt x="139" y="53"/>
                  </a:lnTo>
                  <a:lnTo>
                    <a:pt x="140" y="65"/>
                  </a:lnTo>
                  <a:lnTo>
                    <a:pt x="140" y="80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3" y="116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8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0" name="Freeform 15">
              <a:extLst>
                <a:ext uri="{FF2B5EF4-FFF2-40B4-BE49-F238E27FC236}">
                  <a16:creationId xmlns:a16="http://schemas.microsoft.com/office/drawing/2014/main" id="{E39B6277-0A6A-AA43-96B4-8E64455AC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391"/>
              <a:ext cx="70" cy="70"/>
            </a:xfrm>
            <a:custGeom>
              <a:avLst/>
              <a:gdLst>
                <a:gd name="T0" fmla="*/ 105 w 140"/>
                <a:gd name="T1" fmla="*/ 10 h 141"/>
                <a:gd name="T2" fmla="*/ 105 w 140"/>
                <a:gd name="T3" fmla="*/ 10 h 141"/>
                <a:gd name="T4" fmla="*/ 118 w 140"/>
                <a:gd name="T5" fmla="*/ 18 h 141"/>
                <a:gd name="T6" fmla="*/ 126 w 140"/>
                <a:gd name="T7" fmla="*/ 27 h 141"/>
                <a:gd name="T8" fmla="*/ 134 w 140"/>
                <a:gd name="T9" fmla="*/ 40 h 141"/>
                <a:gd name="T10" fmla="*/ 138 w 140"/>
                <a:gd name="T11" fmla="*/ 51 h 141"/>
                <a:gd name="T12" fmla="*/ 140 w 140"/>
                <a:gd name="T13" fmla="*/ 66 h 141"/>
                <a:gd name="T14" fmla="*/ 140 w 140"/>
                <a:gd name="T15" fmla="*/ 78 h 141"/>
                <a:gd name="T16" fmla="*/ 137 w 140"/>
                <a:gd name="T17" fmla="*/ 93 h 141"/>
                <a:gd name="T18" fmla="*/ 130 w 140"/>
                <a:gd name="T19" fmla="*/ 105 h 141"/>
                <a:gd name="T20" fmla="*/ 130 w 140"/>
                <a:gd name="T21" fmla="*/ 105 h 141"/>
                <a:gd name="T22" fmla="*/ 122 w 140"/>
                <a:gd name="T23" fmla="*/ 117 h 141"/>
                <a:gd name="T24" fmla="*/ 113 w 140"/>
                <a:gd name="T25" fmla="*/ 126 h 141"/>
                <a:gd name="T26" fmla="*/ 102 w 140"/>
                <a:gd name="T27" fmla="*/ 134 h 141"/>
                <a:gd name="T28" fmla="*/ 89 w 140"/>
                <a:gd name="T29" fmla="*/ 139 h 141"/>
                <a:gd name="T30" fmla="*/ 75 w 140"/>
                <a:gd name="T31" fmla="*/ 141 h 141"/>
                <a:gd name="T32" fmla="*/ 62 w 140"/>
                <a:gd name="T33" fmla="*/ 141 h 141"/>
                <a:gd name="T34" fmla="*/ 48 w 140"/>
                <a:gd name="T35" fmla="*/ 137 h 141"/>
                <a:gd name="T36" fmla="*/ 35 w 140"/>
                <a:gd name="T37" fmla="*/ 131 h 141"/>
                <a:gd name="T38" fmla="*/ 35 w 140"/>
                <a:gd name="T39" fmla="*/ 131 h 141"/>
                <a:gd name="T40" fmla="*/ 24 w 140"/>
                <a:gd name="T41" fmla="*/ 123 h 141"/>
                <a:gd name="T42" fmla="*/ 14 w 140"/>
                <a:gd name="T43" fmla="*/ 113 h 141"/>
                <a:gd name="T44" fmla="*/ 6 w 140"/>
                <a:gd name="T45" fmla="*/ 101 h 141"/>
                <a:gd name="T46" fmla="*/ 1 w 140"/>
                <a:gd name="T47" fmla="*/ 88 h 141"/>
                <a:gd name="T48" fmla="*/ 0 w 140"/>
                <a:gd name="T49" fmla="*/ 75 h 141"/>
                <a:gd name="T50" fmla="*/ 0 w 140"/>
                <a:gd name="T51" fmla="*/ 61 h 141"/>
                <a:gd name="T52" fmla="*/ 3 w 140"/>
                <a:gd name="T53" fmla="*/ 48 h 141"/>
                <a:gd name="T54" fmla="*/ 9 w 140"/>
                <a:gd name="T55" fmla="*/ 35 h 141"/>
                <a:gd name="T56" fmla="*/ 9 w 140"/>
                <a:gd name="T57" fmla="*/ 35 h 141"/>
                <a:gd name="T58" fmla="*/ 17 w 140"/>
                <a:gd name="T59" fmla="*/ 24 h 141"/>
                <a:gd name="T60" fmla="*/ 27 w 140"/>
                <a:gd name="T61" fmla="*/ 15 h 141"/>
                <a:gd name="T62" fmla="*/ 40 w 140"/>
                <a:gd name="T63" fmla="*/ 7 h 141"/>
                <a:gd name="T64" fmla="*/ 52 w 140"/>
                <a:gd name="T65" fmla="*/ 2 h 141"/>
                <a:gd name="T66" fmla="*/ 65 w 140"/>
                <a:gd name="T67" fmla="*/ 0 h 141"/>
                <a:gd name="T68" fmla="*/ 79 w 140"/>
                <a:gd name="T69" fmla="*/ 0 h 141"/>
                <a:gd name="T70" fmla="*/ 92 w 140"/>
                <a:gd name="T71" fmla="*/ 3 h 141"/>
                <a:gd name="T72" fmla="*/ 105 w 140"/>
                <a:gd name="T73" fmla="*/ 10 h 141"/>
                <a:gd name="T74" fmla="*/ 105 w 140"/>
                <a:gd name="T75" fmla="*/ 1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1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6" y="27"/>
                  </a:lnTo>
                  <a:lnTo>
                    <a:pt x="134" y="40"/>
                  </a:lnTo>
                  <a:lnTo>
                    <a:pt x="138" y="51"/>
                  </a:lnTo>
                  <a:lnTo>
                    <a:pt x="140" y="66"/>
                  </a:lnTo>
                  <a:lnTo>
                    <a:pt x="140" y="78"/>
                  </a:lnTo>
                  <a:lnTo>
                    <a:pt x="137" y="93"/>
                  </a:lnTo>
                  <a:lnTo>
                    <a:pt x="130" y="105"/>
                  </a:lnTo>
                  <a:lnTo>
                    <a:pt x="130" y="105"/>
                  </a:lnTo>
                  <a:lnTo>
                    <a:pt x="122" y="117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1"/>
                  </a:lnTo>
                  <a:lnTo>
                    <a:pt x="62" y="141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1"/>
                  </a:lnTo>
                  <a:lnTo>
                    <a:pt x="1" y="88"/>
                  </a:lnTo>
                  <a:lnTo>
                    <a:pt x="0" y="75"/>
                  </a:lnTo>
                  <a:lnTo>
                    <a:pt x="0" y="61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7" y="15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66CFEC88-BC2A-074B-BE52-607CCC8B1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82"/>
              <a:ext cx="70" cy="71"/>
            </a:xfrm>
            <a:custGeom>
              <a:avLst/>
              <a:gdLst>
                <a:gd name="T0" fmla="*/ 105 w 141"/>
                <a:gd name="T1" fmla="*/ 9 h 142"/>
                <a:gd name="T2" fmla="*/ 105 w 141"/>
                <a:gd name="T3" fmla="*/ 9 h 142"/>
                <a:gd name="T4" fmla="*/ 117 w 141"/>
                <a:gd name="T5" fmla="*/ 17 h 142"/>
                <a:gd name="T6" fmla="*/ 126 w 141"/>
                <a:gd name="T7" fmla="*/ 28 h 142"/>
                <a:gd name="T8" fmla="*/ 134 w 141"/>
                <a:gd name="T9" fmla="*/ 40 h 142"/>
                <a:gd name="T10" fmla="*/ 139 w 141"/>
                <a:gd name="T11" fmla="*/ 52 h 142"/>
                <a:gd name="T12" fmla="*/ 141 w 141"/>
                <a:gd name="T13" fmla="*/ 65 h 142"/>
                <a:gd name="T14" fmla="*/ 141 w 141"/>
                <a:gd name="T15" fmla="*/ 80 h 142"/>
                <a:gd name="T16" fmla="*/ 137 w 141"/>
                <a:gd name="T17" fmla="*/ 92 h 142"/>
                <a:gd name="T18" fmla="*/ 131 w 141"/>
                <a:gd name="T19" fmla="*/ 107 h 142"/>
                <a:gd name="T20" fmla="*/ 131 w 141"/>
                <a:gd name="T21" fmla="*/ 107 h 142"/>
                <a:gd name="T22" fmla="*/ 123 w 141"/>
                <a:gd name="T23" fmla="*/ 118 h 142"/>
                <a:gd name="T24" fmla="*/ 113 w 141"/>
                <a:gd name="T25" fmla="*/ 127 h 142"/>
                <a:gd name="T26" fmla="*/ 101 w 141"/>
                <a:gd name="T27" fmla="*/ 134 h 142"/>
                <a:gd name="T28" fmla="*/ 88 w 141"/>
                <a:gd name="T29" fmla="*/ 139 h 142"/>
                <a:gd name="T30" fmla="*/ 75 w 141"/>
                <a:gd name="T31" fmla="*/ 142 h 142"/>
                <a:gd name="T32" fmla="*/ 62 w 141"/>
                <a:gd name="T33" fmla="*/ 140 h 142"/>
                <a:gd name="T34" fmla="*/ 48 w 141"/>
                <a:gd name="T35" fmla="*/ 139 h 142"/>
                <a:gd name="T36" fmla="*/ 35 w 141"/>
                <a:gd name="T37" fmla="*/ 132 h 142"/>
                <a:gd name="T38" fmla="*/ 35 w 141"/>
                <a:gd name="T39" fmla="*/ 132 h 142"/>
                <a:gd name="T40" fmla="*/ 24 w 141"/>
                <a:gd name="T41" fmla="*/ 124 h 142"/>
                <a:gd name="T42" fmla="*/ 15 w 141"/>
                <a:gd name="T43" fmla="*/ 113 h 142"/>
                <a:gd name="T44" fmla="*/ 7 w 141"/>
                <a:gd name="T45" fmla="*/ 102 h 142"/>
                <a:gd name="T46" fmla="*/ 2 w 141"/>
                <a:gd name="T47" fmla="*/ 89 h 142"/>
                <a:gd name="T48" fmla="*/ 0 w 141"/>
                <a:gd name="T49" fmla="*/ 76 h 142"/>
                <a:gd name="T50" fmla="*/ 0 w 141"/>
                <a:gd name="T51" fmla="*/ 62 h 142"/>
                <a:gd name="T52" fmla="*/ 3 w 141"/>
                <a:gd name="T53" fmla="*/ 49 h 142"/>
                <a:gd name="T54" fmla="*/ 10 w 141"/>
                <a:gd name="T55" fmla="*/ 35 h 142"/>
                <a:gd name="T56" fmla="*/ 10 w 141"/>
                <a:gd name="T57" fmla="*/ 35 h 142"/>
                <a:gd name="T58" fmla="*/ 18 w 141"/>
                <a:gd name="T59" fmla="*/ 24 h 142"/>
                <a:gd name="T60" fmla="*/ 27 w 141"/>
                <a:gd name="T61" fmla="*/ 14 h 142"/>
                <a:gd name="T62" fmla="*/ 40 w 141"/>
                <a:gd name="T63" fmla="*/ 8 h 142"/>
                <a:gd name="T64" fmla="*/ 53 w 141"/>
                <a:gd name="T65" fmla="*/ 3 h 142"/>
                <a:gd name="T66" fmla="*/ 66 w 141"/>
                <a:gd name="T67" fmla="*/ 0 h 142"/>
                <a:gd name="T68" fmla="*/ 78 w 141"/>
                <a:gd name="T69" fmla="*/ 1 h 142"/>
                <a:gd name="T70" fmla="*/ 93 w 141"/>
                <a:gd name="T71" fmla="*/ 5 h 142"/>
                <a:gd name="T72" fmla="*/ 105 w 141"/>
                <a:gd name="T73" fmla="*/ 9 h 142"/>
                <a:gd name="T74" fmla="*/ 105 w 141"/>
                <a:gd name="T75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" h="142">
                  <a:moveTo>
                    <a:pt x="105" y="9"/>
                  </a:moveTo>
                  <a:lnTo>
                    <a:pt x="105" y="9"/>
                  </a:lnTo>
                  <a:lnTo>
                    <a:pt x="117" y="17"/>
                  </a:lnTo>
                  <a:lnTo>
                    <a:pt x="126" y="28"/>
                  </a:lnTo>
                  <a:lnTo>
                    <a:pt x="134" y="40"/>
                  </a:lnTo>
                  <a:lnTo>
                    <a:pt x="139" y="52"/>
                  </a:lnTo>
                  <a:lnTo>
                    <a:pt x="141" y="65"/>
                  </a:lnTo>
                  <a:lnTo>
                    <a:pt x="141" y="80"/>
                  </a:lnTo>
                  <a:lnTo>
                    <a:pt x="137" y="92"/>
                  </a:lnTo>
                  <a:lnTo>
                    <a:pt x="131" y="107"/>
                  </a:lnTo>
                  <a:lnTo>
                    <a:pt x="131" y="107"/>
                  </a:lnTo>
                  <a:lnTo>
                    <a:pt x="123" y="118"/>
                  </a:lnTo>
                  <a:lnTo>
                    <a:pt x="113" y="127"/>
                  </a:lnTo>
                  <a:lnTo>
                    <a:pt x="101" y="134"/>
                  </a:lnTo>
                  <a:lnTo>
                    <a:pt x="88" y="139"/>
                  </a:lnTo>
                  <a:lnTo>
                    <a:pt x="75" y="142"/>
                  </a:lnTo>
                  <a:lnTo>
                    <a:pt x="62" y="140"/>
                  </a:lnTo>
                  <a:lnTo>
                    <a:pt x="48" y="139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24" y="124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8" y="24"/>
                  </a:lnTo>
                  <a:lnTo>
                    <a:pt x="27" y="14"/>
                  </a:lnTo>
                  <a:lnTo>
                    <a:pt x="40" y="8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78" y="1"/>
                  </a:lnTo>
                  <a:lnTo>
                    <a:pt x="93" y="5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ED55278B-1FE7-1B4D-9D88-F38EC9BA3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" y="1968"/>
              <a:ext cx="71" cy="70"/>
            </a:xfrm>
            <a:custGeom>
              <a:avLst/>
              <a:gdLst>
                <a:gd name="T0" fmla="*/ 107 w 142"/>
                <a:gd name="T1" fmla="*/ 9 h 140"/>
                <a:gd name="T2" fmla="*/ 107 w 142"/>
                <a:gd name="T3" fmla="*/ 9 h 140"/>
                <a:gd name="T4" fmla="*/ 118 w 142"/>
                <a:gd name="T5" fmla="*/ 17 h 140"/>
                <a:gd name="T6" fmla="*/ 127 w 142"/>
                <a:gd name="T7" fmla="*/ 27 h 140"/>
                <a:gd name="T8" fmla="*/ 134 w 142"/>
                <a:gd name="T9" fmla="*/ 38 h 140"/>
                <a:gd name="T10" fmla="*/ 139 w 142"/>
                <a:gd name="T11" fmla="*/ 51 h 140"/>
                <a:gd name="T12" fmla="*/ 142 w 142"/>
                <a:gd name="T13" fmla="*/ 65 h 140"/>
                <a:gd name="T14" fmla="*/ 140 w 142"/>
                <a:gd name="T15" fmla="*/ 78 h 140"/>
                <a:gd name="T16" fmla="*/ 137 w 142"/>
                <a:gd name="T17" fmla="*/ 92 h 140"/>
                <a:gd name="T18" fmla="*/ 132 w 142"/>
                <a:gd name="T19" fmla="*/ 105 h 140"/>
                <a:gd name="T20" fmla="*/ 132 w 142"/>
                <a:gd name="T21" fmla="*/ 105 h 140"/>
                <a:gd name="T22" fmla="*/ 124 w 142"/>
                <a:gd name="T23" fmla="*/ 116 h 140"/>
                <a:gd name="T24" fmla="*/ 113 w 142"/>
                <a:gd name="T25" fmla="*/ 126 h 140"/>
                <a:gd name="T26" fmla="*/ 102 w 142"/>
                <a:gd name="T27" fmla="*/ 133 h 140"/>
                <a:gd name="T28" fmla="*/ 89 w 142"/>
                <a:gd name="T29" fmla="*/ 138 h 140"/>
                <a:gd name="T30" fmla="*/ 76 w 142"/>
                <a:gd name="T31" fmla="*/ 140 h 140"/>
                <a:gd name="T32" fmla="*/ 62 w 142"/>
                <a:gd name="T33" fmla="*/ 140 h 140"/>
                <a:gd name="T34" fmla="*/ 48 w 142"/>
                <a:gd name="T35" fmla="*/ 137 h 140"/>
                <a:gd name="T36" fmla="*/ 35 w 142"/>
                <a:gd name="T37" fmla="*/ 130 h 140"/>
                <a:gd name="T38" fmla="*/ 35 w 142"/>
                <a:gd name="T39" fmla="*/ 130 h 140"/>
                <a:gd name="T40" fmla="*/ 24 w 142"/>
                <a:gd name="T41" fmla="*/ 122 h 140"/>
                <a:gd name="T42" fmla="*/ 14 w 142"/>
                <a:gd name="T43" fmla="*/ 113 h 140"/>
                <a:gd name="T44" fmla="*/ 8 w 142"/>
                <a:gd name="T45" fmla="*/ 100 h 140"/>
                <a:gd name="T46" fmla="*/ 3 w 142"/>
                <a:gd name="T47" fmla="*/ 87 h 140"/>
                <a:gd name="T48" fmla="*/ 0 w 142"/>
                <a:gd name="T49" fmla="*/ 74 h 140"/>
                <a:gd name="T50" fmla="*/ 0 w 142"/>
                <a:gd name="T51" fmla="*/ 60 h 140"/>
                <a:gd name="T52" fmla="*/ 3 w 142"/>
                <a:gd name="T53" fmla="*/ 47 h 140"/>
                <a:gd name="T54" fmla="*/ 9 w 142"/>
                <a:gd name="T55" fmla="*/ 35 h 140"/>
                <a:gd name="T56" fmla="*/ 9 w 142"/>
                <a:gd name="T57" fmla="*/ 35 h 140"/>
                <a:gd name="T58" fmla="*/ 17 w 142"/>
                <a:gd name="T59" fmla="*/ 22 h 140"/>
                <a:gd name="T60" fmla="*/ 29 w 142"/>
                <a:gd name="T61" fmla="*/ 14 h 140"/>
                <a:gd name="T62" fmla="*/ 40 w 142"/>
                <a:gd name="T63" fmla="*/ 6 h 140"/>
                <a:gd name="T64" fmla="*/ 52 w 142"/>
                <a:gd name="T65" fmla="*/ 1 h 140"/>
                <a:gd name="T66" fmla="*/ 65 w 142"/>
                <a:gd name="T67" fmla="*/ 0 h 140"/>
                <a:gd name="T68" fmla="*/ 80 w 142"/>
                <a:gd name="T69" fmla="*/ 0 h 140"/>
                <a:gd name="T70" fmla="*/ 92 w 142"/>
                <a:gd name="T71" fmla="*/ 3 h 140"/>
                <a:gd name="T72" fmla="*/ 107 w 142"/>
                <a:gd name="T73" fmla="*/ 9 h 140"/>
                <a:gd name="T74" fmla="*/ 107 w 142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2" h="140">
                  <a:moveTo>
                    <a:pt x="107" y="9"/>
                  </a:moveTo>
                  <a:lnTo>
                    <a:pt x="107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38"/>
                  </a:lnTo>
                  <a:lnTo>
                    <a:pt x="139" y="51"/>
                  </a:lnTo>
                  <a:lnTo>
                    <a:pt x="142" y="65"/>
                  </a:lnTo>
                  <a:lnTo>
                    <a:pt x="140" y="78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4" y="116"/>
                  </a:lnTo>
                  <a:lnTo>
                    <a:pt x="113" y="126"/>
                  </a:lnTo>
                  <a:lnTo>
                    <a:pt x="102" y="133"/>
                  </a:lnTo>
                  <a:lnTo>
                    <a:pt x="89" y="138"/>
                  </a:lnTo>
                  <a:lnTo>
                    <a:pt x="76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7"/>
                  </a:lnTo>
                  <a:lnTo>
                    <a:pt x="0" y="74"/>
                  </a:lnTo>
                  <a:lnTo>
                    <a:pt x="0" y="60"/>
                  </a:lnTo>
                  <a:lnTo>
                    <a:pt x="3" y="47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2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7" y="9"/>
                  </a:lnTo>
                  <a:lnTo>
                    <a:pt x="10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3" name="Freeform 18">
              <a:extLst>
                <a:ext uri="{FF2B5EF4-FFF2-40B4-BE49-F238E27FC236}">
                  <a16:creationId xmlns:a16="http://schemas.microsoft.com/office/drawing/2014/main" id="{C70FDE3C-E0AA-E64A-9A53-AD7D63A22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045"/>
              <a:ext cx="70" cy="71"/>
            </a:xfrm>
            <a:custGeom>
              <a:avLst/>
              <a:gdLst>
                <a:gd name="T0" fmla="*/ 105 w 140"/>
                <a:gd name="T1" fmla="*/ 10 h 142"/>
                <a:gd name="T2" fmla="*/ 105 w 140"/>
                <a:gd name="T3" fmla="*/ 10 h 142"/>
                <a:gd name="T4" fmla="*/ 118 w 140"/>
                <a:gd name="T5" fmla="*/ 18 h 142"/>
                <a:gd name="T6" fmla="*/ 127 w 140"/>
                <a:gd name="T7" fmla="*/ 29 h 142"/>
                <a:gd name="T8" fmla="*/ 134 w 140"/>
                <a:gd name="T9" fmla="*/ 40 h 142"/>
                <a:gd name="T10" fmla="*/ 138 w 140"/>
                <a:gd name="T11" fmla="*/ 53 h 142"/>
                <a:gd name="T12" fmla="*/ 140 w 140"/>
                <a:gd name="T13" fmla="*/ 66 h 142"/>
                <a:gd name="T14" fmla="*/ 140 w 140"/>
                <a:gd name="T15" fmla="*/ 80 h 142"/>
                <a:gd name="T16" fmla="*/ 137 w 140"/>
                <a:gd name="T17" fmla="*/ 93 h 142"/>
                <a:gd name="T18" fmla="*/ 132 w 140"/>
                <a:gd name="T19" fmla="*/ 107 h 142"/>
                <a:gd name="T20" fmla="*/ 132 w 140"/>
                <a:gd name="T21" fmla="*/ 107 h 142"/>
                <a:gd name="T22" fmla="*/ 122 w 140"/>
                <a:gd name="T23" fmla="*/ 118 h 142"/>
                <a:gd name="T24" fmla="*/ 113 w 140"/>
                <a:gd name="T25" fmla="*/ 128 h 142"/>
                <a:gd name="T26" fmla="*/ 102 w 140"/>
                <a:gd name="T27" fmla="*/ 134 h 142"/>
                <a:gd name="T28" fmla="*/ 89 w 140"/>
                <a:gd name="T29" fmla="*/ 139 h 142"/>
                <a:gd name="T30" fmla="*/ 75 w 140"/>
                <a:gd name="T31" fmla="*/ 142 h 142"/>
                <a:gd name="T32" fmla="*/ 62 w 140"/>
                <a:gd name="T33" fmla="*/ 141 h 142"/>
                <a:gd name="T34" fmla="*/ 47 w 140"/>
                <a:gd name="T35" fmla="*/ 137 h 142"/>
                <a:gd name="T36" fmla="*/ 35 w 140"/>
                <a:gd name="T37" fmla="*/ 133 h 142"/>
                <a:gd name="T38" fmla="*/ 35 w 140"/>
                <a:gd name="T39" fmla="*/ 133 h 142"/>
                <a:gd name="T40" fmla="*/ 24 w 140"/>
                <a:gd name="T41" fmla="*/ 123 h 142"/>
                <a:gd name="T42" fmla="*/ 14 w 140"/>
                <a:gd name="T43" fmla="*/ 113 h 142"/>
                <a:gd name="T44" fmla="*/ 6 w 140"/>
                <a:gd name="T45" fmla="*/ 102 h 142"/>
                <a:gd name="T46" fmla="*/ 1 w 140"/>
                <a:gd name="T47" fmla="*/ 90 h 142"/>
                <a:gd name="T48" fmla="*/ 0 w 140"/>
                <a:gd name="T49" fmla="*/ 75 h 142"/>
                <a:gd name="T50" fmla="*/ 0 w 140"/>
                <a:gd name="T51" fmla="*/ 62 h 142"/>
                <a:gd name="T52" fmla="*/ 3 w 140"/>
                <a:gd name="T53" fmla="*/ 48 h 142"/>
                <a:gd name="T54" fmla="*/ 9 w 140"/>
                <a:gd name="T55" fmla="*/ 35 h 142"/>
                <a:gd name="T56" fmla="*/ 9 w 140"/>
                <a:gd name="T57" fmla="*/ 35 h 142"/>
                <a:gd name="T58" fmla="*/ 17 w 140"/>
                <a:gd name="T59" fmla="*/ 24 h 142"/>
                <a:gd name="T60" fmla="*/ 28 w 140"/>
                <a:gd name="T61" fmla="*/ 15 h 142"/>
                <a:gd name="T62" fmla="*/ 40 w 140"/>
                <a:gd name="T63" fmla="*/ 8 h 142"/>
                <a:gd name="T64" fmla="*/ 52 w 140"/>
                <a:gd name="T65" fmla="*/ 3 h 142"/>
                <a:gd name="T66" fmla="*/ 65 w 140"/>
                <a:gd name="T67" fmla="*/ 0 h 142"/>
                <a:gd name="T68" fmla="*/ 79 w 140"/>
                <a:gd name="T69" fmla="*/ 0 h 142"/>
                <a:gd name="T70" fmla="*/ 92 w 140"/>
                <a:gd name="T71" fmla="*/ 3 h 142"/>
                <a:gd name="T72" fmla="*/ 105 w 140"/>
                <a:gd name="T73" fmla="*/ 10 h 142"/>
                <a:gd name="T74" fmla="*/ 105 w 140"/>
                <a:gd name="T7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2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7" y="29"/>
                  </a:lnTo>
                  <a:lnTo>
                    <a:pt x="134" y="40"/>
                  </a:lnTo>
                  <a:lnTo>
                    <a:pt x="138" y="53"/>
                  </a:lnTo>
                  <a:lnTo>
                    <a:pt x="140" y="66"/>
                  </a:lnTo>
                  <a:lnTo>
                    <a:pt x="140" y="80"/>
                  </a:lnTo>
                  <a:lnTo>
                    <a:pt x="137" y="93"/>
                  </a:lnTo>
                  <a:lnTo>
                    <a:pt x="132" y="107"/>
                  </a:lnTo>
                  <a:lnTo>
                    <a:pt x="132" y="107"/>
                  </a:lnTo>
                  <a:lnTo>
                    <a:pt x="122" y="118"/>
                  </a:lnTo>
                  <a:lnTo>
                    <a:pt x="113" y="128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2"/>
                  </a:lnTo>
                  <a:lnTo>
                    <a:pt x="62" y="141"/>
                  </a:lnTo>
                  <a:lnTo>
                    <a:pt x="47" y="137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2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8" y="15"/>
                  </a:lnTo>
                  <a:lnTo>
                    <a:pt x="40" y="8"/>
                  </a:lnTo>
                  <a:lnTo>
                    <a:pt x="52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6EE2A1EB-A41E-764C-A63C-99077A45B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153"/>
              <a:ext cx="120" cy="162"/>
            </a:xfrm>
            <a:custGeom>
              <a:avLst/>
              <a:gdLst>
                <a:gd name="T0" fmla="*/ 225 w 241"/>
                <a:gd name="T1" fmla="*/ 74 h 326"/>
                <a:gd name="T2" fmla="*/ 225 w 241"/>
                <a:gd name="T3" fmla="*/ 74 h 326"/>
                <a:gd name="T4" fmla="*/ 233 w 241"/>
                <a:gd name="T5" fmla="*/ 37 h 326"/>
                <a:gd name="T6" fmla="*/ 241 w 241"/>
                <a:gd name="T7" fmla="*/ 0 h 326"/>
                <a:gd name="T8" fmla="*/ 241 w 241"/>
                <a:gd name="T9" fmla="*/ 0 h 326"/>
                <a:gd name="T10" fmla="*/ 201 w 241"/>
                <a:gd name="T11" fmla="*/ 32 h 326"/>
                <a:gd name="T12" fmla="*/ 164 w 241"/>
                <a:gd name="T13" fmla="*/ 66 h 326"/>
                <a:gd name="T14" fmla="*/ 131 w 241"/>
                <a:gd name="T15" fmla="*/ 101 h 326"/>
                <a:gd name="T16" fmla="*/ 100 w 241"/>
                <a:gd name="T17" fmla="*/ 138 h 326"/>
                <a:gd name="T18" fmla="*/ 72 w 241"/>
                <a:gd name="T19" fmla="*/ 174 h 326"/>
                <a:gd name="T20" fmla="*/ 44 w 241"/>
                <a:gd name="T21" fmla="*/ 213 h 326"/>
                <a:gd name="T22" fmla="*/ 21 w 241"/>
                <a:gd name="T23" fmla="*/ 251 h 326"/>
                <a:gd name="T24" fmla="*/ 0 w 241"/>
                <a:gd name="T25" fmla="*/ 287 h 326"/>
                <a:gd name="T26" fmla="*/ 0 w 241"/>
                <a:gd name="T27" fmla="*/ 287 h 326"/>
                <a:gd name="T28" fmla="*/ 33 w 241"/>
                <a:gd name="T29" fmla="*/ 326 h 326"/>
                <a:gd name="T30" fmla="*/ 33 w 241"/>
                <a:gd name="T31" fmla="*/ 326 h 326"/>
                <a:gd name="T32" fmla="*/ 51 w 241"/>
                <a:gd name="T33" fmla="*/ 294 h 326"/>
                <a:gd name="T34" fmla="*/ 70 w 241"/>
                <a:gd name="T35" fmla="*/ 260 h 326"/>
                <a:gd name="T36" fmla="*/ 92 w 241"/>
                <a:gd name="T37" fmla="*/ 228 h 326"/>
                <a:gd name="T38" fmla="*/ 115 w 241"/>
                <a:gd name="T39" fmla="*/ 197 h 326"/>
                <a:gd name="T40" fmla="*/ 140 w 241"/>
                <a:gd name="T41" fmla="*/ 165 h 326"/>
                <a:gd name="T42" fmla="*/ 166 w 241"/>
                <a:gd name="T43" fmla="*/ 133 h 326"/>
                <a:gd name="T44" fmla="*/ 194 w 241"/>
                <a:gd name="T45" fmla="*/ 103 h 326"/>
                <a:gd name="T46" fmla="*/ 225 w 241"/>
                <a:gd name="T47" fmla="*/ 74 h 326"/>
                <a:gd name="T48" fmla="*/ 225 w 241"/>
                <a:gd name="T49" fmla="*/ 7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1" h="326">
                  <a:moveTo>
                    <a:pt x="225" y="74"/>
                  </a:moveTo>
                  <a:lnTo>
                    <a:pt x="225" y="74"/>
                  </a:lnTo>
                  <a:lnTo>
                    <a:pt x="233" y="37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01" y="32"/>
                  </a:lnTo>
                  <a:lnTo>
                    <a:pt x="164" y="66"/>
                  </a:lnTo>
                  <a:lnTo>
                    <a:pt x="131" y="101"/>
                  </a:lnTo>
                  <a:lnTo>
                    <a:pt x="100" y="138"/>
                  </a:lnTo>
                  <a:lnTo>
                    <a:pt x="72" y="174"/>
                  </a:lnTo>
                  <a:lnTo>
                    <a:pt x="44" y="213"/>
                  </a:lnTo>
                  <a:lnTo>
                    <a:pt x="21" y="251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33" y="326"/>
                  </a:lnTo>
                  <a:lnTo>
                    <a:pt x="33" y="326"/>
                  </a:lnTo>
                  <a:lnTo>
                    <a:pt x="51" y="294"/>
                  </a:lnTo>
                  <a:lnTo>
                    <a:pt x="70" y="260"/>
                  </a:lnTo>
                  <a:lnTo>
                    <a:pt x="92" y="228"/>
                  </a:lnTo>
                  <a:lnTo>
                    <a:pt x="115" y="197"/>
                  </a:lnTo>
                  <a:lnTo>
                    <a:pt x="140" y="165"/>
                  </a:lnTo>
                  <a:lnTo>
                    <a:pt x="166" y="133"/>
                  </a:lnTo>
                  <a:lnTo>
                    <a:pt x="194" y="103"/>
                  </a:lnTo>
                  <a:lnTo>
                    <a:pt x="225" y="74"/>
                  </a:lnTo>
                  <a:lnTo>
                    <a:pt x="22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22347087-5260-D449-BAF9-E6E7A996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2072"/>
              <a:ext cx="195" cy="94"/>
            </a:xfrm>
            <a:custGeom>
              <a:avLst/>
              <a:gdLst>
                <a:gd name="T0" fmla="*/ 19 w 391"/>
                <a:gd name="T1" fmla="*/ 120 h 189"/>
                <a:gd name="T2" fmla="*/ 19 w 391"/>
                <a:gd name="T3" fmla="*/ 120 h 189"/>
                <a:gd name="T4" fmla="*/ 10 w 391"/>
                <a:gd name="T5" fmla="*/ 154 h 189"/>
                <a:gd name="T6" fmla="*/ 0 w 391"/>
                <a:gd name="T7" fmla="*/ 189 h 189"/>
                <a:gd name="T8" fmla="*/ 0 w 391"/>
                <a:gd name="T9" fmla="*/ 189 h 189"/>
                <a:gd name="T10" fmla="*/ 24 w 391"/>
                <a:gd name="T11" fmla="*/ 173 h 189"/>
                <a:gd name="T12" fmla="*/ 48 w 391"/>
                <a:gd name="T13" fmla="*/ 158 h 189"/>
                <a:gd name="T14" fmla="*/ 72 w 391"/>
                <a:gd name="T15" fmla="*/ 144 h 189"/>
                <a:gd name="T16" fmla="*/ 96 w 391"/>
                <a:gd name="T17" fmla="*/ 131 h 189"/>
                <a:gd name="T18" fmla="*/ 145 w 391"/>
                <a:gd name="T19" fmla="*/ 107 h 189"/>
                <a:gd name="T20" fmla="*/ 196 w 391"/>
                <a:gd name="T21" fmla="*/ 88 h 189"/>
                <a:gd name="T22" fmla="*/ 246 w 391"/>
                <a:gd name="T23" fmla="*/ 72 h 189"/>
                <a:gd name="T24" fmla="*/ 295 w 391"/>
                <a:gd name="T25" fmla="*/ 58 h 189"/>
                <a:gd name="T26" fmla="*/ 344 w 391"/>
                <a:gd name="T27" fmla="*/ 48 h 189"/>
                <a:gd name="T28" fmla="*/ 391 w 391"/>
                <a:gd name="T29" fmla="*/ 40 h 189"/>
                <a:gd name="T30" fmla="*/ 391 w 391"/>
                <a:gd name="T31" fmla="*/ 40 h 189"/>
                <a:gd name="T32" fmla="*/ 365 w 391"/>
                <a:gd name="T33" fmla="*/ 20 h 189"/>
                <a:gd name="T34" fmla="*/ 340 w 391"/>
                <a:gd name="T35" fmla="*/ 0 h 189"/>
                <a:gd name="T36" fmla="*/ 340 w 391"/>
                <a:gd name="T37" fmla="*/ 0 h 189"/>
                <a:gd name="T38" fmla="*/ 301 w 391"/>
                <a:gd name="T39" fmla="*/ 8 h 189"/>
                <a:gd name="T40" fmla="*/ 262 w 391"/>
                <a:gd name="T41" fmla="*/ 18 h 189"/>
                <a:gd name="T42" fmla="*/ 220 w 391"/>
                <a:gd name="T43" fmla="*/ 29 h 189"/>
                <a:gd name="T44" fmla="*/ 180 w 391"/>
                <a:gd name="T45" fmla="*/ 43 h 189"/>
                <a:gd name="T46" fmla="*/ 139 w 391"/>
                <a:gd name="T47" fmla="*/ 59 h 189"/>
                <a:gd name="T48" fmla="*/ 99 w 391"/>
                <a:gd name="T49" fmla="*/ 77 h 189"/>
                <a:gd name="T50" fmla="*/ 59 w 391"/>
                <a:gd name="T51" fmla="*/ 98 h 189"/>
                <a:gd name="T52" fmla="*/ 19 w 391"/>
                <a:gd name="T53" fmla="*/ 120 h 189"/>
                <a:gd name="T54" fmla="*/ 19 w 391"/>
                <a:gd name="T55" fmla="*/ 12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1" h="189">
                  <a:moveTo>
                    <a:pt x="19" y="120"/>
                  </a:moveTo>
                  <a:lnTo>
                    <a:pt x="19" y="120"/>
                  </a:lnTo>
                  <a:lnTo>
                    <a:pt x="10" y="15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24" y="173"/>
                  </a:lnTo>
                  <a:lnTo>
                    <a:pt x="48" y="158"/>
                  </a:lnTo>
                  <a:lnTo>
                    <a:pt x="72" y="144"/>
                  </a:lnTo>
                  <a:lnTo>
                    <a:pt x="96" y="131"/>
                  </a:lnTo>
                  <a:lnTo>
                    <a:pt x="145" y="107"/>
                  </a:lnTo>
                  <a:lnTo>
                    <a:pt x="196" y="88"/>
                  </a:lnTo>
                  <a:lnTo>
                    <a:pt x="246" y="72"/>
                  </a:lnTo>
                  <a:lnTo>
                    <a:pt x="295" y="58"/>
                  </a:lnTo>
                  <a:lnTo>
                    <a:pt x="344" y="48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65" y="2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01" y="8"/>
                  </a:lnTo>
                  <a:lnTo>
                    <a:pt x="262" y="18"/>
                  </a:lnTo>
                  <a:lnTo>
                    <a:pt x="220" y="29"/>
                  </a:lnTo>
                  <a:lnTo>
                    <a:pt x="180" y="43"/>
                  </a:lnTo>
                  <a:lnTo>
                    <a:pt x="139" y="59"/>
                  </a:lnTo>
                  <a:lnTo>
                    <a:pt x="99" y="77"/>
                  </a:lnTo>
                  <a:lnTo>
                    <a:pt x="59" y="98"/>
                  </a:lnTo>
                  <a:lnTo>
                    <a:pt x="19" y="120"/>
                  </a:lnTo>
                  <a:lnTo>
                    <a:pt x="19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6" name="Freeform 21">
              <a:extLst>
                <a:ext uri="{FF2B5EF4-FFF2-40B4-BE49-F238E27FC236}">
                  <a16:creationId xmlns:a16="http://schemas.microsoft.com/office/drawing/2014/main" id="{6DEBB8C7-89B6-ED4B-8BA8-F6547D43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61"/>
              <a:ext cx="125" cy="27"/>
            </a:xfrm>
            <a:custGeom>
              <a:avLst/>
              <a:gdLst>
                <a:gd name="T0" fmla="*/ 0 w 251"/>
                <a:gd name="T1" fmla="*/ 11 h 54"/>
                <a:gd name="T2" fmla="*/ 0 w 251"/>
                <a:gd name="T3" fmla="*/ 11 h 54"/>
                <a:gd name="T4" fmla="*/ 34 w 251"/>
                <a:gd name="T5" fmla="*/ 40 h 54"/>
                <a:gd name="T6" fmla="*/ 34 w 251"/>
                <a:gd name="T7" fmla="*/ 40 h 54"/>
                <a:gd name="T8" fmla="*/ 48 w 251"/>
                <a:gd name="T9" fmla="*/ 54 h 54"/>
                <a:gd name="T10" fmla="*/ 48 w 251"/>
                <a:gd name="T11" fmla="*/ 54 h 54"/>
                <a:gd name="T12" fmla="*/ 83 w 251"/>
                <a:gd name="T13" fmla="*/ 51 h 54"/>
                <a:gd name="T14" fmla="*/ 117 w 251"/>
                <a:gd name="T15" fmla="*/ 50 h 54"/>
                <a:gd name="T16" fmla="*/ 174 w 251"/>
                <a:gd name="T17" fmla="*/ 48 h 54"/>
                <a:gd name="T18" fmla="*/ 220 w 251"/>
                <a:gd name="T19" fmla="*/ 48 h 54"/>
                <a:gd name="T20" fmla="*/ 251 w 251"/>
                <a:gd name="T21" fmla="*/ 51 h 54"/>
                <a:gd name="T22" fmla="*/ 251 w 251"/>
                <a:gd name="T23" fmla="*/ 51 h 54"/>
                <a:gd name="T24" fmla="*/ 235 w 251"/>
                <a:gd name="T25" fmla="*/ 26 h 54"/>
                <a:gd name="T26" fmla="*/ 217 w 251"/>
                <a:gd name="T27" fmla="*/ 2 h 54"/>
                <a:gd name="T28" fmla="*/ 217 w 251"/>
                <a:gd name="T29" fmla="*/ 2 h 54"/>
                <a:gd name="T30" fmla="*/ 176 w 251"/>
                <a:gd name="T31" fmla="*/ 0 h 54"/>
                <a:gd name="T32" fmla="*/ 125 w 251"/>
                <a:gd name="T33" fmla="*/ 2 h 54"/>
                <a:gd name="T34" fmla="*/ 66 w 251"/>
                <a:gd name="T35" fmla="*/ 5 h 54"/>
                <a:gd name="T36" fmla="*/ 0 w 251"/>
                <a:gd name="T37" fmla="*/ 11 h 54"/>
                <a:gd name="T38" fmla="*/ 0 w 251"/>
                <a:gd name="T39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1" h="54">
                  <a:moveTo>
                    <a:pt x="0" y="11"/>
                  </a:moveTo>
                  <a:lnTo>
                    <a:pt x="0" y="11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83" y="51"/>
                  </a:lnTo>
                  <a:lnTo>
                    <a:pt x="117" y="50"/>
                  </a:lnTo>
                  <a:lnTo>
                    <a:pt x="174" y="48"/>
                  </a:lnTo>
                  <a:lnTo>
                    <a:pt x="220" y="48"/>
                  </a:lnTo>
                  <a:lnTo>
                    <a:pt x="251" y="51"/>
                  </a:lnTo>
                  <a:lnTo>
                    <a:pt x="251" y="51"/>
                  </a:lnTo>
                  <a:lnTo>
                    <a:pt x="235" y="26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176" y="0"/>
                  </a:lnTo>
                  <a:lnTo>
                    <a:pt x="125" y="2"/>
                  </a:lnTo>
                  <a:lnTo>
                    <a:pt x="66" y="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7" name="Freeform 22">
              <a:extLst>
                <a:ext uri="{FF2B5EF4-FFF2-40B4-BE49-F238E27FC236}">
                  <a16:creationId xmlns:a16="http://schemas.microsoft.com/office/drawing/2014/main" id="{0A725B0D-9A7A-5F41-BCE2-96F0BE3C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2319"/>
              <a:ext cx="60" cy="138"/>
            </a:xfrm>
            <a:custGeom>
              <a:avLst/>
              <a:gdLst>
                <a:gd name="T0" fmla="*/ 86 w 121"/>
                <a:gd name="T1" fmla="*/ 0 h 276"/>
                <a:gd name="T2" fmla="*/ 86 w 121"/>
                <a:gd name="T3" fmla="*/ 0 h 276"/>
                <a:gd name="T4" fmla="*/ 70 w 121"/>
                <a:gd name="T5" fmla="*/ 33 h 276"/>
                <a:gd name="T6" fmla="*/ 56 w 121"/>
                <a:gd name="T7" fmla="*/ 67 h 276"/>
                <a:gd name="T8" fmla="*/ 32 w 121"/>
                <a:gd name="T9" fmla="*/ 127 h 276"/>
                <a:gd name="T10" fmla="*/ 13 w 121"/>
                <a:gd name="T11" fmla="*/ 183 h 276"/>
                <a:gd name="T12" fmla="*/ 0 w 121"/>
                <a:gd name="T13" fmla="*/ 228 h 276"/>
                <a:gd name="T14" fmla="*/ 0 w 121"/>
                <a:gd name="T15" fmla="*/ 228 h 276"/>
                <a:gd name="T16" fmla="*/ 17 w 121"/>
                <a:gd name="T17" fmla="*/ 252 h 276"/>
                <a:gd name="T18" fmla="*/ 36 w 121"/>
                <a:gd name="T19" fmla="*/ 276 h 276"/>
                <a:gd name="T20" fmla="*/ 36 w 121"/>
                <a:gd name="T21" fmla="*/ 276 h 276"/>
                <a:gd name="T22" fmla="*/ 48 w 121"/>
                <a:gd name="T23" fmla="*/ 234 h 276"/>
                <a:gd name="T24" fmla="*/ 64 w 121"/>
                <a:gd name="T25" fmla="*/ 180 h 276"/>
                <a:gd name="T26" fmla="*/ 75 w 121"/>
                <a:gd name="T27" fmla="*/ 146 h 276"/>
                <a:gd name="T28" fmla="*/ 87 w 121"/>
                <a:gd name="T29" fmla="*/ 113 h 276"/>
                <a:gd name="T30" fmla="*/ 103 w 121"/>
                <a:gd name="T31" fmla="*/ 76 h 276"/>
                <a:gd name="T32" fmla="*/ 121 w 121"/>
                <a:gd name="T33" fmla="*/ 38 h 276"/>
                <a:gd name="T34" fmla="*/ 121 w 121"/>
                <a:gd name="T35" fmla="*/ 38 h 276"/>
                <a:gd name="T36" fmla="*/ 86 w 121"/>
                <a:gd name="T37" fmla="*/ 0 h 276"/>
                <a:gd name="T38" fmla="*/ 86 w 121"/>
                <a:gd name="T3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" h="276">
                  <a:moveTo>
                    <a:pt x="86" y="0"/>
                  </a:moveTo>
                  <a:lnTo>
                    <a:pt x="86" y="0"/>
                  </a:lnTo>
                  <a:lnTo>
                    <a:pt x="70" y="33"/>
                  </a:lnTo>
                  <a:lnTo>
                    <a:pt x="56" y="67"/>
                  </a:lnTo>
                  <a:lnTo>
                    <a:pt x="32" y="127"/>
                  </a:lnTo>
                  <a:lnTo>
                    <a:pt x="13" y="183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17" y="252"/>
                  </a:lnTo>
                  <a:lnTo>
                    <a:pt x="36" y="276"/>
                  </a:lnTo>
                  <a:lnTo>
                    <a:pt x="36" y="276"/>
                  </a:lnTo>
                  <a:lnTo>
                    <a:pt x="48" y="234"/>
                  </a:lnTo>
                  <a:lnTo>
                    <a:pt x="64" y="180"/>
                  </a:lnTo>
                  <a:lnTo>
                    <a:pt x="75" y="146"/>
                  </a:lnTo>
                  <a:lnTo>
                    <a:pt x="87" y="113"/>
                  </a:lnTo>
                  <a:lnTo>
                    <a:pt x="103" y="76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339EFFCC-5D20-4D43-BAD3-8FD5C04D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009"/>
              <a:ext cx="83" cy="144"/>
            </a:xfrm>
            <a:custGeom>
              <a:avLst/>
              <a:gdLst>
                <a:gd name="T0" fmla="*/ 60 w 165"/>
                <a:gd name="T1" fmla="*/ 246 h 287"/>
                <a:gd name="T2" fmla="*/ 60 w 165"/>
                <a:gd name="T3" fmla="*/ 246 h 287"/>
                <a:gd name="T4" fmla="*/ 71 w 165"/>
                <a:gd name="T5" fmla="*/ 214 h 287"/>
                <a:gd name="T6" fmla="*/ 82 w 165"/>
                <a:gd name="T7" fmla="*/ 182 h 287"/>
                <a:gd name="T8" fmla="*/ 95 w 165"/>
                <a:gd name="T9" fmla="*/ 152 h 287"/>
                <a:gd name="T10" fmla="*/ 108 w 165"/>
                <a:gd name="T11" fmla="*/ 122 h 287"/>
                <a:gd name="T12" fmla="*/ 137 w 165"/>
                <a:gd name="T13" fmla="*/ 66 h 287"/>
                <a:gd name="T14" fmla="*/ 165 w 165"/>
                <a:gd name="T15" fmla="*/ 16 h 287"/>
                <a:gd name="T16" fmla="*/ 165 w 165"/>
                <a:gd name="T17" fmla="*/ 16 h 287"/>
                <a:gd name="T18" fmla="*/ 118 w 165"/>
                <a:gd name="T19" fmla="*/ 0 h 287"/>
                <a:gd name="T20" fmla="*/ 118 w 165"/>
                <a:gd name="T21" fmla="*/ 0 h 287"/>
                <a:gd name="T22" fmla="*/ 102 w 165"/>
                <a:gd name="T23" fmla="*/ 31 h 287"/>
                <a:gd name="T24" fmla="*/ 84 w 165"/>
                <a:gd name="T25" fmla="*/ 63 h 287"/>
                <a:gd name="T26" fmla="*/ 67 w 165"/>
                <a:gd name="T27" fmla="*/ 96 h 287"/>
                <a:gd name="T28" fmla="*/ 51 w 165"/>
                <a:gd name="T29" fmla="*/ 133 h 287"/>
                <a:gd name="T30" fmla="*/ 36 w 165"/>
                <a:gd name="T31" fmla="*/ 169 h 287"/>
                <a:gd name="T32" fmla="*/ 22 w 165"/>
                <a:gd name="T33" fmla="*/ 208 h 287"/>
                <a:gd name="T34" fmla="*/ 9 w 165"/>
                <a:gd name="T35" fmla="*/ 248 h 287"/>
                <a:gd name="T36" fmla="*/ 0 w 165"/>
                <a:gd name="T37" fmla="*/ 287 h 287"/>
                <a:gd name="T38" fmla="*/ 0 w 165"/>
                <a:gd name="T39" fmla="*/ 287 h 287"/>
                <a:gd name="T40" fmla="*/ 4 w 165"/>
                <a:gd name="T41" fmla="*/ 283 h 287"/>
                <a:gd name="T42" fmla="*/ 4 w 165"/>
                <a:gd name="T43" fmla="*/ 283 h 287"/>
                <a:gd name="T44" fmla="*/ 31 w 165"/>
                <a:gd name="T45" fmla="*/ 264 h 287"/>
                <a:gd name="T46" fmla="*/ 60 w 165"/>
                <a:gd name="T47" fmla="*/ 246 h 287"/>
                <a:gd name="T48" fmla="*/ 60 w 165"/>
                <a:gd name="T49" fmla="*/ 24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287">
                  <a:moveTo>
                    <a:pt x="60" y="246"/>
                  </a:moveTo>
                  <a:lnTo>
                    <a:pt x="60" y="246"/>
                  </a:lnTo>
                  <a:lnTo>
                    <a:pt x="71" y="214"/>
                  </a:lnTo>
                  <a:lnTo>
                    <a:pt x="82" y="182"/>
                  </a:lnTo>
                  <a:lnTo>
                    <a:pt x="95" y="152"/>
                  </a:lnTo>
                  <a:lnTo>
                    <a:pt x="108" y="122"/>
                  </a:lnTo>
                  <a:lnTo>
                    <a:pt x="137" y="66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2" y="31"/>
                  </a:lnTo>
                  <a:lnTo>
                    <a:pt x="84" y="63"/>
                  </a:lnTo>
                  <a:lnTo>
                    <a:pt x="67" y="96"/>
                  </a:lnTo>
                  <a:lnTo>
                    <a:pt x="51" y="133"/>
                  </a:lnTo>
                  <a:lnTo>
                    <a:pt x="36" y="169"/>
                  </a:lnTo>
                  <a:lnTo>
                    <a:pt x="22" y="208"/>
                  </a:lnTo>
                  <a:lnTo>
                    <a:pt x="9" y="248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4" y="283"/>
                  </a:lnTo>
                  <a:lnTo>
                    <a:pt x="4" y="283"/>
                  </a:lnTo>
                  <a:lnTo>
                    <a:pt x="31" y="264"/>
                  </a:lnTo>
                  <a:lnTo>
                    <a:pt x="60" y="246"/>
                  </a:lnTo>
                  <a:lnTo>
                    <a:pt x="60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9" name="Freeform 24">
              <a:extLst>
                <a:ext uri="{FF2B5EF4-FFF2-40B4-BE49-F238E27FC236}">
                  <a16:creationId xmlns:a16="http://schemas.microsoft.com/office/drawing/2014/main" id="{16245DAE-6150-1E42-892D-72EF3165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" y="1937"/>
              <a:ext cx="64" cy="59"/>
            </a:xfrm>
            <a:custGeom>
              <a:avLst/>
              <a:gdLst>
                <a:gd name="T0" fmla="*/ 46 w 127"/>
                <a:gd name="T1" fmla="*/ 118 h 118"/>
                <a:gd name="T2" fmla="*/ 46 w 127"/>
                <a:gd name="T3" fmla="*/ 118 h 118"/>
                <a:gd name="T4" fmla="*/ 70 w 127"/>
                <a:gd name="T5" fmla="*/ 83 h 118"/>
                <a:gd name="T6" fmla="*/ 92 w 127"/>
                <a:gd name="T7" fmla="*/ 53 h 118"/>
                <a:gd name="T8" fmla="*/ 127 w 127"/>
                <a:gd name="T9" fmla="*/ 6 h 118"/>
                <a:gd name="T10" fmla="*/ 127 w 127"/>
                <a:gd name="T11" fmla="*/ 6 h 118"/>
                <a:gd name="T12" fmla="*/ 100 w 127"/>
                <a:gd name="T13" fmla="*/ 3 h 118"/>
                <a:gd name="T14" fmla="*/ 73 w 127"/>
                <a:gd name="T15" fmla="*/ 0 h 118"/>
                <a:gd name="T16" fmla="*/ 73 w 127"/>
                <a:gd name="T17" fmla="*/ 0 h 118"/>
                <a:gd name="T18" fmla="*/ 38 w 127"/>
                <a:gd name="T19" fmla="*/ 45 h 118"/>
                <a:gd name="T20" fmla="*/ 19 w 127"/>
                <a:gd name="T21" fmla="*/ 72 h 118"/>
                <a:gd name="T22" fmla="*/ 0 w 127"/>
                <a:gd name="T23" fmla="*/ 102 h 118"/>
                <a:gd name="T24" fmla="*/ 0 w 127"/>
                <a:gd name="T25" fmla="*/ 102 h 118"/>
                <a:gd name="T26" fmla="*/ 46 w 127"/>
                <a:gd name="T27" fmla="*/ 118 h 118"/>
                <a:gd name="T28" fmla="*/ 46 w 127"/>
                <a:gd name="T2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118">
                  <a:moveTo>
                    <a:pt x="46" y="118"/>
                  </a:moveTo>
                  <a:lnTo>
                    <a:pt x="46" y="118"/>
                  </a:lnTo>
                  <a:lnTo>
                    <a:pt x="70" y="83"/>
                  </a:lnTo>
                  <a:lnTo>
                    <a:pt x="92" y="53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00" y="3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38" y="45"/>
                  </a:lnTo>
                  <a:lnTo>
                    <a:pt x="19" y="7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46" y="118"/>
                  </a:lnTo>
                  <a:lnTo>
                    <a:pt x="4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0" name="Freeform 25">
              <a:extLst>
                <a:ext uri="{FF2B5EF4-FFF2-40B4-BE49-F238E27FC236}">
                  <a16:creationId xmlns:a16="http://schemas.microsoft.com/office/drawing/2014/main" id="{53B21CA1-5CCD-4941-BEBE-100CFC68A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166"/>
              <a:ext cx="63" cy="253"/>
            </a:xfrm>
            <a:custGeom>
              <a:avLst/>
              <a:gdLst>
                <a:gd name="T0" fmla="*/ 8 w 126"/>
                <a:gd name="T1" fmla="*/ 46 h 505"/>
                <a:gd name="T2" fmla="*/ 8 w 126"/>
                <a:gd name="T3" fmla="*/ 46 h 505"/>
                <a:gd name="T4" fmla="*/ 4 w 126"/>
                <a:gd name="T5" fmla="*/ 75 h 505"/>
                <a:gd name="T6" fmla="*/ 1 w 126"/>
                <a:gd name="T7" fmla="*/ 103 h 505"/>
                <a:gd name="T8" fmla="*/ 0 w 126"/>
                <a:gd name="T9" fmla="*/ 134 h 505"/>
                <a:gd name="T10" fmla="*/ 0 w 126"/>
                <a:gd name="T11" fmla="*/ 164 h 505"/>
                <a:gd name="T12" fmla="*/ 0 w 126"/>
                <a:gd name="T13" fmla="*/ 164 h 505"/>
                <a:gd name="T14" fmla="*/ 1 w 126"/>
                <a:gd name="T15" fmla="*/ 207 h 505"/>
                <a:gd name="T16" fmla="*/ 4 w 126"/>
                <a:gd name="T17" fmla="*/ 248 h 505"/>
                <a:gd name="T18" fmla="*/ 9 w 126"/>
                <a:gd name="T19" fmla="*/ 290 h 505"/>
                <a:gd name="T20" fmla="*/ 17 w 126"/>
                <a:gd name="T21" fmla="*/ 330 h 505"/>
                <a:gd name="T22" fmla="*/ 27 w 126"/>
                <a:gd name="T23" fmla="*/ 368 h 505"/>
                <a:gd name="T24" fmla="*/ 38 w 126"/>
                <a:gd name="T25" fmla="*/ 406 h 505"/>
                <a:gd name="T26" fmla="*/ 49 w 126"/>
                <a:gd name="T27" fmla="*/ 444 h 505"/>
                <a:gd name="T28" fmla="*/ 63 w 126"/>
                <a:gd name="T29" fmla="*/ 480 h 505"/>
                <a:gd name="T30" fmla="*/ 63 w 126"/>
                <a:gd name="T31" fmla="*/ 480 h 505"/>
                <a:gd name="T32" fmla="*/ 94 w 126"/>
                <a:gd name="T33" fmla="*/ 492 h 505"/>
                <a:gd name="T34" fmla="*/ 126 w 126"/>
                <a:gd name="T35" fmla="*/ 505 h 505"/>
                <a:gd name="T36" fmla="*/ 126 w 126"/>
                <a:gd name="T37" fmla="*/ 505 h 505"/>
                <a:gd name="T38" fmla="*/ 110 w 126"/>
                <a:gd name="T39" fmla="*/ 467 h 505"/>
                <a:gd name="T40" fmla="*/ 94 w 126"/>
                <a:gd name="T41" fmla="*/ 427 h 505"/>
                <a:gd name="T42" fmla="*/ 81 w 126"/>
                <a:gd name="T43" fmla="*/ 385 h 505"/>
                <a:gd name="T44" fmla="*/ 70 w 126"/>
                <a:gd name="T45" fmla="*/ 344 h 505"/>
                <a:gd name="T46" fmla="*/ 60 w 126"/>
                <a:gd name="T47" fmla="*/ 299 h 505"/>
                <a:gd name="T48" fmla="*/ 52 w 126"/>
                <a:gd name="T49" fmla="*/ 255 h 505"/>
                <a:gd name="T50" fmla="*/ 47 w 126"/>
                <a:gd name="T51" fmla="*/ 210 h 505"/>
                <a:gd name="T52" fmla="*/ 46 w 126"/>
                <a:gd name="T53" fmla="*/ 164 h 505"/>
                <a:gd name="T54" fmla="*/ 46 w 126"/>
                <a:gd name="T55" fmla="*/ 164 h 505"/>
                <a:gd name="T56" fmla="*/ 47 w 126"/>
                <a:gd name="T57" fmla="*/ 121 h 505"/>
                <a:gd name="T58" fmla="*/ 51 w 126"/>
                <a:gd name="T59" fmla="*/ 81 h 505"/>
                <a:gd name="T60" fmla="*/ 57 w 126"/>
                <a:gd name="T61" fmla="*/ 39 h 505"/>
                <a:gd name="T62" fmla="*/ 65 w 126"/>
                <a:gd name="T63" fmla="*/ 0 h 505"/>
                <a:gd name="T64" fmla="*/ 65 w 126"/>
                <a:gd name="T65" fmla="*/ 0 h 505"/>
                <a:gd name="T66" fmla="*/ 57 w 126"/>
                <a:gd name="T67" fmla="*/ 6 h 505"/>
                <a:gd name="T68" fmla="*/ 57 w 126"/>
                <a:gd name="T69" fmla="*/ 6 h 505"/>
                <a:gd name="T70" fmla="*/ 32 w 126"/>
                <a:gd name="T71" fmla="*/ 25 h 505"/>
                <a:gd name="T72" fmla="*/ 8 w 126"/>
                <a:gd name="T73" fmla="*/ 46 h 505"/>
                <a:gd name="T74" fmla="*/ 8 w 126"/>
                <a:gd name="T75" fmla="*/ 4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505">
                  <a:moveTo>
                    <a:pt x="8" y="46"/>
                  </a:moveTo>
                  <a:lnTo>
                    <a:pt x="8" y="46"/>
                  </a:lnTo>
                  <a:lnTo>
                    <a:pt x="4" y="75"/>
                  </a:lnTo>
                  <a:lnTo>
                    <a:pt x="1" y="103"/>
                  </a:lnTo>
                  <a:lnTo>
                    <a:pt x="0" y="13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1" y="207"/>
                  </a:lnTo>
                  <a:lnTo>
                    <a:pt x="4" y="248"/>
                  </a:lnTo>
                  <a:lnTo>
                    <a:pt x="9" y="290"/>
                  </a:lnTo>
                  <a:lnTo>
                    <a:pt x="17" y="330"/>
                  </a:lnTo>
                  <a:lnTo>
                    <a:pt x="27" y="368"/>
                  </a:lnTo>
                  <a:lnTo>
                    <a:pt x="38" y="406"/>
                  </a:lnTo>
                  <a:lnTo>
                    <a:pt x="49" y="444"/>
                  </a:lnTo>
                  <a:lnTo>
                    <a:pt x="63" y="480"/>
                  </a:lnTo>
                  <a:lnTo>
                    <a:pt x="63" y="480"/>
                  </a:lnTo>
                  <a:lnTo>
                    <a:pt x="94" y="492"/>
                  </a:lnTo>
                  <a:lnTo>
                    <a:pt x="126" y="505"/>
                  </a:lnTo>
                  <a:lnTo>
                    <a:pt x="126" y="505"/>
                  </a:lnTo>
                  <a:lnTo>
                    <a:pt x="110" y="467"/>
                  </a:lnTo>
                  <a:lnTo>
                    <a:pt x="94" y="427"/>
                  </a:lnTo>
                  <a:lnTo>
                    <a:pt x="81" y="385"/>
                  </a:lnTo>
                  <a:lnTo>
                    <a:pt x="70" y="344"/>
                  </a:lnTo>
                  <a:lnTo>
                    <a:pt x="60" y="299"/>
                  </a:lnTo>
                  <a:lnTo>
                    <a:pt x="52" y="255"/>
                  </a:lnTo>
                  <a:lnTo>
                    <a:pt x="47" y="210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7" y="121"/>
                  </a:lnTo>
                  <a:lnTo>
                    <a:pt x="51" y="81"/>
                  </a:lnTo>
                  <a:lnTo>
                    <a:pt x="57" y="39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32" y="25"/>
                  </a:lnTo>
                  <a:lnTo>
                    <a:pt x="8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3A7430FE-F8DA-644C-A591-308CDFC08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437"/>
              <a:ext cx="105" cy="126"/>
            </a:xfrm>
            <a:custGeom>
              <a:avLst/>
              <a:gdLst>
                <a:gd name="T0" fmla="*/ 0 w 210"/>
                <a:gd name="T1" fmla="*/ 0 h 250"/>
                <a:gd name="T2" fmla="*/ 0 w 210"/>
                <a:gd name="T3" fmla="*/ 0 h 250"/>
                <a:gd name="T4" fmla="*/ 19 w 210"/>
                <a:gd name="T5" fmla="*/ 41 h 250"/>
                <a:gd name="T6" fmla="*/ 41 w 210"/>
                <a:gd name="T7" fmla="*/ 79 h 250"/>
                <a:gd name="T8" fmla="*/ 62 w 210"/>
                <a:gd name="T9" fmla="*/ 116 h 250"/>
                <a:gd name="T10" fmla="*/ 82 w 210"/>
                <a:gd name="T11" fmla="*/ 150 h 250"/>
                <a:gd name="T12" fmla="*/ 103 w 210"/>
                <a:gd name="T13" fmla="*/ 180 h 250"/>
                <a:gd name="T14" fmla="*/ 122 w 210"/>
                <a:gd name="T15" fmla="*/ 207 h 250"/>
                <a:gd name="T16" fmla="*/ 156 w 210"/>
                <a:gd name="T17" fmla="*/ 250 h 250"/>
                <a:gd name="T18" fmla="*/ 156 w 210"/>
                <a:gd name="T19" fmla="*/ 250 h 250"/>
                <a:gd name="T20" fmla="*/ 183 w 210"/>
                <a:gd name="T21" fmla="*/ 247 h 250"/>
                <a:gd name="T22" fmla="*/ 210 w 210"/>
                <a:gd name="T23" fmla="*/ 242 h 250"/>
                <a:gd name="T24" fmla="*/ 210 w 210"/>
                <a:gd name="T25" fmla="*/ 242 h 250"/>
                <a:gd name="T26" fmla="*/ 183 w 210"/>
                <a:gd name="T27" fmla="*/ 209 h 250"/>
                <a:gd name="T28" fmla="*/ 148 w 210"/>
                <a:gd name="T29" fmla="*/ 159 h 250"/>
                <a:gd name="T30" fmla="*/ 127 w 210"/>
                <a:gd name="T31" fmla="*/ 130 h 250"/>
                <a:gd name="T32" fmla="*/ 106 w 210"/>
                <a:gd name="T33" fmla="*/ 97 h 250"/>
                <a:gd name="T34" fmla="*/ 84 w 210"/>
                <a:gd name="T35" fmla="*/ 60 h 250"/>
                <a:gd name="T36" fmla="*/ 63 w 210"/>
                <a:gd name="T37" fmla="*/ 20 h 250"/>
                <a:gd name="T38" fmla="*/ 63 w 210"/>
                <a:gd name="T39" fmla="*/ 20 h 250"/>
                <a:gd name="T40" fmla="*/ 31 w 210"/>
                <a:gd name="T41" fmla="*/ 11 h 250"/>
                <a:gd name="T42" fmla="*/ 0 w 210"/>
                <a:gd name="T43" fmla="*/ 0 h 250"/>
                <a:gd name="T44" fmla="*/ 0 w 210"/>
                <a:gd name="T4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250">
                  <a:moveTo>
                    <a:pt x="0" y="0"/>
                  </a:moveTo>
                  <a:lnTo>
                    <a:pt x="0" y="0"/>
                  </a:lnTo>
                  <a:lnTo>
                    <a:pt x="19" y="41"/>
                  </a:lnTo>
                  <a:lnTo>
                    <a:pt x="41" y="79"/>
                  </a:lnTo>
                  <a:lnTo>
                    <a:pt x="62" y="116"/>
                  </a:lnTo>
                  <a:lnTo>
                    <a:pt x="82" y="150"/>
                  </a:lnTo>
                  <a:lnTo>
                    <a:pt x="103" y="180"/>
                  </a:lnTo>
                  <a:lnTo>
                    <a:pt x="122" y="207"/>
                  </a:lnTo>
                  <a:lnTo>
                    <a:pt x="156" y="250"/>
                  </a:lnTo>
                  <a:lnTo>
                    <a:pt x="156" y="250"/>
                  </a:lnTo>
                  <a:lnTo>
                    <a:pt x="183" y="247"/>
                  </a:lnTo>
                  <a:lnTo>
                    <a:pt x="210" y="242"/>
                  </a:lnTo>
                  <a:lnTo>
                    <a:pt x="210" y="242"/>
                  </a:lnTo>
                  <a:lnTo>
                    <a:pt x="183" y="209"/>
                  </a:lnTo>
                  <a:lnTo>
                    <a:pt x="148" y="159"/>
                  </a:lnTo>
                  <a:lnTo>
                    <a:pt x="127" y="130"/>
                  </a:lnTo>
                  <a:lnTo>
                    <a:pt x="106" y="97"/>
                  </a:lnTo>
                  <a:lnTo>
                    <a:pt x="84" y="6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31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2" name="Freeform 27">
              <a:extLst>
                <a:ext uri="{FF2B5EF4-FFF2-40B4-BE49-F238E27FC236}">
                  <a16:creationId xmlns:a16="http://schemas.microsoft.com/office/drawing/2014/main" id="{CF943B43-1C43-9C43-A5A9-CB343563F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2132"/>
              <a:ext cx="39" cy="57"/>
            </a:xfrm>
            <a:custGeom>
              <a:avLst/>
              <a:gdLst>
                <a:gd name="T0" fmla="*/ 20 w 76"/>
                <a:gd name="T1" fmla="*/ 37 h 115"/>
                <a:gd name="T2" fmla="*/ 20 w 76"/>
                <a:gd name="T3" fmla="*/ 37 h 115"/>
                <a:gd name="T4" fmla="*/ 16 w 76"/>
                <a:gd name="T5" fmla="*/ 41 h 115"/>
                <a:gd name="T6" fmla="*/ 16 w 76"/>
                <a:gd name="T7" fmla="*/ 41 h 115"/>
                <a:gd name="T8" fmla="*/ 8 w 76"/>
                <a:gd name="T9" fmla="*/ 78 h 115"/>
                <a:gd name="T10" fmla="*/ 0 w 76"/>
                <a:gd name="T11" fmla="*/ 115 h 115"/>
                <a:gd name="T12" fmla="*/ 0 w 76"/>
                <a:gd name="T13" fmla="*/ 115 h 115"/>
                <a:gd name="T14" fmla="*/ 24 w 76"/>
                <a:gd name="T15" fmla="*/ 94 h 115"/>
                <a:gd name="T16" fmla="*/ 49 w 76"/>
                <a:gd name="T17" fmla="*/ 75 h 115"/>
                <a:gd name="T18" fmla="*/ 49 w 76"/>
                <a:gd name="T19" fmla="*/ 75 h 115"/>
                <a:gd name="T20" fmla="*/ 57 w 76"/>
                <a:gd name="T21" fmla="*/ 69 h 115"/>
                <a:gd name="T22" fmla="*/ 57 w 76"/>
                <a:gd name="T23" fmla="*/ 69 h 115"/>
                <a:gd name="T24" fmla="*/ 67 w 76"/>
                <a:gd name="T25" fmla="*/ 34 h 115"/>
                <a:gd name="T26" fmla="*/ 76 w 76"/>
                <a:gd name="T27" fmla="*/ 0 h 115"/>
                <a:gd name="T28" fmla="*/ 76 w 76"/>
                <a:gd name="T29" fmla="*/ 0 h 115"/>
                <a:gd name="T30" fmla="*/ 47 w 76"/>
                <a:gd name="T31" fmla="*/ 18 h 115"/>
                <a:gd name="T32" fmla="*/ 20 w 76"/>
                <a:gd name="T33" fmla="*/ 37 h 115"/>
                <a:gd name="T34" fmla="*/ 20 w 76"/>
                <a:gd name="T35" fmla="*/ 3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115">
                  <a:moveTo>
                    <a:pt x="20" y="37"/>
                  </a:moveTo>
                  <a:lnTo>
                    <a:pt x="20" y="37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8" y="7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4" y="94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67" y="34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7" y="18"/>
                  </a:lnTo>
                  <a:lnTo>
                    <a:pt x="20" y="37"/>
                  </a:ln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3" name="Freeform 28">
              <a:extLst>
                <a:ext uri="{FF2B5EF4-FFF2-40B4-BE49-F238E27FC236}">
                  <a16:creationId xmlns:a16="http://schemas.microsoft.com/office/drawing/2014/main" id="{0651B8DA-356F-2341-8412-1DAAA30E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419"/>
              <a:ext cx="286" cy="49"/>
            </a:xfrm>
            <a:custGeom>
              <a:avLst/>
              <a:gdLst>
                <a:gd name="T0" fmla="*/ 0 w 570"/>
                <a:gd name="T1" fmla="*/ 0 h 97"/>
                <a:gd name="T2" fmla="*/ 0 w 570"/>
                <a:gd name="T3" fmla="*/ 0 h 97"/>
                <a:gd name="T4" fmla="*/ 14 w 570"/>
                <a:gd name="T5" fmla="*/ 29 h 97"/>
                <a:gd name="T6" fmla="*/ 28 w 570"/>
                <a:gd name="T7" fmla="*/ 57 h 97"/>
                <a:gd name="T8" fmla="*/ 28 w 570"/>
                <a:gd name="T9" fmla="*/ 57 h 97"/>
                <a:gd name="T10" fmla="*/ 67 w 570"/>
                <a:gd name="T11" fmla="*/ 69 h 97"/>
                <a:gd name="T12" fmla="*/ 103 w 570"/>
                <a:gd name="T13" fmla="*/ 77 h 97"/>
                <a:gd name="T14" fmla="*/ 142 w 570"/>
                <a:gd name="T15" fmla="*/ 83 h 97"/>
                <a:gd name="T16" fmla="*/ 178 w 570"/>
                <a:gd name="T17" fmla="*/ 88 h 97"/>
                <a:gd name="T18" fmla="*/ 215 w 570"/>
                <a:gd name="T19" fmla="*/ 93 h 97"/>
                <a:gd name="T20" fmla="*/ 250 w 570"/>
                <a:gd name="T21" fmla="*/ 94 h 97"/>
                <a:gd name="T22" fmla="*/ 285 w 570"/>
                <a:gd name="T23" fmla="*/ 96 h 97"/>
                <a:gd name="T24" fmla="*/ 318 w 570"/>
                <a:gd name="T25" fmla="*/ 97 h 97"/>
                <a:gd name="T26" fmla="*/ 318 w 570"/>
                <a:gd name="T27" fmla="*/ 97 h 97"/>
                <a:gd name="T28" fmla="*/ 381 w 570"/>
                <a:gd name="T29" fmla="*/ 96 h 97"/>
                <a:gd name="T30" fmla="*/ 438 w 570"/>
                <a:gd name="T31" fmla="*/ 91 h 97"/>
                <a:gd name="T32" fmla="*/ 486 w 570"/>
                <a:gd name="T33" fmla="*/ 85 h 97"/>
                <a:gd name="T34" fmla="*/ 527 w 570"/>
                <a:gd name="T35" fmla="*/ 80 h 97"/>
                <a:gd name="T36" fmla="*/ 527 w 570"/>
                <a:gd name="T37" fmla="*/ 80 h 97"/>
                <a:gd name="T38" fmla="*/ 550 w 570"/>
                <a:gd name="T39" fmla="*/ 53 h 97"/>
                <a:gd name="T40" fmla="*/ 570 w 570"/>
                <a:gd name="T41" fmla="*/ 24 h 97"/>
                <a:gd name="T42" fmla="*/ 570 w 570"/>
                <a:gd name="T43" fmla="*/ 22 h 97"/>
                <a:gd name="T44" fmla="*/ 570 w 570"/>
                <a:gd name="T45" fmla="*/ 22 h 97"/>
                <a:gd name="T46" fmla="*/ 556 w 570"/>
                <a:gd name="T47" fmla="*/ 26 h 97"/>
                <a:gd name="T48" fmla="*/ 518 w 570"/>
                <a:gd name="T49" fmla="*/ 32 h 97"/>
                <a:gd name="T50" fmla="*/ 460 w 570"/>
                <a:gd name="T51" fmla="*/ 40 h 97"/>
                <a:gd name="T52" fmla="*/ 425 w 570"/>
                <a:gd name="T53" fmla="*/ 45 h 97"/>
                <a:gd name="T54" fmla="*/ 387 w 570"/>
                <a:gd name="T55" fmla="*/ 46 h 97"/>
                <a:gd name="T56" fmla="*/ 344 w 570"/>
                <a:gd name="T57" fmla="*/ 48 h 97"/>
                <a:gd name="T58" fmla="*/ 299 w 570"/>
                <a:gd name="T59" fmla="*/ 48 h 97"/>
                <a:gd name="T60" fmla="*/ 253 w 570"/>
                <a:gd name="T61" fmla="*/ 46 h 97"/>
                <a:gd name="T62" fmla="*/ 204 w 570"/>
                <a:gd name="T63" fmla="*/ 43 h 97"/>
                <a:gd name="T64" fmla="*/ 154 w 570"/>
                <a:gd name="T65" fmla="*/ 37 h 97"/>
                <a:gd name="T66" fmla="*/ 103 w 570"/>
                <a:gd name="T67" fmla="*/ 27 h 97"/>
                <a:gd name="T68" fmla="*/ 51 w 570"/>
                <a:gd name="T69" fmla="*/ 16 h 97"/>
                <a:gd name="T70" fmla="*/ 0 w 570"/>
                <a:gd name="T71" fmla="*/ 0 h 97"/>
                <a:gd name="T72" fmla="*/ 0 w 570"/>
                <a:gd name="T7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0" h="97">
                  <a:moveTo>
                    <a:pt x="0" y="0"/>
                  </a:moveTo>
                  <a:lnTo>
                    <a:pt x="0" y="0"/>
                  </a:lnTo>
                  <a:lnTo>
                    <a:pt x="14" y="2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67" y="69"/>
                  </a:lnTo>
                  <a:lnTo>
                    <a:pt x="103" y="77"/>
                  </a:lnTo>
                  <a:lnTo>
                    <a:pt x="142" y="83"/>
                  </a:lnTo>
                  <a:lnTo>
                    <a:pt x="178" y="88"/>
                  </a:lnTo>
                  <a:lnTo>
                    <a:pt x="215" y="93"/>
                  </a:lnTo>
                  <a:lnTo>
                    <a:pt x="250" y="94"/>
                  </a:lnTo>
                  <a:lnTo>
                    <a:pt x="285" y="96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81" y="96"/>
                  </a:lnTo>
                  <a:lnTo>
                    <a:pt x="438" y="91"/>
                  </a:lnTo>
                  <a:lnTo>
                    <a:pt x="486" y="85"/>
                  </a:lnTo>
                  <a:lnTo>
                    <a:pt x="527" y="80"/>
                  </a:lnTo>
                  <a:lnTo>
                    <a:pt x="527" y="80"/>
                  </a:lnTo>
                  <a:lnTo>
                    <a:pt x="550" y="53"/>
                  </a:lnTo>
                  <a:lnTo>
                    <a:pt x="570" y="24"/>
                  </a:lnTo>
                  <a:lnTo>
                    <a:pt x="570" y="22"/>
                  </a:lnTo>
                  <a:lnTo>
                    <a:pt x="570" y="22"/>
                  </a:lnTo>
                  <a:lnTo>
                    <a:pt x="556" y="26"/>
                  </a:lnTo>
                  <a:lnTo>
                    <a:pt x="518" y="32"/>
                  </a:lnTo>
                  <a:lnTo>
                    <a:pt x="460" y="40"/>
                  </a:lnTo>
                  <a:lnTo>
                    <a:pt x="425" y="45"/>
                  </a:lnTo>
                  <a:lnTo>
                    <a:pt x="387" y="46"/>
                  </a:lnTo>
                  <a:lnTo>
                    <a:pt x="344" y="48"/>
                  </a:lnTo>
                  <a:lnTo>
                    <a:pt x="299" y="48"/>
                  </a:lnTo>
                  <a:lnTo>
                    <a:pt x="253" y="46"/>
                  </a:lnTo>
                  <a:lnTo>
                    <a:pt x="204" y="43"/>
                  </a:lnTo>
                  <a:lnTo>
                    <a:pt x="154" y="37"/>
                  </a:lnTo>
                  <a:lnTo>
                    <a:pt x="103" y="27"/>
                  </a:lnTo>
                  <a:lnTo>
                    <a:pt x="51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684EDA98-B5CB-6A4F-A050-3A5A78D48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137"/>
              <a:ext cx="105" cy="182"/>
            </a:xfrm>
            <a:custGeom>
              <a:avLst/>
              <a:gdLst>
                <a:gd name="T0" fmla="*/ 209 w 209"/>
                <a:gd name="T1" fmla="*/ 318 h 365"/>
                <a:gd name="T2" fmla="*/ 209 w 209"/>
                <a:gd name="T3" fmla="*/ 318 h 365"/>
                <a:gd name="T4" fmla="*/ 172 w 209"/>
                <a:gd name="T5" fmla="*/ 272 h 365"/>
                <a:gd name="T6" fmla="*/ 140 w 209"/>
                <a:gd name="T7" fmla="*/ 226 h 365"/>
                <a:gd name="T8" fmla="*/ 112 w 209"/>
                <a:gd name="T9" fmla="*/ 180 h 365"/>
                <a:gd name="T10" fmla="*/ 86 w 209"/>
                <a:gd name="T11" fmla="*/ 137 h 365"/>
                <a:gd name="T12" fmla="*/ 65 w 209"/>
                <a:gd name="T13" fmla="*/ 95 h 365"/>
                <a:gd name="T14" fmla="*/ 48 w 209"/>
                <a:gd name="T15" fmla="*/ 59 h 365"/>
                <a:gd name="T16" fmla="*/ 33 w 209"/>
                <a:gd name="T17" fmla="*/ 27 h 365"/>
                <a:gd name="T18" fmla="*/ 22 w 209"/>
                <a:gd name="T19" fmla="*/ 0 h 365"/>
                <a:gd name="T20" fmla="*/ 22 w 209"/>
                <a:gd name="T21" fmla="*/ 0 h 365"/>
                <a:gd name="T22" fmla="*/ 9 w 209"/>
                <a:gd name="T23" fmla="*/ 35 h 365"/>
                <a:gd name="T24" fmla="*/ 0 w 209"/>
                <a:gd name="T25" fmla="*/ 70 h 365"/>
                <a:gd name="T26" fmla="*/ 0 w 209"/>
                <a:gd name="T27" fmla="*/ 70 h 365"/>
                <a:gd name="T28" fmla="*/ 14 w 209"/>
                <a:gd name="T29" fmla="*/ 100 h 365"/>
                <a:gd name="T30" fmla="*/ 30 w 209"/>
                <a:gd name="T31" fmla="*/ 134 h 365"/>
                <a:gd name="T32" fmla="*/ 49 w 209"/>
                <a:gd name="T33" fmla="*/ 169 h 365"/>
                <a:gd name="T34" fmla="*/ 70 w 209"/>
                <a:gd name="T35" fmla="*/ 207 h 365"/>
                <a:gd name="T36" fmla="*/ 96 w 209"/>
                <a:gd name="T37" fmla="*/ 245 h 365"/>
                <a:gd name="T38" fmla="*/ 123 w 209"/>
                <a:gd name="T39" fmla="*/ 285 h 365"/>
                <a:gd name="T40" fmla="*/ 151 w 209"/>
                <a:gd name="T41" fmla="*/ 325 h 365"/>
                <a:gd name="T42" fmla="*/ 185 w 209"/>
                <a:gd name="T43" fmla="*/ 365 h 365"/>
                <a:gd name="T44" fmla="*/ 185 w 209"/>
                <a:gd name="T45" fmla="*/ 365 h 365"/>
                <a:gd name="T46" fmla="*/ 209 w 209"/>
                <a:gd name="T47" fmla="*/ 318 h 365"/>
                <a:gd name="T48" fmla="*/ 209 w 209"/>
                <a:gd name="T49" fmla="*/ 3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365">
                  <a:moveTo>
                    <a:pt x="209" y="318"/>
                  </a:moveTo>
                  <a:lnTo>
                    <a:pt x="209" y="318"/>
                  </a:lnTo>
                  <a:lnTo>
                    <a:pt x="172" y="272"/>
                  </a:lnTo>
                  <a:lnTo>
                    <a:pt x="140" y="226"/>
                  </a:lnTo>
                  <a:lnTo>
                    <a:pt x="112" y="180"/>
                  </a:lnTo>
                  <a:lnTo>
                    <a:pt x="86" y="137"/>
                  </a:lnTo>
                  <a:lnTo>
                    <a:pt x="65" y="95"/>
                  </a:lnTo>
                  <a:lnTo>
                    <a:pt x="48" y="59"/>
                  </a:lnTo>
                  <a:lnTo>
                    <a:pt x="33" y="2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9" y="35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4" y="100"/>
                  </a:lnTo>
                  <a:lnTo>
                    <a:pt x="30" y="134"/>
                  </a:lnTo>
                  <a:lnTo>
                    <a:pt x="49" y="169"/>
                  </a:lnTo>
                  <a:lnTo>
                    <a:pt x="70" y="207"/>
                  </a:lnTo>
                  <a:lnTo>
                    <a:pt x="96" y="245"/>
                  </a:lnTo>
                  <a:lnTo>
                    <a:pt x="123" y="285"/>
                  </a:lnTo>
                  <a:lnTo>
                    <a:pt x="151" y="325"/>
                  </a:lnTo>
                  <a:lnTo>
                    <a:pt x="185" y="365"/>
                  </a:lnTo>
                  <a:lnTo>
                    <a:pt x="185" y="365"/>
                  </a:lnTo>
                  <a:lnTo>
                    <a:pt x="209" y="318"/>
                  </a:lnTo>
                  <a:lnTo>
                    <a:pt x="209" y="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5" name="Freeform 30">
              <a:extLst>
                <a:ext uri="{FF2B5EF4-FFF2-40B4-BE49-F238E27FC236}">
                  <a16:creationId xmlns:a16="http://schemas.microsoft.com/office/drawing/2014/main" id="{3CAFEB8F-25DF-2949-89BE-B05B5663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315"/>
              <a:ext cx="149" cy="122"/>
            </a:xfrm>
            <a:custGeom>
              <a:avLst/>
              <a:gdLst>
                <a:gd name="T0" fmla="*/ 212 w 297"/>
                <a:gd name="T1" fmla="*/ 153 h 244"/>
                <a:gd name="T2" fmla="*/ 212 w 297"/>
                <a:gd name="T3" fmla="*/ 153 h 244"/>
                <a:gd name="T4" fmla="*/ 185 w 297"/>
                <a:gd name="T5" fmla="*/ 137 h 244"/>
                <a:gd name="T6" fmla="*/ 159 w 297"/>
                <a:gd name="T7" fmla="*/ 119 h 244"/>
                <a:gd name="T8" fmla="*/ 134 w 297"/>
                <a:gd name="T9" fmla="*/ 102 h 244"/>
                <a:gd name="T10" fmla="*/ 110 w 297"/>
                <a:gd name="T11" fmla="*/ 83 h 244"/>
                <a:gd name="T12" fmla="*/ 86 w 297"/>
                <a:gd name="T13" fmla="*/ 64 h 244"/>
                <a:gd name="T14" fmla="*/ 64 w 297"/>
                <a:gd name="T15" fmla="*/ 43 h 244"/>
                <a:gd name="T16" fmla="*/ 43 w 297"/>
                <a:gd name="T17" fmla="*/ 22 h 244"/>
                <a:gd name="T18" fmla="*/ 22 w 297"/>
                <a:gd name="T19" fmla="*/ 0 h 244"/>
                <a:gd name="T20" fmla="*/ 22 w 297"/>
                <a:gd name="T21" fmla="*/ 0 h 244"/>
                <a:gd name="T22" fmla="*/ 0 w 297"/>
                <a:gd name="T23" fmla="*/ 46 h 244"/>
                <a:gd name="T24" fmla="*/ 0 w 297"/>
                <a:gd name="T25" fmla="*/ 46 h 244"/>
                <a:gd name="T26" fmla="*/ 21 w 297"/>
                <a:gd name="T27" fmla="*/ 67 h 244"/>
                <a:gd name="T28" fmla="*/ 41 w 297"/>
                <a:gd name="T29" fmla="*/ 86 h 244"/>
                <a:gd name="T30" fmla="*/ 64 w 297"/>
                <a:gd name="T31" fmla="*/ 107 h 244"/>
                <a:gd name="T32" fmla="*/ 88 w 297"/>
                <a:gd name="T33" fmla="*/ 126 h 244"/>
                <a:gd name="T34" fmla="*/ 112 w 297"/>
                <a:gd name="T35" fmla="*/ 143 h 244"/>
                <a:gd name="T36" fmla="*/ 137 w 297"/>
                <a:gd name="T37" fmla="*/ 162 h 244"/>
                <a:gd name="T38" fmla="*/ 163 w 297"/>
                <a:gd name="T39" fmla="*/ 178 h 244"/>
                <a:gd name="T40" fmla="*/ 190 w 297"/>
                <a:gd name="T41" fmla="*/ 194 h 244"/>
                <a:gd name="T42" fmla="*/ 190 w 297"/>
                <a:gd name="T43" fmla="*/ 194 h 244"/>
                <a:gd name="T44" fmla="*/ 215 w 297"/>
                <a:gd name="T45" fmla="*/ 209 h 244"/>
                <a:gd name="T46" fmla="*/ 242 w 297"/>
                <a:gd name="T47" fmla="*/ 221 h 244"/>
                <a:gd name="T48" fmla="*/ 269 w 297"/>
                <a:gd name="T49" fmla="*/ 233 h 244"/>
                <a:gd name="T50" fmla="*/ 297 w 297"/>
                <a:gd name="T51" fmla="*/ 244 h 244"/>
                <a:gd name="T52" fmla="*/ 297 w 297"/>
                <a:gd name="T53" fmla="*/ 244 h 244"/>
                <a:gd name="T54" fmla="*/ 282 w 297"/>
                <a:gd name="T55" fmla="*/ 213 h 244"/>
                <a:gd name="T56" fmla="*/ 269 w 297"/>
                <a:gd name="T57" fmla="*/ 182 h 244"/>
                <a:gd name="T58" fmla="*/ 269 w 297"/>
                <a:gd name="T59" fmla="*/ 182 h 244"/>
                <a:gd name="T60" fmla="*/ 241 w 297"/>
                <a:gd name="T61" fmla="*/ 169 h 244"/>
                <a:gd name="T62" fmla="*/ 212 w 297"/>
                <a:gd name="T63" fmla="*/ 153 h 244"/>
                <a:gd name="T64" fmla="*/ 212 w 297"/>
                <a:gd name="T65" fmla="*/ 15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244">
                  <a:moveTo>
                    <a:pt x="212" y="153"/>
                  </a:moveTo>
                  <a:lnTo>
                    <a:pt x="212" y="153"/>
                  </a:lnTo>
                  <a:lnTo>
                    <a:pt x="185" y="137"/>
                  </a:lnTo>
                  <a:lnTo>
                    <a:pt x="159" y="119"/>
                  </a:lnTo>
                  <a:lnTo>
                    <a:pt x="134" y="102"/>
                  </a:lnTo>
                  <a:lnTo>
                    <a:pt x="110" y="83"/>
                  </a:lnTo>
                  <a:lnTo>
                    <a:pt x="86" y="64"/>
                  </a:lnTo>
                  <a:lnTo>
                    <a:pt x="64" y="43"/>
                  </a:lnTo>
                  <a:lnTo>
                    <a:pt x="43" y="2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1" y="67"/>
                  </a:lnTo>
                  <a:lnTo>
                    <a:pt x="41" y="86"/>
                  </a:lnTo>
                  <a:lnTo>
                    <a:pt x="64" y="107"/>
                  </a:lnTo>
                  <a:lnTo>
                    <a:pt x="88" y="126"/>
                  </a:lnTo>
                  <a:lnTo>
                    <a:pt x="112" y="143"/>
                  </a:lnTo>
                  <a:lnTo>
                    <a:pt x="137" y="162"/>
                  </a:lnTo>
                  <a:lnTo>
                    <a:pt x="163" y="178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215" y="209"/>
                  </a:lnTo>
                  <a:lnTo>
                    <a:pt x="242" y="221"/>
                  </a:lnTo>
                  <a:lnTo>
                    <a:pt x="269" y="233"/>
                  </a:lnTo>
                  <a:lnTo>
                    <a:pt x="297" y="244"/>
                  </a:lnTo>
                  <a:lnTo>
                    <a:pt x="297" y="244"/>
                  </a:lnTo>
                  <a:lnTo>
                    <a:pt x="282" y="213"/>
                  </a:lnTo>
                  <a:lnTo>
                    <a:pt x="269" y="182"/>
                  </a:lnTo>
                  <a:lnTo>
                    <a:pt x="269" y="182"/>
                  </a:lnTo>
                  <a:lnTo>
                    <a:pt x="241" y="169"/>
                  </a:lnTo>
                  <a:lnTo>
                    <a:pt x="212" y="153"/>
                  </a:lnTo>
                  <a:lnTo>
                    <a:pt x="212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6" name="Freeform 31">
              <a:extLst>
                <a:ext uri="{FF2B5EF4-FFF2-40B4-BE49-F238E27FC236}">
                  <a16:creationId xmlns:a16="http://schemas.microsoft.com/office/drawing/2014/main" id="{58753480-FD9D-734F-A03A-E90D8328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296"/>
              <a:ext cx="29" cy="42"/>
            </a:xfrm>
            <a:custGeom>
              <a:avLst/>
              <a:gdLst>
                <a:gd name="T0" fmla="*/ 24 w 57"/>
                <a:gd name="T1" fmla="*/ 0 h 85"/>
                <a:gd name="T2" fmla="*/ 24 w 57"/>
                <a:gd name="T3" fmla="*/ 0 h 85"/>
                <a:gd name="T4" fmla="*/ 0 w 57"/>
                <a:gd name="T5" fmla="*/ 47 h 85"/>
                <a:gd name="T6" fmla="*/ 0 w 57"/>
                <a:gd name="T7" fmla="*/ 47 h 85"/>
                <a:gd name="T8" fmla="*/ 35 w 57"/>
                <a:gd name="T9" fmla="*/ 85 h 85"/>
                <a:gd name="T10" fmla="*/ 35 w 57"/>
                <a:gd name="T11" fmla="*/ 85 h 85"/>
                <a:gd name="T12" fmla="*/ 57 w 57"/>
                <a:gd name="T13" fmla="*/ 39 h 85"/>
                <a:gd name="T14" fmla="*/ 57 w 57"/>
                <a:gd name="T15" fmla="*/ 39 h 85"/>
                <a:gd name="T16" fmla="*/ 24 w 57"/>
                <a:gd name="T17" fmla="*/ 0 h 85"/>
                <a:gd name="T18" fmla="*/ 24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24" y="0"/>
                  </a:moveTo>
                  <a:lnTo>
                    <a:pt x="24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C2DB9BCD-CD46-FB4E-B183-F76407FC1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406"/>
              <a:ext cx="46" cy="42"/>
            </a:xfrm>
            <a:custGeom>
              <a:avLst/>
              <a:gdLst>
                <a:gd name="T0" fmla="*/ 28 w 91"/>
                <a:gd name="T1" fmla="*/ 62 h 82"/>
                <a:gd name="T2" fmla="*/ 28 w 91"/>
                <a:gd name="T3" fmla="*/ 62 h 82"/>
                <a:gd name="T4" fmla="*/ 59 w 91"/>
                <a:gd name="T5" fmla="*/ 73 h 82"/>
                <a:gd name="T6" fmla="*/ 91 w 91"/>
                <a:gd name="T7" fmla="*/ 82 h 82"/>
                <a:gd name="T8" fmla="*/ 91 w 91"/>
                <a:gd name="T9" fmla="*/ 82 h 82"/>
                <a:gd name="T10" fmla="*/ 77 w 91"/>
                <a:gd name="T11" fmla="*/ 54 h 82"/>
                <a:gd name="T12" fmla="*/ 63 w 91"/>
                <a:gd name="T13" fmla="*/ 25 h 82"/>
                <a:gd name="T14" fmla="*/ 63 w 91"/>
                <a:gd name="T15" fmla="*/ 25 h 82"/>
                <a:gd name="T16" fmla="*/ 31 w 91"/>
                <a:gd name="T17" fmla="*/ 12 h 82"/>
                <a:gd name="T18" fmla="*/ 0 w 91"/>
                <a:gd name="T19" fmla="*/ 0 h 82"/>
                <a:gd name="T20" fmla="*/ 0 w 91"/>
                <a:gd name="T21" fmla="*/ 0 h 82"/>
                <a:gd name="T22" fmla="*/ 13 w 91"/>
                <a:gd name="T23" fmla="*/ 31 h 82"/>
                <a:gd name="T24" fmla="*/ 28 w 91"/>
                <a:gd name="T25" fmla="*/ 62 h 82"/>
                <a:gd name="T26" fmla="*/ 28 w 91"/>
                <a:gd name="T2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82">
                  <a:moveTo>
                    <a:pt x="28" y="62"/>
                  </a:moveTo>
                  <a:lnTo>
                    <a:pt x="28" y="62"/>
                  </a:lnTo>
                  <a:lnTo>
                    <a:pt x="59" y="7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77" y="54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31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31"/>
                  </a:lnTo>
                  <a:lnTo>
                    <a:pt x="28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8" name="Freeform 33">
              <a:extLst>
                <a:ext uri="{FF2B5EF4-FFF2-40B4-BE49-F238E27FC236}">
                  <a16:creationId xmlns:a16="http://schemas.microsoft.com/office/drawing/2014/main" id="{65DF0ECF-9E2B-2940-9200-B8BF2C21C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2088"/>
              <a:ext cx="165" cy="294"/>
            </a:xfrm>
            <a:custGeom>
              <a:avLst/>
              <a:gdLst>
                <a:gd name="T0" fmla="*/ 60 w 328"/>
                <a:gd name="T1" fmla="*/ 0 h 589"/>
                <a:gd name="T2" fmla="*/ 60 w 328"/>
                <a:gd name="T3" fmla="*/ 0 h 589"/>
                <a:gd name="T4" fmla="*/ 0 w 328"/>
                <a:gd name="T5" fmla="*/ 8 h 589"/>
                <a:gd name="T6" fmla="*/ 0 w 328"/>
                <a:gd name="T7" fmla="*/ 8 h 589"/>
                <a:gd name="T8" fmla="*/ 14 w 328"/>
                <a:gd name="T9" fmla="*/ 21 h 589"/>
                <a:gd name="T10" fmla="*/ 14 w 328"/>
                <a:gd name="T11" fmla="*/ 21 h 589"/>
                <a:gd name="T12" fmla="*/ 49 w 328"/>
                <a:gd name="T13" fmla="*/ 55 h 589"/>
                <a:gd name="T14" fmla="*/ 81 w 328"/>
                <a:gd name="T15" fmla="*/ 91 h 589"/>
                <a:gd name="T16" fmla="*/ 111 w 328"/>
                <a:gd name="T17" fmla="*/ 128 h 589"/>
                <a:gd name="T18" fmla="*/ 137 w 328"/>
                <a:gd name="T19" fmla="*/ 168 h 589"/>
                <a:gd name="T20" fmla="*/ 162 w 328"/>
                <a:gd name="T21" fmla="*/ 206 h 589"/>
                <a:gd name="T22" fmla="*/ 183 w 328"/>
                <a:gd name="T23" fmla="*/ 246 h 589"/>
                <a:gd name="T24" fmla="*/ 204 w 328"/>
                <a:gd name="T25" fmla="*/ 286 h 589"/>
                <a:gd name="T26" fmla="*/ 221 w 328"/>
                <a:gd name="T27" fmla="*/ 326 h 589"/>
                <a:gd name="T28" fmla="*/ 236 w 328"/>
                <a:gd name="T29" fmla="*/ 365 h 589"/>
                <a:gd name="T30" fmla="*/ 250 w 328"/>
                <a:gd name="T31" fmla="*/ 402 h 589"/>
                <a:gd name="T32" fmla="*/ 261 w 328"/>
                <a:gd name="T33" fmla="*/ 439 h 589"/>
                <a:gd name="T34" fmla="*/ 271 w 328"/>
                <a:gd name="T35" fmla="*/ 474 h 589"/>
                <a:gd name="T36" fmla="*/ 287 w 328"/>
                <a:gd name="T37" fmla="*/ 538 h 589"/>
                <a:gd name="T38" fmla="*/ 296 w 328"/>
                <a:gd name="T39" fmla="*/ 589 h 589"/>
                <a:gd name="T40" fmla="*/ 296 w 328"/>
                <a:gd name="T41" fmla="*/ 589 h 589"/>
                <a:gd name="T42" fmla="*/ 314 w 328"/>
                <a:gd name="T43" fmla="*/ 549 h 589"/>
                <a:gd name="T44" fmla="*/ 328 w 328"/>
                <a:gd name="T45" fmla="*/ 506 h 589"/>
                <a:gd name="T46" fmla="*/ 328 w 328"/>
                <a:gd name="T47" fmla="*/ 506 h 589"/>
                <a:gd name="T48" fmla="*/ 314 w 328"/>
                <a:gd name="T49" fmla="*/ 452 h 589"/>
                <a:gd name="T50" fmla="*/ 296 w 328"/>
                <a:gd name="T51" fmla="*/ 391 h 589"/>
                <a:gd name="T52" fmla="*/ 285 w 328"/>
                <a:gd name="T53" fmla="*/ 359 h 589"/>
                <a:gd name="T54" fmla="*/ 272 w 328"/>
                <a:gd name="T55" fmla="*/ 327 h 589"/>
                <a:gd name="T56" fmla="*/ 260 w 328"/>
                <a:gd name="T57" fmla="*/ 294 h 589"/>
                <a:gd name="T58" fmla="*/ 244 w 328"/>
                <a:gd name="T59" fmla="*/ 260 h 589"/>
                <a:gd name="T60" fmla="*/ 226 w 328"/>
                <a:gd name="T61" fmla="*/ 227 h 589"/>
                <a:gd name="T62" fmla="*/ 209 w 328"/>
                <a:gd name="T63" fmla="*/ 193 h 589"/>
                <a:gd name="T64" fmla="*/ 188 w 328"/>
                <a:gd name="T65" fmla="*/ 158 h 589"/>
                <a:gd name="T66" fmla="*/ 167 w 328"/>
                <a:gd name="T67" fmla="*/ 126 h 589"/>
                <a:gd name="T68" fmla="*/ 143 w 328"/>
                <a:gd name="T69" fmla="*/ 93 h 589"/>
                <a:gd name="T70" fmla="*/ 118 w 328"/>
                <a:gd name="T71" fmla="*/ 61 h 589"/>
                <a:gd name="T72" fmla="*/ 91 w 328"/>
                <a:gd name="T73" fmla="*/ 31 h 589"/>
                <a:gd name="T74" fmla="*/ 60 w 328"/>
                <a:gd name="T75" fmla="*/ 0 h 589"/>
                <a:gd name="T76" fmla="*/ 60 w 328"/>
                <a:gd name="T7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8" h="589">
                  <a:moveTo>
                    <a:pt x="60" y="0"/>
                  </a:moveTo>
                  <a:lnTo>
                    <a:pt x="6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49" y="55"/>
                  </a:lnTo>
                  <a:lnTo>
                    <a:pt x="81" y="91"/>
                  </a:lnTo>
                  <a:lnTo>
                    <a:pt x="111" y="128"/>
                  </a:lnTo>
                  <a:lnTo>
                    <a:pt x="137" y="168"/>
                  </a:lnTo>
                  <a:lnTo>
                    <a:pt x="162" y="206"/>
                  </a:lnTo>
                  <a:lnTo>
                    <a:pt x="183" y="246"/>
                  </a:lnTo>
                  <a:lnTo>
                    <a:pt x="204" y="286"/>
                  </a:lnTo>
                  <a:lnTo>
                    <a:pt x="221" y="326"/>
                  </a:lnTo>
                  <a:lnTo>
                    <a:pt x="236" y="365"/>
                  </a:lnTo>
                  <a:lnTo>
                    <a:pt x="250" y="402"/>
                  </a:lnTo>
                  <a:lnTo>
                    <a:pt x="261" y="439"/>
                  </a:lnTo>
                  <a:lnTo>
                    <a:pt x="271" y="474"/>
                  </a:lnTo>
                  <a:lnTo>
                    <a:pt x="287" y="538"/>
                  </a:lnTo>
                  <a:lnTo>
                    <a:pt x="296" y="589"/>
                  </a:lnTo>
                  <a:lnTo>
                    <a:pt x="296" y="589"/>
                  </a:lnTo>
                  <a:lnTo>
                    <a:pt x="314" y="549"/>
                  </a:lnTo>
                  <a:lnTo>
                    <a:pt x="328" y="506"/>
                  </a:lnTo>
                  <a:lnTo>
                    <a:pt x="328" y="506"/>
                  </a:lnTo>
                  <a:lnTo>
                    <a:pt x="314" y="452"/>
                  </a:lnTo>
                  <a:lnTo>
                    <a:pt x="296" y="391"/>
                  </a:lnTo>
                  <a:lnTo>
                    <a:pt x="285" y="359"/>
                  </a:lnTo>
                  <a:lnTo>
                    <a:pt x="272" y="327"/>
                  </a:lnTo>
                  <a:lnTo>
                    <a:pt x="260" y="294"/>
                  </a:lnTo>
                  <a:lnTo>
                    <a:pt x="244" y="260"/>
                  </a:lnTo>
                  <a:lnTo>
                    <a:pt x="226" y="227"/>
                  </a:lnTo>
                  <a:lnTo>
                    <a:pt x="209" y="193"/>
                  </a:lnTo>
                  <a:lnTo>
                    <a:pt x="188" y="158"/>
                  </a:lnTo>
                  <a:lnTo>
                    <a:pt x="167" y="126"/>
                  </a:lnTo>
                  <a:lnTo>
                    <a:pt x="143" y="93"/>
                  </a:lnTo>
                  <a:lnTo>
                    <a:pt x="118" y="61"/>
                  </a:lnTo>
                  <a:lnTo>
                    <a:pt x="91" y="31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9" name="Freeform 34">
              <a:extLst>
                <a:ext uri="{FF2B5EF4-FFF2-40B4-BE49-F238E27FC236}">
                  <a16:creationId xmlns:a16="http://schemas.microsoft.com/office/drawing/2014/main" id="{3CBE39A9-E3BA-A940-9E4E-0901A39E4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1964"/>
              <a:ext cx="161" cy="45"/>
            </a:xfrm>
            <a:custGeom>
              <a:avLst/>
              <a:gdLst>
                <a:gd name="T0" fmla="*/ 322 w 322"/>
                <a:gd name="T1" fmla="*/ 49 h 90"/>
                <a:gd name="T2" fmla="*/ 322 w 322"/>
                <a:gd name="T3" fmla="*/ 49 h 90"/>
                <a:gd name="T4" fmla="*/ 287 w 322"/>
                <a:gd name="T5" fmla="*/ 38 h 90"/>
                <a:gd name="T6" fmla="*/ 253 w 322"/>
                <a:gd name="T7" fmla="*/ 30 h 90"/>
                <a:gd name="T8" fmla="*/ 188 w 322"/>
                <a:gd name="T9" fmla="*/ 16 h 90"/>
                <a:gd name="T10" fmla="*/ 129 w 322"/>
                <a:gd name="T11" fmla="*/ 6 h 90"/>
                <a:gd name="T12" fmla="*/ 78 w 322"/>
                <a:gd name="T13" fmla="*/ 0 h 90"/>
                <a:gd name="T14" fmla="*/ 78 w 322"/>
                <a:gd name="T15" fmla="*/ 0 h 90"/>
                <a:gd name="T16" fmla="*/ 38 w 322"/>
                <a:gd name="T17" fmla="*/ 19 h 90"/>
                <a:gd name="T18" fmla="*/ 0 w 322"/>
                <a:gd name="T19" fmla="*/ 41 h 90"/>
                <a:gd name="T20" fmla="*/ 0 w 322"/>
                <a:gd name="T21" fmla="*/ 41 h 90"/>
                <a:gd name="T22" fmla="*/ 51 w 322"/>
                <a:gd name="T23" fmla="*/ 44 h 90"/>
                <a:gd name="T24" fmla="*/ 82 w 322"/>
                <a:gd name="T25" fmla="*/ 47 h 90"/>
                <a:gd name="T26" fmla="*/ 119 w 322"/>
                <a:gd name="T27" fmla="*/ 52 h 90"/>
                <a:gd name="T28" fmla="*/ 159 w 322"/>
                <a:gd name="T29" fmla="*/ 59 h 90"/>
                <a:gd name="T30" fmla="*/ 202 w 322"/>
                <a:gd name="T31" fmla="*/ 67 h 90"/>
                <a:gd name="T32" fmla="*/ 248 w 322"/>
                <a:gd name="T33" fmla="*/ 78 h 90"/>
                <a:gd name="T34" fmla="*/ 295 w 322"/>
                <a:gd name="T35" fmla="*/ 90 h 90"/>
                <a:gd name="T36" fmla="*/ 295 w 322"/>
                <a:gd name="T37" fmla="*/ 90 h 90"/>
                <a:gd name="T38" fmla="*/ 322 w 322"/>
                <a:gd name="T39" fmla="*/ 49 h 90"/>
                <a:gd name="T40" fmla="*/ 322 w 322"/>
                <a:gd name="T41" fmla="*/ 4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2" h="90">
                  <a:moveTo>
                    <a:pt x="322" y="49"/>
                  </a:moveTo>
                  <a:lnTo>
                    <a:pt x="322" y="49"/>
                  </a:lnTo>
                  <a:lnTo>
                    <a:pt x="287" y="38"/>
                  </a:lnTo>
                  <a:lnTo>
                    <a:pt x="253" y="30"/>
                  </a:lnTo>
                  <a:lnTo>
                    <a:pt x="188" y="16"/>
                  </a:lnTo>
                  <a:lnTo>
                    <a:pt x="129" y="6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38" y="1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1" y="44"/>
                  </a:lnTo>
                  <a:lnTo>
                    <a:pt x="82" y="47"/>
                  </a:lnTo>
                  <a:lnTo>
                    <a:pt x="119" y="52"/>
                  </a:lnTo>
                  <a:lnTo>
                    <a:pt x="159" y="59"/>
                  </a:lnTo>
                  <a:lnTo>
                    <a:pt x="202" y="67"/>
                  </a:lnTo>
                  <a:lnTo>
                    <a:pt x="248" y="78"/>
                  </a:lnTo>
                  <a:lnTo>
                    <a:pt x="295" y="90"/>
                  </a:lnTo>
                  <a:lnTo>
                    <a:pt x="295" y="90"/>
                  </a:lnTo>
                  <a:lnTo>
                    <a:pt x="322" y="49"/>
                  </a:lnTo>
                  <a:lnTo>
                    <a:pt x="322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30" name="Freeform 35">
              <a:extLst>
                <a:ext uri="{FF2B5EF4-FFF2-40B4-BE49-F238E27FC236}">
                  <a16:creationId xmlns:a16="http://schemas.microsoft.com/office/drawing/2014/main" id="{E008FAD5-D36F-394D-8F4A-820A63AFF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1996"/>
              <a:ext cx="140" cy="76"/>
            </a:xfrm>
            <a:custGeom>
              <a:avLst/>
              <a:gdLst>
                <a:gd name="T0" fmla="*/ 216 w 279"/>
                <a:gd name="T1" fmla="*/ 151 h 151"/>
                <a:gd name="T2" fmla="*/ 216 w 279"/>
                <a:gd name="T3" fmla="*/ 151 h 151"/>
                <a:gd name="T4" fmla="*/ 279 w 279"/>
                <a:gd name="T5" fmla="*/ 140 h 151"/>
                <a:gd name="T6" fmla="*/ 279 w 279"/>
                <a:gd name="T7" fmla="*/ 140 h 151"/>
                <a:gd name="T8" fmla="*/ 249 w 279"/>
                <a:gd name="T9" fmla="*/ 116 h 151"/>
                <a:gd name="T10" fmla="*/ 219 w 279"/>
                <a:gd name="T11" fmla="*/ 96 h 151"/>
                <a:gd name="T12" fmla="*/ 187 w 279"/>
                <a:gd name="T13" fmla="*/ 75 h 151"/>
                <a:gd name="T14" fmla="*/ 155 w 279"/>
                <a:gd name="T15" fmla="*/ 57 h 151"/>
                <a:gd name="T16" fmla="*/ 123 w 279"/>
                <a:gd name="T17" fmla="*/ 41 h 151"/>
                <a:gd name="T18" fmla="*/ 90 w 279"/>
                <a:gd name="T19" fmla="*/ 25 h 151"/>
                <a:gd name="T20" fmla="*/ 58 w 279"/>
                <a:gd name="T21" fmla="*/ 11 h 151"/>
                <a:gd name="T22" fmla="*/ 26 w 279"/>
                <a:gd name="T23" fmla="*/ 0 h 151"/>
                <a:gd name="T24" fmla="*/ 26 w 279"/>
                <a:gd name="T25" fmla="*/ 0 h 151"/>
                <a:gd name="T26" fmla="*/ 0 w 279"/>
                <a:gd name="T27" fmla="*/ 41 h 151"/>
                <a:gd name="T28" fmla="*/ 0 w 279"/>
                <a:gd name="T29" fmla="*/ 41 h 151"/>
                <a:gd name="T30" fmla="*/ 55 w 279"/>
                <a:gd name="T31" fmla="*/ 62 h 151"/>
                <a:gd name="T32" fmla="*/ 82 w 279"/>
                <a:gd name="T33" fmla="*/ 73 h 151"/>
                <a:gd name="T34" fmla="*/ 109 w 279"/>
                <a:gd name="T35" fmla="*/ 88 h 151"/>
                <a:gd name="T36" fmla="*/ 136 w 279"/>
                <a:gd name="T37" fmla="*/ 102 h 151"/>
                <a:gd name="T38" fmla="*/ 163 w 279"/>
                <a:gd name="T39" fmla="*/ 116 h 151"/>
                <a:gd name="T40" fmla="*/ 190 w 279"/>
                <a:gd name="T41" fmla="*/ 132 h 151"/>
                <a:gd name="T42" fmla="*/ 216 w 279"/>
                <a:gd name="T43" fmla="*/ 151 h 151"/>
                <a:gd name="T44" fmla="*/ 216 w 279"/>
                <a:gd name="T4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9" h="151">
                  <a:moveTo>
                    <a:pt x="216" y="151"/>
                  </a:moveTo>
                  <a:lnTo>
                    <a:pt x="216" y="151"/>
                  </a:lnTo>
                  <a:lnTo>
                    <a:pt x="279" y="140"/>
                  </a:lnTo>
                  <a:lnTo>
                    <a:pt x="279" y="140"/>
                  </a:lnTo>
                  <a:lnTo>
                    <a:pt x="249" y="116"/>
                  </a:lnTo>
                  <a:lnTo>
                    <a:pt x="219" y="96"/>
                  </a:lnTo>
                  <a:lnTo>
                    <a:pt x="187" y="75"/>
                  </a:lnTo>
                  <a:lnTo>
                    <a:pt x="155" y="57"/>
                  </a:lnTo>
                  <a:lnTo>
                    <a:pt x="123" y="41"/>
                  </a:lnTo>
                  <a:lnTo>
                    <a:pt x="90" y="25"/>
                  </a:lnTo>
                  <a:lnTo>
                    <a:pt x="58" y="1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5" y="62"/>
                  </a:lnTo>
                  <a:lnTo>
                    <a:pt x="82" y="73"/>
                  </a:lnTo>
                  <a:lnTo>
                    <a:pt x="109" y="88"/>
                  </a:lnTo>
                  <a:lnTo>
                    <a:pt x="136" y="102"/>
                  </a:lnTo>
                  <a:lnTo>
                    <a:pt x="163" y="116"/>
                  </a:lnTo>
                  <a:lnTo>
                    <a:pt x="190" y="132"/>
                  </a:lnTo>
                  <a:lnTo>
                    <a:pt x="216" y="151"/>
                  </a:lnTo>
                  <a:lnTo>
                    <a:pt x="2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31" name="Freeform 36">
              <a:extLst>
                <a:ext uri="{FF2B5EF4-FFF2-40B4-BE49-F238E27FC236}">
                  <a16:creationId xmlns:a16="http://schemas.microsoft.com/office/drawing/2014/main" id="{8140F2A8-E427-2849-BBCD-84A5B844C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2067"/>
              <a:ext cx="56" cy="25"/>
            </a:xfrm>
            <a:custGeom>
              <a:avLst/>
              <a:gdLst>
                <a:gd name="T0" fmla="*/ 63 w 111"/>
                <a:gd name="T1" fmla="*/ 0 h 51"/>
                <a:gd name="T2" fmla="*/ 63 w 111"/>
                <a:gd name="T3" fmla="*/ 0 h 51"/>
                <a:gd name="T4" fmla="*/ 0 w 111"/>
                <a:gd name="T5" fmla="*/ 11 h 51"/>
                <a:gd name="T6" fmla="*/ 0 w 111"/>
                <a:gd name="T7" fmla="*/ 11 h 51"/>
                <a:gd name="T8" fmla="*/ 25 w 111"/>
                <a:gd name="T9" fmla="*/ 31 h 51"/>
                <a:gd name="T10" fmla="*/ 51 w 111"/>
                <a:gd name="T11" fmla="*/ 51 h 51"/>
                <a:gd name="T12" fmla="*/ 51 w 111"/>
                <a:gd name="T13" fmla="*/ 51 h 51"/>
                <a:gd name="T14" fmla="*/ 111 w 111"/>
                <a:gd name="T15" fmla="*/ 43 h 51"/>
                <a:gd name="T16" fmla="*/ 111 w 111"/>
                <a:gd name="T17" fmla="*/ 43 h 51"/>
                <a:gd name="T18" fmla="*/ 97 w 111"/>
                <a:gd name="T19" fmla="*/ 29 h 51"/>
                <a:gd name="T20" fmla="*/ 97 w 111"/>
                <a:gd name="T21" fmla="*/ 29 h 51"/>
                <a:gd name="T22" fmla="*/ 63 w 111"/>
                <a:gd name="T23" fmla="*/ 0 h 51"/>
                <a:gd name="T24" fmla="*/ 63 w 11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51">
                  <a:moveTo>
                    <a:pt x="63" y="0"/>
                  </a:moveTo>
                  <a:lnTo>
                    <a:pt x="63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5" y="3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32" name="Freeform 37">
              <a:extLst>
                <a:ext uri="{FF2B5EF4-FFF2-40B4-BE49-F238E27FC236}">
                  <a16:creationId xmlns:a16="http://schemas.microsoft.com/office/drawing/2014/main" id="{37DA15E1-6C89-C94F-B779-A887BE9D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989"/>
              <a:ext cx="37" cy="28"/>
            </a:xfrm>
            <a:custGeom>
              <a:avLst/>
              <a:gdLst>
                <a:gd name="T0" fmla="*/ 73 w 73"/>
                <a:gd name="T1" fmla="*/ 16 h 57"/>
                <a:gd name="T2" fmla="*/ 73 w 73"/>
                <a:gd name="T3" fmla="*/ 16 h 57"/>
                <a:gd name="T4" fmla="*/ 27 w 73"/>
                <a:gd name="T5" fmla="*/ 0 h 57"/>
                <a:gd name="T6" fmla="*/ 27 w 73"/>
                <a:gd name="T7" fmla="*/ 0 h 57"/>
                <a:gd name="T8" fmla="*/ 0 w 73"/>
                <a:gd name="T9" fmla="*/ 41 h 57"/>
                <a:gd name="T10" fmla="*/ 0 w 73"/>
                <a:gd name="T11" fmla="*/ 41 h 57"/>
                <a:gd name="T12" fmla="*/ 47 w 73"/>
                <a:gd name="T13" fmla="*/ 57 h 57"/>
                <a:gd name="T14" fmla="*/ 47 w 73"/>
                <a:gd name="T15" fmla="*/ 57 h 57"/>
                <a:gd name="T16" fmla="*/ 73 w 73"/>
                <a:gd name="T17" fmla="*/ 16 h 57"/>
                <a:gd name="T18" fmla="*/ 73 w 73"/>
                <a:gd name="T1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57">
                  <a:moveTo>
                    <a:pt x="73" y="16"/>
                  </a:moveTo>
                  <a:lnTo>
                    <a:pt x="73" y="16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73" y="16"/>
                  </a:lnTo>
                  <a:lnTo>
                    <a:pt x="7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</p:grpSp>
      <p:sp>
        <p:nvSpPr>
          <p:cNvPr id="1009" name="Rounded Rectangle 1008">
            <a:extLst>
              <a:ext uri="{FF2B5EF4-FFF2-40B4-BE49-F238E27FC236}">
                <a16:creationId xmlns:a16="http://schemas.microsoft.com/office/drawing/2014/main" id="{14FA1B8D-8362-E044-9ECE-C94E98C7F976}"/>
              </a:ext>
            </a:extLst>
          </p:cNvPr>
          <p:cNvSpPr>
            <a:spLocks noChangeAspect="1"/>
          </p:cNvSpPr>
          <p:nvPr/>
        </p:nvSpPr>
        <p:spPr>
          <a:xfrm>
            <a:off x="6898658" y="1810756"/>
            <a:ext cx="1253136" cy="125313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Continuous verification </a:t>
            </a:r>
            <a:b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</a:b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and detection</a:t>
            </a:r>
          </a:p>
        </p:txBody>
      </p:sp>
      <p:sp>
        <p:nvSpPr>
          <p:cNvPr id="1010" name="Donut 1009"/>
          <p:cNvSpPr/>
          <p:nvPr/>
        </p:nvSpPr>
        <p:spPr>
          <a:xfrm>
            <a:off x="6075689" y="987784"/>
            <a:ext cx="2899078" cy="2899076"/>
          </a:xfrm>
          <a:prstGeom prst="donut">
            <a:avLst>
              <a:gd name="adj" fmla="val 3145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CC2596B8-E03B-CB4C-8A4A-5FAAD2236BDC}"/>
              </a:ext>
            </a:extLst>
          </p:cNvPr>
          <p:cNvSpPr/>
          <p:nvPr/>
        </p:nvSpPr>
        <p:spPr>
          <a:xfrm>
            <a:off x="6407273" y="1269919"/>
            <a:ext cx="95722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Data </a:t>
            </a:r>
            <a:b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center</a:t>
            </a:r>
            <a:b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request</a:t>
            </a:r>
          </a:p>
        </p:txBody>
      </p:sp>
      <p:sp>
        <p:nvSpPr>
          <p:cNvPr id="1012" name="Rectangle 1011">
            <a:extLst>
              <a:ext uri="{FF2B5EF4-FFF2-40B4-BE49-F238E27FC236}">
                <a16:creationId xmlns:a16="http://schemas.microsoft.com/office/drawing/2014/main" id="{65332101-F800-1046-AD8C-B94664BAD716}"/>
              </a:ext>
            </a:extLst>
          </p:cNvPr>
          <p:cNvSpPr/>
          <p:nvPr/>
        </p:nvSpPr>
        <p:spPr>
          <a:xfrm>
            <a:off x="7698260" y="1269919"/>
            <a:ext cx="91724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Baseline East-West traffic</a:t>
            </a:r>
          </a:p>
        </p:txBody>
      </p:sp>
      <p:sp>
        <p:nvSpPr>
          <p:cNvPr id="1013" name="Rectangle 1012">
            <a:extLst>
              <a:ext uri="{FF2B5EF4-FFF2-40B4-BE49-F238E27FC236}">
                <a16:creationId xmlns:a16="http://schemas.microsoft.com/office/drawing/2014/main" id="{1450C800-896B-7C43-A282-BF4C2621C6EB}"/>
              </a:ext>
            </a:extLst>
          </p:cNvPr>
          <p:cNvSpPr/>
          <p:nvPr/>
        </p:nvSpPr>
        <p:spPr>
          <a:xfrm>
            <a:off x="8057750" y="2394850"/>
            <a:ext cx="97072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app behavior</a:t>
            </a:r>
          </a:p>
        </p:txBody>
      </p:sp>
      <p:sp>
        <p:nvSpPr>
          <p:cNvPr id="1014" name="Rectangle 1013">
            <a:extLst>
              <a:ext uri="{FF2B5EF4-FFF2-40B4-BE49-F238E27FC236}">
                <a16:creationId xmlns:a16="http://schemas.microsoft.com/office/drawing/2014/main" id="{9BA1B4BE-1BA5-C34B-9CAC-D26F15DEDEF2}"/>
              </a:ext>
            </a:extLst>
          </p:cNvPr>
          <p:cNvSpPr/>
          <p:nvPr/>
        </p:nvSpPr>
        <p:spPr>
          <a:xfrm>
            <a:off x="7088961" y="3306019"/>
            <a:ext cx="87253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Generate whitelist</a:t>
            </a:r>
          </a:p>
        </p:txBody>
      </p:sp>
      <p:sp>
        <p:nvSpPr>
          <p:cNvPr id="1015" name="Rectangle 1014">
            <a:extLst>
              <a:ext uri="{FF2B5EF4-FFF2-40B4-BE49-F238E27FC236}">
                <a16:creationId xmlns:a16="http://schemas.microsoft.com/office/drawing/2014/main" id="{F6D90196-9968-4C4D-974C-76D488B82491}"/>
              </a:ext>
            </a:extLst>
          </p:cNvPr>
          <p:cNvSpPr/>
          <p:nvPr/>
        </p:nvSpPr>
        <p:spPr>
          <a:xfrm>
            <a:off x="6069394" y="2394851"/>
            <a:ext cx="87798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Secure access</a:t>
            </a:r>
          </a:p>
        </p:txBody>
      </p:sp>
      <p:grpSp>
        <p:nvGrpSpPr>
          <p:cNvPr id="1017" name="Group 21">
            <a:extLst>
              <a:ext uri="{FF2B5EF4-FFF2-40B4-BE49-F238E27FC236}">
                <a16:creationId xmlns:a16="http://schemas.microsoft.com/office/drawing/2014/main" id="{DC615F89-25A6-6A41-B858-FB80B4A4CB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5625" y="3018662"/>
            <a:ext cx="321138" cy="398060"/>
            <a:chOff x="1556" y="444"/>
            <a:chExt cx="1027" cy="1273"/>
          </a:xfrm>
          <a:solidFill>
            <a:schemeClr val="tx2"/>
          </a:solidFill>
        </p:grpSpPr>
        <p:sp>
          <p:nvSpPr>
            <p:cNvPr id="1060" name="Freeform 22">
              <a:extLst>
                <a:ext uri="{FF2B5EF4-FFF2-40B4-BE49-F238E27FC236}">
                  <a16:creationId xmlns:a16="http://schemas.microsoft.com/office/drawing/2014/main" id="{544B5B02-EDA8-A74D-A978-B18A2C53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1" name="Freeform 23">
              <a:extLst>
                <a:ext uri="{FF2B5EF4-FFF2-40B4-BE49-F238E27FC236}">
                  <a16:creationId xmlns:a16="http://schemas.microsoft.com/office/drawing/2014/main" id="{838EE086-6C61-3C47-A521-4B6810A5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2" name="Freeform 24">
              <a:extLst>
                <a:ext uri="{FF2B5EF4-FFF2-40B4-BE49-F238E27FC236}">
                  <a16:creationId xmlns:a16="http://schemas.microsoft.com/office/drawing/2014/main" id="{129AD0C9-1262-5F48-B6CF-2890880E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918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3" name="Freeform 25">
              <a:extLst>
                <a:ext uri="{FF2B5EF4-FFF2-40B4-BE49-F238E27FC236}">
                  <a16:creationId xmlns:a16="http://schemas.microsoft.com/office/drawing/2014/main" id="{7D36370C-6EE7-1E4D-96B2-FD3319F0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153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4" name="Freeform 26">
              <a:extLst>
                <a:ext uri="{FF2B5EF4-FFF2-40B4-BE49-F238E27FC236}">
                  <a16:creationId xmlns:a16="http://schemas.microsoft.com/office/drawing/2014/main" id="{7515AD4A-6C54-B54C-B149-920811AD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5" name="Freeform 27">
              <a:extLst>
                <a:ext uri="{FF2B5EF4-FFF2-40B4-BE49-F238E27FC236}">
                  <a16:creationId xmlns:a16="http://schemas.microsoft.com/office/drawing/2014/main" id="{56A15B6D-F1BA-C140-8B5E-EE8D768C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44192" y="2924173"/>
            <a:ext cx="461294" cy="461584"/>
            <a:chOff x="8720150" y="4232586"/>
            <a:chExt cx="697978" cy="698418"/>
          </a:xfrm>
          <a:solidFill>
            <a:schemeClr val="bg2"/>
          </a:solidFill>
        </p:grpSpPr>
        <p:sp>
          <p:nvSpPr>
            <p:cNvPr id="506" name="Freeform 9">
              <a:extLst>
                <a:ext uri="{FF2B5EF4-FFF2-40B4-BE49-F238E27FC236}">
                  <a16:creationId xmlns:a16="http://schemas.microsoft.com/office/drawing/2014/main" id="{7AD0873A-4E36-6E47-A448-B95B8ECF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8186" y="4582527"/>
              <a:ext cx="349942" cy="265994"/>
            </a:xfrm>
            <a:custGeom>
              <a:avLst/>
              <a:gdLst>
                <a:gd name="T0" fmla="*/ 249 w 280"/>
                <a:gd name="T1" fmla="*/ 76 h 213"/>
                <a:gd name="T2" fmla="*/ 213 w 280"/>
                <a:gd name="T3" fmla="*/ 76 h 213"/>
                <a:gd name="T4" fmla="*/ 213 w 280"/>
                <a:gd name="T5" fmla="*/ 0 h 213"/>
                <a:gd name="T6" fmla="*/ 137 w 280"/>
                <a:gd name="T7" fmla="*/ 0 h 213"/>
                <a:gd name="T8" fmla="*/ 137 w 280"/>
                <a:gd name="T9" fmla="*/ 35 h 213"/>
                <a:gd name="T10" fmla="*/ 107 w 280"/>
                <a:gd name="T11" fmla="*/ 66 h 213"/>
                <a:gd name="T12" fmla="*/ 76 w 280"/>
                <a:gd name="T13" fmla="*/ 35 h 213"/>
                <a:gd name="T14" fmla="*/ 76 w 280"/>
                <a:gd name="T15" fmla="*/ 0 h 213"/>
                <a:gd name="T16" fmla="*/ 0 w 280"/>
                <a:gd name="T17" fmla="*/ 0 h 213"/>
                <a:gd name="T18" fmla="*/ 0 w 280"/>
                <a:gd name="T19" fmla="*/ 76 h 213"/>
                <a:gd name="T20" fmla="*/ 35 w 280"/>
                <a:gd name="T21" fmla="*/ 76 h 213"/>
                <a:gd name="T22" fmla="*/ 66 w 280"/>
                <a:gd name="T23" fmla="*/ 106 h 213"/>
                <a:gd name="T24" fmla="*/ 35 w 280"/>
                <a:gd name="T25" fmla="*/ 137 h 213"/>
                <a:gd name="T26" fmla="*/ 0 w 280"/>
                <a:gd name="T27" fmla="*/ 137 h 213"/>
                <a:gd name="T28" fmla="*/ 0 w 280"/>
                <a:gd name="T29" fmla="*/ 213 h 213"/>
                <a:gd name="T30" fmla="*/ 76 w 280"/>
                <a:gd name="T31" fmla="*/ 213 h 213"/>
                <a:gd name="T32" fmla="*/ 76 w 280"/>
                <a:gd name="T33" fmla="*/ 177 h 213"/>
                <a:gd name="T34" fmla="*/ 107 w 280"/>
                <a:gd name="T35" fmla="*/ 147 h 213"/>
                <a:gd name="T36" fmla="*/ 137 w 280"/>
                <a:gd name="T37" fmla="*/ 177 h 213"/>
                <a:gd name="T38" fmla="*/ 137 w 280"/>
                <a:gd name="T39" fmla="*/ 213 h 213"/>
                <a:gd name="T40" fmla="*/ 213 w 280"/>
                <a:gd name="T41" fmla="*/ 213 h 213"/>
                <a:gd name="T42" fmla="*/ 213 w 280"/>
                <a:gd name="T43" fmla="*/ 137 h 213"/>
                <a:gd name="T44" fmla="*/ 249 w 280"/>
                <a:gd name="T45" fmla="*/ 137 h 213"/>
                <a:gd name="T46" fmla="*/ 280 w 280"/>
                <a:gd name="T47" fmla="*/ 106 h 213"/>
                <a:gd name="T48" fmla="*/ 249 w 280"/>
                <a:gd name="T49" fmla="*/ 7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213">
                  <a:moveTo>
                    <a:pt x="249" y="76"/>
                  </a:moveTo>
                  <a:cubicBezTo>
                    <a:pt x="213" y="76"/>
                    <a:pt x="213" y="76"/>
                    <a:pt x="213" y="76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7" y="52"/>
                    <a:pt x="123" y="66"/>
                    <a:pt x="107" y="66"/>
                  </a:cubicBezTo>
                  <a:cubicBezTo>
                    <a:pt x="90" y="66"/>
                    <a:pt x="76" y="52"/>
                    <a:pt x="76" y="3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52" y="76"/>
                    <a:pt x="66" y="89"/>
                    <a:pt x="66" y="106"/>
                  </a:cubicBezTo>
                  <a:cubicBezTo>
                    <a:pt x="66" y="123"/>
                    <a:pt x="52" y="137"/>
                    <a:pt x="35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76" y="213"/>
                    <a:pt x="76" y="213"/>
                    <a:pt x="76" y="213"/>
                  </a:cubicBezTo>
                  <a:cubicBezTo>
                    <a:pt x="76" y="177"/>
                    <a:pt x="76" y="177"/>
                    <a:pt x="76" y="177"/>
                  </a:cubicBezTo>
                  <a:cubicBezTo>
                    <a:pt x="76" y="160"/>
                    <a:pt x="90" y="147"/>
                    <a:pt x="107" y="147"/>
                  </a:cubicBezTo>
                  <a:cubicBezTo>
                    <a:pt x="123" y="147"/>
                    <a:pt x="137" y="160"/>
                    <a:pt x="137" y="177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213" y="213"/>
                    <a:pt x="213" y="213"/>
                    <a:pt x="213" y="213"/>
                  </a:cubicBezTo>
                  <a:cubicBezTo>
                    <a:pt x="213" y="137"/>
                    <a:pt x="213" y="137"/>
                    <a:pt x="213" y="137"/>
                  </a:cubicBezTo>
                  <a:cubicBezTo>
                    <a:pt x="249" y="137"/>
                    <a:pt x="249" y="137"/>
                    <a:pt x="249" y="137"/>
                  </a:cubicBezTo>
                  <a:cubicBezTo>
                    <a:pt x="266" y="137"/>
                    <a:pt x="280" y="123"/>
                    <a:pt x="280" y="106"/>
                  </a:cubicBezTo>
                  <a:cubicBezTo>
                    <a:pt x="280" y="89"/>
                    <a:pt x="266" y="76"/>
                    <a:pt x="249" y="76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07" name="Freeform 10">
              <a:extLst>
                <a:ext uri="{FF2B5EF4-FFF2-40B4-BE49-F238E27FC236}">
                  <a16:creationId xmlns:a16="http://schemas.microsoft.com/office/drawing/2014/main" id="{4B168153-7D76-4D43-A8A0-ACF2FC663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3457" y="4315069"/>
              <a:ext cx="433401" cy="349941"/>
            </a:xfrm>
            <a:custGeom>
              <a:avLst/>
              <a:gdLst>
                <a:gd name="T0" fmla="*/ 316 w 347"/>
                <a:gd name="T1" fmla="*/ 76 h 280"/>
                <a:gd name="T2" fmla="*/ 280 w 347"/>
                <a:gd name="T3" fmla="*/ 76 h 280"/>
                <a:gd name="T4" fmla="*/ 280 w 347"/>
                <a:gd name="T5" fmla="*/ 0 h 280"/>
                <a:gd name="T6" fmla="*/ 204 w 347"/>
                <a:gd name="T7" fmla="*/ 0 h 280"/>
                <a:gd name="T8" fmla="*/ 204 w 347"/>
                <a:gd name="T9" fmla="*/ 36 h 280"/>
                <a:gd name="T10" fmla="*/ 174 w 347"/>
                <a:gd name="T11" fmla="*/ 66 h 280"/>
                <a:gd name="T12" fmla="*/ 143 w 347"/>
                <a:gd name="T13" fmla="*/ 36 h 280"/>
                <a:gd name="T14" fmla="*/ 143 w 347"/>
                <a:gd name="T15" fmla="*/ 0 h 280"/>
                <a:gd name="T16" fmla="*/ 67 w 347"/>
                <a:gd name="T17" fmla="*/ 0 h 280"/>
                <a:gd name="T18" fmla="*/ 67 w 347"/>
                <a:gd name="T19" fmla="*/ 76 h 280"/>
                <a:gd name="T20" fmla="*/ 31 w 347"/>
                <a:gd name="T21" fmla="*/ 76 h 280"/>
                <a:gd name="T22" fmla="*/ 0 w 347"/>
                <a:gd name="T23" fmla="*/ 107 h 280"/>
                <a:gd name="T24" fmla="*/ 31 w 347"/>
                <a:gd name="T25" fmla="*/ 137 h 280"/>
                <a:gd name="T26" fmla="*/ 67 w 347"/>
                <a:gd name="T27" fmla="*/ 137 h 280"/>
                <a:gd name="T28" fmla="*/ 67 w 347"/>
                <a:gd name="T29" fmla="*/ 214 h 280"/>
                <a:gd name="T30" fmla="*/ 143 w 347"/>
                <a:gd name="T31" fmla="*/ 214 h 280"/>
                <a:gd name="T32" fmla="*/ 143 w 347"/>
                <a:gd name="T33" fmla="*/ 249 h 280"/>
                <a:gd name="T34" fmla="*/ 174 w 347"/>
                <a:gd name="T35" fmla="*/ 280 h 280"/>
                <a:gd name="T36" fmla="*/ 204 w 347"/>
                <a:gd name="T37" fmla="*/ 249 h 280"/>
                <a:gd name="T38" fmla="*/ 204 w 347"/>
                <a:gd name="T39" fmla="*/ 214 h 280"/>
                <a:gd name="T40" fmla="*/ 280 w 347"/>
                <a:gd name="T41" fmla="*/ 214 h 280"/>
                <a:gd name="T42" fmla="*/ 280 w 347"/>
                <a:gd name="T43" fmla="*/ 137 h 280"/>
                <a:gd name="T44" fmla="*/ 316 w 347"/>
                <a:gd name="T45" fmla="*/ 137 h 280"/>
                <a:gd name="T46" fmla="*/ 347 w 347"/>
                <a:gd name="T47" fmla="*/ 107 h 280"/>
                <a:gd name="T48" fmla="*/ 316 w 347"/>
                <a:gd name="T49" fmla="*/ 7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7" h="280">
                  <a:moveTo>
                    <a:pt x="316" y="76"/>
                  </a:moveTo>
                  <a:cubicBezTo>
                    <a:pt x="280" y="76"/>
                    <a:pt x="280" y="76"/>
                    <a:pt x="280" y="76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53"/>
                    <a:pt x="190" y="66"/>
                    <a:pt x="174" y="66"/>
                  </a:cubicBezTo>
                  <a:cubicBezTo>
                    <a:pt x="157" y="66"/>
                    <a:pt x="143" y="53"/>
                    <a:pt x="143" y="3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14" y="76"/>
                    <a:pt x="0" y="90"/>
                    <a:pt x="0" y="107"/>
                  </a:cubicBezTo>
                  <a:cubicBezTo>
                    <a:pt x="0" y="124"/>
                    <a:pt x="14" y="137"/>
                    <a:pt x="31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7" y="214"/>
                    <a:pt x="67" y="214"/>
                    <a:pt x="67" y="214"/>
                  </a:cubicBezTo>
                  <a:cubicBezTo>
                    <a:pt x="143" y="214"/>
                    <a:pt x="143" y="214"/>
                    <a:pt x="143" y="214"/>
                  </a:cubicBezTo>
                  <a:cubicBezTo>
                    <a:pt x="143" y="249"/>
                    <a:pt x="143" y="249"/>
                    <a:pt x="143" y="249"/>
                  </a:cubicBezTo>
                  <a:cubicBezTo>
                    <a:pt x="143" y="266"/>
                    <a:pt x="157" y="280"/>
                    <a:pt x="174" y="280"/>
                  </a:cubicBezTo>
                  <a:cubicBezTo>
                    <a:pt x="190" y="280"/>
                    <a:pt x="204" y="266"/>
                    <a:pt x="204" y="249"/>
                  </a:cubicBezTo>
                  <a:cubicBezTo>
                    <a:pt x="204" y="214"/>
                    <a:pt x="204" y="214"/>
                    <a:pt x="204" y="214"/>
                  </a:cubicBezTo>
                  <a:cubicBezTo>
                    <a:pt x="280" y="214"/>
                    <a:pt x="280" y="214"/>
                    <a:pt x="280" y="214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316" y="137"/>
                    <a:pt x="316" y="137"/>
                    <a:pt x="316" y="137"/>
                  </a:cubicBezTo>
                  <a:cubicBezTo>
                    <a:pt x="333" y="137"/>
                    <a:pt x="347" y="124"/>
                    <a:pt x="347" y="107"/>
                  </a:cubicBezTo>
                  <a:cubicBezTo>
                    <a:pt x="347" y="90"/>
                    <a:pt x="333" y="76"/>
                    <a:pt x="316" y="76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08" name="Freeform 12">
              <a:extLst>
                <a:ext uri="{FF2B5EF4-FFF2-40B4-BE49-F238E27FC236}">
                  <a16:creationId xmlns:a16="http://schemas.microsoft.com/office/drawing/2014/main" id="{00D4CA97-9F91-944B-9CB2-C2E9CF2B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270" y="4498580"/>
              <a:ext cx="349942" cy="432424"/>
            </a:xfrm>
            <a:custGeom>
              <a:avLst/>
              <a:gdLst>
                <a:gd name="T0" fmla="*/ 249 w 280"/>
                <a:gd name="T1" fmla="*/ 143 h 346"/>
                <a:gd name="T2" fmla="*/ 214 w 280"/>
                <a:gd name="T3" fmla="*/ 143 h 346"/>
                <a:gd name="T4" fmla="*/ 214 w 280"/>
                <a:gd name="T5" fmla="*/ 67 h 346"/>
                <a:gd name="T6" fmla="*/ 138 w 280"/>
                <a:gd name="T7" fmla="*/ 67 h 346"/>
                <a:gd name="T8" fmla="*/ 138 w 280"/>
                <a:gd name="T9" fmla="*/ 31 h 346"/>
                <a:gd name="T10" fmla="*/ 107 w 280"/>
                <a:gd name="T11" fmla="*/ 0 h 346"/>
                <a:gd name="T12" fmla="*/ 76 w 280"/>
                <a:gd name="T13" fmla="*/ 31 h 346"/>
                <a:gd name="T14" fmla="*/ 76 w 280"/>
                <a:gd name="T15" fmla="*/ 67 h 346"/>
                <a:gd name="T16" fmla="*/ 0 w 280"/>
                <a:gd name="T17" fmla="*/ 67 h 346"/>
                <a:gd name="T18" fmla="*/ 0 w 280"/>
                <a:gd name="T19" fmla="*/ 143 h 346"/>
                <a:gd name="T20" fmla="*/ 36 w 280"/>
                <a:gd name="T21" fmla="*/ 143 h 346"/>
                <a:gd name="T22" fmla="*/ 67 w 280"/>
                <a:gd name="T23" fmla="*/ 173 h 346"/>
                <a:gd name="T24" fmla="*/ 36 w 280"/>
                <a:gd name="T25" fmla="*/ 204 h 346"/>
                <a:gd name="T26" fmla="*/ 0 w 280"/>
                <a:gd name="T27" fmla="*/ 204 h 346"/>
                <a:gd name="T28" fmla="*/ 0 w 280"/>
                <a:gd name="T29" fmla="*/ 280 h 346"/>
                <a:gd name="T30" fmla="*/ 76 w 280"/>
                <a:gd name="T31" fmla="*/ 280 h 346"/>
                <a:gd name="T32" fmla="*/ 76 w 280"/>
                <a:gd name="T33" fmla="*/ 316 h 346"/>
                <a:gd name="T34" fmla="*/ 107 w 280"/>
                <a:gd name="T35" fmla="*/ 346 h 346"/>
                <a:gd name="T36" fmla="*/ 138 w 280"/>
                <a:gd name="T37" fmla="*/ 316 h 346"/>
                <a:gd name="T38" fmla="*/ 138 w 280"/>
                <a:gd name="T39" fmla="*/ 280 h 346"/>
                <a:gd name="T40" fmla="*/ 214 w 280"/>
                <a:gd name="T41" fmla="*/ 280 h 346"/>
                <a:gd name="T42" fmla="*/ 214 w 280"/>
                <a:gd name="T43" fmla="*/ 204 h 346"/>
                <a:gd name="T44" fmla="*/ 249 w 280"/>
                <a:gd name="T45" fmla="*/ 204 h 346"/>
                <a:gd name="T46" fmla="*/ 280 w 280"/>
                <a:gd name="T47" fmla="*/ 173 h 346"/>
                <a:gd name="T48" fmla="*/ 249 w 280"/>
                <a:gd name="T49" fmla="*/ 14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346">
                  <a:moveTo>
                    <a:pt x="249" y="143"/>
                  </a:moveTo>
                  <a:cubicBezTo>
                    <a:pt x="214" y="143"/>
                    <a:pt x="214" y="143"/>
                    <a:pt x="214" y="143"/>
                  </a:cubicBezTo>
                  <a:cubicBezTo>
                    <a:pt x="214" y="67"/>
                    <a:pt x="214" y="67"/>
                    <a:pt x="214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8" y="31"/>
                    <a:pt x="138" y="31"/>
                    <a:pt x="138" y="31"/>
                  </a:cubicBezTo>
                  <a:cubicBezTo>
                    <a:pt x="138" y="14"/>
                    <a:pt x="124" y="0"/>
                    <a:pt x="107" y="0"/>
                  </a:cubicBezTo>
                  <a:cubicBezTo>
                    <a:pt x="90" y="0"/>
                    <a:pt x="76" y="14"/>
                    <a:pt x="76" y="31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53" y="143"/>
                    <a:pt x="67" y="156"/>
                    <a:pt x="67" y="173"/>
                  </a:cubicBezTo>
                  <a:cubicBezTo>
                    <a:pt x="67" y="190"/>
                    <a:pt x="53" y="204"/>
                    <a:pt x="36" y="20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76" y="280"/>
                    <a:pt x="76" y="280"/>
                    <a:pt x="76" y="280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33"/>
                    <a:pt x="90" y="346"/>
                    <a:pt x="107" y="346"/>
                  </a:cubicBezTo>
                  <a:cubicBezTo>
                    <a:pt x="124" y="346"/>
                    <a:pt x="138" y="333"/>
                    <a:pt x="138" y="316"/>
                  </a:cubicBezTo>
                  <a:cubicBezTo>
                    <a:pt x="138" y="280"/>
                    <a:pt x="138" y="280"/>
                    <a:pt x="138" y="280"/>
                  </a:cubicBezTo>
                  <a:cubicBezTo>
                    <a:pt x="214" y="280"/>
                    <a:pt x="214" y="280"/>
                    <a:pt x="214" y="280"/>
                  </a:cubicBezTo>
                  <a:cubicBezTo>
                    <a:pt x="214" y="204"/>
                    <a:pt x="214" y="204"/>
                    <a:pt x="214" y="204"/>
                  </a:cubicBezTo>
                  <a:cubicBezTo>
                    <a:pt x="249" y="204"/>
                    <a:pt x="249" y="204"/>
                    <a:pt x="249" y="204"/>
                  </a:cubicBezTo>
                  <a:cubicBezTo>
                    <a:pt x="266" y="204"/>
                    <a:pt x="280" y="190"/>
                    <a:pt x="280" y="173"/>
                  </a:cubicBezTo>
                  <a:cubicBezTo>
                    <a:pt x="280" y="156"/>
                    <a:pt x="266" y="143"/>
                    <a:pt x="249" y="14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09" name="Freeform 14">
              <a:extLst>
                <a:ext uri="{FF2B5EF4-FFF2-40B4-BE49-F238E27FC236}">
                  <a16:creationId xmlns:a16="http://schemas.microsoft.com/office/drawing/2014/main" id="{1E5E8F1F-E136-0149-AABA-10A07AE92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50" y="4232586"/>
              <a:ext cx="349942" cy="349941"/>
            </a:xfrm>
            <a:custGeom>
              <a:avLst/>
              <a:gdLst>
                <a:gd name="T0" fmla="*/ 244 w 280"/>
                <a:gd name="T1" fmla="*/ 142 h 280"/>
                <a:gd name="T2" fmla="*/ 280 w 280"/>
                <a:gd name="T3" fmla="*/ 142 h 280"/>
                <a:gd name="T4" fmla="*/ 280 w 280"/>
                <a:gd name="T5" fmla="*/ 66 h 280"/>
                <a:gd name="T6" fmla="*/ 204 w 280"/>
                <a:gd name="T7" fmla="*/ 66 h 280"/>
                <a:gd name="T8" fmla="*/ 204 w 280"/>
                <a:gd name="T9" fmla="*/ 30 h 280"/>
                <a:gd name="T10" fmla="*/ 173 w 280"/>
                <a:gd name="T11" fmla="*/ 0 h 280"/>
                <a:gd name="T12" fmla="*/ 142 w 280"/>
                <a:gd name="T13" fmla="*/ 30 h 280"/>
                <a:gd name="T14" fmla="*/ 142 w 280"/>
                <a:gd name="T15" fmla="*/ 66 h 280"/>
                <a:gd name="T16" fmla="*/ 66 w 280"/>
                <a:gd name="T17" fmla="*/ 66 h 280"/>
                <a:gd name="T18" fmla="*/ 66 w 280"/>
                <a:gd name="T19" fmla="*/ 142 h 280"/>
                <a:gd name="T20" fmla="*/ 30 w 280"/>
                <a:gd name="T21" fmla="*/ 142 h 280"/>
                <a:gd name="T22" fmla="*/ 0 w 280"/>
                <a:gd name="T23" fmla="*/ 173 h 280"/>
                <a:gd name="T24" fmla="*/ 30 w 280"/>
                <a:gd name="T25" fmla="*/ 203 h 280"/>
                <a:gd name="T26" fmla="*/ 66 w 280"/>
                <a:gd name="T27" fmla="*/ 203 h 280"/>
                <a:gd name="T28" fmla="*/ 66 w 280"/>
                <a:gd name="T29" fmla="*/ 280 h 280"/>
                <a:gd name="T30" fmla="*/ 142 w 280"/>
                <a:gd name="T31" fmla="*/ 280 h 280"/>
                <a:gd name="T32" fmla="*/ 142 w 280"/>
                <a:gd name="T33" fmla="*/ 244 h 280"/>
                <a:gd name="T34" fmla="*/ 173 w 280"/>
                <a:gd name="T35" fmla="*/ 213 h 280"/>
                <a:gd name="T36" fmla="*/ 204 w 280"/>
                <a:gd name="T37" fmla="*/ 244 h 280"/>
                <a:gd name="T38" fmla="*/ 204 w 280"/>
                <a:gd name="T39" fmla="*/ 280 h 280"/>
                <a:gd name="T40" fmla="*/ 280 w 280"/>
                <a:gd name="T41" fmla="*/ 280 h 280"/>
                <a:gd name="T42" fmla="*/ 280 w 280"/>
                <a:gd name="T43" fmla="*/ 203 h 280"/>
                <a:gd name="T44" fmla="*/ 244 w 280"/>
                <a:gd name="T45" fmla="*/ 203 h 280"/>
                <a:gd name="T46" fmla="*/ 213 w 280"/>
                <a:gd name="T47" fmla="*/ 173 h 280"/>
                <a:gd name="T48" fmla="*/ 244 w 280"/>
                <a:gd name="T49" fmla="*/ 14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280">
                  <a:moveTo>
                    <a:pt x="244" y="142"/>
                  </a:moveTo>
                  <a:cubicBezTo>
                    <a:pt x="280" y="142"/>
                    <a:pt x="280" y="142"/>
                    <a:pt x="280" y="142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204" y="13"/>
                    <a:pt x="190" y="0"/>
                    <a:pt x="173" y="0"/>
                  </a:cubicBezTo>
                  <a:cubicBezTo>
                    <a:pt x="156" y="0"/>
                    <a:pt x="142" y="13"/>
                    <a:pt x="142" y="30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14" y="142"/>
                    <a:pt x="0" y="156"/>
                    <a:pt x="0" y="173"/>
                  </a:cubicBezTo>
                  <a:cubicBezTo>
                    <a:pt x="0" y="190"/>
                    <a:pt x="14" y="203"/>
                    <a:pt x="30" y="203"/>
                  </a:cubicBezTo>
                  <a:cubicBezTo>
                    <a:pt x="66" y="203"/>
                    <a:pt x="66" y="203"/>
                    <a:pt x="66" y="203"/>
                  </a:cubicBezTo>
                  <a:cubicBezTo>
                    <a:pt x="66" y="280"/>
                    <a:pt x="66" y="280"/>
                    <a:pt x="66" y="280"/>
                  </a:cubicBezTo>
                  <a:cubicBezTo>
                    <a:pt x="142" y="280"/>
                    <a:pt x="142" y="280"/>
                    <a:pt x="142" y="280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2" y="227"/>
                    <a:pt x="156" y="213"/>
                    <a:pt x="173" y="213"/>
                  </a:cubicBezTo>
                  <a:cubicBezTo>
                    <a:pt x="190" y="213"/>
                    <a:pt x="204" y="227"/>
                    <a:pt x="204" y="244"/>
                  </a:cubicBezTo>
                  <a:cubicBezTo>
                    <a:pt x="204" y="280"/>
                    <a:pt x="204" y="280"/>
                    <a:pt x="204" y="280"/>
                  </a:cubicBezTo>
                  <a:cubicBezTo>
                    <a:pt x="280" y="280"/>
                    <a:pt x="280" y="280"/>
                    <a:pt x="280" y="280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27" y="203"/>
                    <a:pt x="213" y="190"/>
                    <a:pt x="213" y="173"/>
                  </a:cubicBezTo>
                  <a:cubicBezTo>
                    <a:pt x="213" y="156"/>
                    <a:pt x="227" y="142"/>
                    <a:pt x="244" y="142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56AF9342-1A68-0248-9E19-43D9981C921F}"/>
              </a:ext>
            </a:extLst>
          </p:cNvPr>
          <p:cNvGrpSpPr>
            <a:grpSpLocks noChangeAspect="1"/>
          </p:cNvGrpSpPr>
          <p:nvPr/>
        </p:nvGrpSpPr>
        <p:grpSpPr>
          <a:xfrm>
            <a:off x="7313523" y="1189861"/>
            <a:ext cx="423408" cy="400304"/>
            <a:chOff x="5707893" y="2744788"/>
            <a:chExt cx="598459" cy="565805"/>
          </a:xfrm>
          <a:solidFill>
            <a:schemeClr val="tx2">
              <a:lumMod val="75000"/>
            </a:schemeClr>
          </a:solidFill>
        </p:grpSpPr>
        <p:sp>
          <p:nvSpPr>
            <p:cNvPr id="443" name="Freeform 34">
              <a:extLst>
                <a:ext uri="{FF2B5EF4-FFF2-40B4-BE49-F238E27FC236}">
                  <a16:creationId xmlns:a16="http://schemas.microsoft.com/office/drawing/2014/main" id="{3E79AC09-78E7-D24E-B8DF-DEA1CEF8C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893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444" name="Freeform 34">
              <a:extLst>
                <a:ext uri="{FF2B5EF4-FFF2-40B4-BE49-F238E27FC236}">
                  <a16:creationId xmlns:a16="http://schemas.microsoft.com/office/drawing/2014/main" id="{2A273123-555A-D04B-B6ED-C87842DD5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7688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445" name="Freeform 34">
              <a:extLst>
                <a:ext uri="{FF2B5EF4-FFF2-40B4-BE49-F238E27FC236}">
                  <a16:creationId xmlns:a16="http://schemas.microsoft.com/office/drawing/2014/main" id="{419D0579-D927-DA46-AEA5-54246631B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0096" y="274478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</p:grpSp>
      <p:grpSp>
        <p:nvGrpSpPr>
          <p:cNvPr id="467" name="Group 11">
            <a:extLst>
              <a:ext uri="{FF2B5EF4-FFF2-40B4-BE49-F238E27FC236}">
                <a16:creationId xmlns:a16="http://schemas.microsoft.com/office/drawing/2014/main" id="{66FBC8A2-5645-994C-9118-449CA9457F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25117" y="1896581"/>
            <a:ext cx="377140" cy="383214"/>
            <a:chOff x="2511" y="1238"/>
            <a:chExt cx="745" cy="757"/>
          </a:xfrm>
          <a:solidFill>
            <a:schemeClr val="bg2"/>
          </a:solidFill>
        </p:grpSpPr>
        <p:sp>
          <p:nvSpPr>
            <p:cNvPr id="468" name="Freeform 12">
              <a:extLst>
                <a:ext uri="{FF2B5EF4-FFF2-40B4-BE49-F238E27FC236}">
                  <a16:creationId xmlns:a16="http://schemas.microsoft.com/office/drawing/2014/main" id="{E97B7D24-21AD-AF4A-8089-F4F1139C5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1790"/>
              <a:ext cx="161" cy="205"/>
            </a:xfrm>
            <a:custGeom>
              <a:avLst/>
              <a:gdLst>
                <a:gd name="T0" fmla="*/ 0 w 131"/>
                <a:gd name="T1" fmla="*/ 21 h 171"/>
                <a:gd name="T2" fmla="*/ 21 w 131"/>
                <a:gd name="T3" fmla="*/ 0 h 171"/>
                <a:gd name="T4" fmla="*/ 109 w 131"/>
                <a:gd name="T5" fmla="*/ 0 h 171"/>
                <a:gd name="T6" fmla="*/ 131 w 131"/>
                <a:gd name="T7" fmla="*/ 21 h 171"/>
                <a:gd name="T8" fmla="*/ 131 w 131"/>
                <a:gd name="T9" fmla="*/ 149 h 171"/>
                <a:gd name="T10" fmla="*/ 109 w 131"/>
                <a:gd name="T11" fmla="*/ 171 h 171"/>
                <a:gd name="T12" fmla="*/ 21 w 131"/>
                <a:gd name="T13" fmla="*/ 171 h 171"/>
                <a:gd name="T14" fmla="*/ 0 w 131"/>
                <a:gd name="T15" fmla="*/ 149 h 171"/>
                <a:gd name="T16" fmla="*/ 0 w 131"/>
                <a:gd name="T17" fmla="*/ 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71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149"/>
                    <a:pt x="131" y="149"/>
                    <a:pt x="131" y="149"/>
                  </a:cubicBezTo>
                  <a:cubicBezTo>
                    <a:pt x="131" y="162"/>
                    <a:pt x="121" y="171"/>
                    <a:pt x="109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9" y="171"/>
                    <a:pt x="0" y="162"/>
                    <a:pt x="0" y="149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69" name="Freeform 13">
              <a:extLst>
                <a:ext uri="{FF2B5EF4-FFF2-40B4-BE49-F238E27FC236}">
                  <a16:creationId xmlns:a16="http://schemas.microsoft.com/office/drawing/2014/main" id="{F8331A5C-2B60-B74E-8815-7FE3F9BC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1705"/>
              <a:ext cx="161" cy="290"/>
            </a:xfrm>
            <a:custGeom>
              <a:avLst/>
              <a:gdLst>
                <a:gd name="T0" fmla="*/ 0 w 131"/>
                <a:gd name="T1" fmla="*/ 22 h 242"/>
                <a:gd name="T2" fmla="*/ 21 w 131"/>
                <a:gd name="T3" fmla="*/ 0 h 242"/>
                <a:gd name="T4" fmla="*/ 109 w 131"/>
                <a:gd name="T5" fmla="*/ 0 h 242"/>
                <a:gd name="T6" fmla="*/ 131 w 131"/>
                <a:gd name="T7" fmla="*/ 22 h 242"/>
                <a:gd name="T8" fmla="*/ 131 w 131"/>
                <a:gd name="T9" fmla="*/ 220 h 242"/>
                <a:gd name="T10" fmla="*/ 109 w 131"/>
                <a:gd name="T11" fmla="*/ 242 h 242"/>
                <a:gd name="T12" fmla="*/ 21 w 131"/>
                <a:gd name="T13" fmla="*/ 242 h 242"/>
                <a:gd name="T14" fmla="*/ 0 w 131"/>
                <a:gd name="T15" fmla="*/ 220 h 242"/>
                <a:gd name="T16" fmla="*/ 0 w 131"/>
                <a:gd name="T17" fmla="*/ 2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42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31" y="233"/>
                    <a:pt x="121" y="242"/>
                    <a:pt x="109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9" y="242"/>
                    <a:pt x="0" y="233"/>
                    <a:pt x="0" y="220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70" name="Freeform 14">
              <a:extLst>
                <a:ext uri="{FF2B5EF4-FFF2-40B4-BE49-F238E27FC236}">
                  <a16:creationId xmlns:a16="http://schemas.microsoft.com/office/drawing/2014/main" id="{A95F520F-2C34-7E4C-B183-B42DACCD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1572"/>
              <a:ext cx="161" cy="423"/>
            </a:xfrm>
            <a:custGeom>
              <a:avLst/>
              <a:gdLst>
                <a:gd name="T0" fmla="*/ 0 w 131"/>
                <a:gd name="T1" fmla="*/ 21 h 353"/>
                <a:gd name="T2" fmla="*/ 21 w 131"/>
                <a:gd name="T3" fmla="*/ 0 h 353"/>
                <a:gd name="T4" fmla="*/ 109 w 131"/>
                <a:gd name="T5" fmla="*/ 0 h 353"/>
                <a:gd name="T6" fmla="*/ 131 w 131"/>
                <a:gd name="T7" fmla="*/ 21 h 353"/>
                <a:gd name="T8" fmla="*/ 131 w 131"/>
                <a:gd name="T9" fmla="*/ 331 h 353"/>
                <a:gd name="T10" fmla="*/ 109 w 131"/>
                <a:gd name="T11" fmla="*/ 353 h 353"/>
                <a:gd name="T12" fmla="*/ 21 w 131"/>
                <a:gd name="T13" fmla="*/ 353 h 353"/>
                <a:gd name="T14" fmla="*/ 0 w 131"/>
                <a:gd name="T15" fmla="*/ 331 h 353"/>
                <a:gd name="T16" fmla="*/ 0 w 131"/>
                <a:gd name="T17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53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1" y="344"/>
                    <a:pt x="121" y="353"/>
                    <a:pt x="109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9" y="353"/>
                    <a:pt x="0" y="344"/>
                    <a:pt x="0" y="331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71" name="Freeform 15">
              <a:extLst>
                <a:ext uri="{FF2B5EF4-FFF2-40B4-BE49-F238E27FC236}">
                  <a16:creationId xmlns:a16="http://schemas.microsoft.com/office/drawing/2014/main" id="{6095A4CD-1CC2-4240-9F5D-25037632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1632"/>
              <a:ext cx="161" cy="363"/>
            </a:xfrm>
            <a:custGeom>
              <a:avLst/>
              <a:gdLst>
                <a:gd name="T0" fmla="*/ 0 w 131"/>
                <a:gd name="T1" fmla="*/ 22 h 303"/>
                <a:gd name="T2" fmla="*/ 21 w 131"/>
                <a:gd name="T3" fmla="*/ 0 h 303"/>
                <a:gd name="T4" fmla="*/ 109 w 131"/>
                <a:gd name="T5" fmla="*/ 0 h 303"/>
                <a:gd name="T6" fmla="*/ 131 w 131"/>
                <a:gd name="T7" fmla="*/ 22 h 303"/>
                <a:gd name="T8" fmla="*/ 131 w 131"/>
                <a:gd name="T9" fmla="*/ 281 h 303"/>
                <a:gd name="T10" fmla="*/ 109 w 131"/>
                <a:gd name="T11" fmla="*/ 303 h 303"/>
                <a:gd name="T12" fmla="*/ 21 w 131"/>
                <a:gd name="T13" fmla="*/ 303 h 303"/>
                <a:gd name="T14" fmla="*/ 0 w 131"/>
                <a:gd name="T15" fmla="*/ 281 h 303"/>
                <a:gd name="T16" fmla="*/ 0 w 131"/>
                <a:gd name="T17" fmla="*/ 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03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1" y="294"/>
                    <a:pt x="121" y="303"/>
                    <a:pt x="109" y="303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9" y="303"/>
                    <a:pt x="0" y="294"/>
                    <a:pt x="0" y="281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72" name="Freeform 16">
              <a:extLst>
                <a:ext uri="{FF2B5EF4-FFF2-40B4-BE49-F238E27FC236}">
                  <a16:creationId xmlns:a16="http://schemas.microsoft.com/office/drawing/2014/main" id="{21BF22CF-4A76-D84F-8876-85DC3D91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238"/>
              <a:ext cx="741" cy="381"/>
            </a:xfrm>
            <a:custGeom>
              <a:avLst/>
              <a:gdLst>
                <a:gd name="T0" fmla="*/ 567 w 603"/>
                <a:gd name="T1" fmla="*/ 70 h 318"/>
                <a:gd name="T2" fmla="*/ 518 w 603"/>
                <a:gd name="T3" fmla="*/ 81 h 318"/>
                <a:gd name="T4" fmla="*/ 517 w 603"/>
                <a:gd name="T5" fmla="*/ 84 h 318"/>
                <a:gd name="T6" fmla="*/ 425 w 603"/>
                <a:gd name="T7" fmla="*/ 50 h 318"/>
                <a:gd name="T8" fmla="*/ 415 w 603"/>
                <a:gd name="T9" fmla="*/ 23 h 318"/>
                <a:gd name="T10" fmla="*/ 351 w 603"/>
                <a:gd name="T11" fmla="*/ 16 h 318"/>
                <a:gd name="T12" fmla="*/ 336 w 603"/>
                <a:gd name="T13" fmla="*/ 63 h 318"/>
                <a:gd name="T14" fmla="*/ 337 w 603"/>
                <a:gd name="T15" fmla="*/ 66 h 318"/>
                <a:gd name="T16" fmla="*/ 232 w 603"/>
                <a:gd name="T17" fmla="*/ 149 h 318"/>
                <a:gd name="T18" fmla="*/ 198 w 603"/>
                <a:gd name="T19" fmla="*/ 152 h 318"/>
                <a:gd name="T20" fmla="*/ 172 w 603"/>
                <a:gd name="T21" fmla="*/ 195 h 318"/>
                <a:gd name="T22" fmla="*/ 173 w 603"/>
                <a:gd name="T23" fmla="*/ 197 h 318"/>
                <a:gd name="T24" fmla="*/ 84 w 603"/>
                <a:gd name="T25" fmla="*/ 240 h 318"/>
                <a:gd name="T26" fmla="*/ 82 w 603"/>
                <a:gd name="T27" fmla="*/ 238 h 318"/>
                <a:gd name="T28" fmla="*/ 33 w 603"/>
                <a:gd name="T29" fmla="*/ 231 h 318"/>
                <a:gd name="T30" fmla="*/ 11 w 603"/>
                <a:gd name="T31" fmla="*/ 292 h 318"/>
                <a:gd name="T32" fmla="*/ 54 w 603"/>
                <a:gd name="T33" fmla="*/ 317 h 318"/>
                <a:gd name="T34" fmla="*/ 72 w 603"/>
                <a:gd name="T35" fmla="*/ 313 h 318"/>
                <a:gd name="T36" fmla="*/ 98 w 603"/>
                <a:gd name="T37" fmla="*/ 270 h 318"/>
                <a:gd name="T38" fmla="*/ 97 w 603"/>
                <a:gd name="T39" fmla="*/ 267 h 318"/>
                <a:gd name="T40" fmla="*/ 186 w 603"/>
                <a:gd name="T41" fmla="*/ 225 h 318"/>
                <a:gd name="T42" fmla="*/ 188 w 603"/>
                <a:gd name="T43" fmla="*/ 227 h 318"/>
                <a:gd name="T44" fmla="*/ 237 w 603"/>
                <a:gd name="T45" fmla="*/ 234 h 318"/>
                <a:gd name="T46" fmla="*/ 259 w 603"/>
                <a:gd name="T47" fmla="*/ 173 h 318"/>
                <a:gd name="T48" fmla="*/ 256 w 603"/>
                <a:gd name="T49" fmla="*/ 168 h 318"/>
                <a:gd name="T50" fmla="*/ 356 w 603"/>
                <a:gd name="T51" fmla="*/ 89 h 318"/>
                <a:gd name="T52" fmla="*/ 358 w 603"/>
                <a:gd name="T53" fmla="*/ 91 h 318"/>
                <a:gd name="T54" fmla="*/ 408 w 603"/>
                <a:gd name="T55" fmla="*/ 87 h 318"/>
                <a:gd name="T56" fmla="*/ 416 w 603"/>
                <a:gd name="T57" fmla="*/ 78 h 318"/>
                <a:gd name="T58" fmla="*/ 506 w 603"/>
                <a:gd name="T59" fmla="*/ 112 h 318"/>
                <a:gd name="T60" fmla="*/ 506 w 603"/>
                <a:gd name="T61" fmla="*/ 115 h 318"/>
                <a:gd name="T62" fmla="*/ 536 w 603"/>
                <a:gd name="T63" fmla="*/ 155 h 318"/>
                <a:gd name="T64" fmla="*/ 594 w 603"/>
                <a:gd name="T65" fmla="*/ 128 h 318"/>
                <a:gd name="T66" fmla="*/ 567 w 603"/>
                <a:gd name="T67" fmla="*/ 7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3" h="318">
                  <a:moveTo>
                    <a:pt x="567" y="70"/>
                  </a:moveTo>
                  <a:cubicBezTo>
                    <a:pt x="550" y="63"/>
                    <a:pt x="530" y="69"/>
                    <a:pt x="518" y="81"/>
                  </a:cubicBezTo>
                  <a:cubicBezTo>
                    <a:pt x="517" y="84"/>
                    <a:pt x="517" y="84"/>
                    <a:pt x="517" y="8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425" y="40"/>
                    <a:pt x="421" y="31"/>
                    <a:pt x="415" y="23"/>
                  </a:cubicBezTo>
                  <a:cubicBezTo>
                    <a:pt x="400" y="3"/>
                    <a:pt x="371" y="0"/>
                    <a:pt x="351" y="16"/>
                  </a:cubicBezTo>
                  <a:cubicBezTo>
                    <a:pt x="337" y="27"/>
                    <a:pt x="331" y="46"/>
                    <a:pt x="336" y="63"/>
                  </a:cubicBezTo>
                  <a:cubicBezTo>
                    <a:pt x="337" y="66"/>
                    <a:pt x="337" y="66"/>
                    <a:pt x="337" y="66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21" y="146"/>
                    <a:pt x="209" y="146"/>
                    <a:pt x="198" y="152"/>
                  </a:cubicBezTo>
                  <a:cubicBezTo>
                    <a:pt x="181" y="160"/>
                    <a:pt x="172" y="177"/>
                    <a:pt x="172" y="195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38"/>
                    <a:pt x="82" y="238"/>
                    <a:pt x="82" y="238"/>
                  </a:cubicBezTo>
                  <a:cubicBezTo>
                    <a:pt x="69" y="226"/>
                    <a:pt x="50" y="223"/>
                    <a:pt x="33" y="231"/>
                  </a:cubicBezTo>
                  <a:cubicBezTo>
                    <a:pt x="10" y="242"/>
                    <a:pt x="0" y="269"/>
                    <a:pt x="11" y="292"/>
                  </a:cubicBezTo>
                  <a:cubicBezTo>
                    <a:pt x="19" y="309"/>
                    <a:pt x="37" y="318"/>
                    <a:pt x="54" y="317"/>
                  </a:cubicBezTo>
                  <a:cubicBezTo>
                    <a:pt x="60" y="317"/>
                    <a:pt x="66" y="316"/>
                    <a:pt x="72" y="313"/>
                  </a:cubicBezTo>
                  <a:cubicBezTo>
                    <a:pt x="89" y="305"/>
                    <a:pt x="98" y="288"/>
                    <a:pt x="98" y="270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201" y="238"/>
                    <a:pt x="220" y="242"/>
                    <a:pt x="237" y="234"/>
                  </a:cubicBezTo>
                  <a:cubicBezTo>
                    <a:pt x="260" y="223"/>
                    <a:pt x="270" y="196"/>
                    <a:pt x="259" y="173"/>
                  </a:cubicBezTo>
                  <a:cubicBezTo>
                    <a:pt x="258" y="171"/>
                    <a:pt x="257" y="170"/>
                    <a:pt x="256" y="168"/>
                  </a:cubicBezTo>
                  <a:cubicBezTo>
                    <a:pt x="356" y="89"/>
                    <a:pt x="356" y="89"/>
                    <a:pt x="356" y="89"/>
                  </a:cubicBezTo>
                  <a:cubicBezTo>
                    <a:pt x="358" y="91"/>
                    <a:pt x="358" y="91"/>
                    <a:pt x="358" y="91"/>
                  </a:cubicBezTo>
                  <a:cubicBezTo>
                    <a:pt x="373" y="100"/>
                    <a:pt x="393" y="98"/>
                    <a:pt x="408" y="87"/>
                  </a:cubicBezTo>
                  <a:cubicBezTo>
                    <a:pt x="411" y="84"/>
                    <a:pt x="414" y="81"/>
                    <a:pt x="416" y="78"/>
                  </a:cubicBezTo>
                  <a:cubicBezTo>
                    <a:pt x="506" y="112"/>
                    <a:pt x="506" y="112"/>
                    <a:pt x="506" y="112"/>
                  </a:cubicBezTo>
                  <a:cubicBezTo>
                    <a:pt x="506" y="115"/>
                    <a:pt x="506" y="115"/>
                    <a:pt x="506" y="115"/>
                  </a:cubicBezTo>
                  <a:cubicBezTo>
                    <a:pt x="507" y="132"/>
                    <a:pt x="518" y="149"/>
                    <a:pt x="536" y="155"/>
                  </a:cubicBezTo>
                  <a:cubicBezTo>
                    <a:pt x="559" y="164"/>
                    <a:pt x="585" y="152"/>
                    <a:pt x="594" y="128"/>
                  </a:cubicBezTo>
                  <a:cubicBezTo>
                    <a:pt x="603" y="105"/>
                    <a:pt x="591" y="79"/>
                    <a:pt x="56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56AF9342-1A68-0248-9E19-43D9981C921F}"/>
              </a:ext>
            </a:extLst>
          </p:cNvPr>
          <p:cNvGrpSpPr>
            <a:grpSpLocks noChangeAspect="1"/>
          </p:cNvGrpSpPr>
          <p:nvPr/>
        </p:nvGrpSpPr>
        <p:grpSpPr>
          <a:xfrm>
            <a:off x="6335136" y="1888036"/>
            <a:ext cx="423408" cy="400304"/>
            <a:chOff x="5707893" y="2744788"/>
            <a:chExt cx="598459" cy="565805"/>
          </a:xfrm>
          <a:solidFill>
            <a:schemeClr val="tx2">
              <a:lumMod val="75000"/>
            </a:schemeClr>
          </a:solidFill>
        </p:grpSpPr>
        <p:sp>
          <p:nvSpPr>
            <p:cNvPr id="512" name="Freeform 34">
              <a:extLst>
                <a:ext uri="{FF2B5EF4-FFF2-40B4-BE49-F238E27FC236}">
                  <a16:creationId xmlns:a16="http://schemas.microsoft.com/office/drawing/2014/main" id="{3E79AC09-78E7-D24E-B8DF-DEA1CEF8C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893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513" name="Freeform 34">
              <a:extLst>
                <a:ext uri="{FF2B5EF4-FFF2-40B4-BE49-F238E27FC236}">
                  <a16:creationId xmlns:a16="http://schemas.microsoft.com/office/drawing/2014/main" id="{2A273123-555A-D04B-B6ED-C87842DD5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7688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539" name="Freeform 34">
              <a:extLst>
                <a:ext uri="{FF2B5EF4-FFF2-40B4-BE49-F238E27FC236}">
                  <a16:creationId xmlns:a16="http://schemas.microsoft.com/office/drawing/2014/main" id="{419D0579-D927-DA46-AEA5-54246631B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0096" y="274478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</p:grpSp>
      <p:sp>
        <p:nvSpPr>
          <p:cNvPr id="246" name="Rounded Rectangle 245"/>
          <p:cNvSpPr/>
          <p:nvPr/>
        </p:nvSpPr>
        <p:spPr>
          <a:xfrm>
            <a:off x="150373" y="472960"/>
            <a:ext cx="2905371" cy="43614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b="1" dirty="0">
                <a:solidFill>
                  <a:srgbClr val="21D5FF"/>
                </a:solidFill>
                <a:latin typeface="CiscoSansTT ExtraLight"/>
                <a:ea typeface="CiscoSansTT" charset="0"/>
                <a:cs typeface="CiscoSansTT" charset="0"/>
              </a:rPr>
              <a:t>Trusted Workforce</a:t>
            </a:r>
            <a:r>
              <a:rPr lang="en-US" sz="120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CiscoSansTT" charset="0"/>
                <a:cs typeface="CiscoSansTT" charset="0"/>
              </a:rPr>
              <a:t> </a:t>
            </a:r>
            <a: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  <a:t>       User and Device Access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3079874" y="472960"/>
            <a:ext cx="2976939" cy="43614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b="1" dirty="0">
                <a:solidFill>
                  <a:srgbClr val="00BCEB"/>
                </a:solidFill>
                <a:latin typeface="CiscoSansTT ExtraLight"/>
                <a:ea typeface="CiscoSansTT" charset="0"/>
                <a:cs typeface="CiscoSansTT" charset="0"/>
              </a:rPr>
              <a:t>Trusted Workplace</a:t>
            </a:r>
            <a: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  <a:t>             IoT, Edge and Sensor Access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6123101" y="472960"/>
            <a:ext cx="2905371" cy="43614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b="1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CiscoSansTT" charset="0"/>
                <a:cs typeface="CiscoSansTT" charset="0"/>
              </a:rPr>
              <a:t>Trusted Workloads </a:t>
            </a:r>
            <a:b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</a:br>
            <a: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  <a:t>App and Data Access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666" y="987784"/>
            <a:ext cx="2899078" cy="2899076"/>
            <a:chOff x="156665" y="1605863"/>
            <a:chExt cx="2899078" cy="2899076"/>
          </a:xfrm>
        </p:grpSpPr>
        <p:grpSp>
          <p:nvGrpSpPr>
            <p:cNvPr id="22" name="Group 21"/>
            <p:cNvGrpSpPr/>
            <p:nvPr/>
          </p:nvGrpSpPr>
          <p:grpSpPr>
            <a:xfrm>
              <a:off x="979183" y="2428382"/>
              <a:ext cx="1254040" cy="1254040"/>
              <a:chOff x="919096" y="5415471"/>
              <a:chExt cx="1416746" cy="1416747"/>
            </a:xfrm>
            <a:noFill/>
          </p:grpSpPr>
          <p:sp>
            <p:nvSpPr>
              <p:cNvPr id="843" name="Arc 842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11491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844" name="Arc 843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9747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tx2">
                    <a:lumMod val="75000"/>
                  </a:schemeClr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845" name="Arc 844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447896">
                <a:off x="919097" y="5415471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919096" y="5415471"/>
                <a:ext cx="1416746" cy="1416746"/>
                <a:chOff x="919096" y="5415471"/>
                <a:chExt cx="1416746" cy="1416746"/>
              </a:xfrm>
              <a:grpFill/>
            </p:grpSpPr>
            <p:sp>
              <p:nvSpPr>
                <p:cNvPr id="703" name="Arc 702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3105">
                  <a:off x="919097" y="5415471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  <p:sp>
              <p:nvSpPr>
                <p:cNvPr id="846" name="Arc 845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78894">
                  <a:off x="919097" y="5415470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</p:grpSp>
        </p:grpSp>
        <p:sp>
          <p:nvSpPr>
            <p:cNvPr id="177" name="Oval 176"/>
            <p:cNvSpPr/>
            <p:nvPr/>
          </p:nvSpPr>
          <p:spPr>
            <a:xfrm>
              <a:off x="156665" y="1605863"/>
              <a:ext cx="2899078" cy="289907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200" dirty="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117626" y="987784"/>
            <a:ext cx="2899078" cy="2899076"/>
            <a:chOff x="156665" y="1605863"/>
            <a:chExt cx="2899078" cy="2899076"/>
          </a:xfrm>
        </p:grpSpPr>
        <p:grpSp>
          <p:nvGrpSpPr>
            <p:cNvPr id="180" name="Group 179"/>
            <p:cNvGrpSpPr/>
            <p:nvPr/>
          </p:nvGrpSpPr>
          <p:grpSpPr>
            <a:xfrm>
              <a:off x="979183" y="2428382"/>
              <a:ext cx="1254040" cy="1254040"/>
              <a:chOff x="919096" y="5415471"/>
              <a:chExt cx="1416746" cy="1416747"/>
            </a:xfrm>
            <a:noFill/>
          </p:grpSpPr>
          <p:sp>
            <p:nvSpPr>
              <p:cNvPr id="187" name="Arc 186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11491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188" name="Arc 187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9747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tx2">
                    <a:lumMod val="75000"/>
                  </a:schemeClr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189" name="Arc 188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447896">
                <a:off x="919097" y="5415471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grpSp>
            <p:nvGrpSpPr>
              <p:cNvPr id="190" name="Group 189"/>
              <p:cNvGrpSpPr/>
              <p:nvPr/>
            </p:nvGrpSpPr>
            <p:grpSpPr>
              <a:xfrm>
                <a:off x="919096" y="5415471"/>
                <a:ext cx="1416746" cy="1416746"/>
                <a:chOff x="919096" y="5415471"/>
                <a:chExt cx="1416746" cy="1416746"/>
              </a:xfrm>
              <a:grpFill/>
            </p:grpSpPr>
            <p:sp>
              <p:nvSpPr>
                <p:cNvPr id="191" name="Arc 190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3105">
                  <a:off x="919097" y="5415471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  <p:sp>
              <p:nvSpPr>
                <p:cNvPr id="192" name="Arc 191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78894">
                  <a:off x="919097" y="5415470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</p:grpSp>
        </p:grpSp>
        <p:sp>
          <p:nvSpPr>
            <p:cNvPr id="186" name="Oval 185"/>
            <p:cNvSpPr/>
            <p:nvPr/>
          </p:nvSpPr>
          <p:spPr>
            <a:xfrm>
              <a:off x="156665" y="1605863"/>
              <a:ext cx="2899078" cy="289907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200" dirty="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6075689" y="987784"/>
            <a:ext cx="2899078" cy="2899076"/>
            <a:chOff x="156665" y="1605863"/>
            <a:chExt cx="2899078" cy="2899076"/>
          </a:xfrm>
        </p:grpSpPr>
        <p:grpSp>
          <p:nvGrpSpPr>
            <p:cNvPr id="194" name="Group 193"/>
            <p:cNvGrpSpPr/>
            <p:nvPr/>
          </p:nvGrpSpPr>
          <p:grpSpPr>
            <a:xfrm>
              <a:off x="979183" y="2428382"/>
              <a:ext cx="1254040" cy="1254040"/>
              <a:chOff x="919096" y="5415471"/>
              <a:chExt cx="1416746" cy="1416747"/>
            </a:xfrm>
            <a:noFill/>
          </p:grpSpPr>
          <p:sp>
            <p:nvSpPr>
              <p:cNvPr id="196" name="Arc 195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11491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204" name="Arc 203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9747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tx2">
                    <a:lumMod val="75000"/>
                  </a:schemeClr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205" name="Arc 204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447896">
                <a:off x="919097" y="5415471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grpSp>
            <p:nvGrpSpPr>
              <p:cNvPr id="233" name="Group 232"/>
              <p:cNvGrpSpPr/>
              <p:nvPr/>
            </p:nvGrpSpPr>
            <p:grpSpPr>
              <a:xfrm>
                <a:off x="919096" y="5415471"/>
                <a:ext cx="1416746" cy="1416746"/>
                <a:chOff x="919096" y="5415471"/>
                <a:chExt cx="1416746" cy="1416746"/>
              </a:xfrm>
              <a:grpFill/>
            </p:grpSpPr>
            <p:sp>
              <p:nvSpPr>
                <p:cNvPr id="234" name="Arc 233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3105">
                  <a:off x="919097" y="5415471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  <p:sp>
              <p:nvSpPr>
                <p:cNvPr id="235" name="Arc 234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78894">
                  <a:off x="919097" y="5415470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</p:grpSp>
        </p:grpSp>
        <p:sp>
          <p:nvSpPr>
            <p:cNvPr id="195" name="Oval 194"/>
            <p:cNvSpPr/>
            <p:nvPr/>
          </p:nvSpPr>
          <p:spPr>
            <a:xfrm>
              <a:off x="156665" y="1605863"/>
              <a:ext cx="2899078" cy="289907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200" dirty="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sp>
        <p:nvSpPr>
          <p:cNvPr id="175" name="Rounded Rectangle 7">
            <a:extLst>
              <a:ext uri="{FF2B5EF4-FFF2-40B4-BE49-F238E27FC236}">
                <a16:creationId xmlns:a16="http://schemas.microsoft.com/office/drawing/2014/main" id="{4011343F-D68A-4BA1-B911-803B6916266A}"/>
              </a:ext>
            </a:extLst>
          </p:cNvPr>
          <p:cNvSpPr/>
          <p:nvPr/>
        </p:nvSpPr>
        <p:spPr>
          <a:xfrm>
            <a:off x="607140" y="4122676"/>
            <a:ext cx="7963534" cy="100293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Cisco Zero Trust </a:t>
            </a:r>
            <a:r>
              <a:rPr lang="en-US" sz="1200" b="1" dirty="0" err="1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Recommandation</a:t>
            </a:r>
            <a:r>
              <a:rPr lang="en-US" sz="1200" b="1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:</a:t>
            </a:r>
            <a:endParaRPr lang="en-US" sz="1200" dirty="0">
              <a:solidFill>
                <a:srgbClr val="005073"/>
              </a:solidFill>
              <a:latin typeface="CiscoSansTT ExtraLight"/>
              <a:ea typeface="ＭＳ Ｐゴシック" charset="0"/>
              <a:cs typeface="ＭＳ Ｐゴシック" charset="0"/>
            </a:endParaRPr>
          </a:p>
          <a:p>
            <a:pPr marL="571481" lvl="1" indent="-342892" defTabSz="457178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An open, scalable foundation supporting all Frameworks with multi-vendor tool integration</a:t>
            </a:r>
          </a:p>
          <a:p>
            <a:pPr marL="981680" lvl="4" indent="-285743" defTabSz="457189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Comprehensive, integrated, interoperability (i.e., SIEM, SOAR, MDM, Threat, SDA, etc.)</a:t>
            </a:r>
          </a:p>
          <a:p>
            <a:pPr marL="981680" lvl="4" indent="-285743" defTabSz="457189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Integrated threat defense</a:t>
            </a:r>
          </a:p>
          <a:p>
            <a:pPr marL="981680" lvl="4" indent="-285743" defTabSz="457189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Granular </a:t>
            </a:r>
            <a:r>
              <a:rPr lang="en-US" sz="1100" dirty="0" err="1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microsegmentation</a:t>
            </a:r>
            <a:r>
              <a:rPr lang="en-US" sz="11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 enforcement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030E24-D16F-4B76-9042-8B3D876D64A9}"/>
              </a:ext>
            </a:extLst>
          </p:cNvPr>
          <p:cNvGrpSpPr/>
          <p:nvPr/>
        </p:nvGrpSpPr>
        <p:grpSpPr>
          <a:xfrm>
            <a:off x="994726" y="1884973"/>
            <a:ext cx="1159622" cy="1098910"/>
            <a:chOff x="1326301" y="2895389"/>
            <a:chExt cx="1546163" cy="1465213"/>
          </a:xfrm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B29A224D-5DA0-4392-8E7D-B49E3D8FCE4C}"/>
                </a:ext>
              </a:extLst>
            </p:cNvPr>
            <p:cNvSpPr/>
            <p:nvPr/>
          </p:nvSpPr>
          <p:spPr>
            <a:xfrm>
              <a:off x="1404948" y="2895389"/>
              <a:ext cx="1467516" cy="146521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accent2">
                    <a:lumMod val="95000"/>
                    <a:lumOff val="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4126B7-4635-4B1E-95B0-191EA35BAC7C}"/>
                </a:ext>
              </a:extLst>
            </p:cNvPr>
            <p:cNvSpPr txBox="1"/>
            <p:nvPr/>
          </p:nvSpPr>
          <p:spPr>
            <a:xfrm>
              <a:off x="1326301" y="3076774"/>
              <a:ext cx="1492436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rPr>
                <a:t>DUO </a:t>
              </a:r>
              <a:br>
                <a:rPr lang="en-US" sz="110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rPr>
              </a:br>
              <a:r>
                <a:rPr lang="en-US" sz="110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rPr>
                <a:t> Umbrella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23828E0C-9186-4DB0-82FD-C5E26703B68E}"/>
                </a:ext>
              </a:extLst>
            </p:cNvPr>
            <p:cNvSpPr txBox="1"/>
            <p:nvPr/>
          </p:nvSpPr>
          <p:spPr>
            <a:xfrm>
              <a:off x="1762508" y="3535746"/>
              <a:ext cx="73209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rPr>
                <a:t>ISE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8228C1FD-6051-4366-A4E7-C17AEBA65CDA}"/>
                </a:ext>
              </a:extLst>
            </p:cNvPr>
            <p:cNvSpPr txBox="1"/>
            <p:nvPr/>
          </p:nvSpPr>
          <p:spPr>
            <a:xfrm>
              <a:off x="1427442" y="3752735"/>
              <a:ext cx="142138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rPr>
                <a:t>Stealthwatch</a:t>
              </a:r>
              <a:endParaRPr lang="en-US" sz="1100" b="1" dirty="0">
                <a:solidFill>
                  <a:srgbClr val="282828"/>
                </a:solidFill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49AC79-86AD-42B5-B975-58FFB54375E0}"/>
              </a:ext>
            </a:extLst>
          </p:cNvPr>
          <p:cNvGrpSpPr/>
          <p:nvPr/>
        </p:nvGrpSpPr>
        <p:grpSpPr>
          <a:xfrm>
            <a:off x="6979104" y="1856275"/>
            <a:ext cx="1100637" cy="1124832"/>
            <a:chOff x="9305472" y="2857125"/>
            <a:chExt cx="1467516" cy="1499776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B731DB1-4D2D-413A-9E69-4BCE326DB63A}"/>
                </a:ext>
              </a:extLst>
            </p:cNvPr>
            <p:cNvSpPr/>
            <p:nvPr/>
          </p:nvSpPr>
          <p:spPr>
            <a:xfrm>
              <a:off x="9305472" y="2891688"/>
              <a:ext cx="1467516" cy="146521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accent2">
                    <a:lumMod val="95000"/>
                    <a:lumOff val="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>
                <a:solidFill>
                  <a:srgbClr val="005073"/>
                </a:solidFill>
                <a:latin typeface="CiscoSansTT ExtraLight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1DAB07-1E53-4D07-B38A-2649C06D4AF5}"/>
                </a:ext>
              </a:extLst>
            </p:cNvPr>
            <p:cNvGrpSpPr/>
            <p:nvPr/>
          </p:nvGrpSpPr>
          <p:grpSpPr>
            <a:xfrm>
              <a:off x="9327304" y="2857125"/>
              <a:ext cx="1421388" cy="1256201"/>
              <a:chOff x="5361268" y="2862880"/>
              <a:chExt cx="1421388" cy="1256201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9D9B53F6-F1F7-4FFA-9BD2-740C2138FB45}"/>
                  </a:ext>
                </a:extLst>
              </p:cNvPr>
              <p:cNvSpPr txBox="1"/>
              <p:nvPr/>
            </p:nvSpPr>
            <p:spPr>
              <a:xfrm>
                <a:off x="5439552" y="2862880"/>
                <a:ext cx="1287680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ETA </a:t>
                </a:r>
                <a:r>
                  <a:rPr lang="en-US" sz="1050" b="1" dirty="0" err="1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Tetration</a:t>
                </a:r>
                <a:endParaRPr lang="en-US" sz="105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F6882F1B-31C3-412B-A06F-F023CA0CF982}"/>
                  </a:ext>
                </a:extLst>
              </p:cNvPr>
              <p:cNvSpPr txBox="1"/>
              <p:nvPr/>
            </p:nvSpPr>
            <p:spPr>
              <a:xfrm>
                <a:off x="5361268" y="3770268"/>
                <a:ext cx="1421388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 err="1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Stealthwatch</a:t>
                </a:r>
                <a:endParaRPr lang="en-US" sz="105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449350F3-CB02-4155-886A-4625AA2D6EA1}"/>
                  </a:ext>
                </a:extLst>
              </p:cNvPr>
              <p:cNvSpPr txBox="1"/>
              <p:nvPr/>
            </p:nvSpPr>
            <p:spPr>
              <a:xfrm>
                <a:off x="5633767" y="3563534"/>
                <a:ext cx="87639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ISE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4121CD-8E6B-401B-856E-6542CD155A0C}"/>
              </a:ext>
            </a:extLst>
          </p:cNvPr>
          <p:cNvGrpSpPr/>
          <p:nvPr/>
        </p:nvGrpSpPr>
        <p:grpSpPr>
          <a:xfrm>
            <a:off x="4013930" y="1888965"/>
            <a:ext cx="1100637" cy="1102739"/>
            <a:chOff x="5335129" y="2883933"/>
            <a:chExt cx="1467516" cy="1470319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EBE3D61-FC08-4E9D-A8EF-6FAA8F8A6643}"/>
                </a:ext>
              </a:extLst>
            </p:cNvPr>
            <p:cNvSpPr/>
            <p:nvPr/>
          </p:nvSpPr>
          <p:spPr>
            <a:xfrm>
              <a:off x="5335129" y="2889039"/>
              <a:ext cx="1467516" cy="146521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accent2">
                    <a:lumMod val="95000"/>
                    <a:lumOff val="500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005073"/>
                </a:solidFill>
                <a:latin typeface="CiscoSansTT ExtraLigh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0A61E1-EAA1-470C-ABC9-279C54FEC7EA}"/>
                </a:ext>
              </a:extLst>
            </p:cNvPr>
            <p:cNvGrpSpPr/>
            <p:nvPr/>
          </p:nvGrpSpPr>
          <p:grpSpPr>
            <a:xfrm>
              <a:off x="5353149" y="2883933"/>
              <a:ext cx="1421388" cy="1210823"/>
              <a:chOff x="9324658" y="2911229"/>
              <a:chExt cx="1421388" cy="1210823"/>
            </a:xfrm>
          </p:grpSpPr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29B1BA30-9AA7-4761-8D61-636A34F91356}"/>
                  </a:ext>
                </a:extLst>
              </p:cNvPr>
              <p:cNvSpPr txBox="1"/>
              <p:nvPr/>
            </p:nvSpPr>
            <p:spPr>
              <a:xfrm>
                <a:off x="9669306" y="2911229"/>
                <a:ext cx="73209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SDA</a:t>
                </a: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9ABF8A59-2591-4F7D-92A4-5D69DDBA7DB2}"/>
                  </a:ext>
                </a:extLst>
              </p:cNvPr>
              <p:cNvSpPr txBox="1"/>
              <p:nvPr/>
            </p:nvSpPr>
            <p:spPr>
              <a:xfrm>
                <a:off x="9462593" y="3119152"/>
                <a:ext cx="1145520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SD-WAN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CE40D6CD-A1C3-47C6-A6F7-165EF6A79C50}"/>
                  </a:ext>
                </a:extLst>
              </p:cNvPr>
              <p:cNvSpPr txBox="1"/>
              <p:nvPr/>
            </p:nvSpPr>
            <p:spPr>
              <a:xfrm>
                <a:off x="9324658" y="3773239"/>
                <a:ext cx="1421388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dirty="0" err="1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Stealthwatch</a:t>
                </a:r>
                <a:endParaRPr lang="en-US" sz="1100" b="1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00DCF5CC-213F-48E2-AD5D-A6E34460A85F}"/>
                  </a:ext>
                </a:extLst>
              </p:cNvPr>
              <p:cNvSpPr txBox="1"/>
              <p:nvPr/>
            </p:nvSpPr>
            <p:spPr>
              <a:xfrm>
                <a:off x="9597157" y="3558887"/>
                <a:ext cx="87639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ISE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17595D47-03E0-48E4-BE75-50CBDC758101}"/>
                  </a:ext>
                </a:extLst>
              </p:cNvPr>
              <p:cNvSpPr txBox="1"/>
              <p:nvPr/>
            </p:nvSpPr>
            <p:spPr>
              <a:xfrm>
                <a:off x="9380105" y="3338226"/>
                <a:ext cx="1310495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rPr>
                  <a:t>ACI / ACI-A</a:t>
                </a:r>
              </a:p>
            </p:txBody>
          </p:sp>
        </p:grp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24438210-00FD-4240-BFF9-3F5BB8111BE2}"/>
              </a:ext>
            </a:extLst>
          </p:cNvPr>
          <p:cNvSpPr txBox="1"/>
          <p:nvPr/>
        </p:nvSpPr>
        <p:spPr>
          <a:xfrm>
            <a:off x="6839039" y="2219257"/>
            <a:ext cx="1385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282828"/>
                </a:solidFill>
                <a:latin typeface="CiscoSansTT ExtraLight"/>
                <a:ea typeface="+mn-ea"/>
                <a:cs typeface="+mn-cs"/>
              </a:rPr>
              <a:t>NGFW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806AD-E6E3-446F-9AED-8427446CC38D}"/>
              </a:ext>
            </a:extLst>
          </p:cNvPr>
          <p:cNvSpPr txBox="1"/>
          <p:nvPr/>
        </p:nvSpPr>
        <p:spPr>
          <a:xfrm>
            <a:off x="1736330" y="3828713"/>
            <a:ext cx="575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CC0099"/>
                </a:solidFill>
                <a:latin typeface="CiscoSansTT ExtraLight"/>
                <a:ea typeface="+mn-ea"/>
                <a:cs typeface="+mn-cs"/>
              </a:rPr>
              <a:t>Cisco </a:t>
            </a:r>
            <a:r>
              <a:rPr lang="en-US" sz="1500" b="1" dirty="0" err="1">
                <a:solidFill>
                  <a:srgbClr val="CC0099"/>
                </a:solidFill>
                <a:latin typeface="CiscoSansTT ExtraLight"/>
                <a:ea typeface="+mn-ea"/>
                <a:cs typeface="+mn-cs"/>
              </a:rPr>
              <a:t>Talos</a:t>
            </a:r>
            <a:r>
              <a:rPr lang="en-US" sz="1500" b="1" dirty="0">
                <a:solidFill>
                  <a:srgbClr val="CC0099"/>
                </a:solidFill>
                <a:latin typeface="CiscoSansTT ExtraLight"/>
                <a:ea typeface="+mn-ea"/>
                <a:cs typeface="+mn-cs"/>
              </a:rPr>
              <a:t>…for Threat Intelligence and proactive threat defense</a:t>
            </a:r>
          </a:p>
        </p:txBody>
      </p:sp>
    </p:spTree>
    <p:extLst>
      <p:ext uri="{BB962C8B-B14F-4D97-AF65-F5344CB8AC3E}">
        <p14:creationId xmlns:p14="http://schemas.microsoft.com/office/powerpoint/2010/main" val="1594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1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1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5" grpId="0" animBg="1"/>
      <p:bldP spid="243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7B5818-D40F-44C2-BE94-FF927356BFE4}"/>
              </a:ext>
            </a:extLst>
          </p:cNvPr>
          <p:cNvSpPr/>
          <p:nvPr/>
        </p:nvSpPr>
        <p:spPr>
          <a:xfrm>
            <a:off x="0" y="722675"/>
            <a:ext cx="9144000" cy="3376871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CC0099"/>
              </a:solidFill>
              <a:latin typeface="CiscoSansTT Extra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5" y="-75678"/>
            <a:ext cx="8782900" cy="731837"/>
          </a:xfrm>
        </p:spPr>
        <p:txBody>
          <a:bodyPr/>
          <a:lstStyle/>
          <a:p>
            <a:r>
              <a:rPr lang="en-US" sz="2000" dirty="0"/>
              <a:t>Cisco Zero Trust Recommendations</a:t>
            </a:r>
          </a:p>
        </p:txBody>
      </p:sp>
      <p:sp>
        <p:nvSpPr>
          <p:cNvPr id="477" name="Rounded Rectangle 476">
            <a:extLst>
              <a:ext uri="{FF2B5EF4-FFF2-40B4-BE49-F238E27FC236}">
                <a16:creationId xmlns:a16="http://schemas.microsoft.com/office/drawing/2014/main" id="{14FA1B8D-8362-E044-9ECE-C94E98C7F976}"/>
              </a:ext>
            </a:extLst>
          </p:cNvPr>
          <p:cNvSpPr>
            <a:spLocks noChangeAspect="1"/>
          </p:cNvSpPr>
          <p:nvPr/>
        </p:nvSpPr>
        <p:spPr>
          <a:xfrm>
            <a:off x="979635" y="1810756"/>
            <a:ext cx="1253136" cy="125313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Continuous verification </a:t>
            </a:r>
            <a:b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</a:b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and detection</a:t>
            </a:r>
          </a:p>
        </p:txBody>
      </p:sp>
      <p:sp>
        <p:nvSpPr>
          <p:cNvPr id="7" name="Donut 6"/>
          <p:cNvSpPr/>
          <p:nvPr/>
        </p:nvSpPr>
        <p:spPr>
          <a:xfrm>
            <a:off x="156666" y="987784"/>
            <a:ext cx="2899078" cy="2899076"/>
          </a:xfrm>
          <a:prstGeom prst="donut">
            <a:avLst>
              <a:gd name="adj" fmla="val 3112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282828"/>
              </a:solidFill>
              <a:latin typeface="CiscoSansTT ExtraLigh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B761B-8833-5941-8C89-62EA590CBF34}"/>
              </a:ext>
            </a:extLst>
          </p:cNvPr>
          <p:cNvGrpSpPr>
            <a:grpSpLocks noChangeAspect="1"/>
          </p:cNvGrpSpPr>
          <p:nvPr/>
        </p:nvGrpSpPr>
        <p:grpSpPr>
          <a:xfrm>
            <a:off x="1401277" y="1202950"/>
            <a:ext cx="409856" cy="397754"/>
            <a:chOff x="2893683" y="1653299"/>
            <a:chExt cx="512902" cy="497758"/>
          </a:xfrm>
          <a:solidFill>
            <a:schemeClr val="tx2">
              <a:lumMod val="75000"/>
            </a:schemeClr>
          </a:solidFill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015B85-0B9B-C640-95C6-75438CA8C4C2}"/>
                </a:ext>
              </a:extLst>
            </p:cNvPr>
            <p:cNvSpPr/>
            <p:nvPr/>
          </p:nvSpPr>
          <p:spPr>
            <a:xfrm>
              <a:off x="3115872" y="1854858"/>
              <a:ext cx="290713" cy="296199"/>
            </a:xfrm>
            <a:prstGeom prst="roundRect">
              <a:avLst>
                <a:gd name="adj" fmla="val 23271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40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73FCD92-0568-9942-B5AE-B0E9232986BE}"/>
                </a:ext>
              </a:extLst>
            </p:cNvPr>
            <p:cNvSpPr/>
            <p:nvPr/>
          </p:nvSpPr>
          <p:spPr>
            <a:xfrm>
              <a:off x="2893683" y="1653299"/>
              <a:ext cx="290713" cy="296200"/>
            </a:xfrm>
            <a:custGeom>
              <a:avLst/>
              <a:gdLst>
                <a:gd name="connsiteX0" fmla="*/ 313274 w 1346200"/>
                <a:gd name="connsiteY0" fmla="*/ 0 h 1371600"/>
                <a:gd name="connsiteX1" fmla="*/ 1032926 w 1346200"/>
                <a:gd name="connsiteY1" fmla="*/ 0 h 1371600"/>
                <a:gd name="connsiteX2" fmla="*/ 1346200 w 1346200"/>
                <a:gd name="connsiteY2" fmla="*/ 313274 h 1371600"/>
                <a:gd name="connsiteX3" fmla="*/ 1346200 w 1346200"/>
                <a:gd name="connsiteY3" fmla="*/ 342253 h 1371600"/>
                <a:gd name="connsiteX4" fmla="*/ 700538 w 1346200"/>
                <a:gd name="connsiteY4" fmla="*/ 342253 h 1371600"/>
                <a:gd name="connsiteX5" fmla="*/ 387264 w 1346200"/>
                <a:gd name="connsiteY5" fmla="*/ 655527 h 1371600"/>
                <a:gd name="connsiteX6" fmla="*/ 387264 w 1346200"/>
                <a:gd name="connsiteY6" fmla="*/ 1371600 h 1371600"/>
                <a:gd name="connsiteX7" fmla="*/ 313274 w 1346200"/>
                <a:gd name="connsiteY7" fmla="*/ 1371600 h 1371600"/>
                <a:gd name="connsiteX8" fmla="*/ 0 w 1346200"/>
                <a:gd name="connsiteY8" fmla="*/ 1058326 h 1371600"/>
                <a:gd name="connsiteX9" fmla="*/ 0 w 1346200"/>
                <a:gd name="connsiteY9" fmla="*/ 313274 h 1371600"/>
                <a:gd name="connsiteX10" fmla="*/ 313274 w 1346200"/>
                <a:gd name="connsiteY10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200" h="1371600">
                  <a:moveTo>
                    <a:pt x="313274" y="0"/>
                  </a:moveTo>
                  <a:lnTo>
                    <a:pt x="1032926" y="0"/>
                  </a:lnTo>
                  <a:cubicBezTo>
                    <a:pt x="1205942" y="0"/>
                    <a:pt x="1346200" y="140258"/>
                    <a:pt x="1346200" y="313274"/>
                  </a:cubicBezTo>
                  <a:lnTo>
                    <a:pt x="1346200" y="342253"/>
                  </a:lnTo>
                  <a:lnTo>
                    <a:pt x="700538" y="342253"/>
                  </a:lnTo>
                  <a:cubicBezTo>
                    <a:pt x="527522" y="342253"/>
                    <a:pt x="387264" y="482511"/>
                    <a:pt x="387264" y="655527"/>
                  </a:cubicBezTo>
                  <a:lnTo>
                    <a:pt x="387264" y="1371600"/>
                  </a:lnTo>
                  <a:lnTo>
                    <a:pt x="313274" y="1371600"/>
                  </a:lnTo>
                  <a:cubicBezTo>
                    <a:pt x="140258" y="1371600"/>
                    <a:pt x="0" y="1231342"/>
                    <a:pt x="0" y="1058326"/>
                  </a:cubicBezTo>
                  <a:lnTo>
                    <a:pt x="0" y="313274"/>
                  </a:lnTo>
                  <a:cubicBezTo>
                    <a:pt x="0" y="140258"/>
                    <a:pt x="140258" y="0"/>
                    <a:pt x="3132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40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2DB97E0B-6663-1B42-9D08-0E9AB6573D1B}"/>
                </a:ext>
              </a:extLst>
            </p:cNvPr>
            <p:cNvSpPr/>
            <p:nvPr/>
          </p:nvSpPr>
          <p:spPr>
            <a:xfrm>
              <a:off x="3004782" y="1754079"/>
              <a:ext cx="290713" cy="296200"/>
            </a:xfrm>
            <a:custGeom>
              <a:avLst/>
              <a:gdLst>
                <a:gd name="connsiteX0" fmla="*/ 313274 w 1346200"/>
                <a:gd name="connsiteY0" fmla="*/ 0 h 1371600"/>
                <a:gd name="connsiteX1" fmla="*/ 1032926 w 1346200"/>
                <a:gd name="connsiteY1" fmla="*/ 0 h 1371600"/>
                <a:gd name="connsiteX2" fmla="*/ 1346200 w 1346200"/>
                <a:gd name="connsiteY2" fmla="*/ 313274 h 1371600"/>
                <a:gd name="connsiteX3" fmla="*/ 1346200 w 1346200"/>
                <a:gd name="connsiteY3" fmla="*/ 342253 h 1371600"/>
                <a:gd name="connsiteX4" fmla="*/ 700538 w 1346200"/>
                <a:gd name="connsiteY4" fmla="*/ 342253 h 1371600"/>
                <a:gd name="connsiteX5" fmla="*/ 387264 w 1346200"/>
                <a:gd name="connsiteY5" fmla="*/ 655527 h 1371600"/>
                <a:gd name="connsiteX6" fmla="*/ 387264 w 1346200"/>
                <a:gd name="connsiteY6" fmla="*/ 1371600 h 1371600"/>
                <a:gd name="connsiteX7" fmla="*/ 313274 w 1346200"/>
                <a:gd name="connsiteY7" fmla="*/ 1371600 h 1371600"/>
                <a:gd name="connsiteX8" fmla="*/ 0 w 1346200"/>
                <a:gd name="connsiteY8" fmla="*/ 1058326 h 1371600"/>
                <a:gd name="connsiteX9" fmla="*/ 0 w 1346200"/>
                <a:gd name="connsiteY9" fmla="*/ 313274 h 1371600"/>
                <a:gd name="connsiteX10" fmla="*/ 313274 w 1346200"/>
                <a:gd name="connsiteY10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200" h="1371600">
                  <a:moveTo>
                    <a:pt x="313274" y="0"/>
                  </a:moveTo>
                  <a:lnTo>
                    <a:pt x="1032926" y="0"/>
                  </a:lnTo>
                  <a:cubicBezTo>
                    <a:pt x="1205942" y="0"/>
                    <a:pt x="1346200" y="140258"/>
                    <a:pt x="1346200" y="313274"/>
                  </a:cubicBezTo>
                  <a:lnTo>
                    <a:pt x="1346200" y="342253"/>
                  </a:lnTo>
                  <a:lnTo>
                    <a:pt x="700538" y="342253"/>
                  </a:lnTo>
                  <a:cubicBezTo>
                    <a:pt x="527522" y="342253"/>
                    <a:pt x="387264" y="482511"/>
                    <a:pt x="387264" y="655527"/>
                  </a:cubicBezTo>
                  <a:lnTo>
                    <a:pt x="387264" y="1371600"/>
                  </a:lnTo>
                  <a:lnTo>
                    <a:pt x="313274" y="1371600"/>
                  </a:lnTo>
                  <a:cubicBezTo>
                    <a:pt x="140258" y="1371600"/>
                    <a:pt x="0" y="1231342"/>
                    <a:pt x="0" y="1058326"/>
                  </a:cubicBezTo>
                  <a:lnTo>
                    <a:pt x="0" y="313274"/>
                  </a:lnTo>
                  <a:cubicBezTo>
                    <a:pt x="0" y="140258"/>
                    <a:pt x="140258" y="0"/>
                    <a:pt x="31327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400" dirty="0">
                <a:solidFill>
                  <a:srgbClr val="005073"/>
                </a:solidFill>
                <a:latin typeface="CiscoSansTT ExtraLight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596B8-E03B-CB4C-8A4A-5FAAD2236BDC}"/>
              </a:ext>
            </a:extLst>
          </p:cNvPr>
          <p:cNvSpPr/>
          <p:nvPr/>
        </p:nvSpPr>
        <p:spPr>
          <a:xfrm>
            <a:off x="613398" y="1346863"/>
            <a:ext cx="72421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App request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5332101-F800-1046-AD8C-B94664BAD716}"/>
              </a:ext>
            </a:extLst>
          </p:cNvPr>
          <p:cNvSpPr/>
          <p:nvPr/>
        </p:nvSpPr>
        <p:spPr>
          <a:xfrm>
            <a:off x="1742295" y="1346864"/>
            <a:ext cx="91724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identity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450C800-896B-7C43-A282-BF4C2621C6EB}"/>
              </a:ext>
            </a:extLst>
          </p:cNvPr>
          <p:cNvSpPr/>
          <p:nvPr/>
        </p:nvSpPr>
        <p:spPr>
          <a:xfrm>
            <a:off x="2179629" y="2449157"/>
            <a:ext cx="91724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hygiene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BA1B4BE-1BA5-C34B-9CAC-D26F15DEDEF2}"/>
              </a:ext>
            </a:extLst>
          </p:cNvPr>
          <p:cNvSpPr/>
          <p:nvPr/>
        </p:nvSpPr>
        <p:spPr>
          <a:xfrm>
            <a:off x="1169939" y="3306021"/>
            <a:ext cx="87253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Enforce policy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6D90196-9968-4C4D-974C-76D488B82491}"/>
              </a:ext>
            </a:extLst>
          </p:cNvPr>
          <p:cNvSpPr/>
          <p:nvPr/>
        </p:nvSpPr>
        <p:spPr>
          <a:xfrm>
            <a:off x="150371" y="2449157"/>
            <a:ext cx="87798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Secure access</a:t>
            </a:r>
          </a:p>
        </p:txBody>
      </p:sp>
      <p:grpSp>
        <p:nvGrpSpPr>
          <p:cNvPr id="197" name="Group 21">
            <a:extLst>
              <a:ext uri="{FF2B5EF4-FFF2-40B4-BE49-F238E27FC236}">
                <a16:creationId xmlns:a16="http://schemas.microsoft.com/office/drawing/2014/main" id="{DC615F89-25A6-6A41-B858-FB80B4A4CB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2905" y="3018662"/>
            <a:ext cx="321138" cy="398060"/>
            <a:chOff x="1556" y="444"/>
            <a:chExt cx="1027" cy="1273"/>
          </a:xfrm>
          <a:solidFill>
            <a:schemeClr val="tx2"/>
          </a:solidFill>
        </p:grpSpPr>
        <p:sp>
          <p:nvSpPr>
            <p:cNvPr id="198" name="Freeform 22">
              <a:extLst>
                <a:ext uri="{FF2B5EF4-FFF2-40B4-BE49-F238E27FC236}">
                  <a16:creationId xmlns:a16="http://schemas.microsoft.com/office/drawing/2014/main" id="{544B5B02-EDA8-A74D-A978-B18A2C53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99" name="Freeform 23">
              <a:extLst>
                <a:ext uri="{FF2B5EF4-FFF2-40B4-BE49-F238E27FC236}">
                  <a16:creationId xmlns:a16="http://schemas.microsoft.com/office/drawing/2014/main" id="{838EE086-6C61-3C47-A521-4B6810A5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0" name="Freeform 24">
              <a:extLst>
                <a:ext uri="{FF2B5EF4-FFF2-40B4-BE49-F238E27FC236}">
                  <a16:creationId xmlns:a16="http://schemas.microsoft.com/office/drawing/2014/main" id="{129AD0C9-1262-5F48-B6CF-2890880E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918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1" name="Freeform 25">
              <a:extLst>
                <a:ext uri="{FF2B5EF4-FFF2-40B4-BE49-F238E27FC236}">
                  <a16:creationId xmlns:a16="http://schemas.microsoft.com/office/drawing/2014/main" id="{7D36370C-6EE7-1E4D-96B2-FD3319F0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153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2" name="Freeform 26">
              <a:extLst>
                <a:ext uri="{FF2B5EF4-FFF2-40B4-BE49-F238E27FC236}">
                  <a16:creationId xmlns:a16="http://schemas.microsoft.com/office/drawing/2014/main" id="{7515AD4A-6C54-B54C-B149-920811AD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203" name="Freeform 27">
              <a:extLst>
                <a:ext uri="{FF2B5EF4-FFF2-40B4-BE49-F238E27FC236}">
                  <a16:creationId xmlns:a16="http://schemas.microsoft.com/office/drawing/2014/main" id="{56A15B6D-F1BA-C140-8B5E-EE8D768C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129B5DEA-FD21-3547-A6A2-0D2C831A32EF}"/>
              </a:ext>
            </a:extLst>
          </p:cNvPr>
          <p:cNvGrpSpPr>
            <a:grpSpLocks noChangeAspect="1"/>
          </p:cNvGrpSpPr>
          <p:nvPr/>
        </p:nvGrpSpPr>
        <p:grpSpPr>
          <a:xfrm>
            <a:off x="2202843" y="2987130"/>
            <a:ext cx="232099" cy="466344"/>
            <a:chOff x="2315734" y="3779258"/>
            <a:chExt cx="187069" cy="375868"/>
          </a:xfrm>
          <a:solidFill>
            <a:schemeClr val="tx2"/>
          </a:solidFill>
        </p:grpSpPr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B24CE732-6C89-F045-9597-D70E7B60C5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5734" y="3779258"/>
              <a:ext cx="187069" cy="375868"/>
              <a:chOff x="839748" y="3892512"/>
              <a:chExt cx="167995" cy="297991"/>
            </a:xfrm>
            <a:grpFill/>
          </p:grpSpPr>
          <p:sp>
            <p:nvSpPr>
              <p:cNvPr id="416" name="Freeform 307">
                <a:extLst>
                  <a:ext uri="{FF2B5EF4-FFF2-40B4-BE49-F238E27FC236}">
                    <a16:creationId xmlns:a16="http://schemas.microsoft.com/office/drawing/2014/main" id="{22990A6D-9163-0747-9364-03BA0B2CB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748" y="3892512"/>
                <a:ext cx="167995" cy="297991"/>
              </a:xfrm>
              <a:custGeom>
                <a:avLst/>
                <a:gdLst>
                  <a:gd name="T0" fmla="*/ 62 w 71"/>
                  <a:gd name="T1" fmla="*/ 0 h 126"/>
                  <a:gd name="T2" fmla="*/ 9 w 71"/>
                  <a:gd name="T3" fmla="*/ 0 h 126"/>
                  <a:gd name="T4" fmla="*/ 0 w 71"/>
                  <a:gd name="T5" fmla="*/ 9 h 126"/>
                  <a:gd name="T6" fmla="*/ 0 w 71"/>
                  <a:gd name="T7" fmla="*/ 117 h 126"/>
                  <a:gd name="T8" fmla="*/ 9 w 71"/>
                  <a:gd name="T9" fmla="*/ 126 h 126"/>
                  <a:gd name="T10" fmla="*/ 62 w 71"/>
                  <a:gd name="T11" fmla="*/ 126 h 126"/>
                  <a:gd name="T12" fmla="*/ 71 w 71"/>
                  <a:gd name="T13" fmla="*/ 117 h 126"/>
                  <a:gd name="T14" fmla="*/ 71 w 71"/>
                  <a:gd name="T15" fmla="*/ 9 h 126"/>
                  <a:gd name="T16" fmla="*/ 62 w 71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6">
                    <a:moveTo>
                      <a:pt x="6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4" y="126"/>
                      <a:pt x="9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7" y="126"/>
                      <a:pt x="71" y="122"/>
                      <a:pt x="71" y="1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7" name="Oval 308">
                <a:extLst>
                  <a:ext uri="{FF2B5EF4-FFF2-40B4-BE49-F238E27FC236}">
                    <a16:creationId xmlns:a16="http://schemas.microsoft.com/office/drawing/2014/main" id="{ACE41E68-2E31-304C-9E15-1DA345F32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246" y="4159501"/>
                <a:ext cx="18999" cy="1899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8" name="Freeform 309">
                <a:extLst>
                  <a:ext uri="{FF2B5EF4-FFF2-40B4-BE49-F238E27FC236}">
                    <a16:creationId xmlns:a16="http://schemas.microsoft.com/office/drawing/2014/main" id="{A2D39C5B-0F67-6C44-9DB4-E9D5560D8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46" y="3909509"/>
                <a:ext cx="35999" cy="3487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9" name="Rectangle 310">
                <a:extLst>
                  <a:ext uri="{FF2B5EF4-FFF2-40B4-BE49-F238E27FC236}">
                    <a16:creationId xmlns:a16="http://schemas.microsoft.com/office/drawing/2014/main" id="{14938189-307A-AC40-B21C-E4AC8EEAB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20" name="Rectangle 311">
                <a:extLst>
                  <a:ext uri="{FF2B5EF4-FFF2-40B4-BE49-F238E27FC236}">
                    <a16:creationId xmlns:a16="http://schemas.microsoft.com/office/drawing/2014/main" id="{8BD0D541-79C2-E745-8B71-9171714A4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</p:grpSp>
        <p:grpSp>
          <p:nvGrpSpPr>
            <p:cNvPr id="406" name="Group 4">
              <a:extLst>
                <a:ext uri="{FF2B5EF4-FFF2-40B4-BE49-F238E27FC236}">
                  <a16:creationId xmlns:a16="http://schemas.microsoft.com/office/drawing/2014/main" id="{450C8FBD-1D29-EC46-BD6A-CFBFA860B0F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51584" y="3905826"/>
              <a:ext cx="120154" cy="121861"/>
              <a:chOff x="4316" y="2329"/>
              <a:chExt cx="493" cy="500"/>
            </a:xfrm>
            <a:grpFill/>
          </p:grpSpPr>
          <p:sp>
            <p:nvSpPr>
              <p:cNvPr id="407" name="Freeform 5">
                <a:extLst>
                  <a:ext uri="{FF2B5EF4-FFF2-40B4-BE49-F238E27FC236}">
                    <a16:creationId xmlns:a16="http://schemas.microsoft.com/office/drawing/2014/main" id="{396323F2-A888-6D42-B0BE-AF027A801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6" y="2329"/>
                <a:ext cx="402" cy="500"/>
              </a:xfrm>
              <a:custGeom>
                <a:avLst/>
                <a:gdLst>
                  <a:gd name="T0" fmla="*/ 285 w 469"/>
                  <a:gd name="T1" fmla="*/ 584 h 584"/>
                  <a:gd name="T2" fmla="*/ 312 w 469"/>
                  <a:gd name="T3" fmla="*/ 575 h 584"/>
                  <a:gd name="T4" fmla="*/ 304 w 469"/>
                  <a:gd name="T5" fmla="*/ 580 h 584"/>
                  <a:gd name="T6" fmla="*/ 260 w 469"/>
                  <a:gd name="T7" fmla="*/ 571 h 584"/>
                  <a:gd name="T8" fmla="*/ 260 w 469"/>
                  <a:gd name="T9" fmla="*/ 571 h 584"/>
                  <a:gd name="T10" fmla="*/ 260 w 469"/>
                  <a:gd name="T11" fmla="*/ 571 h 584"/>
                  <a:gd name="T12" fmla="*/ 106 w 469"/>
                  <a:gd name="T13" fmla="*/ 379 h 584"/>
                  <a:gd name="T14" fmla="*/ 260 w 469"/>
                  <a:gd name="T15" fmla="*/ 571 h 584"/>
                  <a:gd name="T16" fmla="*/ 260 w 469"/>
                  <a:gd name="T17" fmla="*/ 571 h 584"/>
                  <a:gd name="T18" fmla="*/ 413 w 469"/>
                  <a:gd name="T19" fmla="*/ 335 h 584"/>
                  <a:gd name="T20" fmla="*/ 313 w 469"/>
                  <a:gd name="T21" fmla="*/ 460 h 584"/>
                  <a:gd name="T22" fmla="*/ 311 w 469"/>
                  <a:gd name="T23" fmla="*/ 521 h 584"/>
                  <a:gd name="T24" fmla="*/ 315 w 469"/>
                  <a:gd name="T25" fmla="*/ 526 h 584"/>
                  <a:gd name="T26" fmla="*/ 469 w 469"/>
                  <a:gd name="T27" fmla="*/ 379 h 584"/>
                  <a:gd name="T28" fmla="*/ 419 w 469"/>
                  <a:gd name="T29" fmla="*/ 385 h 584"/>
                  <a:gd name="T30" fmla="*/ 276 w 469"/>
                  <a:gd name="T31" fmla="*/ 186 h 584"/>
                  <a:gd name="T32" fmla="*/ 280 w 469"/>
                  <a:gd name="T33" fmla="*/ 187 h 584"/>
                  <a:gd name="T34" fmla="*/ 303 w 469"/>
                  <a:gd name="T35" fmla="*/ 184 h 584"/>
                  <a:gd name="T36" fmla="*/ 303 w 469"/>
                  <a:gd name="T37" fmla="*/ 184 h 584"/>
                  <a:gd name="T38" fmla="*/ 303 w 469"/>
                  <a:gd name="T39" fmla="*/ 184 h 584"/>
                  <a:gd name="T40" fmla="*/ 255 w 469"/>
                  <a:gd name="T41" fmla="*/ 166 h 584"/>
                  <a:gd name="T42" fmla="*/ 255 w 469"/>
                  <a:gd name="T43" fmla="*/ 166 h 584"/>
                  <a:gd name="T44" fmla="*/ 46 w 469"/>
                  <a:gd name="T45" fmla="*/ 44 h 584"/>
                  <a:gd name="T46" fmla="*/ 0 w 469"/>
                  <a:gd name="T47" fmla="*/ 154 h 584"/>
                  <a:gd name="T48" fmla="*/ 71 w 469"/>
                  <a:gd name="T49" fmla="*/ 154 h 584"/>
                  <a:gd name="T50" fmla="*/ 78 w 469"/>
                  <a:gd name="T51" fmla="*/ 121 h 584"/>
                  <a:gd name="T52" fmla="*/ 158 w 469"/>
                  <a:gd name="T53" fmla="*/ 71 h 584"/>
                  <a:gd name="T54" fmla="*/ 229 w 469"/>
                  <a:gd name="T55" fmla="*/ 110 h 584"/>
                  <a:gd name="T56" fmla="*/ 253 w 469"/>
                  <a:gd name="T57" fmla="*/ 144 h 584"/>
                  <a:gd name="T58" fmla="*/ 244 w 469"/>
                  <a:gd name="T59" fmla="*/ 27 h 584"/>
                  <a:gd name="T60" fmla="*/ 158 w 469"/>
                  <a:gd name="T61" fmla="*/ 0 h 584"/>
                  <a:gd name="T62" fmla="*/ 157 w 469"/>
                  <a:gd name="T63" fmla="*/ 0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9" h="584">
                    <a:moveTo>
                      <a:pt x="273" y="581"/>
                    </a:moveTo>
                    <a:cubicBezTo>
                      <a:pt x="277" y="583"/>
                      <a:pt x="281" y="584"/>
                      <a:pt x="285" y="584"/>
                    </a:cubicBezTo>
                    <a:cubicBezTo>
                      <a:pt x="281" y="584"/>
                      <a:pt x="277" y="583"/>
                      <a:pt x="273" y="581"/>
                    </a:cubicBezTo>
                    <a:moveTo>
                      <a:pt x="312" y="575"/>
                    </a:moveTo>
                    <a:cubicBezTo>
                      <a:pt x="311" y="575"/>
                      <a:pt x="310" y="576"/>
                      <a:pt x="310" y="576"/>
                    </a:cubicBezTo>
                    <a:cubicBezTo>
                      <a:pt x="308" y="578"/>
                      <a:pt x="306" y="579"/>
                      <a:pt x="304" y="580"/>
                    </a:cubicBezTo>
                    <a:cubicBezTo>
                      <a:pt x="307" y="579"/>
                      <a:pt x="309" y="577"/>
                      <a:pt x="312" y="575"/>
                    </a:cubicBezTo>
                    <a:moveTo>
                      <a:pt x="260" y="571"/>
                    </a:move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moveTo>
                      <a:pt x="260" y="571"/>
                    </a:move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moveTo>
                      <a:pt x="106" y="379"/>
                    </a:moveTo>
                    <a:cubicBezTo>
                      <a:pt x="106" y="379"/>
                      <a:pt x="106" y="379"/>
                      <a:pt x="106" y="379"/>
                    </a:cubicBezTo>
                    <a:cubicBezTo>
                      <a:pt x="168" y="458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168" y="458"/>
                      <a:pt x="106" y="379"/>
                    </a:cubicBezTo>
                    <a:moveTo>
                      <a:pt x="413" y="335"/>
                    </a:moveTo>
                    <a:cubicBezTo>
                      <a:pt x="413" y="335"/>
                      <a:pt x="413" y="335"/>
                      <a:pt x="413" y="335"/>
                    </a:cubicBezTo>
                    <a:cubicBezTo>
                      <a:pt x="382" y="374"/>
                      <a:pt x="344" y="422"/>
                      <a:pt x="313" y="460"/>
                    </a:cubicBezTo>
                    <a:cubicBezTo>
                      <a:pt x="304" y="472"/>
                      <a:pt x="295" y="483"/>
                      <a:pt x="287" y="492"/>
                    </a:cubicBezTo>
                    <a:cubicBezTo>
                      <a:pt x="298" y="505"/>
                      <a:pt x="307" y="516"/>
                      <a:pt x="311" y="521"/>
                    </a:cubicBezTo>
                    <a:cubicBezTo>
                      <a:pt x="314" y="525"/>
                      <a:pt x="315" y="526"/>
                      <a:pt x="315" y="526"/>
                    </a:cubicBezTo>
                    <a:cubicBezTo>
                      <a:pt x="315" y="526"/>
                      <a:pt x="315" y="526"/>
                      <a:pt x="315" y="526"/>
                    </a:cubicBezTo>
                    <a:cubicBezTo>
                      <a:pt x="326" y="539"/>
                      <a:pt x="325" y="558"/>
                      <a:pt x="316" y="570"/>
                    </a:cubicBezTo>
                    <a:cubicBezTo>
                      <a:pt x="323" y="561"/>
                      <a:pt x="409" y="454"/>
                      <a:pt x="469" y="379"/>
                    </a:cubicBezTo>
                    <a:cubicBezTo>
                      <a:pt x="461" y="388"/>
                      <a:pt x="451" y="393"/>
                      <a:pt x="441" y="393"/>
                    </a:cubicBezTo>
                    <a:cubicBezTo>
                      <a:pt x="433" y="393"/>
                      <a:pt x="425" y="390"/>
                      <a:pt x="419" y="385"/>
                    </a:cubicBezTo>
                    <a:cubicBezTo>
                      <a:pt x="403" y="373"/>
                      <a:pt x="401" y="350"/>
                      <a:pt x="413" y="335"/>
                    </a:cubicBezTo>
                    <a:moveTo>
                      <a:pt x="276" y="186"/>
                    </a:moveTo>
                    <a:cubicBezTo>
                      <a:pt x="278" y="186"/>
                      <a:pt x="280" y="187"/>
                      <a:pt x="283" y="187"/>
                    </a:cubicBezTo>
                    <a:cubicBezTo>
                      <a:pt x="282" y="187"/>
                      <a:pt x="281" y="187"/>
                      <a:pt x="280" y="187"/>
                    </a:cubicBezTo>
                    <a:cubicBezTo>
                      <a:pt x="278" y="186"/>
                      <a:pt x="277" y="186"/>
                      <a:pt x="276" y="186"/>
                    </a:cubicBezTo>
                    <a:moveTo>
                      <a:pt x="303" y="184"/>
                    </a:moveTo>
                    <a:cubicBezTo>
                      <a:pt x="303" y="184"/>
                      <a:pt x="303" y="184"/>
                      <a:pt x="303" y="184"/>
                    </a:cubicBezTo>
                    <a:cubicBezTo>
                      <a:pt x="303" y="184"/>
                      <a:pt x="303" y="184"/>
                      <a:pt x="303" y="184"/>
                    </a:cubicBezTo>
                    <a:moveTo>
                      <a:pt x="305" y="183"/>
                    </a:moveTo>
                    <a:cubicBezTo>
                      <a:pt x="304" y="183"/>
                      <a:pt x="304" y="184"/>
                      <a:pt x="303" y="184"/>
                    </a:cubicBezTo>
                    <a:cubicBezTo>
                      <a:pt x="304" y="184"/>
                      <a:pt x="304" y="183"/>
                      <a:pt x="305" y="183"/>
                    </a:cubicBezTo>
                    <a:moveTo>
                      <a:pt x="255" y="166"/>
                    </a:moveTo>
                    <a:cubicBezTo>
                      <a:pt x="256" y="169"/>
                      <a:pt x="258" y="172"/>
                      <a:pt x="260" y="174"/>
                    </a:cubicBezTo>
                    <a:cubicBezTo>
                      <a:pt x="258" y="172"/>
                      <a:pt x="256" y="169"/>
                      <a:pt x="255" y="166"/>
                    </a:cubicBezTo>
                    <a:moveTo>
                      <a:pt x="157" y="0"/>
                    </a:moveTo>
                    <a:cubicBezTo>
                      <a:pt x="114" y="0"/>
                      <a:pt x="75" y="16"/>
                      <a:pt x="46" y="44"/>
                    </a:cubicBezTo>
                    <a:cubicBezTo>
                      <a:pt x="32" y="58"/>
                      <a:pt x="20" y="74"/>
                      <a:pt x="12" y="93"/>
                    </a:cubicBezTo>
                    <a:cubicBezTo>
                      <a:pt x="4" y="112"/>
                      <a:pt x="0" y="133"/>
                      <a:pt x="0" y="154"/>
                    </a:cubicBezTo>
                    <a:cubicBezTo>
                      <a:pt x="0" y="135"/>
                      <a:pt x="16" y="119"/>
                      <a:pt x="36" y="119"/>
                    </a:cubicBezTo>
                    <a:cubicBezTo>
                      <a:pt x="55" y="119"/>
                      <a:pt x="71" y="135"/>
                      <a:pt x="71" y="154"/>
                    </a:cubicBezTo>
                    <a:cubicBezTo>
                      <a:pt x="71" y="154"/>
                      <a:pt x="71" y="154"/>
                      <a:pt x="71" y="154"/>
                    </a:cubicBezTo>
                    <a:cubicBezTo>
                      <a:pt x="71" y="142"/>
                      <a:pt x="74" y="131"/>
                      <a:pt x="78" y="121"/>
                    </a:cubicBezTo>
                    <a:cubicBezTo>
                      <a:pt x="84" y="106"/>
                      <a:pt x="94" y="94"/>
                      <a:pt x="108" y="85"/>
                    </a:cubicBezTo>
                    <a:cubicBezTo>
                      <a:pt x="122" y="77"/>
                      <a:pt x="138" y="71"/>
                      <a:pt x="158" y="71"/>
                    </a:cubicBezTo>
                    <a:cubicBezTo>
                      <a:pt x="169" y="71"/>
                      <a:pt x="179" y="74"/>
                      <a:pt x="189" y="78"/>
                    </a:cubicBezTo>
                    <a:cubicBezTo>
                      <a:pt x="204" y="84"/>
                      <a:pt x="218" y="96"/>
                      <a:pt x="229" y="110"/>
                    </a:cubicBezTo>
                    <a:cubicBezTo>
                      <a:pt x="240" y="124"/>
                      <a:pt x="249" y="142"/>
                      <a:pt x="253" y="159"/>
                    </a:cubicBezTo>
                    <a:cubicBezTo>
                      <a:pt x="252" y="154"/>
                      <a:pt x="252" y="149"/>
                      <a:pt x="253" y="144"/>
                    </a:cubicBezTo>
                    <a:cubicBezTo>
                      <a:pt x="259" y="117"/>
                      <a:pt x="271" y="91"/>
                      <a:pt x="287" y="69"/>
                    </a:cubicBezTo>
                    <a:cubicBezTo>
                      <a:pt x="275" y="53"/>
                      <a:pt x="261" y="38"/>
                      <a:pt x="244" y="27"/>
                    </a:cubicBezTo>
                    <a:cubicBezTo>
                      <a:pt x="231" y="19"/>
                      <a:pt x="218" y="12"/>
                      <a:pt x="203" y="7"/>
                    </a:cubicBezTo>
                    <a:cubicBezTo>
                      <a:pt x="189" y="3"/>
                      <a:pt x="174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08" name="Freeform 6">
                <a:extLst>
                  <a:ext uri="{FF2B5EF4-FFF2-40B4-BE49-F238E27FC236}">
                    <a16:creationId xmlns:a16="http://schemas.microsoft.com/office/drawing/2014/main" id="{A7EBD393-18EE-A54E-9649-07604E8BF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" y="2431"/>
                <a:ext cx="280" cy="398"/>
              </a:xfrm>
              <a:custGeom>
                <a:avLst/>
                <a:gdLst>
                  <a:gd name="T0" fmla="*/ 36 w 326"/>
                  <a:gd name="T1" fmla="*/ 0 h 465"/>
                  <a:gd name="T2" fmla="*/ 0 w 326"/>
                  <a:gd name="T3" fmla="*/ 35 h 465"/>
                  <a:gd name="T4" fmla="*/ 0 w 326"/>
                  <a:gd name="T5" fmla="*/ 35 h 465"/>
                  <a:gd name="T6" fmla="*/ 11 w 326"/>
                  <a:gd name="T7" fmla="*/ 102 h 465"/>
                  <a:gd name="T8" fmla="*/ 54 w 326"/>
                  <a:gd name="T9" fmla="*/ 189 h 465"/>
                  <a:gd name="T10" fmla="*/ 106 w 326"/>
                  <a:gd name="T11" fmla="*/ 260 h 465"/>
                  <a:gd name="T12" fmla="*/ 106 w 326"/>
                  <a:gd name="T13" fmla="*/ 260 h 465"/>
                  <a:gd name="T14" fmla="*/ 106 w 326"/>
                  <a:gd name="T15" fmla="*/ 260 h 465"/>
                  <a:gd name="T16" fmla="*/ 260 w 326"/>
                  <a:gd name="T17" fmla="*/ 452 h 465"/>
                  <a:gd name="T18" fmla="*/ 260 w 326"/>
                  <a:gd name="T19" fmla="*/ 452 h 465"/>
                  <a:gd name="T20" fmla="*/ 260 w 326"/>
                  <a:gd name="T21" fmla="*/ 452 h 465"/>
                  <a:gd name="T22" fmla="*/ 260 w 326"/>
                  <a:gd name="T23" fmla="*/ 452 h 465"/>
                  <a:gd name="T24" fmla="*/ 260 w 326"/>
                  <a:gd name="T25" fmla="*/ 452 h 465"/>
                  <a:gd name="T26" fmla="*/ 260 w 326"/>
                  <a:gd name="T27" fmla="*/ 452 h 465"/>
                  <a:gd name="T28" fmla="*/ 273 w 326"/>
                  <a:gd name="T29" fmla="*/ 462 h 465"/>
                  <a:gd name="T30" fmla="*/ 285 w 326"/>
                  <a:gd name="T31" fmla="*/ 465 h 465"/>
                  <a:gd name="T32" fmla="*/ 287 w 326"/>
                  <a:gd name="T33" fmla="*/ 465 h 465"/>
                  <a:gd name="T34" fmla="*/ 304 w 326"/>
                  <a:gd name="T35" fmla="*/ 461 h 465"/>
                  <a:gd name="T36" fmla="*/ 310 w 326"/>
                  <a:gd name="T37" fmla="*/ 457 h 465"/>
                  <a:gd name="T38" fmla="*/ 312 w 326"/>
                  <a:gd name="T39" fmla="*/ 456 h 465"/>
                  <a:gd name="T40" fmla="*/ 316 w 326"/>
                  <a:gd name="T41" fmla="*/ 451 h 465"/>
                  <a:gd name="T42" fmla="*/ 315 w 326"/>
                  <a:gd name="T43" fmla="*/ 407 h 465"/>
                  <a:gd name="T44" fmla="*/ 315 w 326"/>
                  <a:gd name="T45" fmla="*/ 407 h 465"/>
                  <a:gd name="T46" fmla="*/ 311 w 326"/>
                  <a:gd name="T47" fmla="*/ 402 h 465"/>
                  <a:gd name="T48" fmla="*/ 287 w 326"/>
                  <a:gd name="T49" fmla="*/ 373 h 465"/>
                  <a:gd name="T50" fmla="*/ 287 w 326"/>
                  <a:gd name="T51" fmla="*/ 373 h 465"/>
                  <a:gd name="T52" fmla="*/ 162 w 326"/>
                  <a:gd name="T53" fmla="*/ 216 h 465"/>
                  <a:gd name="T54" fmla="*/ 162 w 326"/>
                  <a:gd name="T55" fmla="*/ 216 h 465"/>
                  <a:gd name="T56" fmla="*/ 99 w 326"/>
                  <a:gd name="T57" fmla="*/ 127 h 465"/>
                  <a:gd name="T58" fmla="*/ 79 w 326"/>
                  <a:gd name="T59" fmla="*/ 80 h 465"/>
                  <a:gd name="T60" fmla="*/ 71 w 326"/>
                  <a:gd name="T61" fmla="*/ 35 h 465"/>
                  <a:gd name="T62" fmla="*/ 71 w 326"/>
                  <a:gd name="T63" fmla="*/ 35 h 465"/>
                  <a:gd name="T64" fmla="*/ 71 w 326"/>
                  <a:gd name="T65" fmla="*/ 35 h 465"/>
                  <a:gd name="T66" fmla="*/ 36 w 326"/>
                  <a:gd name="T67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6" h="465">
                    <a:moveTo>
                      <a:pt x="36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58"/>
                      <a:pt x="4" y="81"/>
                      <a:pt x="11" y="102"/>
                    </a:cubicBezTo>
                    <a:cubicBezTo>
                      <a:pt x="21" y="133"/>
                      <a:pt x="36" y="162"/>
                      <a:pt x="54" y="189"/>
                    </a:cubicBezTo>
                    <a:cubicBezTo>
                      <a:pt x="71" y="215"/>
                      <a:pt x="89" y="239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68" y="339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3" y="457"/>
                      <a:pt x="268" y="460"/>
                      <a:pt x="273" y="462"/>
                    </a:cubicBezTo>
                    <a:cubicBezTo>
                      <a:pt x="277" y="464"/>
                      <a:pt x="281" y="465"/>
                      <a:pt x="285" y="465"/>
                    </a:cubicBezTo>
                    <a:cubicBezTo>
                      <a:pt x="286" y="465"/>
                      <a:pt x="287" y="465"/>
                      <a:pt x="287" y="465"/>
                    </a:cubicBezTo>
                    <a:cubicBezTo>
                      <a:pt x="293" y="465"/>
                      <a:pt x="299" y="464"/>
                      <a:pt x="304" y="461"/>
                    </a:cubicBezTo>
                    <a:cubicBezTo>
                      <a:pt x="306" y="460"/>
                      <a:pt x="308" y="459"/>
                      <a:pt x="310" y="457"/>
                    </a:cubicBezTo>
                    <a:cubicBezTo>
                      <a:pt x="310" y="457"/>
                      <a:pt x="311" y="456"/>
                      <a:pt x="312" y="456"/>
                    </a:cubicBezTo>
                    <a:cubicBezTo>
                      <a:pt x="313" y="454"/>
                      <a:pt x="315" y="453"/>
                      <a:pt x="316" y="451"/>
                    </a:cubicBezTo>
                    <a:cubicBezTo>
                      <a:pt x="325" y="439"/>
                      <a:pt x="326" y="420"/>
                      <a:pt x="315" y="407"/>
                    </a:cubicBezTo>
                    <a:cubicBezTo>
                      <a:pt x="315" y="407"/>
                      <a:pt x="315" y="407"/>
                      <a:pt x="315" y="407"/>
                    </a:cubicBezTo>
                    <a:cubicBezTo>
                      <a:pt x="315" y="407"/>
                      <a:pt x="314" y="406"/>
                      <a:pt x="311" y="402"/>
                    </a:cubicBezTo>
                    <a:cubicBezTo>
                      <a:pt x="307" y="397"/>
                      <a:pt x="298" y="386"/>
                      <a:pt x="287" y="373"/>
                    </a:cubicBezTo>
                    <a:cubicBezTo>
                      <a:pt x="287" y="373"/>
                      <a:pt x="287" y="373"/>
                      <a:pt x="287" y="373"/>
                    </a:cubicBezTo>
                    <a:cubicBezTo>
                      <a:pt x="256" y="333"/>
                      <a:pt x="203" y="267"/>
                      <a:pt x="162" y="216"/>
                    </a:cubicBezTo>
                    <a:cubicBezTo>
                      <a:pt x="162" y="216"/>
                      <a:pt x="162" y="216"/>
                      <a:pt x="162" y="216"/>
                    </a:cubicBezTo>
                    <a:cubicBezTo>
                      <a:pt x="140" y="188"/>
                      <a:pt x="117" y="158"/>
                      <a:pt x="99" y="127"/>
                    </a:cubicBezTo>
                    <a:cubicBezTo>
                      <a:pt x="91" y="111"/>
                      <a:pt x="84" y="95"/>
                      <a:pt x="79" y="80"/>
                    </a:cubicBezTo>
                    <a:cubicBezTo>
                      <a:pt x="74" y="65"/>
                      <a:pt x="71" y="50"/>
                      <a:pt x="71" y="35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16"/>
                      <a:pt x="55" y="0"/>
                      <a:pt x="36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09" name="Freeform 7">
                <a:extLst>
                  <a:ext uri="{FF2B5EF4-FFF2-40B4-BE49-F238E27FC236}">
                    <a16:creationId xmlns:a16="http://schemas.microsoft.com/office/drawing/2014/main" id="{6AE6CF0C-0087-BA40-B565-CC7E67EB78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3" y="2465"/>
                <a:ext cx="242" cy="188"/>
              </a:xfrm>
              <a:custGeom>
                <a:avLst/>
                <a:gdLst>
                  <a:gd name="T0" fmla="*/ 283 w 283"/>
                  <a:gd name="T1" fmla="*/ 125 h 220"/>
                  <a:gd name="T2" fmla="*/ 216 w 283"/>
                  <a:gd name="T3" fmla="*/ 220 h 220"/>
                  <a:gd name="T4" fmla="*/ 216 w 283"/>
                  <a:gd name="T5" fmla="*/ 220 h 220"/>
                  <a:gd name="T6" fmla="*/ 216 w 283"/>
                  <a:gd name="T7" fmla="*/ 220 h 220"/>
                  <a:gd name="T8" fmla="*/ 216 w 283"/>
                  <a:gd name="T9" fmla="*/ 220 h 220"/>
                  <a:gd name="T10" fmla="*/ 283 w 283"/>
                  <a:gd name="T11" fmla="*/ 125 h 220"/>
                  <a:gd name="T12" fmla="*/ 50 w 283"/>
                  <a:gd name="T13" fmla="*/ 25 h 220"/>
                  <a:gd name="T14" fmla="*/ 34 w 283"/>
                  <a:gd name="T15" fmla="*/ 29 h 220"/>
                  <a:gd name="T16" fmla="*/ 30 w 283"/>
                  <a:gd name="T17" fmla="*/ 28 h 220"/>
                  <a:gd name="T18" fmla="*/ 34 w 283"/>
                  <a:gd name="T19" fmla="*/ 29 h 220"/>
                  <a:gd name="T20" fmla="*/ 50 w 283"/>
                  <a:gd name="T21" fmla="*/ 25 h 220"/>
                  <a:gd name="T22" fmla="*/ 50 w 283"/>
                  <a:gd name="T23" fmla="*/ 25 h 220"/>
                  <a:gd name="T24" fmla="*/ 50 w 283"/>
                  <a:gd name="T25" fmla="*/ 25 h 220"/>
                  <a:gd name="T26" fmla="*/ 50 w 283"/>
                  <a:gd name="T27" fmla="*/ 25 h 220"/>
                  <a:gd name="T28" fmla="*/ 7 w 283"/>
                  <a:gd name="T29" fmla="*/ 15 h 220"/>
                  <a:gd name="T30" fmla="*/ 23 w 283"/>
                  <a:gd name="T31" fmla="*/ 27 h 220"/>
                  <a:gd name="T32" fmla="*/ 7 w 283"/>
                  <a:gd name="T33" fmla="*/ 15 h 220"/>
                  <a:gd name="T34" fmla="*/ 69 w 283"/>
                  <a:gd name="T35" fmla="*/ 1 h 220"/>
                  <a:gd name="T36" fmla="*/ 52 w 283"/>
                  <a:gd name="T37" fmla="*/ 24 h 220"/>
                  <a:gd name="T38" fmla="*/ 69 w 283"/>
                  <a:gd name="T39" fmla="*/ 1 h 220"/>
                  <a:gd name="T40" fmla="*/ 69 w 283"/>
                  <a:gd name="T41" fmla="*/ 1 h 220"/>
                  <a:gd name="T42" fmla="*/ 69 w 283"/>
                  <a:gd name="T43" fmla="*/ 1 h 220"/>
                  <a:gd name="T44" fmla="*/ 0 w 283"/>
                  <a:gd name="T45" fmla="*/ 0 h 220"/>
                  <a:gd name="T46" fmla="*/ 2 w 283"/>
                  <a:gd name="T47" fmla="*/ 7 h 220"/>
                  <a:gd name="T48" fmla="*/ 0 w 283"/>
                  <a:gd name="T49" fmla="*/ 1 h 220"/>
                  <a:gd name="T50" fmla="*/ 0 w 283"/>
                  <a:gd name="T5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3" h="220">
                    <a:moveTo>
                      <a:pt x="283" y="125"/>
                    </a:moveTo>
                    <a:cubicBezTo>
                      <a:pt x="262" y="161"/>
                      <a:pt x="237" y="193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37" y="193"/>
                      <a:pt x="262" y="161"/>
                      <a:pt x="283" y="125"/>
                    </a:cubicBezTo>
                    <a:moveTo>
                      <a:pt x="50" y="25"/>
                    </a:moveTo>
                    <a:cubicBezTo>
                      <a:pt x="45" y="27"/>
                      <a:pt x="40" y="29"/>
                      <a:pt x="34" y="29"/>
                    </a:cubicBezTo>
                    <a:cubicBezTo>
                      <a:pt x="33" y="29"/>
                      <a:pt x="31" y="28"/>
                      <a:pt x="30" y="28"/>
                    </a:cubicBezTo>
                    <a:cubicBezTo>
                      <a:pt x="31" y="28"/>
                      <a:pt x="33" y="29"/>
                      <a:pt x="34" y="29"/>
                    </a:cubicBezTo>
                    <a:cubicBezTo>
                      <a:pt x="40" y="29"/>
                      <a:pt x="45" y="27"/>
                      <a:pt x="50" y="25"/>
                    </a:cubicBezTo>
                    <a:moveTo>
                      <a:pt x="50" y="25"/>
                    </a:move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moveTo>
                      <a:pt x="7" y="15"/>
                    </a:moveTo>
                    <a:cubicBezTo>
                      <a:pt x="11" y="20"/>
                      <a:pt x="16" y="24"/>
                      <a:pt x="23" y="27"/>
                    </a:cubicBezTo>
                    <a:cubicBezTo>
                      <a:pt x="17" y="24"/>
                      <a:pt x="11" y="21"/>
                      <a:pt x="7" y="15"/>
                    </a:cubicBezTo>
                    <a:moveTo>
                      <a:pt x="69" y="1"/>
                    </a:moveTo>
                    <a:cubicBezTo>
                      <a:pt x="67" y="11"/>
                      <a:pt x="60" y="19"/>
                      <a:pt x="52" y="24"/>
                    </a:cubicBezTo>
                    <a:cubicBezTo>
                      <a:pt x="60" y="19"/>
                      <a:pt x="67" y="1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0" y="0"/>
                    </a:moveTo>
                    <a:cubicBezTo>
                      <a:pt x="0" y="2"/>
                      <a:pt x="1" y="5"/>
                      <a:pt x="2" y="7"/>
                    </a:cubicBezTo>
                    <a:cubicBezTo>
                      <a:pt x="1" y="5"/>
                      <a:pt x="0" y="3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410" name="Freeform 8">
                <a:extLst>
                  <a:ext uri="{FF2B5EF4-FFF2-40B4-BE49-F238E27FC236}">
                    <a16:creationId xmlns:a16="http://schemas.microsoft.com/office/drawing/2014/main" id="{4BB35BB0-E37C-5E46-AA76-BA206B6E8C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2" y="2329"/>
                <a:ext cx="277" cy="336"/>
              </a:xfrm>
              <a:custGeom>
                <a:avLst/>
                <a:gdLst>
                  <a:gd name="T0" fmla="*/ 35 w 323"/>
                  <a:gd name="T1" fmla="*/ 152 h 393"/>
                  <a:gd name="T2" fmla="*/ 35 w 323"/>
                  <a:gd name="T3" fmla="*/ 152 h 393"/>
                  <a:gd name="T4" fmla="*/ 70 w 323"/>
                  <a:gd name="T5" fmla="*/ 144 h 393"/>
                  <a:gd name="T6" fmla="*/ 35 w 323"/>
                  <a:gd name="T7" fmla="*/ 152 h 393"/>
                  <a:gd name="T8" fmla="*/ 70 w 323"/>
                  <a:gd name="T9" fmla="*/ 144 h 393"/>
                  <a:gd name="T10" fmla="*/ 70 w 323"/>
                  <a:gd name="T11" fmla="*/ 144 h 393"/>
                  <a:gd name="T12" fmla="*/ 70 w 323"/>
                  <a:gd name="T13" fmla="*/ 144 h 393"/>
                  <a:gd name="T14" fmla="*/ 165 w 323"/>
                  <a:gd name="T15" fmla="*/ 0 h 393"/>
                  <a:gd name="T16" fmla="*/ 105 w 323"/>
                  <a:gd name="T17" fmla="*/ 13 h 393"/>
                  <a:gd name="T18" fmla="*/ 37 w 323"/>
                  <a:gd name="T19" fmla="*/ 67 h 393"/>
                  <a:gd name="T20" fmla="*/ 35 w 323"/>
                  <a:gd name="T21" fmla="*/ 69 h 393"/>
                  <a:gd name="T22" fmla="*/ 35 w 323"/>
                  <a:gd name="T23" fmla="*/ 69 h 393"/>
                  <a:gd name="T24" fmla="*/ 1 w 323"/>
                  <a:gd name="T25" fmla="*/ 144 h 393"/>
                  <a:gd name="T26" fmla="*/ 1 w 323"/>
                  <a:gd name="T27" fmla="*/ 159 h 393"/>
                  <a:gd name="T28" fmla="*/ 1 w 323"/>
                  <a:gd name="T29" fmla="*/ 160 h 393"/>
                  <a:gd name="T30" fmla="*/ 3 w 323"/>
                  <a:gd name="T31" fmla="*/ 166 h 393"/>
                  <a:gd name="T32" fmla="*/ 8 w 323"/>
                  <a:gd name="T33" fmla="*/ 174 h 393"/>
                  <a:gd name="T34" fmla="*/ 24 w 323"/>
                  <a:gd name="T35" fmla="*/ 186 h 393"/>
                  <a:gd name="T36" fmla="*/ 28 w 323"/>
                  <a:gd name="T37" fmla="*/ 187 h 393"/>
                  <a:gd name="T38" fmla="*/ 31 w 323"/>
                  <a:gd name="T39" fmla="*/ 187 h 393"/>
                  <a:gd name="T40" fmla="*/ 35 w 323"/>
                  <a:gd name="T41" fmla="*/ 188 h 393"/>
                  <a:gd name="T42" fmla="*/ 51 w 323"/>
                  <a:gd name="T43" fmla="*/ 184 h 393"/>
                  <a:gd name="T44" fmla="*/ 51 w 323"/>
                  <a:gd name="T45" fmla="*/ 184 h 393"/>
                  <a:gd name="T46" fmla="*/ 51 w 323"/>
                  <a:gd name="T47" fmla="*/ 184 h 393"/>
                  <a:gd name="T48" fmla="*/ 53 w 323"/>
                  <a:gd name="T49" fmla="*/ 183 h 393"/>
                  <a:gd name="T50" fmla="*/ 70 w 323"/>
                  <a:gd name="T51" fmla="*/ 160 h 393"/>
                  <a:gd name="T52" fmla="*/ 70 w 323"/>
                  <a:gd name="T53" fmla="*/ 160 h 393"/>
                  <a:gd name="T54" fmla="*/ 70 w 323"/>
                  <a:gd name="T55" fmla="*/ 160 h 393"/>
                  <a:gd name="T56" fmla="*/ 83 w 323"/>
                  <a:gd name="T57" fmla="*/ 125 h 393"/>
                  <a:gd name="T58" fmla="*/ 119 w 323"/>
                  <a:gd name="T59" fmla="*/ 86 h 393"/>
                  <a:gd name="T60" fmla="*/ 141 w 323"/>
                  <a:gd name="T61" fmla="*/ 75 h 393"/>
                  <a:gd name="T62" fmla="*/ 165 w 323"/>
                  <a:gd name="T63" fmla="*/ 71 h 393"/>
                  <a:gd name="T64" fmla="*/ 227 w 323"/>
                  <a:gd name="T65" fmla="*/ 95 h 393"/>
                  <a:gd name="T66" fmla="*/ 245 w 323"/>
                  <a:gd name="T67" fmla="*/ 121 h 393"/>
                  <a:gd name="T68" fmla="*/ 252 w 323"/>
                  <a:gd name="T69" fmla="*/ 154 h 393"/>
                  <a:gd name="T70" fmla="*/ 252 w 323"/>
                  <a:gd name="T71" fmla="*/ 154 h 393"/>
                  <a:gd name="T72" fmla="*/ 252 w 323"/>
                  <a:gd name="T73" fmla="*/ 154 h 393"/>
                  <a:gd name="T74" fmla="*/ 244 w 323"/>
                  <a:gd name="T75" fmla="*/ 199 h 393"/>
                  <a:gd name="T76" fmla="*/ 210 w 323"/>
                  <a:gd name="T77" fmla="*/ 269 h 393"/>
                  <a:gd name="T78" fmla="*/ 161 w 323"/>
                  <a:gd name="T79" fmla="*/ 335 h 393"/>
                  <a:gd name="T80" fmla="*/ 161 w 323"/>
                  <a:gd name="T81" fmla="*/ 335 h 393"/>
                  <a:gd name="T82" fmla="*/ 167 w 323"/>
                  <a:gd name="T83" fmla="*/ 385 h 393"/>
                  <a:gd name="T84" fmla="*/ 189 w 323"/>
                  <a:gd name="T85" fmla="*/ 393 h 393"/>
                  <a:gd name="T86" fmla="*/ 217 w 323"/>
                  <a:gd name="T87" fmla="*/ 379 h 393"/>
                  <a:gd name="T88" fmla="*/ 217 w 323"/>
                  <a:gd name="T89" fmla="*/ 379 h 393"/>
                  <a:gd name="T90" fmla="*/ 217 w 323"/>
                  <a:gd name="T91" fmla="*/ 379 h 393"/>
                  <a:gd name="T92" fmla="*/ 284 w 323"/>
                  <a:gd name="T93" fmla="*/ 284 h 393"/>
                  <a:gd name="T94" fmla="*/ 286 w 323"/>
                  <a:gd name="T95" fmla="*/ 280 h 393"/>
                  <a:gd name="T96" fmla="*/ 312 w 323"/>
                  <a:gd name="T97" fmla="*/ 221 h 393"/>
                  <a:gd name="T98" fmla="*/ 323 w 323"/>
                  <a:gd name="T99" fmla="*/ 154 h 393"/>
                  <a:gd name="T100" fmla="*/ 311 w 323"/>
                  <a:gd name="T101" fmla="*/ 93 h 393"/>
                  <a:gd name="T102" fmla="*/ 253 w 323"/>
                  <a:gd name="T103" fmla="*/ 25 h 393"/>
                  <a:gd name="T104" fmla="*/ 165 w 323"/>
                  <a:gd name="T105" fmla="*/ 0 h 393"/>
                  <a:gd name="T106" fmla="*/ 165 w 323"/>
                  <a:gd name="T107" fmla="*/ 0 h 393"/>
                  <a:gd name="T108" fmla="*/ 165 w 323"/>
                  <a:gd name="T10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" h="393">
                    <a:moveTo>
                      <a:pt x="35" y="152"/>
                    </a:moveTo>
                    <a:cubicBezTo>
                      <a:pt x="35" y="152"/>
                      <a:pt x="35" y="152"/>
                      <a:pt x="35" y="152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35" y="152"/>
                      <a:pt x="35" y="152"/>
                      <a:pt x="35" y="152"/>
                    </a:cubicBezTo>
                    <a:moveTo>
                      <a:pt x="70" y="144"/>
                    </a:move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70" y="144"/>
                      <a:pt x="70" y="144"/>
                    </a:cubicBezTo>
                    <a:moveTo>
                      <a:pt x="165" y="0"/>
                    </a:moveTo>
                    <a:cubicBezTo>
                      <a:pt x="144" y="0"/>
                      <a:pt x="124" y="5"/>
                      <a:pt x="105" y="13"/>
                    </a:cubicBezTo>
                    <a:cubicBezTo>
                      <a:pt x="78" y="25"/>
                      <a:pt x="55" y="44"/>
                      <a:pt x="37" y="67"/>
                    </a:cubicBezTo>
                    <a:cubicBezTo>
                      <a:pt x="37" y="67"/>
                      <a:pt x="36" y="68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19" y="91"/>
                      <a:pt x="7" y="117"/>
                      <a:pt x="1" y="144"/>
                    </a:cubicBezTo>
                    <a:cubicBezTo>
                      <a:pt x="0" y="149"/>
                      <a:pt x="0" y="154"/>
                      <a:pt x="1" y="159"/>
                    </a:cubicBezTo>
                    <a:cubicBezTo>
                      <a:pt x="1" y="159"/>
                      <a:pt x="1" y="160"/>
                      <a:pt x="1" y="160"/>
                    </a:cubicBezTo>
                    <a:cubicBezTo>
                      <a:pt x="1" y="162"/>
                      <a:pt x="2" y="164"/>
                      <a:pt x="3" y="166"/>
                    </a:cubicBezTo>
                    <a:cubicBezTo>
                      <a:pt x="4" y="169"/>
                      <a:pt x="6" y="172"/>
                      <a:pt x="8" y="174"/>
                    </a:cubicBezTo>
                    <a:cubicBezTo>
                      <a:pt x="12" y="180"/>
                      <a:pt x="18" y="183"/>
                      <a:pt x="24" y="186"/>
                    </a:cubicBezTo>
                    <a:cubicBezTo>
                      <a:pt x="25" y="186"/>
                      <a:pt x="26" y="186"/>
                      <a:pt x="28" y="187"/>
                    </a:cubicBezTo>
                    <a:cubicBezTo>
                      <a:pt x="29" y="187"/>
                      <a:pt x="30" y="187"/>
                      <a:pt x="31" y="187"/>
                    </a:cubicBezTo>
                    <a:cubicBezTo>
                      <a:pt x="32" y="187"/>
                      <a:pt x="34" y="188"/>
                      <a:pt x="35" y="188"/>
                    </a:cubicBezTo>
                    <a:cubicBezTo>
                      <a:pt x="41" y="188"/>
                      <a:pt x="46" y="186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2" y="184"/>
                      <a:pt x="52" y="183"/>
                      <a:pt x="53" y="183"/>
                    </a:cubicBezTo>
                    <a:cubicBezTo>
                      <a:pt x="61" y="178"/>
                      <a:pt x="68" y="170"/>
                      <a:pt x="70" y="160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73" y="148"/>
                      <a:pt x="77" y="136"/>
                      <a:pt x="83" y="125"/>
                    </a:cubicBezTo>
                    <a:cubicBezTo>
                      <a:pt x="92" y="109"/>
                      <a:pt x="105" y="95"/>
                      <a:pt x="119" y="86"/>
                    </a:cubicBezTo>
                    <a:cubicBezTo>
                      <a:pt x="126" y="81"/>
                      <a:pt x="133" y="78"/>
                      <a:pt x="141" y="75"/>
                    </a:cubicBezTo>
                    <a:cubicBezTo>
                      <a:pt x="149" y="73"/>
                      <a:pt x="157" y="71"/>
                      <a:pt x="165" y="71"/>
                    </a:cubicBezTo>
                    <a:cubicBezTo>
                      <a:pt x="191" y="71"/>
                      <a:pt x="212" y="81"/>
                      <a:pt x="227" y="95"/>
                    </a:cubicBezTo>
                    <a:cubicBezTo>
                      <a:pt x="235" y="102"/>
                      <a:pt x="241" y="111"/>
                      <a:pt x="245" y="121"/>
                    </a:cubicBezTo>
                    <a:cubicBezTo>
                      <a:pt x="249" y="131"/>
                      <a:pt x="252" y="142"/>
                      <a:pt x="252" y="154"/>
                    </a:cubicBezTo>
                    <a:cubicBezTo>
                      <a:pt x="252" y="154"/>
                      <a:pt x="252" y="154"/>
                      <a:pt x="252" y="154"/>
                    </a:cubicBezTo>
                    <a:cubicBezTo>
                      <a:pt x="252" y="154"/>
                      <a:pt x="252" y="154"/>
                      <a:pt x="252" y="154"/>
                    </a:cubicBezTo>
                    <a:cubicBezTo>
                      <a:pt x="252" y="169"/>
                      <a:pt x="249" y="184"/>
                      <a:pt x="244" y="199"/>
                    </a:cubicBezTo>
                    <a:cubicBezTo>
                      <a:pt x="237" y="222"/>
                      <a:pt x="224" y="246"/>
                      <a:pt x="210" y="269"/>
                    </a:cubicBezTo>
                    <a:cubicBezTo>
                      <a:pt x="195" y="292"/>
                      <a:pt x="177" y="314"/>
                      <a:pt x="161" y="335"/>
                    </a:cubicBezTo>
                    <a:cubicBezTo>
                      <a:pt x="161" y="335"/>
                      <a:pt x="161" y="335"/>
                      <a:pt x="161" y="335"/>
                    </a:cubicBezTo>
                    <a:cubicBezTo>
                      <a:pt x="149" y="350"/>
                      <a:pt x="151" y="373"/>
                      <a:pt x="167" y="385"/>
                    </a:cubicBezTo>
                    <a:cubicBezTo>
                      <a:pt x="173" y="390"/>
                      <a:pt x="181" y="393"/>
                      <a:pt x="189" y="393"/>
                    </a:cubicBezTo>
                    <a:cubicBezTo>
                      <a:pt x="199" y="393"/>
                      <a:pt x="209" y="388"/>
                      <a:pt x="217" y="379"/>
                    </a:cubicBezTo>
                    <a:cubicBezTo>
                      <a:pt x="217" y="379"/>
                      <a:pt x="217" y="379"/>
                      <a:pt x="217" y="379"/>
                    </a:cubicBezTo>
                    <a:cubicBezTo>
                      <a:pt x="217" y="379"/>
                      <a:pt x="217" y="379"/>
                      <a:pt x="217" y="379"/>
                    </a:cubicBezTo>
                    <a:cubicBezTo>
                      <a:pt x="238" y="352"/>
                      <a:pt x="263" y="320"/>
                      <a:pt x="284" y="284"/>
                    </a:cubicBezTo>
                    <a:cubicBezTo>
                      <a:pt x="284" y="283"/>
                      <a:pt x="285" y="281"/>
                      <a:pt x="286" y="280"/>
                    </a:cubicBezTo>
                    <a:cubicBezTo>
                      <a:pt x="296" y="262"/>
                      <a:pt x="305" y="242"/>
                      <a:pt x="312" y="221"/>
                    </a:cubicBezTo>
                    <a:cubicBezTo>
                      <a:pt x="319" y="200"/>
                      <a:pt x="323" y="177"/>
                      <a:pt x="323" y="154"/>
                    </a:cubicBezTo>
                    <a:cubicBezTo>
                      <a:pt x="323" y="133"/>
                      <a:pt x="319" y="112"/>
                      <a:pt x="311" y="93"/>
                    </a:cubicBezTo>
                    <a:cubicBezTo>
                      <a:pt x="299" y="65"/>
                      <a:pt x="278" y="41"/>
                      <a:pt x="253" y="25"/>
                    </a:cubicBezTo>
                    <a:cubicBezTo>
                      <a:pt x="228" y="9"/>
                      <a:pt x="198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344016" y="1851922"/>
            <a:ext cx="451702" cy="473336"/>
            <a:chOff x="2776311" y="2214580"/>
            <a:chExt cx="441175" cy="462306"/>
          </a:xfrm>
          <a:solidFill>
            <a:schemeClr val="bg2"/>
          </a:solidFill>
        </p:grpSpPr>
        <p:sp>
          <p:nvSpPr>
            <p:cNvPr id="181" name="Freeform 690">
              <a:extLst>
                <a:ext uri="{FF2B5EF4-FFF2-40B4-BE49-F238E27FC236}">
                  <a16:creationId xmlns:a16="http://schemas.microsoft.com/office/drawing/2014/main" id="{66B4DA60-30AC-EC4C-A915-5C9266E4EA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6311" y="2224376"/>
              <a:ext cx="191098" cy="182127"/>
            </a:xfrm>
            <a:custGeom>
              <a:avLst/>
              <a:gdLst>
                <a:gd name="T0" fmla="*/ 83 w 90"/>
                <a:gd name="T1" fmla="*/ 4 h 86"/>
                <a:gd name="T2" fmla="*/ 83 w 90"/>
                <a:gd name="T3" fmla="*/ 4 h 86"/>
                <a:gd name="T4" fmla="*/ 66 w 90"/>
                <a:gd name="T5" fmla="*/ 7 h 86"/>
                <a:gd name="T6" fmla="*/ 37 w 90"/>
                <a:gd name="T7" fmla="*/ 52 h 86"/>
                <a:gd name="T8" fmla="*/ 25 w 90"/>
                <a:gd name="T9" fmla="*/ 34 h 86"/>
                <a:gd name="T10" fmla="*/ 8 w 90"/>
                <a:gd name="T11" fmla="*/ 30 h 86"/>
                <a:gd name="T12" fmla="*/ 4 w 90"/>
                <a:gd name="T13" fmla="*/ 48 h 86"/>
                <a:gd name="T14" fmla="*/ 26 w 90"/>
                <a:gd name="T15" fmla="*/ 81 h 86"/>
                <a:gd name="T16" fmla="*/ 31 w 90"/>
                <a:gd name="T17" fmla="*/ 85 h 86"/>
                <a:gd name="T18" fmla="*/ 36 w 90"/>
                <a:gd name="T19" fmla="*/ 86 h 86"/>
                <a:gd name="T20" fmla="*/ 36 w 90"/>
                <a:gd name="T21" fmla="*/ 86 h 86"/>
                <a:gd name="T22" fmla="*/ 36 w 90"/>
                <a:gd name="T23" fmla="*/ 86 h 86"/>
                <a:gd name="T24" fmla="*/ 37 w 90"/>
                <a:gd name="T25" fmla="*/ 86 h 86"/>
                <a:gd name="T26" fmla="*/ 37 w 90"/>
                <a:gd name="T27" fmla="*/ 86 h 86"/>
                <a:gd name="T28" fmla="*/ 37 w 90"/>
                <a:gd name="T29" fmla="*/ 86 h 86"/>
                <a:gd name="T30" fmla="*/ 37 w 90"/>
                <a:gd name="T31" fmla="*/ 86 h 86"/>
                <a:gd name="T32" fmla="*/ 42 w 90"/>
                <a:gd name="T33" fmla="*/ 85 h 86"/>
                <a:gd name="T34" fmla="*/ 47 w 90"/>
                <a:gd name="T35" fmla="*/ 81 h 86"/>
                <a:gd name="T36" fmla="*/ 87 w 90"/>
                <a:gd name="T37" fmla="*/ 21 h 86"/>
                <a:gd name="T38" fmla="*/ 83 w 90"/>
                <a:gd name="T39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86">
                  <a:moveTo>
                    <a:pt x="83" y="4"/>
                  </a:moveTo>
                  <a:cubicBezTo>
                    <a:pt x="83" y="4"/>
                    <a:pt x="83" y="4"/>
                    <a:pt x="83" y="4"/>
                  </a:cubicBezTo>
                  <a:cubicBezTo>
                    <a:pt x="78" y="0"/>
                    <a:pt x="70" y="2"/>
                    <a:pt x="66" y="7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1" y="28"/>
                    <a:pt x="13" y="27"/>
                    <a:pt x="8" y="30"/>
                  </a:cubicBezTo>
                  <a:cubicBezTo>
                    <a:pt x="2" y="34"/>
                    <a:pt x="0" y="42"/>
                    <a:pt x="4" y="48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7" y="83"/>
                    <a:pt x="29" y="84"/>
                    <a:pt x="31" y="85"/>
                  </a:cubicBezTo>
                  <a:cubicBezTo>
                    <a:pt x="33" y="86"/>
                    <a:pt x="34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9" y="86"/>
                    <a:pt x="40" y="86"/>
                    <a:pt x="42" y="85"/>
                  </a:cubicBezTo>
                  <a:cubicBezTo>
                    <a:pt x="44" y="84"/>
                    <a:pt x="46" y="83"/>
                    <a:pt x="47" y="8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90" y="15"/>
                    <a:pt x="89" y="8"/>
                    <a:pt x="83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FF4B47D6-D693-764E-9F89-2279A1C0DF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 flipH="1">
              <a:off x="3009868" y="2214580"/>
              <a:ext cx="207618" cy="206366"/>
              <a:chOff x="1579728" y="2192901"/>
              <a:chExt cx="496986" cy="493986"/>
            </a:xfrm>
            <a:grpFill/>
          </p:grpSpPr>
          <p:sp>
            <p:nvSpPr>
              <p:cNvPr id="183" name="Freeform 664">
                <a:extLst>
                  <a:ext uri="{FF2B5EF4-FFF2-40B4-BE49-F238E27FC236}">
                    <a16:creationId xmlns:a16="http://schemas.microsoft.com/office/drawing/2014/main" id="{0CE3547B-9CA8-BD4D-AA6B-CD82B5092D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59722" y="2192901"/>
                <a:ext cx="134996" cy="493986"/>
              </a:xfrm>
              <a:custGeom>
                <a:avLst/>
                <a:gdLst>
                  <a:gd name="T0" fmla="*/ 29 w 57"/>
                  <a:gd name="T1" fmla="*/ 209 h 209"/>
                  <a:gd name="T2" fmla="*/ 29 w 57"/>
                  <a:gd name="T3" fmla="*/ 209 h 209"/>
                  <a:gd name="T4" fmla="*/ 0 w 57"/>
                  <a:gd name="T5" fmla="*/ 181 h 209"/>
                  <a:gd name="T6" fmla="*/ 0 w 57"/>
                  <a:gd name="T7" fmla="*/ 28 h 209"/>
                  <a:gd name="T8" fmla="*/ 29 w 57"/>
                  <a:gd name="T9" fmla="*/ 0 h 209"/>
                  <a:gd name="T10" fmla="*/ 57 w 57"/>
                  <a:gd name="T11" fmla="*/ 28 h 209"/>
                  <a:gd name="T12" fmla="*/ 57 w 57"/>
                  <a:gd name="T13" fmla="*/ 181 h 209"/>
                  <a:gd name="T14" fmla="*/ 29 w 57"/>
                  <a:gd name="T15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209">
                    <a:moveTo>
                      <a:pt x="29" y="209"/>
                    </a:moveTo>
                    <a:cubicBezTo>
                      <a:pt x="29" y="209"/>
                      <a:pt x="29" y="209"/>
                      <a:pt x="29" y="209"/>
                    </a:cubicBezTo>
                    <a:cubicBezTo>
                      <a:pt x="13" y="209"/>
                      <a:pt x="0" y="196"/>
                      <a:pt x="0" y="18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7" y="13"/>
                      <a:pt x="57" y="28"/>
                    </a:cubicBezTo>
                    <a:cubicBezTo>
                      <a:pt x="57" y="181"/>
                      <a:pt x="57" y="181"/>
                      <a:pt x="57" y="181"/>
                    </a:cubicBezTo>
                    <a:cubicBezTo>
                      <a:pt x="57" y="196"/>
                      <a:pt x="45" y="209"/>
                      <a:pt x="29" y="209"/>
                    </a:cubicBezTo>
                  </a:path>
                </a:pathLst>
              </a:custGeom>
              <a:grpFill/>
              <a:ln w="0"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184" name="Freeform 665">
                <a:extLst>
                  <a:ext uri="{FF2B5EF4-FFF2-40B4-BE49-F238E27FC236}">
                    <a16:creationId xmlns:a16="http://schemas.microsoft.com/office/drawing/2014/main" id="{A7644D7D-2874-804A-9BD3-8F80FA9139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79728" y="2368943"/>
                <a:ext cx="496986" cy="134996"/>
              </a:xfrm>
              <a:custGeom>
                <a:avLst/>
                <a:gdLst>
                  <a:gd name="T0" fmla="*/ 0 w 210"/>
                  <a:gd name="T1" fmla="*/ 28 h 57"/>
                  <a:gd name="T2" fmla="*/ 0 w 210"/>
                  <a:gd name="T3" fmla="*/ 28 h 57"/>
                  <a:gd name="T4" fmla="*/ 29 w 210"/>
                  <a:gd name="T5" fmla="*/ 0 h 57"/>
                  <a:gd name="T6" fmla="*/ 181 w 210"/>
                  <a:gd name="T7" fmla="*/ 0 h 57"/>
                  <a:gd name="T8" fmla="*/ 210 w 210"/>
                  <a:gd name="T9" fmla="*/ 28 h 57"/>
                  <a:gd name="T10" fmla="*/ 181 w 210"/>
                  <a:gd name="T11" fmla="*/ 57 h 57"/>
                  <a:gd name="T12" fmla="*/ 29 w 210"/>
                  <a:gd name="T13" fmla="*/ 57 h 57"/>
                  <a:gd name="T14" fmla="*/ 0 w 210"/>
                  <a:gd name="T1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7"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7" y="0"/>
                      <a:pt x="210" y="13"/>
                      <a:pt x="210" y="28"/>
                    </a:cubicBezTo>
                    <a:cubicBezTo>
                      <a:pt x="210" y="44"/>
                      <a:pt x="197" y="57"/>
                      <a:pt x="181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</a:path>
                </a:pathLst>
              </a:custGeom>
              <a:grpFill/>
              <a:ln w="0"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B8A8FF6-239E-034A-A3C4-F417C7F6E53B}"/>
                  </a:ext>
                </a:extLst>
              </p:cNvPr>
              <p:cNvSpPr/>
              <p:nvPr/>
            </p:nvSpPr>
            <p:spPr>
              <a:xfrm>
                <a:off x="1759636" y="2367857"/>
                <a:ext cx="137160" cy="137160"/>
              </a:xfrm>
              <a:prstGeom prst="rect">
                <a:avLst/>
              </a:prstGeom>
              <a:grpFill/>
              <a:ln w="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  <p:grpSp>
          <p:nvGrpSpPr>
            <p:cNvPr id="541" name="Group 540"/>
            <p:cNvGrpSpPr/>
            <p:nvPr/>
          </p:nvGrpSpPr>
          <p:grpSpPr>
            <a:xfrm>
              <a:off x="2911070" y="2369790"/>
              <a:ext cx="213706" cy="307096"/>
              <a:chOff x="-798204" y="666261"/>
              <a:chExt cx="1445990" cy="2077893"/>
            </a:xfrm>
            <a:grpFill/>
          </p:grpSpPr>
          <p:sp>
            <p:nvSpPr>
              <p:cNvPr id="542" name="Rounded Rectangle 541"/>
              <p:cNvSpPr/>
              <p:nvPr/>
            </p:nvSpPr>
            <p:spPr>
              <a:xfrm>
                <a:off x="-639208" y="666261"/>
                <a:ext cx="352540" cy="136322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3" name="Rounded Rectangle 542"/>
              <p:cNvSpPr/>
              <p:nvPr/>
            </p:nvSpPr>
            <p:spPr>
              <a:xfrm>
                <a:off x="-327723" y="1245979"/>
                <a:ext cx="352540" cy="8735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4" name="Rounded Rectangle 543"/>
              <p:cNvSpPr/>
              <p:nvPr/>
            </p:nvSpPr>
            <p:spPr>
              <a:xfrm>
                <a:off x="-16234" y="1338239"/>
                <a:ext cx="352542" cy="87353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5" name="Rounded Rectangle 544"/>
              <p:cNvSpPr/>
              <p:nvPr/>
            </p:nvSpPr>
            <p:spPr>
              <a:xfrm>
                <a:off x="295244" y="1518635"/>
                <a:ext cx="352542" cy="83076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6" name="Rounded Rectangle 545"/>
              <p:cNvSpPr/>
              <p:nvPr/>
            </p:nvSpPr>
            <p:spPr>
              <a:xfrm>
                <a:off x="-798204" y="1603662"/>
                <a:ext cx="352540" cy="60410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547" name="Rounded Rectangle 546"/>
              <p:cNvSpPr/>
              <p:nvPr/>
            </p:nvSpPr>
            <p:spPr>
              <a:xfrm>
                <a:off x="-798204" y="1498728"/>
                <a:ext cx="1445990" cy="124542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78389" y="1856374"/>
            <a:ext cx="231148" cy="464430"/>
            <a:chOff x="593963" y="2038113"/>
            <a:chExt cx="231148" cy="464430"/>
          </a:xfrm>
          <a:solidFill>
            <a:schemeClr val="bg2"/>
          </a:solidFill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39E01C98-541D-C740-A6D5-94C902CDF5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963" y="2038113"/>
              <a:ext cx="231148" cy="464430"/>
              <a:chOff x="839748" y="3892512"/>
              <a:chExt cx="167995" cy="297991"/>
            </a:xfrm>
            <a:grpFill/>
          </p:grpSpPr>
          <p:sp>
            <p:nvSpPr>
              <p:cNvPr id="329" name="Freeform 307">
                <a:extLst>
                  <a:ext uri="{FF2B5EF4-FFF2-40B4-BE49-F238E27FC236}">
                    <a16:creationId xmlns:a16="http://schemas.microsoft.com/office/drawing/2014/main" id="{59990091-87AD-4D46-92EB-D87331497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748" y="3892512"/>
                <a:ext cx="167995" cy="297991"/>
              </a:xfrm>
              <a:custGeom>
                <a:avLst/>
                <a:gdLst>
                  <a:gd name="T0" fmla="*/ 62 w 71"/>
                  <a:gd name="T1" fmla="*/ 0 h 126"/>
                  <a:gd name="T2" fmla="*/ 9 w 71"/>
                  <a:gd name="T3" fmla="*/ 0 h 126"/>
                  <a:gd name="T4" fmla="*/ 0 w 71"/>
                  <a:gd name="T5" fmla="*/ 9 h 126"/>
                  <a:gd name="T6" fmla="*/ 0 w 71"/>
                  <a:gd name="T7" fmla="*/ 117 h 126"/>
                  <a:gd name="T8" fmla="*/ 9 w 71"/>
                  <a:gd name="T9" fmla="*/ 126 h 126"/>
                  <a:gd name="T10" fmla="*/ 62 w 71"/>
                  <a:gd name="T11" fmla="*/ 126 h 126"/>
                  <a:gd name="T12" fmla="*/ 71 w 71"/>
                  <a:gd name="T13" fmla="*/ 117 h 126"/>
                  <a:gd name="T14" fmla="*/ 71 w 71"/>
                  <a:gd name="T15" fmla="*/ 9 h 126"/>
                  <a:gd name="T16" fmla="*/ 62 w 71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6">
                    <a:moveTo>
                      <a:pt x="6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4" y="126"/>
                      <a:pt x="9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7" y="126"/>
                      <a:pt x="71" y="122"/>
                      <a:pt x="71" y="1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0" name="Oval 308">
                <a:extLst>
                  <a:ext uri="{FF2B5EF4-FFF2-40B4-BE49-F238E27FC236}">
                    <a16:creationId xmlns:a16="http://schemas.microsoft.com/office/drawing/2014/main" id="{680BBD75-748D-2B4D-BC25-4DB6284BA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246" y="4159501"/>
                <a:ext cx="18999" cy="1899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1" name="Freeform 309">
                <a:extLst>
                  <a:ext uri="{FF2B5EF4-FFF2-40B4-BE49-F238E27FC236}">
                    <a16:creationId xmlns:a16="http://schemas.microsoft.com/office/drawing/2014/main" id="{56DFD2D3-F11C-0242-92E5-3517572CD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46" y="3909509"/>
                <a:ext cx="35999" cy="3487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2" name="Rectangle 310">
                <a:extLst>
                  <a:ext uri="{FF2B5EF4-FFF2-40B4-BE49-F238E27FC236}">
                    <a16:creationId xmlns:a16="http://schemas.microsoft.com/office/drawing/2014/main" id="{DFF2C132-2A89-8141-924D-D1763F4AD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335" name="Rectangle 311">
                <a:extLst>
                  <a:ext uri="{FF2B5EF4-FFF2-40B4-BE49-F238E27FC236}">
                    <a16:creationId xmlns:a16="http://schemas.microsoft.com/office/drawing/2014/main" id="{9F2A1D22-07C0-2141-AA7D-B4357A5B1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</p:grpSp>
        <p:grpSp>
          <p:nvGrpSpPr>
            <p:cNvPr id="709" name="Group 4">
              <a:extLst>
                <a:ext uri="{FF2B5EF4-FFF2-40B4-BE49-F238E27FC236}">
                  <a16:creationId xmlns:a16="http://schemas.microsoft.com/office/drawing/2014/main" id="{FD94E2E8-4C4A-5A40-8891-3FDD810DF5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4320" y="2142464"/>
              <a:ext cx="110434" cy="238933"/>
              <a:chOff x="598" y="1936"/>
              <a:chExt cx="287" cy="615"/>
            </a:xfrm>
            <a:grpFill/>
          </p:grpSpPr>
          <p:sp>
            <p:nvSpPr>
              <p:cNvPr id="710" name="Freeform 6">
                <a:extLst>
                  <a:ext uri="{FF2B5EF4-FFF2-40B4-BE49-F238E27FC236}">
                    <a16:creationId xmlns:a16="http://schemas.microsoft.com/office/drawing/2014/main" id="{5D8B1C38-67E9-8347-ADD6-77BDCAD76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" y="2158"/>
                <a:ext cx="287" cy="393"/>
              </a:xfrm>
              <a:custGeom>
                <a:avLst/>
                <a:gdLst>
                  <a:gd name="T0" fmla="*/ 145 w 572"/>
                  <a:gd name="T1" fmla="*/ 788 h 788"/>
                  <a:gd name="T2" fmla="*/ 130 w 572"/>
                  <a:gd name="T3" fmla="*/ 786 h 788"/>
                  <a:gd name="T4" fmla="*/ 102 w 572"/>
                  <a:gd name="T5" fmla="*/ 780 h 788"/>
                  <a:gd name="T6" fmla="*/ 76 w 572"/>
                  <a:gd name="T7" fmla="*/ 769 h 788"/>
                  <a:gd name="T8" fmla="*/ 52 w 572"/>
                  <a:gd name="T9" fmla="*/ 754 h 788"/>
                  <a:gd name="T10" fmla="*/ 33 w 572"/>
                  <a:gd name="T11" fmla="*/ 734 h 788"/>
                  <a:gd name="T12" fmla="*/ 17 w 572"/>
                  <a:gd name="T13" fmla="*/ 711 h 788"/>
                  <a:gd name="T14" fmla="*/ 6 w 572"/>
                  <a:gd name="T15" fmla="*/ 684 h 788"/>
                  <a:gd name="T16" fmla="*/ 0 w 572"/>
                  <a:gd name="T17" fmla="*/ 655 h 788"/>
                  <a:gd name="T18" fmla="*/ 0 w 572"/>
                  <a:gd name="T19" fmla="*/ 145 h 788"/>
                  <a:gd name="T20" fmla="*/ 0 w 572"/>
                  <a:gd name="T21" fmla="*/ 131 h 788"/>
                  <a:gd name="T22" fmla="*/ 6 w 572"/>
                  <a:gd name="T23" fmla="*/ 102 h 788"/>
                  <a:gd name="T24" fmla="*/ 17 w 572"/>
                  <a:gd name="T25" fmla="*/ 77 h 788"/>
                  <a:gd name="T26" fmla="*/ 33 w 572"/>
                  <a:gd name="T27" fmla="*/ 53 h 788"/>
                  <a:gd name="T28" fmla="*/ 52 w 572"/>
                  <a:gd name="T29" fmla="*/ 34 h 788"/>
                  <a:gd name="T30" fmla="*/ 76 w 572"/>
                  <a:gd name="T31" fmla="*/ 18 h 788"/>
                  <a:gd name="T32" fmla="*/ 102 w 572"/>
                  <a:gd name="T33" fmla="*/ 6 h 788"/>
                  <a:gd name="T34" fmla="*/ 130 w 572"/>
                  <a:gd name="T35" fmla="*/ 2 h 788"/>
                  <a:gd name="T36" fmla="*/ 425 w 572"/>
                  <a:gd name="T37" fmla="*/ 0 h 788"/>
                  <a:gd name="T38" fmla="*/ 441 w 572"/>
                  <a:gd name="T39" fmla="*/ 2 h 788"/>
                  <a:gd name="T40" fmla="*/ 468 w 572"/>
                  <a:gd name="T41" fmla="*/ 6 h 788"/>
                  <a:gd name="T42" fmla="*/ 495 w 572"/>
                  <a:gd name="T43" fmla="*/ 18 h 788"/>
                  <a:gd name="T44" fmla="*/ 518 w 572"/>
                  <a:gd name="T45" fmla="*/ 34 h 788"/>
                  <a:gd name="T46" fmla="*/ 539 w 572"/>
                  <a:gd name="T47" fmla="*/ 53 h 788"/>
                  <a:gd name="T48" fmla="*/ 553 w 572"/>
                  <a:gd name="T49" fmla="*/ 77 h 788"/>
                  <a:gd name="T50" fmla="*/ 564 w 572"/>
                  <a:gd name="T51" fmla="*/ 102 h 788"/>
                  <a:gd name="T52" fmla="*/ 570 w 572"/>
                  <a:gd name="T53" fmla="*/ 131 h 788"/>
                  <a:gd name="T54" fmla="*/ 572 w 572"/>
                  <a:gd name="T55" fmla="*/ 641 h 788"/>
                  <a:gd name="T56" fmla="*/ 570 w 572"/>
                  <a:gd name="T57" fmla="*/ 655 h 788"/>
                  <a:gd name="T58" fmla="*/ 564 w 572"/>
                  <a:gd name="T59" fmla="*/ 684 h 788"/>
                  <a:gd name="T60" fmla="*/ 553 w 572"/>
                  <a:gd name="T61" fmla="*/ 711 h 788"/>
                  <a:gd name="T62" fmla="*/ 539 w 572"/>
                  <a:gd name="T63" fmla="*/ 734 h 788"/>
                  <a:gd name="T64" fmla="*/ 518 w 572"/>
                  <a:gd name="T65" fmla="*/ 754 h 788"/>
                  <a:gd name="T66" fmla="*/ 495 w 572"/>
                  <a:gd name="T67" fmla="*/ 769 h 788"/>
                  <a:gd name="T68" fmla="*/ 468 w 572"/>
                  <a:gd name="T69" fmla="*/ 780 h 788"/>
                  <a:gd name="T70" fmla="*/ 441 w 572"/>
                  <a:gd name="T71" fmla="*/ 786 h 788"/>
                  <a:gd name="T72" fmla="*/ 425 w 572"/>
                  <a:gd name="T73" fmla="*/ 78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2" h="788">
                    <a:moveTo>
                      <a:pt x="425" y="788"/>
                    </a:moveTo>
                    <a:lnTo>
                      <a:pt x="145" y="788"/>
                    </a:lnTo>
                    <a:lnTo>
                      <a:pt x="145" y="788"/>
                    </a:lnTo>
                    <a:lnTo>
                      <a:pt x="130" y="786"/>
                    </a:lnTo>
                    <a:lnTo>
                      <a:pt x="116" y="785"/>
                    </a:lnTo>
                    <a:lnTo>
                      <a:pt x="102" y="780"/>
                    </a:lnTo>
                    <a:lnTo>
                      <a:pt x="89" y="775"/>
                    </a:lnTo>
                    <a:lnTo>
                      <a:pt x="76" y="769"/>
                    </a:lnTo>
                    <a:lnTo>
                      <a:pt x="63" y="762"/>
                    </a:lnTo>
                    <a:lnTo>
                      <a:pt x="52" y="754"/>
                    </a:lnTo>
                    <a:lnTo>
                      <a:pt x="43" y="745"/>
                    </a:lnTo>
                    <a:lnTo>
                      <a:pt x="33" y="734"/>
                    </a:lnTo>
                    <a:lnTo>
                      <a:pt x="24" y="722"/>
                    </a:lnTo>
                    <a:lnTo>
                      <a:pt x="17" y="711"/>
                    </a:lnTo>
                    <a:lnTo>
                      <a:pt x="11" y="698"/>
                    </a:lnTo>
                    <a:lnTo>
                      <a:pt x="6" y="684"/>
                    </a:lnTo>
                    <a:lnTo>
                      <a:pt x="3" y="671"/>
                    </a:lnTo>
                    <a:lnTo>
                      <a:pt x="0" y="655"/>
                    </a:lnTo>
                    <a:lnTo>
                      <a:pt x="0" y="641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31"/>
                    </a:lnTo>
                    <a:lnTo>
                      <a:pt x="3" y="116"/>
                    </a:lnTo>
                    <a:lnTo>
                      <a:pt x="6" y="102"/>
                    </a:lnTo>
                    <a:lnTo>
                      <a:pt x="11" y="89"/>
                    </a:lnTo>
                    <a:lnTo>
                      <a:pt x="17" y="77"/>
                    </a:lnTo>
                    <a:lnTo>
                      <a:pt x="24" y="64"/>
                    </a:lnTo>
                    <a:lnTo>
                      <a:pt x="33" y="53"/>
                    </a:lnTo>
                    <a:lnTo>
                      <a:pt x="43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6" y="18"/>
                    </a:lnTo>
                    <a:lnTo>
                      <a:pt x="89" y="11"/>
                    </a:lnTo>
                    <a:lnTo>
                      <a:pt x="102" y="6"/>
                    </a:lnTo>
                    <a:lnTo>
                      <a:pt x="116" y="3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41" y="2"/>
                    </a:lnTo>
                    <a:lnTo>
                      <a:pt x="456" y="3"/>
                    </a:lnTo>
                    <a:lnTo>
                      <a:pt x="468" y="6"/>
                    </a:lnTo>
                    <a:lnTo>
                      <a:pt x="483" y="11"/>
                    </a:lnTo>
                    <a:lnTo>
                      <a:pt x="495" y="18"/>
                    </a:lnTo>
                    <a:lnTo>
                      <a:pt x="507" y="26"/>
                    </a:lnTo>
                    <a:lnTo>
                      <a:pt x="518" y="34"/>
                    </a:lnTo>
                    <a:lnTo>
                      <a:pt x="529" y="43"/>
                    </a:lnTo>
                    <a:lnTo>
                      <a:pt x="539" y="53"/>
                    </a:lnTo>
                    <a:lnTo>
                      <a:pt x="546" y="64"/>
                    </a:lnTo>
                    <a:lnTo>
                      <a:pt x="553" y="77"/>
                    </a:lnTo>
                    <a:lnTo>
                      <a:pt x="559" y="89"/>
                    </a:lnTo>
                    <a:lnTo>
                      <a:pt x="564" y="102"/>
                    </a:lnTo>
                    <a:lnTo>
                      <a:pt x="569" y="116"/>
                    </a:lnTo>
                    <a:lnTo>
                      <a:pt x="570" y="131"/>
                    </a:lnTo>
                    <a:lnTo>
                      <a:pt x="572" y="145"/>
                    </a:lnTo>
                    <a:lnTo>
                      <a:pt x="572" y="641"/>
                    </a:lnTo>
                    <a:lnTo>
                      <a:pt x="572" y="641"/>
                    </a:lnTo>
                    <a:lnTo>
                      <a:pt x="570" y="655"/>
                    </a:lnTo>
                    <a:lnTo>
                      <a:pt x="569" y="671"/>
                    </a:lnTo>
                    <a:lnTo>
                      <a:pt x="564" y="684"/>
                    </a:lnTo>
                    <a:lnTo>
                      <a:pt x="559" y="698"/>
                    </a:lnTo>
                    <a:lnTo>
                      <a:pt x="553" y="711"/>
                    </a:lnTo>
                    <a:lnTo>
                      <a:pt x="546" y="722"/>
                    </a:lnTo>
                    <a:lnTo>
                      <a:pt x="539" y="734"/>
                    </a:lnTo>
                    <a:lnTo>
                      <a:pt x="529" y="745"/>
                    </a:lnTo>
                    <a:lnTo>
                      <a:pt x="518" y="754"/>
                    </a:lnTo>
                    <a:lnTo>
                      <a:pt x="507" y="762"/>
                    </a:lnTo>
                    <a:lnTo>
                      <a:pt x="495" y="769"/>
                    </a:lnTo>
                    <a:lnTo>
                      <a:pt x="483" y="775"/>
                    </a:lnTo>
                    <a:lnTo>
                      <a:pt x="468" y="780"/>
                    </a:lnTo>
                    <a:lnTo>
                      <a:pt x="456" y="785"/>
                    </a:lnTo>
                    <a:lnTo>
                      <a:pt x="441" y="786"/>
                    </a:lnTo>
                    <a:lnTo>
                      <a:pt x="425" y="788"/>
                    </a:lnTo>
                    <a:lnTo>
                      <a:pt x="425" y="788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  <p:sp>
            <p:nvSpPr>
              <p:cNvPr id="711" name="Freeform 7">
                <a:extLst>
                  <a:ext uri="{FF2B5EF4-FFF2-40B4-BE49-F238E27FC236}">
                    <a16:creationId xmlns:a16="http://schemas.microsoft.com/office/drawing/2014/main" id="{D585500F-8A92-474D-811C-BED0977CA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" y="1936"/>
                <a:ext cx="172" cy="172"/>
              </a:xfrm>
              <a:custGeom>
                <a:avLst/>
                <a:gdLst>
                  <a:gd name="T0" fmla="*/ 0 w 344"/>
                  <a:gd name="T1" fmla="*/ 172 h 344"/>
                  <a:gd name="T2" fmla="*/ 3 w 344"/>
                  <a:gd name="T3" fmla="*/ 138 h 344"/>
                  <a:gd name="T4" fmla="*/ 14 w 344"/>
                  <a:gd name="T5" fmla="*/ 105 h 344"/>
                  <a:gd name="T6" fmla="*/ 30 w 344"/>
                  <a:gd name="T7" fmla="*/ 76 h 344"/>
                  <a:gd name="T8" fmla="*/ 51 w 344"/>
                  <a:gd name="T9" fmla="*/ 51 h 344"/>
                  <a:gd name="T10" fmla="*/ 76 w 344"/>
                  <a:gd name="T11" fmla="*/ 30 h 344"/>
                  <a:gd name="T12" fmla="*/ 105 w 344"/>
                  <a:gd name="T13" fmla="*/ 14 h 344"/>
                  <a:gd name="T14" fmla="*/ 137 w 344"/>
                  <a:gd name="T15" fmla="*/ 5 h 344"/>
                  <a:gd name="T16" fmla="*/ 172 w 344"/>
                  <a:gd name="T17" fmla="*/ 0 h 344"/>
                  <a:gd name="T18" fmla="*/ 190 w 344"/>
                  <a:gd name="T19" fmla="*/ 1 h 344"/>
                  <a:gd name="T20" fmla="*/ 223 w 344"/>
                  <a:gd name="T21" fmla="*/ 8 h 344"/>
                  <a:gd name="T22" fmla="*/ 255 w 344"/>
                  <a:gd name="T23" fmla="*/ 21 h 344"/>
                  <a:gd name="T24" fmla="*/ 282 w 344"/>
                  <a:gd name="T25" fmla="*/ 40 h 344"/>
                  <a:gd name="T26" fmla="*/ 304 w 344"/>
                  <a:gd name="T27" fmla="*/ 64 h 344"/>
                  <a:gd name="T28" fmla="*/ 323 w 344"/>
                  <a:gd name="T29" fmla="*/ 91 h 344"/>
                  <a:gd name="T30" fmla="*/ 336 w 344"/>
                  <a:gd name="T31" fmla="*/ 121 h 344"/>
                  <a:gd name="T32" fmla="*/ 344 w 344"/>
                  <a:gd name="T33" fmla="*/ 154 h 344"/>
                  <a:gd name="T34" fmla="*/ 344 w 344"/>
                  <a:gd name="T35" fmla="*/ 172 h 344"/>
                  <a:gd name="T36" fmla="*/ 341 w 344"/>
                  <a:gd name="T37" fmla="*/ 207 h 344"/>
                  <a:gd name="T38" fmla="*/ 331 w 344"/>
                  <a:gd name="T39" fmla="*/ 239 h 344"/>
                  <a:gd name="T40" fmla="*/ 316 w 344"/>
                  <a:gd name="T41" fmla="*/ 269 h 344"/>
                  <a:gd name="T42" fmla="*/ 295 w 344"/>
                  <a:gd name="T43" fmla="*/ 295 h 344"/>
                  <a:gd name="T44" fmla="*/ 269 w 344"/>
                  <a:gd name="T45" fmla="*/ 315 h 344"/>
                  <a:gd name="T46" fmla="*/ 239 w 344"/>
                  <a:gd name="T47" fmla="*/ 331 h 344"/>
                  <a:gd name="T48" fmla="*/ 207 w 344"/>
                  <a:gd name="T49" fmla="*/ 341 h 344"/>
                  <a:gd name="T50" fmla="*/ 172 w 344"/>
                  <a:gd name="T51" fmla="*/ 344 h 344"/>
                  <a:gd name="T52" fmla="*/ 154 w 344"/>
                  <a:gd name="T53" fmla="*/ 344 h 344"/>
                  <a:gd name="T54" fmla="*/ 121 w 344"/>
                  <a:gd name="T55" fmla="*/ 338 h 344"/>
                  <a:gd name="T56" fmla="*/ 91 w 344"/>
                  <a:gd name="T57" fmla="*/ 323 h 344"/>
                  <a:gd name="T58" fmla="*/ 64 w 344"/>
                  <a:gd name="T59" fmla="*/ 306 h 344"/>
                  <a:gd name="T60" fmla="*/ 40 w 344"/>
                  <a:gd name="T61" fmla="*/ 282 h 344"/>
                  <a:gd name="T62" fmla="*/ 21 w 344"/>
                  <a:gd name="T63" fmla="*/ 255 h 344"/>
                  <a:gd name="T64" fmla="*/ 8 w 344"/>
                  <a:gd name="T65" fmla="*/ 225 h 344"/>
                  <a:gd name="T66" fmla="*/ 1 w 344"/>
                  <a:gd name="T67" fmla="*/ 190 h 344"/>
                  <a:gd name="T68" fmla="*/ 0 w 344"/>
                  <a:gd name="T69" fmla="*/ 17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44">
                    <a:moveTo>
                      <a:pt x="0" y="172"/>
                    </a:moveTo>
                    <a:lnTo>
                      <a:pt x="0" y="172"/>
                    </a:lnTo>
                    <a:lnTo>
                      <a:pt x="1" y="154"/>
                    </a:lnTo>
                    <a:lnTo>
                      <a:pt x="3" y="138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1"/>
                    </a:lnTo>
                    <a:lnTo>
                      <a:pt x="30" y="76"/>
                    </a:lnTo>
                    <a:lnTo>
                      <a:pt x="40" y="64"/>
                    </a:lnTo>
                    <a:lnTo>
                      <a:pt x="51" y="51"/>
                    </a:lnTo>
                    <a:lnTo>
                      <a:pt x="64" y="40"/>
                    </a:lnTo>
                    <a:lnTo>
                      <a:pt x="76" y="30"/>
                    </a:lnTo>
                    <a:lnTo>
                      <a:pt x="91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7" y="5"/>
                    </a:lnTo>
                    <a:lnTo>
                      <a:pt x="154" y="1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90" y="1"/>
                    </a:lnTo>
                    <a:lnTo>
                      <a:pt x="207" y="5"/>
                    </a:lnTo>
                    <a:lnTo>
                      <a:pt x="223" y="8"/>
                    </a:lnTo>
                    <a:lnTo>
                      <a:pt x="239" y="14"/>
                    </a:lnTo>
                    <a:lnTo>
                      <a:pt x="255" y="21"/>
                    </a:lnTo>
                    <a:lnTo>
                      <a:pt x="269" y="30"/>
                    </a:lnTo>
                    <a:lnTo>
                      <a:pt x="282" y="40"/>
                    </a:lnTo>
                    <a:lnTo>
                      <a:pt x="295" y="51"/>
                    </a:lnTo>
                    <a:lnTo>
                      <a:pt x="304" y="64"/>
                    </a:lnTo>
                    <a:lnTo>
                      <a:pt x="316" y="76"/>
                    </a:lnTo>
                    <a:lnTo>
                      <a:pt x="323" y="91"/>
                    </a:lnTo>
                    <a:lnTo>
                      <a:pt x="331" y="105"/>
                    </a:lnTo>
                    <a:lnTo>
                      <a:pt x="336" y="121"/>
                    </a:lnTo>
                    <a:lnTo>
                      <a:pt x="341" y="138"/>
                    </a:lnTo>
                    <a:lnTo>
                      <a:pt x="344" y="154"/>
                    </a:lnTo>
                    <a:lnTo>
                      <a:pt x="344" y="172"/>
                    </a:lnTo>
                    <a:lnTo>
                      <a:pt x="344" y="172"/>
                    </a:lnTo>
                    <a:lnTo>
                      <a:pt x="344" y="190"/>
                    </a:lnTo>
                    <a:lnTo>
                      <a:pt x="341" y="207"/>
                    </a:lnTo>
                    <a:lnTo>
                      <a:pt x="336" y="225"/>
                    </a:lnTo>
                    <a:lnTo>
                      <a:pt x="331" y="239"/>
                    </a:lnTo>
                    <a:lnTo>
                      <a:pt x="323" y="255"/>
                    </a:lnTo>
                    <a:lnTo>
                      <a:pt x="316" y="269"/>
                    </a:lnTo>
                    <a:lnTo>
                      <a:pt x="304" y="282"/>
                    </a:lnTo>
                    <a:lnTo>
                      <a:pt x="295" y="295"/>
                    </a:lnTo>
                    <a:lnTo>
                      <a:pt x="282" y="306"/>
                    </a:lnTo>
                    <a:lnTo>
                      <a:pt x="269" y="315"/>
                    </a:lnTo>
                    <a:lnTo>
                      <a:pt x="255" y="323"/>
                    </a:lnTo>
                    <a:lnTo>
                      <a:pt x="239" y="331"/>
                    </a:lnTo>
                    <a:lnTo>
                      <a:pt x="223" y="338"/>
                    </a:lnTo>
                    <a:lnTo>
                      <a:pt x="207" y="341"/>
                    </a:lnTo>
                    <a:lnTo>
                      <a:pt x="190" y="344"/>
                    </a:lnTo>
                    <a:lnTo>
                      <a:pt x="172" y="344"/>
                    </a:lnTo>
                    <a:lnTo>
                      <a:pt x="172" y="344"/>
                    </a:lnTo>
                    <a:lnTo>
                      <a:pt x="154" y="344"/>
                    </a:lnTo>
                    <a:lnTo>
                      <a:pt x="137" y="341"/>
                    </a:lnTo>
                    <a:lnTo>
                      <a:pt x="121" y="338"/>
                    </a:lnTo>
                    <a:lnTo>
                      <a:pt x="105" y="331"/>
                    </a:lnTo>
                    <a:lnTo>
                      <a:pt x="91" y="323"/>
                    </a:lnTo>
                    <a:lnTo>
                      <a:pt x="76" y="315"/>
                    </a:lnTo>
                    <a:lnTo>
                      <a:pt x="64" y="306"/>
                    </a:lnTo>
                    <a:lnTo>
                      <a:pt x="51" y="295"/>
                    </a:lnTo>
                    <a:lnTo>
                      <a:pt x="40" y="282"/>
                    </a:lnTo>
                    <a:lnTo>
                      <a:pt x="30" y="269"/>
                    </a:lnTo>
                    <a:lnTo>
                      <a:pt x="21" y="255"/>
                    </a:lnTo>
                    <a:lnTo>
                      <a:pt x="14" y="239"/>
                    </a:lnTo>
                    <a:lnTo>
                      <a:pt x="8" y="225"/>
                    </a:lnTo>
                    <a:lnTo>
                      <a:pt x="3" y="207"/>
                    </a:lnTo>
                    <a:lnTo>
                      <a:pt x="1" y="190"/>
                    </a:lnTo>
                    <a:lnTo>
                      <a:pt x="0" y="172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43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rgbClr val="005073"/>
                  </a:solidFill>
                  <a:cs typeface="+mn-cs"/>
                </a:endParaRPr>
              </a:p>
            </p:txBody>
          </p:sp>
        </p:grpSp>
      </p:grpSp>
      <p:sp>
        <p:nvSpPr>
          <p:cNvPr id="713" name="Rounded Rectangle 712">
            <a:extLst>
              <a:ext uri="{FF2B5EF4-FFF2-40B4-BE49-F238E27FC236}">
                <a16:creationId xmlns:a16="http://schemas.microsoft.com/office/drawing/2014/main" id="{14FA1B8D-8362-E044-9ECE-C94E98C7F976}"/>
              </a:ext>
            </a:extLst>
          </p:cNvPr>
          <p:cNvSpPr>
            <a:spLocks noChangeAspect="1"/>
          </p:cNvSpPr>
          <p:nvPr/>
        </p:nvSpPr>
        <p:spPr>
          <a:xfrm>
            <a:off x="3940597" y="1810756"/>
            <a:ext cx="1253136" cy="125313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Continuous verification </a:t>
            </a:r>
            <a:b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</a:b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and detection</a:t>
            </a:r>
          </a:p>
        </p:txBody>
      </p:sp>
      <p:sp>
        <p:nvSpPr>
          <p:cNvPr id="714" name="Donut 713"/>
          <p:cNvSpPr/>
          <p:nvPr/>
        </p:nvSpPr>
        <p:spPr>
          <a:xfrm>
            <a:off x="3117626" y="987784"/>
            <a:ext cx="2899078" cy="2899076"/>
          </a:xfrm>
          <a:prstGeom prst="donut">
            <a:avLst>
              <a:gd name="adj" fmla="val 3114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716" name="Rectangle 715">
            <a:extLst>
              <a:ext uri="{FF2B5EF4-FFF2-40B4-BE49-F238E27FC236}">
                <a16:creationId xmlns:a16="http://schemas.microsoft.com/office/drawing/2014/main" id="{CC2596B8-E03B-CB4C-8A4A-5FAAD2236BDC}"/>
              </a:ext>
            </a:extLst>
          </p:cNvPr>
          <p:cNvSpPr/>
          <p:nvPr/>
        </p:nvSpPr>
        <p:spPr>
          <a:xfrm>
            <a:off x="3500110" y="1346864"/>
            <a:ext cx="95722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Network request</a:t>
            </a:r>
          </a:p>
        </p:txBody>
      </p:sp>
      <p:sp>
        <p:nvSpPr>
          <p:cNvPr id="717" name="Rectangle 716">
            <a:extLst>
              <a:ext uri="{FF2B5EF4-FFF2-40B4-BE49-F238E27FC236}">
                <a16:creationId xmlns:a16="http://schemas.microsoft.com/office/drawing/2014/main" id="{65332101-F800-1046-AD8C-B94664BAD716}"/>
              </a:ext>
            </a:extLst>
          </p:cNvPr>
          <p:cNvSpPr/>
          <p:nvPr/>
        </p:nvSpPr>
        <p:spPr>
          <a:xfrm>
            <a:off x="4741526" y="1346864"/>
            <a:ext cx="75900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profile</a:t>
            </a:r>
          </a:p>
        </p:txBody>
      </p:sp>
      <p:sp>
        <p:nvSpPr>
          <p:cNvPr id="718" name="Rectangle 717">
            <a:extLst>
              <a:ext uri="{FF2B5EF4-FFF2-40B4-BE49-F238E27FC236}">
                <a16:creationId xmlns:a16="http://schemas.microsoft.com/office/drawing/2014/main" id="{1450C800-896B-7C43-A282-BF4C2621C6EB}"/>
              </a:ext>
            </a:extLst>
          </p:cNvPr>
          <p:cNvSpPr/>
          <p:nvPr/>
        </p:nvSpPr>
        <p:spPr>
          <a:xfrm>
            <a:off x="5156798" y="2425182"/>
            <a:ext cx="85650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Tag East-</a:t>
            </a:r>
            <a:b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West traffic</a:t>
            </a:r>
          </a:p>
        </p:txBody>
      </p:sp>
      <p:sp>
        <p:nvSpPr>
          <p:cNvPr id="719" name="Rectangle 718">
            <a:extLst>
              <a:ext uri="{FF2B5EF4-FFF2-40B4-BE49-F238E27FC236}">
                <a16:creationId xmlns:a16="http://schemas.microsoft.com/office/drawing/2014/main" id="{9BA1B4BE-1BA5-C34B-9CAC-D26F15DEDEF2}"/>
              </a:ext>
            </a:extLst>
          </p:cNvPr>
          <p:cNvSpPr/>
          <p:nvPr/>
        </p:nvSpPr>
        <p:spPr>
          <a:xfrm>
            <a:off x="4130899" y="3306021"/>
            <a:ext cx="87253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Enforce policy</a:t>
            </a:r>
          </a:p>
        </p:txBody>
      </p:sp>
      <p:sp>
        <p:nvSpPr>
          <p:cNvPr id="720" name="Rectangle 719">
            <a:extLst>
              <a:ext uri="{FF2B5EF4-FFF2-40B4-BE49-F238E27FC236}">
                <a16:creationId xmlns:a16="http://schemas.microsoft.com/office/drawing/2014/main" id="{F6D90196-9968-4C4D-974C-76D488B82491}"/>
              </a:ext>
            </a:extLst>
          </p:cNvPr>
          <p:cNvSpPr/>
          <p:nvPr/>
        </p:nvSpPr>
        <p:spPr>
          <a:xfrm>
            <a:off x="3111332" y="2449157"/>
            <a:ext cx="87798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Light" charset="0"/>
                <a:ea typeface="CiscoSansTT Light" charset="0"/>
                <a:cs typeface="CiscoSansTT Light" charset="0"/>
              </a:rPr>
              <a:t>Secure access</a:t>
            </a:r>
          </a:p>
        </p:txBody>
      </p:sp>
      <p:grpSp>
        <p:nvGrpSpPr>
          <p:cNvPr id="868" name="Group 21">
            <a:extLst>
              <a:ext uri="{FF2B5EF4-FFF2-40B4-BE49-F238E27FC236}">
                <a16:creationId xmlns:a16="http://schemas.microsoft.com/office/drawing/2014/main" id="{DC615F89-25A6-6A41-B858-FB80B4A4CB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17563" y="3018662"/>
            <a:ext cx="321138" cy="398060"/>
            <a:chOff x="1556" y="444"/>
            <a:chExt cx="1027" cy="1273"/>
          </a:xfrm>
          <a:solidFill>
            <a:schemeClr val="tx2"/>
          </a:solidFill>
        </p:grpSpPr>
        <p:sp>
          <p:nvSpPr>
            <p:cNvPr id="869" name="Freeform 22">
              <a:extLst>
                <a:ext uri="{FF2B5EF4-FFF2-40B4-BE49-F238E27FC236}">
                  <a16:creationId xmlns:a16="http://schemas.microsoft.com/office/drawing/2014/main" id="{544B5B02-EDA8-A74D-A978-B18A2C53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0" name="Freeform 23">
              <a:extLst>
                <a:ext uri="{FF2B5EF4-FFF2-40B4-BE49-F238E27FC236}">
                  <a16:creationId xmlns:a16="http://schemas.microsoft.com/office/drawing/2014/main" id="{838EE086-6C61-3C47-A521-4B6810A5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1" name="Freeform 24">
              <a:extLst>
                <a:ext uri="{FF2B5EF4-FFF2-40B4-BE49-F238E27FC236}">
                  <a16:creationId xmlns:a16="http://schemas.microsoft.com/office/drawing/2014/main" id="{129AD0C9-1262-5F48-B6CF-2890880E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918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2" name="Freeform 25">
              <a:extLst>
                <a:ext uri="{FF2B5EF4-FFF2-40B4-BE49-F238E27FC236}">
                  <a16:creationId xmlns:a16="http://schemas.microsoft.com/office/drawing/2014/main" id="{7D36370C-6EE7-1E4D-96B2-FD3319F0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153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3" name="Freeform 26">
              <a:extLst>
                <a:ext uri="{FF2B5EF4-FFF2-40B4-BE49-F238E27FC236}">
                  <a16:creationId xmlns:a16="http://schemas.microsoft.com/office/drawing/2014/main" id="{7515AD4A-6C54-B54C-B149-920811AD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874" name="Freeform 27">
              <a:extLst>
                <a:ext uri="{FF2B5EF4-FFF2-40B4-BE49-F238E27FC236}">
                  <a16:creationId xmlns:a16="http://schemas.microsoft.com/office/drawing/2014/main" id="{56A15B6D-F1BA-C140-8B5E-EE8D768C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</p:grpSp>
      <p:grpSp>
        <p:nvGrpSpPr>
          <p:cNvPr id="875" name="Group 874">
            <a:extLst>
              <a:ext uri="{FF2B5EF4-FFF2-40B4-BE49-F238E27FC236}">
                <a16:creationId xmlns:a16="http://schemas.microsoft.com/office/drawing/2014/main" id="{61EE05B9-6419-C848-B4A5-F2CA070C0AF0}"/>
              </a:ext>
            </a:extLst>
          </p:cNvPr>
          <p:cNvGrpSpPr/>
          <p:nvPr/>
        </p:nvGrpSpPr>
        <p:grpSpPr>
          <a:xfrm rot="2700000">
            <a:off x="5154596" y="2977533"/>
            <a:ext cx="232166" cy="435490"/>
            <a:chOff x="4907880" y="2342880"/>
            <a:chExt cx="745200" cy="1235159"/>
          </a:xfrm>
          <a:solidFill>
            <a:schemeClr val="bg2"/>
          </a:solidFill>
        </p:grpSpPr>
        <p:sp>
          <p:nvSpPr>
            <p:cNvPr id="876" name="Freeform: Shape 1">
              <a:extLst>
                <a:ext uri="{FF2B5EF4-FFF2-40B4-BE49-F238E27FC236}">
                  <a16:creationId xmlns:a16="http://schemas.microsoft.com/office/drawing/2014/main" id="{1F07DB0D-45DA-9D44-AF93-4ACC8A466702}"/>
                </a:ext>
              </a:extLst>
            </p:cNvPr>
            <p:cNvSpPr/>
            <p:nvPr/>
          </p:nvSpPr>
          <p:spPr>
            <a:xfrm>
              <a:off x="4907880" y="2342880"/>
              <a:ext cx="745200" cy="12351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71" h="3432">
                  <a:moveTo>
                    <a:pt x="1803" y="3432"/>
                  </a:moveTo>
                  <a:lnTo>
                    <a:pt x="268" y="3432"/>
                  </a:lnTo>
                  <a:cubicBezTo>
                    <a:pt x="121" y="3432"/>
                    <a:pt x="0" y="3313"/>
                    <a:pt x="0" y="3164"/>
                  </a:cubicBezTo>
                  <a:lnTo>
                    <a:pt x="0" y="1035"/>
                  </a:lnTo>
                  <a:cubicBezTo>
                    <a:pt x="0" y="964"/>
                    <a:pt x="28" y="897"/>
                    <a:pt x="79" y="846"/>
                  </a:cubicBezTo>
                  <a:lnTo>
                    <a:pt x="846" y="79"/>
                  </a:lnTo>
                  <a:cubicBezTo>
                    <a:pt x="951" y="-26"/>
                    <a:pt x="1120" y="-26"/>
                    <a:pt x="1225" y="79"/>
                  </a:cubicBezTo>
                  <a:lnTo>
                    <a:pt x="1992" y="846"/>
                  </a:lnTo>
                  <a:cubicBezTo>
                    <a:pt x="2042" y="895"/>
                    <a:pt x="2071" y="964"/>
                    <a:pt x="2071" y="1035"/>
                  </a:cubicBezTo>
                  <a:lnTo>
                    <a:pt x="2071" y="3165"/>
                  </a:lnTo>
                  <a:cubicBezTo>
                    <a:pt x="2071" y="3313"/>
                    <a:pt x="1951" y="3432"/>
                    <a:pt x="1803" y="34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7" name="Freeform: Shape 2">
              <a:extLst>
                <a:ext uri="{FF2B5EF4-FFF2-40B4-BE49-F238E27FC236}">
                  <a16:creationId xmlns:a16="http://schemas.microsoft.com/office/drawing/2014/main" id="{98CBC79E-8C87-D544-A583-501877F5CE8B}"/>
                </a:ext>
              </a:extLst>
            </p:cNvPr>
            <p:cNvSpPr/>
            <p:nvPr/>
          </p:nvSpPr>
          <p:spPr>
            <a:xfrm>
              <a:off x="4907880" y="2342880"/>
              <a:ext cx="745200" cy="12351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71" h="3432">
                  <a:moveTo>
                    <a:pt x="1803" y="3432"/>
                  </a:moveTo>
                  <a:lnTo>
                    <a:pt x="268" y="3432"/>
                  </a:lnTo>
                  <a:cubicBezTo>
                    <a:pt x="121" y="3432"/>
                    <a:pt x="0" y="3313"/>
                    <a:pt x="0" y="3164"/>
                  </a:cubicBezTo>
                  <a:lnTo>
                    <a:pt x="0" y="1035"/>
                  </a:lnTo>
                  <a:cubicBezTo>
                    <a:pt x="0" y="964"/>
                    <a:pt x="28" y="897"/>
                    <a:pt x="79" y="846"/>
                  </a:cubicBezTo>
                  <a:lnTo>
                    <a:pt x="846" y="79"/>
                  </a:lnTo>
                  <a:cubicBezTo>
                    <a:pt x="951" y="-26"/>
                    <a:pt x="1120" y="-26"/>
                    <a:pt x="1225" y="79"/>
                  </a:cubicBezTo>
                  <a:lnTo>
                    <a:pt x="1992" y="846"/>
                  </a:lnTo>
                  <a:cubicBezTo>
                    <a:pt x="2042" y="895"/>
                    <a:pt x="2071" y="964"/>
                    <a:pt x="2071" y="1035"/>
                  </a:cubicBezTo>
                  <a:lnTo>
                    <a:pt x="2071" y="3165"/>
                  </a:lnTo>
                  <a:cubicBezTo>
                    <a:pt x="2071" y="3313"/>
                    <a:pt x="1951" y="3432"/>
                    <a:pt x="1803" y="3432"/>
                  </a:cubicBezTo>
                  <a:close/>
                </a:path>
              </a:pathLst>
            </a:custGeom>
            <a:solidFill>
              <a:schemeClr val="bg2"/>
            </a:solidFill>
            <a:ln w="5040" cap="flat">
              <a:noFill/>
              <a:prstDash val="solid"/>
              <a:miter/>
            </a:ln>
          </p:spPr>
          <p:txBody>
            <a:bodyPr vert="horz" wrap="none" lIns="2520" tIns="2520" rIns="2520" bIns="252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8" name="Freeform: Shape 3">
              <a:extLst>
                <a:ext uri="{FF2B5EF4-FFF2-40B4-BE49-F238E27FC236}">
                  <a16:creationId xmlns:a16="http://schemas.microsoft.com/office/drawing/2014/main" id="{381AA10C-BF4B-8342-9BDE-2DD35DD428F1}"/>
                </a:ext>
              </a:extLst>
            </p:cNvPr>
            <p:cNvSpPr/>
            <p:nvPr/>
          </p:nvSpPr>
          <p:spPr>
            <a:xfrm>
              <a:off x="5201280" y="2529719"/>
              <a:ext cx="1584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440">
                  <a:moveTo>
                    <a:pt x="441" y="220"/>
                  </a:moveTo>
                  <a:cubicBezTo>
                    <a:pt x="441" y="261"/>
                    <a:pt x="431" y="295"/>
                    <a:pt x="411" y="330"/>
                  </a:cubicBezTo>
                  <a:cubicBezTo>
                    <a:pt x="391" y="365"/>
                    <a:pt x="366" y="390"/>
                    <a:pt x="331" y="411"/>
                  </a:cubicBezTo>
                  <a:cubicBezTo>
                    <a:pt x="295" y="431"/>
                    <a:pt x="261" y="440"/>
                    <a:pt x="221" y="440"/>
                  </a:cubicBezTo>
                  <a:cubicBezTo>
                    <a:pt x="180" y="440"/>
                    <a:pt x="145" y="431"/>
                    <a:pt x="110" y="411"/>
                  </a:cubicBezTo>
                  <a:cubicBezTo>
                    <a:pt x="74" y="390"/>
                    <a:pt x="50" y="365"/>
                    <a:pt x="30" y="330"/>
                  </a:cubicBezTo>
                  <a:cubicBezTo>
                    <a:pt x="10" y="295"/>
                    <a:pt x="0" y="260"/>
                    <a:pt x="0" y="220"/>
                  </a:cubicBezTo>
                  <a:cubicBezTo>
                    <a:pt x="0" y="179"/>
                    <a:pt x="10" y="145"/>
                    <a:pt x="30" y="110"/>
                  </a:cubicBezTo>
                  <a:cubicBezTo>
                    <a:pt x="50" y="75"/>
                    <a:pt x="74" y="49"/>
                    <a:pt x="110" y="29"/>
                  </a:cubicBezTo>
                  <a:cubicBezTo>
                    <a:pt x="145" y="8"/>
                    <a:pt x="180" y="0"/>
                    <a:pt x="221" y="0"/>
                  </a:cubicBezTo>
                  <a:cubicBezTo>
                    <a:pt x="261" y="0"/>
                    <a:pt x="295" y="8"/>
                    <a:pt x="331" y="29"/>
                  </a:cubicBezTo>
                  <a:cubicBezTo>
                    <a:pt x="366" y="49"/>
                    <a:pt x="391" y="75"/>
                    <a:pt x="411" y="110"/>
                  </a:cubicBezTo>
                  <a:cubicBezTo>
                    <a:pt x="431" y="145"/>
                    <a:pt x="441" y="180"/>
                    <a:pt x="441" y="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9" name="Freeform: Shape 4">
              <a:extLst>
                <a:ext uri="{FF2B5EF4-FFF2-40B4-BE49-F238E27FC236}">
                  <a16:creationId xmlns:a16="http://schemas.microsoft.com/office/drawing/2014/main" id="{4BFB0F12-2587-2D48-BE79-718FE859E18A}"/>
                </a:ext>
              </a:extLst>
            </p:cNvPr>
            <p:cNvSpPr/>
            <p:nvPr/>
          </p:nvSpPr>
          <p:spPr>
            <a:xfrm>
              <a:off x="5201280" y="2529719"/>
              <a:ext cx="1584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440">
                  <a:moveTo>
                    <a:pt x="441" y="220"/>
                  </a:moveTo>
                  <a:cubicBezTo>
                    <a:pt x="441" y="261"/>
                    <a:pt x="431" y="295"/>
                    <a:pt x="411" y="330"/>
                  </a:cubicBezTo>
                  <a:cubicBezTo>
                    <a:pt x="391" y="365"/>
                    <a:pt x="366" y="390"/>
                    <a:pt x="331" y="411"/>
                  </a:cubicBezTo>
                  <a:cubicBezTo>
                    <a:pt x="295" y="431"/>
                    <a:pt x="261" y="440"/>
                    <a:pt x="221" y="440"/>
                  </a:cubicBezTo>
                  <a:cubicBezTo>
                    <a:pt x="180" y="440"/>
                    <a:pt x="145" y="431"/>
                    <a:pt x="110" y="411"/>
                  </a:cubicBezTo>
                  <a:cubicBezTo>
                    <a:pt x="74" y="390"/>
                    <a:pt x="50" y="365"/>
                    <a:pt x="30" y="330"/>
                  </a:cubicBezTo>
                  <a:cubicBezTo>
                    <a:pt x="10" y="295"/>
                    <a:pt x="0" y="260"/>
                    <a:pt x="0" y="220"/>
                  </a:cubicBezTo>
                  <a:cubicBezTo>
                    <a:pt x="0" y="179"/>
                    <a:pt x="10" y="145"/>
                    <a:pt x="30" y="110"/>
                  </a:cubicBezTo>
                  <a:cubicBezTo>
                    <a:pt x="50" y="75"/>
                    <a:pt x="74" y="49"/>
                    <a:pt x="110" y="29"/>
                  </a:cubicBezTo>
                  <a:cubicBezTo>
                    <a:pt x="145" y="8"/>
                    <a:pt x="180" y="0"/>
                    <a:pt x="221" y="0"/>
                  </a:cubicBezTo>
                  <a:cubicBezTo>
                    <a:pt x="261" y="0"/>
                    <a:pt x="295" y="8"/>
                    <a:pt x="331" y="29"/>
                  </a:cubicBezTo>
                  <a:cubicBezTo>
                    <a:pt x="366" y="49"/>
                    <a:pt x="391" y="75"/>
                    <a:pt x="411" y="110"/>
                  </a:cubicBezTo>
                  <a:cubicBezTo>
                    <a:pt x="431" y="145"/>
                    <a:pt x="441" y="180"/>
                    <a:pt x="441" y="220"/>
                  </a:cubicBezTo>
                  <a:close/>
                </a:path>
              </a:pathLst>
            </a:custGeom>
            <a:solidFill>
              <a:schemeClr val="tx2"/>
            </a:solidFill>
            <a:ln w="8640" cap="flat">
              <a:noFill/>
              <a:prstDash val="solid"/>
              <a:miter/>
            </a:ln>
          </p:spPr>
          <p:txBody>
            <a:bodyPr vert="horz" wrap="none" lIns="4320" tIns="4320" rIns="4320" bIns="4320" anchor="ctr" anchorCtr="1" compatLnSpc="0"/>
            <a:lstStyle/>
            <a:p>
              <a:pPr algn="ctr" defTabSz="457189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446" name="Group 124">
            <a:extLst>
              <a:ext uri="{FF2B5EF4-FFF2-40B4-BE49-F238E27FC236}">
                <a16:creationId xmlns:a16="http://schemas.microsoft.com/office/drawing/2014/main" id="{47D04764-E067-E342-919D-EC99F0E84A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37722" y="1958335"/>
            <a:ext cx="385656" cy="260510"/>
            <a:chOff x="1466" y="666"/>
            <a:chExt cx="2826" cy="1909"/>
          </a:xfrm>
          <a:solidFill>
            <a:schemeClr val="tx2"/>
          </a:solidFill>
        </p:grpSpPr>
        <p:sp>
          <p:nvSpPr>
            <p:cNvPr id="447" name="Freeform 125">
              <a:extLst>
                <a:ext uri="{FF2B5EF4-FFF2-40B4-BE49-F238E27FC236}">
                  <a16:creationId xmlns:a16="http://schemas.microsoft.com/office/drawing/2014/main" id="{7675EA72-D1D9-804E-B9EA-D6DC07CBD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" y="666"/>
              <a:ext cx="2826" cy="1909"/>
            </a:xfrm>
            <a:custGeom>
              <a:avLst/>
              <a:gdLst>
                <a:gd name="T0" fmla="*/ 2608 w 2608"/>
                <a:gd name="T1" fmla="*/ 1642 h 1802"/>
                <a:gd name="T2" fmla="*/ 2448 w 2608"/>
                <a:gd name="T3" fmla="*/ 1802 h 1802"/>
                <a:gd name="T4" fmla="*/ 161 w 2608"/>
                <a:gd name="T5" fmla="*/ 1802 h 1802"/>
                <a:gd name="T6" fmla="*/ 0 w 2608"/>
                <a:gd name="T7" fmla="*/ 1642 h 1802"/>
                <a:gd name="T8" fmla="*/ 0 w 2608"/>
                <a:gd name="T9" fmla="*/ 160 h 1802"/>
                <a:gd name="T10" fmla="*/ 161 w 2608"/>
                <a:gd name="T11" fmla="*/ 0 h 1802"/>
                <a:gd name="T12" fmla="*/ 2448 w 2608"/>
                <a:gd name="T13" fmla="*/ 0 h 1802"/>
                <a:gd name="T14" fmla="*/ 2608 w 2608"/>
                <a:gd name="T15" fmla="*/ 160 h 1802"/>
                <a:gd name="T16" fmla="*/ 2608 w 2608"/>
                <a:gd name="T17" fmla="*/ 164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8" h="1802">
                  <a:moveTo>
                    <a:pt x="2608" y="1642"/>
                  </a:moveTo>
                  <a:cubicBezTo>
                    <a:pt x="2608" y="1730"/>
                    <a:pt x="2536" y="1802"/>
                    <a:pt x="2448" y="1802"/>
                  </a:cubicBezTo>
                  <a:cubicBezTo>
                    <a:pt x="161" y="1802"/>
                    <a:pt x="161" y="1802"/>
                    <a:pt x="161" y="1802"/>
                  </a:cubicBezTo>
                  <a:cubicBezTo>
                    <a:pt x="72" y="1802"/>
                    <a:pt x="0" y="1730"/>
                    <a:pt x="0" y="164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2"/>
                    <a:pt x="72" y="0"/>
                    <a:pt x="161" y="0"/>
                  </a:cubicBezTo>
                  <a:cubicBezTo>
                    <a:pt x="2448" y="0"/>
                    <a:pt x="2448" y="0"/>
                    <a:pt x="2448" y="0"/>
                  </a:cubicBezTo>
                  <a:cubicBezTo>
                    <a:pt x="2536" y="0"/>
                    <a:pt x="2608" y="72"/>
                    <a:pt x="2608" y="160"/>
                  </a:cubicBezTo>
                  <a:lnTo>
                    <a:pt x="2608" y="16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48" name="Freeform 127">
              <a:extLst>
                <a:ext uri="{FF2B5EF4-FFF2-40B4-BE49-F238E27FC236}">
                  <a16:creationId xmlns:a16="http://schemas.microsoft.com/office/drawing/2014/main" id="{977BDB5E-D435-0B44-8AE7-159622C4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432"/>
              <a:ext cx="458" cy="822"/>
            </a:xfrm>
            <a:custGeom>
              <a:avLst/>
              <a:gdLst>
                <a:gd name="T0" fmla="*/ 343 w 375"/>
                <a:gd name="T1" fmla="*/ 678 h 688"/>
                <a:gd name="T2" fmla="*/ 204 w 375"/>
                <a:gd name="T3" fmla="*/ 573 h 688"/>
                <a:gd name="T4" fmla="*/ 170 w 375"/>
                <a:gd name="T5" fmla="*/ 573 h 688"/>
                <a:gd name="T6" fmla="*/ 32 w 375"/>
                <a:gd name="T7" fmla="*/ 678 h 688"/>
                <a:gd name="T8" fmla="*/ 0 w 375"/>
                <a:gd name="T9" fmla="*/ 662 h 688"/>
                <a:gd name="T10" fmla="*/ 0 w 375"/>
                <a:gd name="T11" fmla="*/ 0 h 688"/>
                <a:gd name="T12" fmla="*/ 375 w 375"/>
                <a:gd name="T13" fmla="*/ 0 h 688"/>
                <a:gd name="T14" fmla="*/ 375 w 375"/>
                <a:gd name="T15" fmla="*/ 662 h 688"/>
                <a:gd name="T16" fmla="*/ 343 w 375"/>
                <a:gd name="T17" fmla="*/ 67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688">
                  <a:moveTo>
                    <a:pt x="343" y="678"/>
                  </a:moveTo>
                  <a:cubicBezTo>
                    <a:pt x="204" y="573"/>
                    <a:pt x="204" y="573"/>
                    <a:pt x="204" y="573"/>
                  </a:cubicBezTo>
                  <a:cubicBezTo>
                    <a:pt x="194" y="565"/>
                    <a:pt x="180" y="565"/>
                    <a:pt x="170" y="573"/>
                  </a:cubicBezTo>
                  <a:cubicBezTo>
                    <a:pt x="32" y="678"/>
                    <a:pt x="32" y="678"/>
                    <a:pt x="32" y="678"/>
                  </a:cubicBezTo>
                  <a:cubicBezTo>
                    <a:pt x="19" y="688"/>
                    <a:pt x="0" y="679"/>
                    <a:pt x="0" y="6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662"/>
                    <a:pt x="375" y="662"/>
                    <a:pt x="375" y="662"/>
                  </a:cubicBezTo>
                  <a:cubicBezTo>
                    <a:pt x="375" y="679"/>
                    <a:pt x="356" y="688"/>
                    <a:pt x="343" y="67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49" name="Oval 128">
              <a:extLst>
                <a:ext uri="{FF2B5EF4-FFF2-40B4-BE49-F238E27FC236}">
                  <a16:creationId xmlns:a16="http://schemas.microsoft.com/office/drawing/2014/main" id="{7452A5ED-8D03-2A42-8816-C9169A1F3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" y="992"/>
              <a:ext cx="762" cy="7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50" name="Freeform 129">
              <a:extLst>
                <a:ext uri="{FF2B5EF4-FFF2-40B4-BE49-F238E27FC236}">
                  <a16:creationId xmlns:a16="http://schemas.microsoft.com/office/drawing/2014/main" id="{14529E9B-976E-F34C-A4BC-7697FD937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108"/>
              <a:ext cx="1264" cy="205"/>
            </a:xfrm>
            <a:custGeom>
              <a:avLst/>
              <a:gdLst>
                <a:gd name="T0" fmla="*/ 947 w 1033"/>
                <a:gd name="T1" fmla="*/ 172 h 172"/>
                <a:gd name="T2" fmla="*/ 86 w 1033"/>
                <a:gd name="T3" fmla="*/ 172 h 172"/>
                <a:gd name="T4" fmla="*/ 0 w 1033"/>
                <a:gd name="T5" fmla="*/ 86 h 172"/>
                <a:gd name="T6" fmla="*/ 86 w 1033"/>
                <a:gd name="T7" fmla="*/ 0 h 172"/>
                <a:gd name="T8" fmla="*/ 947 w 1033"/>
                <a:gd name="T9" fmla="*/ 0 h 172"/>
                <a:gd name="T10" fmla="*/ 1033 w 1033"/>
                <a:gd name="T11" fmla="*/ 86 h 172"/>
                <a:gd name="T12" fmla="*/ 947 w 1033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3" h="172">
                  <a:moveTo>
                    <a:pt x="947" y="172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38" y="172"/>
                    <a:pt x="0" y="133"/>
                    <a:pt x="0" y="86"/>
                  </a:cubicBezTo>
                  <a:cubicBezTo>
                    <a:pt x="0" y="39"/>
                    <a:pt x="38" y="0"/>
                    <a:pt x="86" y="0"/>
                  </a:cubicBezTo>
                  <a:cubicBezTo>
                    <a:pt x="947" y="0"/>
                    <a:pt x="947" y="0"/>
                    <a:pt x="947" y="0"/>
                  </a:cubicBezTo>
                  <a:cubicBezTo>
                    <a:pt x="994" y="0"/>
                    <a:pt x="1033" y="39"/>
                    <a:pt x="1033" y="86"/>
                  </a:cubicBezTo>
                  <a:cubicBezTo>
                    <a:pt x="1033" y="133"/>
                    <a:pt x="994" y="172"/>
                    <a:pt x="947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51" name="Freeform 130">
              <a:extLst>
                <a:ext uri="{FF2B5EF4-FFF2-40B4-BE49-F238E27FC236}">
                  <a16:creationId xmlns:a16="http://schemas.microsoft.com/office/drawing/2014/main" id="{99D893A2-ADC1-ED41-AF1A-30C39E243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928"/>
              <a:ext cx="721" cy="206"/>
            </a:xfrm>
            <a:custGeom>
              <a:avLst/>
              <a:gdLst>
                <a:gd name="T0" fmla="*/ 503 w 589"/>
                <a:gd name="T1" fmla="*/ 172 h 172"/>
                <a:gd name="T2" fmla="*/ 86 w 589"/>
                <a:gd name="T3" fmla="*/ 172 h 172"/>
                <a:gd name="T4" fmla="*/ 0 w 589"/>
                <a:gd name="T5" fmla="*/ 86 h 172"/>
                <a:gd name="T6" fmla="*/ 86 w 589"/>
                <a:gd name="T7" fmla="*/ 0 h 172"/>
                <a:gd name="T8" fmla="*/ 503 w 589"/>
                <a:gd name="T9" fmla="*/ 0 h 172"/>
                <a:gd name="T10" fmla="*/ 589 w 589"/>
                <a:gd name="T11" fmla="*/ 86 h 172"/>
                <a:gd name="T12" fmla="*/ 503 w 589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9" h="172">
                  <a:moveTo>
                    <a:pt x="503" y="172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38" y="172"/>
                    <a:pt x="0" y="133"/>
                    <a:pt x="0" y="86"/>
                  </a:cubicBezTo>
                  <a:cubicBezTo>
                    <a:pt x="0" y="39"/>
                    <a:pt x="38" y="0"/>
                    <a:pt x="86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51" y="0"/>
                    <a:pt x="589" y="39"/>
                    <a:pt x="589" y="86"/>
                  </a:cubicBezTo>
                  <a:cubicBezTo>
                    <a:pt x="589" y="133"/>
                    <a:pt x="551" y="172"/>
                    <a:pt x="503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52" name="Freeform 131">
              <a:extLst>
                <a:ext uri="{FF2B5EF4-FFF2-40B4-BE49-F238E27FC236}">
                  <a16:creationId xmlns:a16="http://schemas.microsoft.com/office/drawing/2014/main" id="{E9A9A641-2BA9-8049-898D-E83662D75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518"/>
              <a:ext cx="1264" cy="205"/>
            </a:xfrm>
            <a:custGeom>
              <a:avLst/>
              <a:gdLst>
                <a:gd name="T0" fmla="*/ 947 w 1033"/>
                <a:gd name="T1" fmla="*/ 172 h 172"/>
                <a:gd name="T2" fmla="*/ 86 w 1033"/>
                <a:gd name="T3" fmla="*/ 172 h 172"/>
                <a:gd name="T4" fmla="*/ 0 w 1033"/>
                <a:gd name="T5" fmla="*/ 86 h 172"/>
                <a:gd name="T6" fmla="*/ 86 w 1033"/>
                <a:gd name="T7" fmla="*/ 0 h 172"/>
                <a:gd name="T8" fmla="*/ 947 w 1033"/>
                <a:gd name="T9" fmla="*/ 0 h 172"/>
                <a:gd name="T10" fmla="*/ 1033 w 1033"/>
                <a:gd name="T11" fmla="*/ 86 h 172"/>
                <a:gd name="T12" fmla="*/ 947 w 1033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3" h="172">
                  <a:moveTo>
                    <a:pt x="947" y="172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38" y="172"/>
                    <a:pt x="0" y="133"/>
                    <a:pt x="0" y="86"/>
                  </a:cubicBezTo>
                  <a:cubicBezTo>
                    <a:pt x="0" y="39"/>
                    <a:pt x="38" y="0"/>
                    <a:pt x="86" y="0"/>
                  </a:cubicBezTo>
                  <a:cubicBezTo>
                    <a:pt x="947" y="0"/>
                    <a:pt x="947" y="0"/>
                    <a:pt x="947" y="0"/>
                  </a:cubicBezTo>
                  <a:cubicBezTo>
                    <a:pt x="994" y="0"/>
                    <a:pt x="1033" y="39"/>
                    <a:pt x="1033" y="86"/>
                  </a:cubicBezTo>
                  <a:cubicBezTo>
                    <a:pt x="1033" y="133"/>
                    <a:pt x="994" y="172"/>
                    <a:pt x="947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 flipH="1">
            <a:off x="3399148" y="1906213"/>
            <a:ext cx="432422" cy="364752"/>
            <a:chOff x="5976307" y="2351166"/>
            <a:chExt cx="394482" cy="332748"/>
          </a:xfrm>
          <a:solidFill>
            <a:schemeClr val="tx2">
              <a:lumMod val="75000"/>
            </a:schemeClr>
          </a:solidFill>
        </p:grpSpPr>
        <p:sp>
          <p:nvSpPr>
            <p:cNvPr id="56" name="Freeform 18"/>
            <p:cNvSpPr>
              <a:spLocks/>
            </p:cNvSpPr>
            <p:nvPr/>
          </p:nvSpPr>
          <p:spPr bwMode="auto">
            <a:xfrm flipH="1">
              <a:off x="6150376" y="2489245"/>
              <a:ext cx="220413" cy="194669"/>
            </a:xfrm>
            <a:custGeom>
              <a:avLst/>
              <a:gdLst>
                <a:gd name="T0" fmla="*/ 1030 w 1172"/>
                <a:gd name="T1" fmla="*/ 0 h 1034"/>
                <a:gd name="T2" fmla="*/ 623 w 1172"/>
                <a:gd name="T3" fmla="*/ 404 h 1034"/>
                <a:gd name="T4" fmla="*/ 619 w 1172"/>
                <a:gd name="T5" fmla="*/ 404 h 1034"/>
                <a:gd name="T6" fmla="*/ 588 w 1172"/>
                <a:gd name="T7" fmla="*/ 407 h 1034"/>
                <a:gd name="T8" fmla="*/ 561 w 1172"/>
                <a:gd name="T9" fmla="*/ 417 h 1034"/>
                <a:gd name="T10" fmla="*/ 537 w 1172"/>
                <a:gd name="T11" fmla="*/ 431 h 1034"/>
                <a:gd name="T12" fmla="*/ 516 w 1172"/>
                <a:gd name="T13" fmla="*/ 450 h 1034"/>
                <a:gd name="T14" fmla="*/ 283 w 1172"/>
                <a:gd name="T15" fmla="*/ 215 h 1034"/>
                <a:gd name="T16" fmla="*/ 281 w 1172"/>
                <a:gd name="T17" fmla="*/ 200 h 1034"/>
                <a:gd name="T18" fmla="*/ 272 w 1172"/>
                <a:gd name="T19" fmla="*/ 172 h 1034"/>
                <a:gd name="T20" fmla="*/ 256 w 1172"/>
                <a:gd name="T21" fmla="*/ 145 h 1034"/>
                <a:gd name="T22" fmla="*/ 233 w 1172"/>
                <a:gd name="T23" fmla="*/ 125 h 1034"/>
                <a:gd name="T24" fmla="*/ 64 w 1172"/>
                <a:gd name="T25" fmla="*/ 47 h 1034"/>
                <a:gd name="T26" fmla="*/ 51 w 1172"/>
                <a:gd name="T27" fmla="*/ 43 h 1034"/>
                <a:gd name="T28" fmla="*/ 39 w 1172"/>
                <a:gd name="T29" fmla="*/ 42 h 1034"/>
                <a:gd name="T30" fmla="*/ 28 w 1172"/>
                <a:gd name="T31" fmla="*/ 43 h 1034"/>
                <a:gd name="T32" fmla="*/ 19 w 1172"/>
                <a:gd name="T33" fmla="*/ 48 h 1034"/>
                <a:gd name="T34" fmla="*/ 11 w 1172"/>
                <a:gd name="T35" fmla="*/ 54 h 1034"/>
                <a:gd name="T36" fmla="*/ 5 w 1172"/>
                <a:gd name="T37" fmla="*/ 63 h 1034"/>
                <a:gd name="T38" fmla="*/ 2 w 1172"/>
                <a:gd name="T39" fmla="*/ 75 h 1034"/>
                <a:gd name="T40" fmla="*/ 0 w 1172"/>
                <a:gd name="T41" fmla="*/ 988 h 1034"/>
                <a:gd name="T42" fmla="*/ 2 w 1172"/>
                <a:gd name="T43" fmla="*/ 1001 h 1034"/>
                <a:gd name="T44" fmla="*/ 5 w 1172"/>
                <a:gd name="T45" fmla="*/ 1013 h 1034"/>
                <a:gd name="T46" fmla="*/ 11 w 1172"/>
                <a:gd name="T47" fmla="*/ 1021 h 1034"/>
                <a:gd name="T48" fmla="*/ 19 w 1172"/>
                <a:gd name="T49" fmla="*/ 1028 h 1034"/>
                <a:gd name="T50" fmla="*/ 28 w 1172"/>
                <a:gd name="T51" fmla="*/ 1033 h 1034"/>
                <a:gd name="T52" fmla="*/ 39 w 1172"/>
                <a:gd name="T53" fmla="*/ 1034 h 1034"/>
                <a:gd name="T54" fmla="*/ 51 w 1172"/>
                <a:gd name="T55" fmla="*/ 1033 h 1034"/>
                <a:gd name="T56" fmla="*/ 221 w 1172"/>
                <a:gd name="T57" fmla="*/ 958 h 1034"/>
                <a:gd name="T58" fmla="*/ 233 w 1172"/>
                <a:gd name="T59" fmla="*/ 951 h 1034"/>
                <a:gd name="T60" fmla="*/ 256 w 1172"/>
                <a:gd name="T61" fmla="*/ 931 h 1034"/>
                <a:gd name="T62" fmla="*/ 272 w 1172"/>
                <a:gd name="T63" fmla="*/ 904 h 1034"/>
                <a:gd name="T64" fmla="*/ 281 w 1172"/>
                <a:gd name="T65" fmla="*/ 876 h 1034"/>
                <a:gd name="T66" fmla="*/ 283 w 1172"/>
                <a:gd name="T67" fmla="*/ 652 h 1034"/>
                <a:gd name="T68" fmla="*/ 534 w 1172"/>
                <a:gd name="T69" fmla="*/ 652 h 1034"/>
                <a:gd name="T70" fmla="*/ 552 w 1172"/>
                <a:gd name="T71" fmla="*/ 664 h 1034"/>
                <a:gd name="T72" fmla="*/ 573 w 1172"/>
                <a:gd name="T73" fmla="*/ 673 h 1034"/>
                <a:gd name="T74" fmla="*/ 595 w 1172"/>
                <a:gd name="T75" fmla="*/ 679 h 1034"/>
                <a:gd name="T76" fmla="*/ 619 w 1172"/>
                <a:gd name="T77" fmla="*/ 681 h 1034"/>
                <a:gd name="T78" fmla="*/ 631 w 1172"/>
                <a:gd name="T79" fmla="*/ 680 h 1034"/>
                <a:gd name="T80" fmla="*/ 657 w 1172"/>
                <a:gd name="T81" fmla="*/ 676 h 1034"/>
                <a:gd name="T82" fmla="*/ 681 w 1172"/>
                <a:gd name="T83" fmla="*/ 666 h 1034"/>
                <a:gd name="T84" fmla="*/ 702 w 1172"/>
                <a:gd name="T85" fmla="*/ 652 h 1034"/>
                <a:gd name="T86" fmla="*/ 720 w 1172"/>
                <a:gd name="T87" fmla="*/ 636 h 1034"/>
                <a:gd name="T88" fmla="*/ 736 w 1172"/>
                <a:gd name="T89" fmla="*/ 616 h 1034"/>
                <a:gd name="T90" fmla="*/ 747 w 1172"/>
                <a:gd name="T91" fmla="*/ 592 h 1034"/>
                <a:gd name="T92" fmla="*/ 754 w 1172"/>
                <a:gd name="T93" fmla="*/ 568 h 1034"/>
                <a:gd name="T94" fmla="*/ 756 w 1172"/>
                <a:gd name="T95" fmla="*/ 555 h 1034"/>
                <a:gd name="T96" fmla="*/ 911 w 1172"/>
                <a:gd name="T97" fmla="*/ 403 h 1034"/>
                <a:gd name="T98" fmla="*/ 1030 w 1172"/>
                <a:gd name="T99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2" h="1034">
                  <a:moveTo>
                    <a:pt x="1030" y="0"/>
                  </a:moveTo>
                  <a:lnTo>
                    <a:pt x="1030" y="0"/>
                  </a:lnTo>
                  <a:lnTo>
                    <a:pt x="623" y="404"/>
                  </a:lnTo>
                  <a:lnTo>
                    <a:pt x="623" y="404"/>
                  </a:lnTo>
                  <a:lnTo>
                    <a:pt x="619" y="404"/>
                  </a:lnTo>
                  <a:lnTo>
                    <a:pt x="619" y="404"/>
                  </a:lnTo>
                  <a:lnTo>
                    <a:pt x="603" y="405"/>
                  </a:lnTo>
                  <a:lnTo>
                    <a:pt x="588" y="407"/>
                  </a:lnTo>
                  <a:lnTo>
                    <a:pt x="574" y="411"/>
                  </a:lnTo>
                  <a:lnTo>
                    <a:pt x="561" y="417"/>
                  </a:lnTo>
                  <a:lnTo>
                    <a:pt x="548" y="423"/>
                  </a:lnTo>
                  <a:lnTo>
                    <a:pt x="537" y="431"/>
                  </a:lnTo>
                  <a:lnTo>
                    <a:pt x="525" y="440"/>
                  </a:lnTo>
                  <a:lnTo>
                    <a:pt x="516" y="450"/>
                  </a:lnTo>
                  <a:lnTo>
                    <a:pt x="283" y="450"/>
                  </a:lnTo>
                  <a:lnTo>
                    <a:pt x="283" y="215"/>
                  </a:lnTo>
                  <a:lnTo>
                    <a:pt x="283" y="215"/>
                  </a:lnTo>
                  <a:lnTo>
                    <a:pt x="281" y="200"/>
                  </a:lnTo>
                  <a:lnTo>
                    <a:pt x="278" y="186"/>
                  </a:lnTo>
                  <a:lnTo>
                    <a:pt x="272" y="172"/>
                  </a:lnTo>
                  <a:lnTo>
                    <a:pt x="265" y="158"/>
                  </a:lnTo>
                  <a:lnTo>
                    <a:pt x="256" y="145"/>
                  </a:lnTo>
                  <a:lnTo>
                    <a:pt x="245" y="135"/>
                  </a:lnTo>
                  <a:lnTo>
                    <a:pt x="233" y="125"/>
                  </a:lnTo>
                  <a:lnTo>
                    <a:pt x="221" y="118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51" y="43"/>
                  </a:lnTo>
                  <a:lnTo>
                    <a:pt x="45" y="42"/>
                  </a:lnTo>
                  <a:lnTo>
                    <a:pt x="39" y="42"/>
                  </a:lnTo>
                  <a:lnTo>
                    <a:pt x="33" y="42"/>
                  </a:lnTo>
                  <a:lnTo>
                    <a:pt x="28" y="43"/>
                  </a:lnTo>
                  <a:lnTo>
                    <a:pt x="24" y="46"/>
                  </a:lnTo>
                  <a:lnTo>
                    <a:pt x="19" y="48"/>
                  </a:lnTo>
                  <a:lnTo>
                    <a:pt x="14" y="50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5" y="63"/>
                  </a:lnTo>
                  <a:lnTo>
                    <a:pt x="3" y="69"/>
                  </a:lnTo>
                  <a:lnTo>
                    <a:pt x="2" y="75"/>
                  </a:lnTo>
                  <a:lnTo>
                    <a:pt x="0" y="88"/>
                  </a:lnTo>
                  <a:lnTo>
                    <a:pt x="0" y="988"/>
                  </a:lnTo>
                  <a:lnTo>
                    <a:pt x="0" y="988"/>
                  </a:lnTo>
                  <a:lnTo>
                    <a:pt x="2" y="1001"/>
                  </a:lnTo>
                  <a:lnTo>
                    <a:pt x="3" y="1007"/>
                  </a:lnTo>
                  <a:lnTo>
                    <a:pt x="5" y="1013"/>
                  </a:lnTo>
                  <a:lnTo>
                    <a:pt x="9" y="1017"/>
                  </a:lnTo>
                  <a:lnTo>
                    <a:pt x="11" y="1021"/>
                  </a:lnTo>
                  <a:lnTo>
                    <a:pt x="14" y="1026"/>
                  </a:lnTo>
                  <a:lnTo>
                    <a:pt x="19" y="1028"/>
                  </a:lnTo>
                  <a:lnTo>
                    <a:pt x="24" y="1030"/>
                  </a:lnTo>
                  <a:lnTo>
                    <a:pt x="28" y="1033"/>
                  </a:lnTo>
                  <a:lnTo>
                    <a:pt x="33" y="1034"/>
                  </a:lnTo>
                  <a:lnTo>
                    <a:pt x="39" y="1034"/>
                  </a:lnTo>
                  <a:lnTo>
                    <a:pt x="45" y="1034"/>
                  </a:lnTo>
                  <a:lnTo>
                    <a:pt x="51" y="1033"/>
                  </a:lnTo>
                  <a:lnTo>
                    <a:pt x="64" y="1028"/>
                  </a:lnTo>
                  <a:lnTo>
                    <a:pt x="221" y="958"/>
                  </a:lnTo>
                  <a:lnTo>
                    <a:pt x="221" y="958"/>
                  </a:lnTo>
                  <a:lnTo>
                    <a:pt x="233" y="951"/>
                  </a:lnTo>
                  <a:lnTo>
                    <a:pt x="245" y="941"/>
                  </a:lnTo>
                  <a:lnTo>
                    <a:pt x="256" y="931"/>
                  </a:lnTo>
                  <a:lnTo>
                    <a:pt x="265" y="918"/>
                  </a:lnTo>
                  <a:lnTo>
                    <a:pt x="272" y="904"/>
                  </a:lnTo>
                  <a:lnTo>
                    <a:pt x="278" y="890"/>
                  </a:lnTo>
                  <a:lnTo>
                    <a:pt x="281" y="876"/>
                  </a:lnTo>
                  <a:lnTo>
                    <a:pt x="283" y="861"/>
                  </a:lnTo>
                  <a:lnTo>
                    <a:pt x="283" y="652"/>
                  </a:lnTo>
                  <a:lnTo>
                    <a:pt x="534" y="652"/>
                  </a:lnTo>
                  <a:lnTo>
                    <a:pt x="534" y="652"/>
                  </a:lnTo>
                  <a:lnTo>
                    <a:pt x="542" y="658"/>
                  </a:lnTo>
                  <a:lnTo>
                    <a:pt x="552" y="664"/>
                  </a:lnTo>
                  <a:lnTo>
                    <a:pt x="562" y="670"/>
                  </a:lnTo>
                  <a:lnTo>
                    <a:pt x="573" y="673"/>
                  </a:lnTo>
                  <a:lnTo>
                    <a:pt x="583" y="677"/>
                  </a:lnTo>
                  <a:lnTo>
                    <a:pt x="595" y="679"/>
                  </a:lnTo>
                  <a:lnTo>
                    <a:pt x="607" y="680"/>
                  </a:lnTo>
                  <a:lnTo>
                    <a:pt x="619" y="681"/>
                  </a:lnTo>
                  <a:lnTo>
                    <a:pt x="619" y="681"/>
                  </a:lnTo>
                  <a:lnTo>
                    <a:pt x="631" y="680"/>
                  </a:lnTo>
                  <a:lnTo>
                    <a:pt x="644" y="679"/>
                  </a:lnTo>
                  <a:lnTo>
                    <a:pt x="657" y="676"/>
                  </a:lnTo>
                  <a:lnTo>
                    <a:pt x="669" y="672"/>
                  </a:lnTo>
                  <a:lnTo>
                    <a:pt x="681" y="666"/>
                  </a:lnTo>
                  <a:lnTo>
                    <a:pt x="692" y="660"/>
                  </a:lnTo>
                  <a:lnTo>
                    <a:pt x="702" y="652"/>
                  </a:lnTo>
                  <a:lnTo>
                    <a:pt x="712" y="645"/>
                  </a:lnTo>
                  <a:lnTo>
                    <a:pt x="720" y="636"/>
                  </a:lnTo>
                  <a:lnTo>
                    <a:pt x="729" y="626"/>
                  </a:lnTo>
                  <a:lnTo>
                    <a:pt x="736" y="616"/>
                  </a:lnTo>
                  <a:lnTo>
                    <a:pt x="742" y="604"/>
                  </a:lnTo>
                  <a:lnTo>
                    <a:pt x="747" y="592"/>
                  </a:lnTo>
                  <a:lnTo>
                    <a:pt x="751" y="581"/>
                  </a:lnTo>
                  <a:lnTo>
                    <a:pt x="754" y="568"/>
                  </a:lnTo>
                  <a:lnTo>
                    <a:pt x="756" y="555"/>
                  </a:lnTo>
                  <a:lnTo>
                    <a:pt x="756" y="555"/>
                  </a:lnTo>
                  <a:lnTo>
                    <a:pt x="822" y="491"/>
                  </a:lnTo>
                  <a:lnTo>
                    <a:pt x="911" y="403"/>
                  </a:lnTo>
                  <a:lnTo>
                    <a:pt x="1172" y="143"/>
                  </a:lnTo>
                  <a:lnTo>
                    <a:pt x="10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ctr" anchorCtr="0" compatLnSpc="1">
              <a:prstTxWarp prst="textNoShape">
                <a:avLst/>
              </a:prstTxWarp>
            </a:bodyPr>
            <a:lstStyle/>
            <a:p>
              <a:pPr algn="ctr"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rgbClr val="676767"/>
                </a:solidFill>
                <a:latin typeface="Arial"/>
                <a:cs typeface=""/>
              </a:endParaRPr>
            </a:p>
          </p:txBody>
        </p:sp>
        <p:sp>
          <p:nvSpPr>
            <p:cNvPr id="57" name="Freeform 17"/>
            <p:cNvSpPr>
              <a:spLocks noEditPoints="1"/>
            </p:cNvSpPr>
            <p:nvPr/>
          </p:nvSpPr>
          <p:spPr bwMode="auto">
            <a:xfrm flipH="1">
              <a:off x="5976307" y="2351166"/>
              <a:ext cx="334577" cy="247864"/>
            </a:xfrm>
            <a:custGeom>
              <a:avLst/>
              <a:gdLst>
                <a:gd name="T0" fmla="*/ 482 w 1778"/>
                <a:gd name="T1" fmla="*/ 15 h 1315"/>
                <a:gd name="T2" fmla="*/ 471 w 1778"/>
                <a:gd name="T3" fmla="*/ 9 h 1315"/>
                <a:gd name="T4" fmla="*/ 450 w 1778"/>
                <a:gd name="T5" fmla="*/ 2 h 1315"/>
                <a:gd name="T6" fmla="*/ 428 w 1778"/>
                <a:gd name="T7" fmla="*/ 0 h 1315"/>
                <a:gd name="T8" fmla="*/ 405 w 1778"/>
                <a:gd name="T9" fmla="*/ 1 h 1315"/>
                <a:gd name="T10" fmla="*/ 384 w 1778"/>
                <a:gd name="T11" fmla="*/ 7 h 1315"/>
                <a:gd name="T12" fmla="*/ 365 w 1778"/>
                <a:gd name="T13" fmla="*/ 16 h 1315"/>
                <a:gd name="T14" fmla="*/ 347 w 1778"/>
                <a:gd name="T15" fmla="*/ 30 h 1315"/>
                <a:gd name="T16" fmla="*/ 332 w 1778"/>
                <a:gd name="T17" fmla="*/ 47 h 1315"/>
                <a:gd name="T18" fmla="*/ 16 w 1778"/>
                <a:gd name="T19" fmla="*/ 593 h 1315"/>
                <a:gd name="T20" fmla="*/ 10 w 1778"/>
                <a:gd name="T21" fmla="*/ 604 h 1315"/>
                <a:gd name="T22" fmla="*/ 3 w 1778"/>
                <a:gd name="T23" fmla="*/ 626 h 1315"/>
                <a:gd name="T24" fmla="*/ 0 w 1778"/>
                <a:gd name="T25" fmla="*/ 647 h 1315"/>
                <a:gd name="T26" fmla="*/ 2 w 1778"/>
                <a:gd name="T27" fmla="*/ 670 h 1315"/>
                <a:gd name="T28" fmla="*/ 7 w 1778"/>
                <a:gd name="T29" fmla="*/ 691 h 1315"/>
                <a:gd name="T30" fmla="*/ 17 w 1778"/>
                <a:gd name="T31" fmla="*/ 711 h 1315"/>
                <a:gd name="T32" fmla="*/ 31 w 1778"/>
                <a:gd name="T33" fmla="*/ 729 h 1315"/>
                <a:gd name="T34" fmla="*/ 47 w 1778"/>
                <a:gd name="T35" fmla="*/ 743 h 1315"/>
                <a:gd name="T36" fmla="*/ 1000 w 1778"/>
                <a:gd name="T37" fmla="*/ 1295 h 1315"/>
                <a:gd name="T38" fmla="*/ 1011 w 1778"/>
                <a:gd name="T39" fmla="*/ 1301 h 1315"/>
                <a:gd name="T40" fmla="*/ 1034 w 1778"/>
                <a:gd name="T41" fmla="*/ 1309 h 1315"/>
                <a:gd name="T42" fmla="*/ 1059 w 1778"/>
                <a:gd name="T43" fmla="*/ 1314 h 1315"/>
                <a:gd name="T44" fmla="*/ 1085 w 1778"/>
                <a:gd name="T45" fmla="*/ 1315 h 1315"/>
                <a:gd name="T46" fmla="*/ 1110 w 1778"/>
                <a:gd name="T47" fmla="*/ 1314 h 1315"/>
                <a:gd name="T48" fmla="*/ 1136 w 1778"/>
                <a:gd name="T49" fmla="*/ 1309 h 1315"/>
                <a:gd name="T50" fmla="*/ 1160 w 1778"/>
                <a:gd name="T51" fmla="*/ 1301 h 1315"/>
                <a:gd name="T52" fmla="*/ 1182 w 1778"/>
                <a:gd name="T53" fmla="*/ 1289 h 1315"/>
                <a:gd name="T54" fmla="*/ 1743 w 1778"/>
                <a:gd name="T55" fmla="*/ 865 h 1315"/>
                <a:gd name="T56" fmla="*/ 1751 w 1778"/>
                <a:gd name="T57" fmla="*/ 857 h 1315"/>
                <a:gd name="T58" fmla="*/ 1765 w 1778"/>
                <a:gd name="T59" fmla="*/ 842 h 1315"/>
                <a:gd name="T60" fmla="*/ 1774 w 1778"/>
                <a:gd name="T61" fmla="*/ 825 h 1315"/>
                <a:gd name="T62" fmla="*/ 1778 w 1778"/>
                <a:gd name="T63" fmla="*/ 808 h 1315"/>
                <a:gd name="T64" fmla="*/ 1777 w 1778"/>
                <a:gd name="T65" fmla="*/ 790 h 1315"/>
                <a:gd name="T66" fmla="*/ 1771 w 1778"/>
                <a:gd name="T67" fmla="*/ 774 h 1315"/>
                <a:gd name="T68" fmla="*/ 1760 w 1778"/>
                <a:gd name="T69" fmla="*/ 759 h 1315"/>
                <a:gd name="T70" fmla="*/ 1744 w 1778"/>
                <a:gd name="T71" fmla="*/ 744 h 1315"/>
                <a:gd name="T72" fmla="*/ 1734 w 1778"/>
                <a:gd name="T73" fmla="*/ 739 h 1315"/>
                <a:gd name="T74" fmla="*/ 1478 w 1778"/>
                <a:gd name="T75" fmla="*/ 906 h 1315"/>
                <a:gd name="T76" fmla="*/ 1470 w 1778"/>
                <a:gd name="T77" fmla="*/ 911 h 1315"/>
                <a:gd name="T78" fmla="*/ 1451 w 1778"/>
                <a:gd name="T79" fmla="*/ 918 h 1315"/>
                <a:gd name="T80" fmla="*/ 1431 w 1778"/>
                <a:gd name="T81" fmla="*/ 919 h 1315"/>
                <a:gd name="T82" fmla="*/ 1411 w 1778"/>
                <a:gd name="T83" fmla="*/ 914 h 1315"/>
                <a:gd name="T84" fmla="*/ 374 w 1778"/>
                <a:gd name="T85" fmla="*/ 317 h 1315"/>
                <a:gd name="T86" fmla="*/ 367 w 1778"/>
                <a:gd name="T87" fmla="*/ 311 h 1315"/>
                <a:gd name="T88" fmla="*/ 356 w 1778"/>
                <a:gd name="T89" fmla="*/ 297 h 1315"/>
                <a:gd name="T90" fmla="*/ 352 w 1778"/>
                <a:gd name="T91" fmla="*/ 281 h 1315"/>
                <a:gd name="T92" fmla="*/ 354 w 1778"/>
                <a:gd name="T93" fmla="*/ 263 h 1315"/>
                <a:gd name="T94" fmla="*/ 407 w 1778"/>
                <a:gd name="T95" fmla="*/ 171 h 1315"/>
                <a:gd name="T96" fmla="*/ 411 w 1778"/>
                <a:gd name="T97" fmla="*/ 163 h 1315"/>
                <a:gd name="T98" fmla="*/ 425 w 1778"/>
                <a:gd name="T99" fmla="*/ 152 h 1315"/>
                <a:gd name="T100" fmla="*/ 443 w 1778"/>
                <a:gd name="T101" fmla="*/ 147 h 1315"/>
                <a:gd name="T102" fmla="*/ 461 w 1778"/>
                <a:gd name="T103" fmla="*/ 150 h 1315"/>
                <a:gd name="T104" fmla="*/ 1566 w 1778"/>
                <a:gd name="T105" fmla="*/ 787 h 1315"/>
                <a:gd name="T106" fmla="*/ 1573 w 1778"/>
                <a:gd name="T107" fmla="*/ 791 h 1315"/>
                <a:gd name="T108" fmla="*/ 1582 w 1778"/>
                <a:gd name="T109" fmla="*/ 804 h 1315"/>
                <a:gd name="T110" fmla="*/ 1582 w 1778"/>
                <a:gd name="T111" fmla="*/ 818 h 1315"/>
                <a:gd name="T112" fmla="*/ 1575 w 1778"/>
                <a:gd name="T113" fmla="*/ 831 h 1315"/>
                <a:gd name="T114" fmla="*/ 1569 w 1778"/>
                <a:gd name="T115" fmla="*/ 837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78" h="1315">
                  <a:moveTo>
                    <a:pt x="1734" y="739"/>
                  </a:moveTo>
                  <a:lnTo>
                    <a:pt x="482" y="15"/>
                  </a:lnTo>
                  <a:lnTo>
                    <a:pt x="482" y="15"/>
                  </a:lnTo>
                  <a:lnTo>
                    <a:pt x="471" y="9"/>
                  </a:lnTo>
                  <a:lnTo>
                    <a:pt x="461" y="6"/>
                  </a:lnTo>
                  <a:lnTo>
                    <a:pt x="450" y="2"/>
                  </a:lnTo>
                  <a:lnTo>
                    <a:pt x="439" y="1"/>
                  </a:lnTo>
                  <a:lnTo>
                    <a:pt x="428" y="0"/>
                  </a:lnTo>
                  <a:lnTo>
                    <a:pt x="417" y="0"/>
                  </a:lnTo>
                  <a:lnTo>
                    <a:pt x="405" y="1"/>
                  </a:lnTo>
                  <a:lnTo>
                    <a:pt x="395" y="3"/>
                  </a:lnTo>
                  <a:lnTo>
                    <a:pt x="384" y="7"/>
                  </a:lnTo>
                  <a:lnTo>
                    <a:pt x="375" y="12"/>
                  </a:lnTo>
                  <a:lnTo>
                    <a:pt x="365" y="16"/>
                  </a:lnTo>
                  <a:lnTo>
                    <a:pt x="355" y="23"/>
                  </a:lnTo>
                  <a:lnTo>
                    <a:pt x="347" y="30"/>
                  </a:lnTo>
                  <a:lnTo>
                    <a:pt x="339" y="38"/>
                  </a:lnTo>
                  <a:lnTo>
                    <a:pt x="332" y="47"/>
                  </a:lnTo>
                  <a:lnTo>
                    <a:pt x="326" y="57"/>
                  </a:lnTo>
                  <a:lnTo>
                    <a:pt x="16" y="593"/>
                  </a:lnTo>
                  <a:lnTo>
                    <a:pt x="16" y="593"/>
                  </a:lnTo>
                  <a:lnTo>
                    <a:pt x="10" y="604"/>
                  </a:lnTo>
                  <a:lnTo>
                    <a:pt x="6" y="615"/>
                  </a:lnTo>
                  <a:lnTo>
                    <a:pt x="3" y="626"/>
                  </a:lnTo>
                  <a:lnTo>
                    <a:pt x="2" y="637"/>
                  </a:lnTo>
                  <a:lnTo>
                    <a:pt x="0" y="647"/>
                  </a:lnTo>
                  <a:lnTo>
                    <a:pt x="0" y="659"/>
                  </a:lnTo>
                  <a:lnTo>
                    <a:pt x="2" y="670"/>
                  </a:lnTo>
                  <a:lnTo>
                    <a:pt x="4" y="680"/>
                  </a:lnTo>
                  <a:lnTo>
                    <a:pt x="7" y="691"/>
                  </a:lnTo>
                  <a:lnTo>
                    <a:pt x="12" y="701"/>
                  </a:lnTo>
                  <a:lnTo>
                    <a:pt x="17" y="711"/>
                  </a:lnTo>
                  <a:lnTo>
                    <a:pt x="24" y="720"/>
                  </a:lnTo>
                  <a:lnTo>
                    <a:pt x="31" y="729"/>
                  </a:lnTo>
                  <a:lnTo>
                    <a:pt x="39" y="736"/>
                  </a:lnTo>
                  <a:lnTo>
                    <a:pt x="47" y="743"/>
                  </a:lnTo>
                  <a:lnTo>
                    <a:pt x="58" y="750"/>
                  </a:lnTo>
                  <a:lnTo>
                    <a:pt x="1000" y="1295"/>
                  </a:lnTo>
                  <a:lnTo>
                    <a:pt x="1000" y="1295"/>
                  </a:lnTo>
                  <a:lnTo>
                    <a:pt x="1011" y="1301"/>
                  </a:lnTo>
                  <a:lnTo>
                    <a:pt x="1023" y="1305"/>
                  </a:lnTo>
                  <a:lnTo>
                    <a:pt x="1034" y="1309"/>
                  </a:lnTo>
                  <a:lnTo>
                    <a:pt x="1046" y="1311"/>
                  </a:lnTo>
                  <a:lnTo>
                    <a:pt x="1059" y="1314"/>
                  </a:lnTo>
                  <a:lnTo>
                    <a:pt x="1072" y="1315"/>
                  </a:lnTo>
                  <a:lnTo>
                    <a:pt x="1085" y="1315"/>
                  </a:lnTo>
                  <a:lnTo>
                    <a:pt x="1097" y="1315"/>
                  </a:lnTo>
                  <a:lnTo>
                    <a:pt x="1110" y="1314"/>
                  </a:lnTo>
                  <a:lnTo>
                    <a:pt x="1123" y="1311"/>
                  </a:lnTo>
                  <a:lnTo>
                    <a:pt x="1136" y="1309"/>
                  </a:lnTo>
                  <a:lnTo>
                    <a:pt x="1148" y="1305"/>
                  </a:lnTo>
                  <a:lnTo>
                    <a:pt x="1160" y="1301"/>
                  </a:lnTo>
                  <a:lnTo>
                    <a:pt x="1171" y="1296"/>
                  </a:lnTo>
                  <a:lnTo>
                    <a:pt x="1182" y="1289"/>
                  </a:lnTo>
                  <a:lnTo>
                    <a:pt x="1191" y="1283"/>
                  </a:lnTo>
                  <a:lnTo>
                    <a:pt x="1743" y="865"/>
                  </a:lnTo>
                  <a:lnTo>
                    <a:pt x="1743" y="865"/>
                  </a:lnTo>
                  <a:lnTo>
                    <a:pt x="1751" y="857"/>
                  </a:lnTo>
                  <a:lnTo>
                    <a:pt x="1759" y="850"/>
                  </a:lnTo>
                  <a:lnTo>
                    <a:pt x="1765" y="842"/>
                  </a:lnTo>
                  <a:lnTo>
                    <a:pt x="1771" y="833"/>
                  </a:lnTo>
                  <a:lnTo>
                    <a:pt x="1774" y="825"/>
                  </a:lnTo>
                  <a:lnTo>
                    <a:pt x="1777" y="816"/>
                  </a:lnTo>
                  <a:lnTo>
                    <a:pt x="1778" y="808"/>
                  </a:lnTo>
                  <a:lnTo>
                    <a:pt x="1778" y="800"/>
                  </a:lnTo>
                  <a:lnTo>
                    <a:pt x="1777" y="790"/>
                  </a:lnTo>
                  <a:lnTo>
                    <a:pt x="1774" y="782"/>
                  </a:lnTo>
                  <a:lnTo>
                    <a:pt x="1771" y="774"/>
                  </a:lnTo>
                  <a:lnTo>
                    <a:pt x="1766" y="766"/>
                  </a:lnTo>
                  <a:lnTo>
                    <a:pt x="1760" y="759"/>
                  </a:lnTo>
                  <a:lnTo>
                    <a:pt x="1753" y="752"/>
                  </a:lnTo>
                  <a:lnTo>
                    <a:pt x="1744" y="744"/>
                  </a:lnTo>
                  <a:lnTo>
                    <a:pt x="1734" y="739"/>
                  </a:lnTo>
                  <a:lnTo>
                    <a:pt x="1734" y="739"/>
                  </a:lnTo>
                  <a:close/>
                  <a:moveTo>
                    <a:pt x="1569" y="837"/>
                  </a:moveTo>
                  <a:lnTo>
                    <a:pt x="1478" y="906"/>
                  </a:lnTo>
                  <a:lnTo>
                    <a:pt x="1478" y="906"/>
                  </a:lnTo>
                  <a:lnTo>
                    <a:pt x="1470" y="911"/>
                  </a:lnTo>
                  <a:lnTo>
                    <a:pt x="1462" y="915"/>
                  </a:lnTo>
                  <a:lnTo>
                    <a:pt x="1451" y="918"/>
                  </a:lnTo>
                  <a:lnTo>
                    <a:pt x="1441" y="919"/>
                  </a:lnTo>
                  <a:lnTo>
                    <a:pt x="1431" y="919"/>
                  </a:lnTo>
                  <a:lnTo>
                    <a:pt x="1421" y="918"/>
                  </a:lnTo>
                  <a:lnTo>
                    <a:pt x="1411" y="914"/>
                  </a:lnTo>
                  <a:lnTo>
                    <a:pt x="1402" y="911"/>
                  </a:lnTo>
                  <a:lnTo>
                    <a:pt x="374" y="317"/>
                  </a:lnTo>
                  <a:lnTo>
                    <a:pt x="374" y="317"/>
                  </a:lnTo>
                  <a:lnTo>
                    <a:pt x="367" y="311"/>
                  </a:lnTo>
                  <a:lnTo>
                    <a:pt x="361" y="305"/>
                  </a:lnTo>
                  <a:lnTo>
                    <a:pt x="356" y="297"/>
                  </a:lnTo>
                  <a:lnTo>
                    <a:pt x="353" y="289"/>
                  </a:lnTo>
                  <a:lnTo>
                    <a:pt x="352" y="281"/>
                  </a:lnTo>
                  <a:lnTo>
                    <a:pt x="352" y="271"/>
                  </a:lnTo>
                  <a:lnTo>
                    <a:pt x="354" y="263"/>
                  </a:lnTo>
                  <a:lnTo>
                    <a:pt x="357" y="255"/>
                  </a:lnTo>
                  <a:lnTo>
                    <a:pt x="407" y="171"/>
                  </a:lnTo>
                  <a:lnTo>
                    <a:pt x="407" y="171"/>
                  </a:lnTo>
                  <a:lnTo>
                    <a:pt x="411" y="163"/>
                  </a:lnTo>
                  <a:lnTo>
                    <a:pt x="418" y="157"/>
                  </a:lnTo>
                  <a:lnTo>
                    <a:pt x="425" y="152"/>
                  </a:lnTo>
                  <a:lnTo>
                    <a:pt x="434" y="149"/>
                  </a:lnTo>
                  <a:lnTo>
                    <a:pt x="443" y="147"/>
                  </a:lnTo>
                  <a:lnTo>
                    <a:pt x="451" y="147"/>
                  </a:lnTo>
                  <a:lnTo>
                    <a:pt x="461" y="150"/>
                  </a:lnTo>
                  <a:lnTo>
                    <a:pt x="469" y="153"/>
                  </a:lnTo>
                  <a:lnTo>
                    <a:pt x="1566" y="787"/>
                  </a:lnTo>
                  <a:lnTo>
                    <a:pt x="1566" y="787"/>
                  </a:lnTo>
                  <a:lnTo>
                    <a:pt x="1573" y="791"/>
                  </a:lnTo>
                  <a:lnTo>
                    <a:pt x="1579" y="798"/>
                  </a:lnTo>
                  <a:lnTo>
                    <a:pt x="1582" y="804"/>
                  </a:lnTo>
                  <a:lnTo>
                    <a:pt x="1583" y="811"/>
                  </a:lnTo>
                  <a:lnTo>
                    <a:pt x="1582" y="818"/>
                  </a:lnTo>
                  <a:lnTo>
                    <a:pt x="1580" y="825"/>
                  </a:lnTo>
                  <a:lnTo>
                    <a:pt x="1575" y="831"/>
                  </a:lnTo>
                  <a:lnTo>
                    <a:pt x="1569" y="837"/>
                  </a:lnTo>
                  <a:lnTo>
                    <a:pt x="1569" y="8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rgbClr val="676767"/>
                </a:solidFill>
                <a:latin typeface="Arial"/>
                <a:cs typeface=""/>
              </a:endParaRPr>
            </a:p>
          </p:txBody>
        </p:sp>
      </p:grpSp>
      <p:grpSp>
        <p:nvGrpSpPr>
          <p:cNvPr id="206" name="Group 10">
            <a:extLst>
              <a:ext uri="{FF2B5EF4-FFF2-40B4-BE49-F238E27FC236}">
                <a16:creationId xmlns:a16="http://schemas.microsoft.com/office/drawing/2014/main" id="{BC2D3899-531E-1446-A14F-54DC60BBE0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54127" y="1134442"/>
            <a:ext cx="426076" cy="426074"/>
            <a:chOff x="2594" y="1936"/>
            <a:chExt cx="628" cy="628"/>
          </a:xfrm>
          <a:solidFill>
            <a:schemeClr val="accent1"/>
          </a:solidFill>
        </p:grpSpPr>
        <p:sp>
          <p:nvSpPr>
            <p:cNvPr id="207" name="Freeform 11">
              <a:extLst>
                <a:ext uri="{FF2B5EF4-FFF2-40B4-BE49-F238E27FC236}">
                  <a16:creationId xmlns:a16="http://schemas.microsoft.com/office/drawing/2014/main" id="{7360E92F-C159-C244-BFE1-CC5BC84D9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08" name="Freeform 13">
              <a:extLst>
                <a:ext uri="{FF2B5EF4-FFF2-40B4-BE49-F238E27FC236}">
                  <a16:creationId xmlns:a16="http://schemas.microsoft.com/office/drawing/2014/main" id="{1EC25209-537B-644B-8C6A-B188F3CF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7C6790B7-BFF2-2B4F-AFD2-E2DE1B1A7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2122"/>
              <a:ext cx="70" cy="71"/>
            </a:xfrm>
            <a:custGeom>
              <a:avLst/>
              <a:gdLst>
                <a:gd name="T0" fmla="*/ 105 w 140"/>
                <a:gd name="T1" fmla="*/ 9 h 140"/>
                <a:gd name="T2" fmla="*/ 105 w 140"/>
                <a:gd name="T3" fmla="*/ 9 h 140"/>
                <a:gd name="T4" fmla="*/ 118 w 140"/>
                <a:gd name="T5" fmla="*/ 17 h 140"/>
                <a:gd name="T6" fmla="*/ 127 w 140"/>
                <a:gd name="T7" fmla="*/ 27 h 140"/>
                <a:gd name="T8" fmla="*/ 134 w 140"/>
                <a:gd name="T9" fmla="*/ 40 h 140"/>
                <a:gd name="T10" fmla="*/ 139 w 140"/>
                <a:gd name="T11" fmla="*/ 53 h 140"/>
                <a:gd name="T12" fmla="*/ 140 w 140"/>
                <a:gd name="T13" fmla="*/ 65 h 140"/>
                <a:gd name="T14" fmla="*/ 140 w 140"/>
                <a:gd name="T15" fmla="*/ 80 h 140"/>
                <a:gd name="T16" fmla="*/ 137 w 140"/>
                <a:gd name="T17" fmla="*/ 92 h 140"/>
                <a:gd name="T18" fmla="*/ 132 w 140"/>
                <a:gd name="T19" fmla="*/ 105 h 140"/>
                <a:gd name="T20" fmla="*/ 132 w 140"/>
                <a:gd name="T21" fmla="*/ 105 h 140"/>
                <a:gd name="T22" fmla="*/ 123 w 140"/>
                <a:gd name="T23" fmla="*/ 116 h 140"/>
                <a:gd name="T24" fmla="*/ 113 w 140"/>
                <a:gd name="T25" fmla="*/ 126 h 140"/>
                <a:gd name="T26" fmla="*/ 102 w 140"/>
                <a:gd name="T27" fmla="*/ 134 h 140"/>
                <a:gd name="T28" fmla="*/ 89 w 140"/>
                <a:gd name="T29" fmla="*/ 139 h 140"/>
                <a:gd name="T30" fmla="*/ 75 w 140"/>
                <a:gd name="T31" fmla="*/ 140 h 140"/>
                <a:gd name="T32" fmla="*/ 62 w 140"/>
                <a:gd name="T33" fmla="*/ 140 h 140"/>
                <a:gd name="T34" fmla="*/ 48 w 140"/>
                <a:gd name="T35" fmla="*/ 137 h 140"/>
                <a:gd name="T36" fmla="*/ 35 w 140"/>
                <a:gd name="T37" fmla="*/ 131 h 140"/>
                <a:gd name="T38" fmla="*/ 35 w 140"/>
                <a:gd name="T39" fmla="*/ 131 h 140"/>
                <a:gd name="T40" fmla="*/ 24 w 140"/>
                <a:gd name="T41" fmla="*/ 123 h 140"/>
                <a:gd name="T42" fmla="*/ 14 w 140"/>
                <a:gd name="T43" fmla="*/ 113 h 140"/>
                <a:gd name="T44" fmla="*/ 8 w 140"/>
                <a:gd name="T45" fmla="*/ 100 h 140"/>
                <a:gd name="T46" fmla="*/ 3 w 140"/>
                <a:gd name="T47" fmla="*/ 88 h 140"/>
                <a:gd name="T48" fmla="*/ 0 w 140"/>
                <a:gd name="T49" fmla="*/ 75 h 140"/>
                <a:gd name="T50" fmla="*/ 0 w 140"/>
                <a:gd name="T51" fmla="*/ 62 h 140"/>
                <a:gd name="T52" fmla="*/ 3 w 140"/>
                <a:gd name="T53" fmla="*/ 48 h 140"/>
                <a:gd name="T54" fmla="*/ 9 w 140"/>
                <a:gd name="T55" fmla="*/ 35 h 140"/>
                <a:gd name="T56" fmla="*/ 9 w 140"/>
                <a:gd name="T57" fmla="*/ 35 h 140"/>
                <a:gd name="T58" fmla="*/ 17 w 140"/>
                <a:gd name="T59" fmla="*/ 24 h 140"/>
                <a:gd name="T60" fmla="*/ 29 w 140"/>
                <a:gd name="T61" fmla="*/ 14 h 140"/>
                <a:gd name="T62" fmla="*/ 40 w 140"/>
                <a:gd name="T63" fmla="*/ 6 h 140"/>
                <a:gd name="T64" fmla="*/ 53 w 140"/>
                <a:gd name="T65" fmla="*/ 1 h 140"/>
                <a:gd name="T66" fmla="*/ 65 w 140"/>
                <a:gd name="T67" fmla="*/ 0 h 140"/>
                <a:gd name="T68" fmla="*/ 80 w 140"/>
                <a:gd name="T69" fmla="*/ 0 h 140"/>
                <a:gd name="T70" fmla="*/ 92 w 140"/>
                <a:gd name="T71" fmla="*/ 3 h 140"/>
                <a:gd name="T72" fmla="*/ 105 w 140"/>
                <a:gd name="T73" fmla="*/ 9 h 140"/>
                <a:gd name="T74" fmla="*/ 105 w 140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05" y="9"/>
                  </a:moveTo>
                  <a:lnTo>
                    <a:pt x="105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40"/>
                  </a:lnTo>
                  <a:lnTo>
                    <a:pt x="139" y="53"/>
                  </a:lnTo>
                  <a:lnTo>
                    <a:pt x="140" y="65"/>
                  </a:lnTo>
                  <a:lnTo>
                    <a:pt x="140" y="80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3" y="116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8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0" name="Freeform 15">
              <a:extLst>
                <a:ext uri="{FF2B5EF4-FFF2-40B4-BE49-F238E27FC236}">
                  <a16:creationId xmlns:a16="http://schemas.microsoft.com/office/drawing/2014/main" id="{E39B6277-0A6A-AA43-96B4-8E64455AC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391"/>
              <a:ext cx="70" cy="70"/>
            </a:xfrm>
            <a:custGeom>
              <a:avLst/>
              <a:gdLst>
                <a:gd name="T0" fmla="*/ 105 w 140"/>
                <a:gd name="T1" fmla="*/ 10 h 141"/>
                <a:gd name="T2" fmla="*/ 105 w 140"/>
                <a:gd name="T3" fmla="*/ 10 h 141"/>
                <a:gd name="T4" fmla="*/ 118 w 140"/>
                <a:gd name="T5" fmla="*/ 18 h 141"/>
                <a:gd name="T6" fmla="*/ 126 w 140"/>
                <a:gd name="T7" fmla="*/ 27 h 141"/>
                <a:gd name="T8" fmla="*/ 134 w 140"/>
                <a:gd name="T9" fmla="*/ 40 h 141"/>
                <a:gd name="T10" fmla="*/ 138 w 140"/>
                <a:gd name="T11" fmla="*/ 51 h 141"/>
                <a:gd name="T12" fmla="*/ 140 w 140"/>
                <a:gd name="T13" fmla="*/ 66 h 141"/>
                <a:gd name="T14" fmla="*/ 140 w 140"/>
                <a:gd name="T15" fmla="*/ 78 h 141"/>
                <a:gd name="T16" fmla="*/ 137 w 140"/>
                <a:gd name="T17" fmla="*/ 93 h 141"/>
                <a:gd name="T18" fmla="*/ 130 w 140"/>
                <a:gd name="T19" fmla="*/ 105 h 141"/>
                <a:gd name="T20" fmla="*/ 130 w 140"/>
                <a:gd name="T21" fmla="*/ 105 h 141"/>
                <a:gd name="T22" fmla="*/ 122 w 140"/>
                <a:gd name="T23" fmla="*/ 117 h 141"/>
                <a:gd name="T24" fmla="*/ 113 w 140"/>
                <a:gd name="T25" fmla="*/ 126 h 141"/>
                <a:gd name="T26" fmla="*/ 102 w 140"/>
                <a:gd name="T27" fmla="*/ 134 h 141"/>
                <a:gd name="T28" fmla="*/ 89 w 140"/>
                <a:gd name="T29" fmla="*/ 139 h 141"/>
                <a:gd name="T30" fmla="*/ 75 w 140"/>
                <a:gd name="T31" fmla="*/ 141 h 141"/>
                <a:gd name="T32" fmla="*/ 62 w 140"/>
                <a:gd name="T33" fmla="*/ 141 h 141"/>
                <a:gd name="T34" fmla="*/ 48 w 140"/>
                <a:gd name="T35" fmla="*/ 137 h 141"/>
                <a:gd name="T36" fmla="*/ 35 w 140"/>
                <a:gd name="T37" fmla="*/ 131 h 141"/>
                <a:gd name="T38" fmla="*/ 35 w 140"/>
                <a:gd name="T39" fmla="*/ 131 h 141"/>
                <a:gd name="T40" fmla="*/ 24 w 140"/>
                <a:gd name="T41" fmla="*/ 123 h 141"/>
                <a:gd name="T42" fmla="*/ 14 w 140"/>
                <a:gd name="T43" fmla="*/ 113 h 141"/>
                <a:gd name="T44" fmla="*/ 6 w 140"/>
                <a:gd name="T45" fmla="*/ 101 h 141"/>
                <a:gd name="T46" fmla="*/ 1 w 140"/>
                <a:gd name="T47" fmla="*/ 88 h 141"/>
                <a:gd name="T48" fmla="*/ 0 w 140"/>
                <a:gd name="T49" fmla="*/ 75 h 141"/>
                <a:gd name="T50" fmla="*/ 0 w 140"/>
                <a:gd name="T51" fmla="*/ 61 h 141"/>
                <a:gd name="T52" fmla="*/ 3 w 140"/>
                <a:gd name="T53" fmla="*/ 48 h 141"/>
                <a:gd name="T54" fmla="*/ 9 w 140"/>
                <a:gd name="T55" fmla="*/ 35 h 141"/>
                <a:gd name="T56" fmla="*/ 9 w 140"/>
                <a:gd name="T57" fmla="*/ 35 h 141"/>
                <a:gd name="T58" fmla="*/ 17 w 140"/>
                <a:gd name="T59" fmla="*/ 24 h 141"/>
                <a:gd name="T60" fmla="*/ 27 w 140"/>
                <a:gd name="T61" fmla="*/ 15 h 141"/>
                <a:gd name="T62" fmla="*/ 40 w 140"/>
                <a:gd name="T63" fmla="*/ 7 h 141"/>
                <a:gd name="T64" fmla="*/ 52 w 140"/>
                <a:gd name="T65" fmla="*/ 2 h 141"/>
                <a:gd name="T66" fmla="*/ 65 w 140"/>
                <a:gd name="T67" fmla="*/ 0 h 141"/>
                <a:gd name="T68" fmla="*/ 79 w 140"/>
                <a:gd name="T69" fmla="*/ 0 h 141"/>
                <a:gd name="T70" fmla="*/ 92 w 140"/>
                <a:gd name="T71" fmla="*/ 3 h 141"/>
                <a:gd name="T72" fmla="*/ 105 w 140"/>
                <a:gd name="T73" fmla="*/ 10 h 141"/>
                <a:gd name="T74" fmla="*/ 105 w 140"/>
                <a:gd name="T75" fmla="*/ 1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1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6" y="27"/>
                  </a:lnTo>
                  <a:lnTo>
                    <a:pt x="134" y="40"/>
                  </a:lnTo>
                  <a:lnTo>
                    <a:pt x="138" y="51"/>
                  </a:lnTo>
                  <a:lnTo>
                    <a:pt x="140" y="66"/>
                  </a:lnTo>
                  <a:lnTo>
                    <a:pt x="140" y="78"/>
                  </a:lnTo>
                  <a:lnTo>
                    <a:pt x="137" y="93"/>
                  </a:lnTo>
                  <a:lnTo>
                    <a:pt x="130" y="105"/>
                  </a:lnTo>
                  <a:lnTo>
                    <a:pt x="130" y="105"/>
                  </a:lnTo>
                  <a:lnTo>
                    <a:pt x="122" y="117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1"/>
                  </a:lnTo>
                  <a:lnTo>
                    <a:pt x="62" y="141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1"/>
                  </a:lnTo>
                  <a:lnTo>
                    <a:pt x="1" y="88"/>
                  </a:lnTo>
                  <a:lnTo>
                    <a:pt x="0" y="75"/>
                  </a:lnTo>
                  <a:lnTo>
                    <a:pt x="0" y="61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7" y="15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66CFEC88-BC2A-074B-BE52-607CCC8B1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82"/>
              <a:ext cx="70" cy="71"/>
            </a:xfrm>
            <a:custGeom>
              <a:avLst/>
              <a:gdLst>
                <a:gd name="T0" fmla="*/ 105 w 141"/>
                <a:gd name="T1" fmla="*/ 9 h 142"/>
                <a:gd name="T2" fmla="*/ 105 w 141"/>
                <a:gd name="T3" fmla="*/ 9 h 142"/>
                <a:gd name="T4" fmla="*/ 117 w 141"/>
                <a:gd name="T5" fmla="*/ 17 h 142"/>
                <a:gd name="T6" fmla="*/ 126 w 141"/>
                <a:gd name="T7" fmla="*/ 28 h 142"/>
                <a:gd name="T8" fmla="*/ 134 w 141"/>
                <a:gd name="T9" fmla="*/ 40 h 142"/>
                <a:gd name="T10" fmla="*/ 139 w 141"/>
                <a:gd name="T11" fmla="*/ 52 h 142"/>
                <a:gd name="T12" fmla="*/ 141 w 141"/>
                <a:gd name="T13" fmla="*/ 65 h 142"/>
                <a:gd name="T14" fmla="*/ 141 w 141"/>
                <a:gd name="T15" fmla="*/ 80 h 142"/>
                <a:gd name="T16" fmla="*/ 137 w 141"/>
                <a:gd name="T17" fmla="*/ 92 h 142"/>
                <a:gd name="T18" fmla="*/ 131 w 141"/>
                <a:gd name="T19" fmla="*/ 107 h 142"/>
                <a:gd name="T20" fmla="*/ 131 w 141"/>
                <a:gd name="T21" fmla="*/ 107 h 142"/>
                <a:gd name="T22" fmla="*/ 123 w 141"/>
                <a:gd name="T23" fmla="*/ 118 h 142"/>
                <a:gd name="T24" fmla="*/ 113 w 141"/>
                <a:gd name="T25" fmla="*/ 127 h 142"/>
                <a:gd name="T26" fmla="*/ 101 w 141"/>
                <a:gd name="T27" fmla="*/ 134 h 142"/>
                <a:gd name="T28" fmla="*/ 88 w 141"/>
                <a:gd name="T29" fmla="*/ 139 h 142"/>
                <a:gd name="T30" fmla="*/ 75 w 141"/>
                <a:gd name="T31" fmla="*/ 142 h 142"/>
                <a:gd name="T32" fmla="*/ 62 w 141"/>
                <a:gd name="T33" fmla="*/ 140 h 142"/>
                <a:gd name="T34" fmla="*/ 48 w 141"/>
                <a:gd name="T35" fmla="*/ 139 h 142"/>
                <a:gd name="T36" fmla="*/ 35 w 141"/>
                <a:gd name="T37" fmla="*/ 132 h 142"/>
                <a:gd name="T38" fmla="*/ 35 w 141"/>
                <a:gd name="T39" fmla="*/ 132 h 142"/>
                <a:gd name="T40" fmla="*/ 24 w 141"/>
                <a:gd name="T41" fmla="*/ 124 h 142"/>
                <a:gd name="T42" fmla="*/ 15 w 141"/>
                <a:gd name="T43" fmla="*/ 113 h 142"/>
                <a:gd name="T44" fmla="*/ 7 w 141"/>
                <a:gd name="T45" fmla="*/ 102 h 142"/>
                <a:gd name="T46" fmla="*/ 2 w 141"/>
                <a:gd name="T47" fmla="*/ 89 h 142"/>
                <a:gd name="T48" fmla="*/ 0 w 141"/>
                <a:gd name="T49" fmla="*/ 76 h 142"/>
                <a:gd name="T50" fmla="*/ 0 w 141"/>
                <a:gd name="T51" fmla="*/ 62 h 142"/>
                <a:gd name="T52" fmla="*/ 3 w 141"/>
                <a:gd name="T53" fmla="*/ 49 h 142"/>
                <a:gd name="T54" fmla="*/ 10 w 141"/>
                <a:gd name="T55" fmla="*/ 35 h 142"/>
                <a:gd name="T56" fmla="*/ 10 w 141"/>
                <a:gd name="T57" fmla="*/ 35 h 142"/>
                <a:gd name="T58" fmla="*/ 18 w 141"/>
                <a:gd name="T59" fmla="*/ 24 h 142"/>
                <a:gd name="T60" fmla="*/ 27 w 141"/>
                <a:gd name="T61" fmla="*/ 14 h 142"/>
                <a:gd name="T62" fmla="*/ 40 w 141"/>
                <a:gd name="T63" fmla="*/ 8 h 142"/>
                <a:gd name="T64" fmla="*/ 53 w 141"/>
                <a:gd name="T65" fmla="*/ 3 h 142"/>
                <a:gd name="T66" fmla="*/ 66 w 141"/>
                <a:gd name="T67" fmla="*/ 0 h 142"/>
                <a:gd name="T68" fmla="*/ 78 w 141"/>
                <a:gd name="T69" fmla="*/ 1 h 142"/>
                <a:gd name="T70" fmla="*/ 93 w 141"/>
                <a:gd name="T71" fmla="*/ 5 h 142"/>
                <a:gd name="T72" fmla="*/ 105 w 141"/>
                <a:gd name="T73" fmla="*/ 9 h 142"/>
                <a:gd name="T74" fmla="*/ 105 w 141"/>
                <a:gd name="T75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" h="142">
                  <a:moveTo>
                    <a:pt x="105" y="9"/>
                  </a:moveTo>
                  <a:lnTo>
                    <a:pt x="105" y="9"/>
                  </a:lnTo>
                  <a:lnTo>
                    <a:pt x="117" y="17"/>
                  </a:lnTo>
                  <a:lnTo>
                    <a:pt x="126" y="28"/>
                  </a:lnTo>
                  <a:lnTo>
                    <a:pt x="134" y="40"/>
                  </a:lnTo>
                  <a:lnTo>
                    <a:pt x="139" y="52"/>
                  </a:lnTo>
                  <a:lnTo>
                    <a:pt x="141" y="65"/>
                  </a:lnTo>
                  <a:lnTo>
                    <a:pt x="141" y="80"/>
                  </a:lnTo>
                  <a:lnTo>
                    <a:pt x="137" y="92"/>
                  </a:lnTo>
                  <a:lnTo>
                    <a:pt x="131" y="107"/>
                  </a:lnTo>
                  <a:lnTo>
                    <a:pt x="131" y="107"/>
                  </a:lnTo>
                  <a:lnTo>
                    <a:pt x="123" y="118"/>
                  </a:lnTo>
                  <a:lnTo>
                    <a:pt x="113" y="127"/>
                  </a:lnTo>
                  <a:lnTo>
                    <a:pt x="101" y="134"/>
                  </a:lnTo>
                  <a:lnTo>
                    <a:pt x="88" y="139"/>
                  </a:lnTo>
                  <a:lnTo>
                    <a:pt x="75" y="142"/>
                  </a:lnTo>
                  <a:lnTo>
                    <a:pt x="62" y="140"/>
                  </a:lnTo>
                  <a:lnTo>
                    <a:pt x="48" y="139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24" y="124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8" y="24"/>
                  </a:lnTo>
                  <a:lnTo>
                    <a:pt x="27" y="14"/>
                  </a:lnTo>
                  <a:lnTo>
                    <a:pt x="40" y="8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78" y="1"/>
                  </a:lnTo>
                  <a:lnTo>
                    <a:pt x="93" y="5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ED55278B-1FE7-1B4D-9D88-F38EC9BA3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" y="1968"/>
              <a:ext cx="71" cy="70"/>
            </a:xfrm>
            <a:custGeom>
              <a:avLst/>
              <a:gdLst>
                <a:gd name="T0" fmla="*/ 107 w 142"/>
                <a:gd name="T1" fmla="*/ 9 h 140"/>
                <a:gd name="T2" fmla="*/ 107 w 142"/>
                <a:gd name="T3" fmla="*/ 9 h 140"/>
                <a:gd name="T4" fmla="*/ 118 w 142"/>
                <a:gd name="T5" fmla="*/ 17 h 140"/>
                <a:gd name="T6" fmla="*/ 127 w 142"/>
                <a:gd name="T7" fmla="*/ 27 h 140"/>
                <a:gd name="T8" fmla="*/ 134 w 142"/>
                <a:gd name="T9" fmla="*/ 38 h 140"/>
                <a:gd name="T10" fmla="*/ 139 w 142"/>
                <a:gd name="T11" fmla="*/ 51 h 140"/>
                <a:gd name="T12" fmla="*/ 142 w 142"/>
                <a:gd name="T13" fmla="*/ 65 h 140"/>
                <a:gd name="T14" fmla="*/ 140 w 142"/>
                <a:gd name="T15" fmla="*/ 78 h 140"/>
                <a:gd name="T16" fmla="*/ 137 w 142"/>
                <a:gd name="T17" fmla="*/ 92 h 140"/>
                <a:gd name="T18" fmla="*/ 132 w 142"/>
                <a:gd name="T19" fmla="*/ 105 h 140"/>
                <a:gd name="T20" fmla="*/ 132 w 142"/>
                <a:gd name="T21" fmla="*/ 105 h 140"/>
                <a:gd name="T22" fmla="*/ 124 w 142"/>
                <a:gd name="T23" fmla="*/ 116 h 140"/>
                <a:gd name="T24" fmla="*/ 113 w 142"/>
                <a:gd name="T25" fmla="*/ 126 h 140"/>
                <a:gd name="T26" fmla="*/ 102 w 142"/>
                <a:gd name="T27" fmla="*/ 133 h 140"/>
                <a:gd name="T28" fmla="*/ 89 w 142"/>
                <a:gd name="T29" fmla="*/ 138 h 140"/>
                <a:gd name="T30" fmla="*/ 76 w 142"/>
                <a:gd name="T31" fmla="*/ 140 h 140"/>
                <a:gd name="T32" fmla="*/ 62 w 142"/>
                <a:gd name="T33" fmla="*/ 140 h 140"/>
                <a:gd name="T34" fmla="*/ 48 w 142"/>
                <a:gd name="T35" fmla="*/ 137 h 140"/>
                <a:gd name="T36" fmla="*/ 35 w 142"/>
                <a:gd name="T37" fmla="*/ 130 h 140"/>
                <a:gd name="T38" fmla="*/ 35 w 142"/>
                <a:gd name="T39" fmla="*/ 130 h 140"/>
                <a:gd name="T40" fmla="*/ 24 w 142"/>
                <a:gd name="T41" fmla="*/ 122 h 140"/>
                <a:gd name="T42" fmla="*/ 14 w 142"/>
                <a:gd name="T43" fmla="*/ 113 h 140"/>
                <a:gd name="T44" fmla="*/ 8 w 142"/>
                <a:gd name="T45" fmla="*/ 100 h 140"/>
                <a:gd name="T46" fmla="*/ 3 w 142"/>
                <a:gd name="T47" fmla="*/ 87 h 140"/>
                <a:gd name="T48" fmla="*/ 0 w 142"/>
                <a:gd name="T49" fmla="*/ 74 h 140"/>
                <a:gd name="T50" fmla="*/ 0 w 142"/>
                <a:gd name="T51" fmla="*/ 60 h 140"/>
                <a:gd name="T52" fmla="*/ 3 w 142"/>
                <a:gd name="T53" fmla="*/ 47 h 140"/>
                <a:gd name="T54" fmla="*/ 9 w 142"/>
                <a:gd name="T55" fmla="*/ 35 h 140"/>
                <a:gd name="T56" fmla="*/ 9 w 142"/>
                <a:gd name="T57" fmla="*/ 35 h 140"/>
                <a:gd name="T58" fmla="*/ 17 w 142"/>
                <a:gd name="T59" fmla="*/ 22 h 140"/>
                <a:gd name="T60" fmla="*/ 29 w 142"/>
                <a:gd name="T61" fmla="*/ 14 h 140"/>
                <a:gd name="T62" fmla="*/ 40 w 142"/>
                <a:gd name="T63" fmla="*/ 6 h 140"/>
                <a:gd name="T64" fmla="*/ 52 w 142"/>
                <a:gd name="T65" fmla="*/ 1 h 140"/>
                <a:gd name="T66" fmla="*/ 65 w 142"/>
                <a:gd name="T67" fmla="*/ 0 h 140"/>
                <a:gd name="T68" fmla="*/ 80 w 142"/>
                <a:gd name="T69" fmla="*/ 0 h 140"/>
                <a:gd name="T70" fmla="*/ 92 w 142"/>
                <a:gd name="T71" fmla="*/ 3 h 140"/>
                <a:gd name="T72" fmla="*/ 107 w 142"/>
                <a:gd name="T73" fmla="*/ 9 h 140"/>
                <a:gd name="T74" fmla="*/ 107 w 142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2" h="140">
                  <a:moveTo>
                    <a:pt x="107" y="9"/>
                  </a:moveTo>
                  <a:lnTo>
                    <a:pt x="107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38"/>
                  </a:lnTo>
                  <a:lnTo>
                    <a:pt x="139" y="51"/>
                  </a:lnTo>
                  <a:lnTo>
                    <a:pt x="142" y="65"/>
                  </a:lnTo>
                  <a:lnTo>
                    <a:pt x="140" y="78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4" y="116"/>
                  </a:lnTo>
                  <a:lnTo>
                    <a:pt x="113" y="126"/>
                  </a:lnTo>
                  <a:lnTo>
                    <a:pt x="102" y="133"/>
                  </a:lnTo>
                  <a:lnTo>
                    <a:pt x="89" y="138"/>
                  </a:lnTo>
                  <a:lnTo>
                    <a:pt x="76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7"/>
                  </a:lnTo>
                  <a:lnTo>
                    <a:pt x="0" y="74"/>
                  </a:lnTo>
                  <a:lnTo>
                    <a:pt x="0" y="60"/>
                  </a:lnTo>
                  <a:lnTo>
                    <a:pt x="3" y="47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2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7" y="9"/>
                  </a:lnTo>
                  <a:lnTo>
                    <a:pt x="10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3" name="Freeform 18">
              <a:extLst>
                <a:ext uri="{FF2B5EF4-FFF2-40B4-BE49-F238E27FC236}">
                  <a16:creationId xmlns:a16="http://schemas.microsoft.com/office/drawing/2014/main" id="{C70FDE3C-E0AA-E64A-9A53-AD7D63A22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045"/>
              <a:ext cx="70" cy="71"/>
            </a:xfrm>
            <a:custGeom>
              <a:avLst/>
              <a:gdLst>
                <a:gd name="T0" fmla="*/ 105 w 140"/>
                <a:gd name="T1" fmla="*/ 10 h 142"/>
                <a:gd name="T2" fmla="*/ 105 w 140"/>
                <a:gd name="T3" fmla="*/ 10 h 142"/>
                <a:gd name="T4" fmla="*/ 118 w 140"/>
                <a:gd name="T5" fmla="*/ 18 h 142"/>
                <a:gd name="T6" fmla="*/ 127 w 140"/>
                <a:gd name="T7" fmla="*/ 29 h 142"/>
                <a:gd name="T8" fmla="*/ 134 w 140"/>
                <a:gd name="T9" fmla="*/ 40 h 142"/>
                <a:gd name="T10" fmla="*/ 138 w 140"/>
                <a:gd name="T11" fmla="*/ 53 h 142"/>
                <a:gd name="T12" fmla="*/ 140 w 140"/>
                <a:gd name="T13" fmla="*/ 66 h 142"/>
                <a:gd name="T14" fmla="*/ 140 w 140"/>
                <a:gd name="T15" fmla="*/ 80 h 142"/>
                <a:gd name="T16" fmla="*/ 137 w 140"/>
                <a:gd name="T17" fmla="*/ 93 h 142"/>
                <a:gd name="T18" fmla="*/ 132 w 140"/>
                <a:gd name="T19" fmla="*/ 107 h 142"/>
                <a:gd name="T20" fmla="*/ 132 w 140"/>
                <a:gd name="T21" fmla="*/ 107 h 142"/>
                <a:gd name="T22" fmla="*/ 122 w 140"/>
                <a:gd name="T23" fmla="*/ 118 h 142"/>
                <a:gd name="T24" fmla="*/ 113 w 140"/>
                <a:gd name="T25" fmla="*/ 128 h 142"/>
                <a:gd name="T26" fmla="*/ 102 w 140"/>
                <a:gd name="T27" fmla="*/ 134 h 142"/>
                <a:gd name="T28" fmla="*/ 89 w 140"/>
                <a:gd name="T29" fmla="*/ 139 h 142"/>
                <a:gd name="T30" fmla="*/ 75 w 140"/>
                <a:gd name="T31" fmla="*/ 142 h 142"/>
                <a:gd name="T32" fmla="*/ 62 w 140"/>
                <a:gd name="T33" fmla="*/ 141 h 142"/>
                <a:gd name="T34" fmla="*/ 47 w 140"/>
                <a:gd name="T35" fmla="*/ 137 h 142"/>
                <a:gd name="T36" fmla="*/ 35 w 140"/>
                <a:gd name="T37" fmla="*/ 133 h 142"/>
                <a:gd name="T38" fmla="*/ 35 w 140"/>
                <a:gd name="T39" fmla="*/ 133 h 142"/>
                <a:gd name="T40" fmla="*/ 24 w 140"/>
                <a:gd name="T41" fmla="*/ 123 h 142"/>
                <a:gd name="T42" fmla="*/ 14 w 140"/>
                <a:gd name="T43" fmla="*/ 113 h 142"/>
                <a:gd name="T44" fmla="*/ 6 w 140"/>
                <a:gd name="T45" fmla="*/ 102 h 142"/>
                <a:gd name="T46" fmla="*/ 1 w 140"/>
                <a:gd name="T47" fmla="*/ 90 h 142"/>
                <a:gd name="T48" fmla="*/ 0 w 140"/>
                <a:gd name="T49" fmla="*/ 75 h 142"/>
                <a:gd name="T50" fmla="*/ 0 w 140"/>
                <a:gd name="T51" fmla="*/ 62 h 142"/>
                <a:gd name="T52" fmla="*/ 3 w 140"/>
                <a:gd name="T53" fmla="*/ 48 h 142"/>
                <a:gd name="T54" fmla="*/ 9 w 140"/>
                <a:gd name="T55" fmla="*/ 35 h 142"/>
                <a:gd name="T56" fmla="*/ 9 w 140"/>
                <a:gd name="T57" fmla="*/ 35 h 142"/>
                <a:gd name="T58" fmla="*/ 17 w 140"/>
                <a:gd name="T59" fmla="*/ 24 h 142"/>
                <a:gd name="T60" fmla="*/ 28 w 140"/>
                <a:gd name="T61" fmla="*/ 15 h 142"/>
                <a:gd name="T62" fmla="*/ 40 w 140"/>
                <a:gd name="T63" fmla="*/ 8 h 142"/>
                <a:gd name="T64" fmla="*/ 52 w 140"/>
                <a:gd name="T65" fmla="*/ 3 h 142"/>
                <a:gd name="T66" fmla="*/ 65 w 140"/>
                <a:gd name="T67" fmla="*/ 0 h 142"/>
                <a:gd name="T68" fmla="*/ 79 w 140"/>
                <a:gd name="T69" fmla="*/ 0 h 142"/>
                <a:gd name="T70" fmla="*/ 92 w 140"/>
                <a:gd name="T71" fmla="*/ 3 h 142"/>
                <a:gd name="T72" fmla="*/ 105 w 140"/>
                <a:gd name="T73" fmla="*/ 10 h 142"/>
                <a:gd name="T74" fmla="*/ 105 w 140"/>
                <a:gd name="T7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2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7" y="29"/>
                  </a:lnTo>
                  <a:lnTo>
                    <a:pt x="134" y="40"/>
                  </a:lnTo>
                  <a:lnTo>
                    <a:pt x="138" y="53"/>
                  </a:lnTo>
                  <a:lnTo>
                    <a:pt x="140" y="66"/>
                  </a:lnTo>
                  <a:lnTo>
                    <a:pt x="140" y="80"/>
                  </a:lnTo>
                  <a:lnTo>
                    <a:pt x="137" y="93"/>
                  </a:lnTo>
                  <a:lnTo>
                    <a:pt x="132" y="107"/>
                  </a:lnTo>
                  <a:lnTo>
                    <a:pt x="132" y="107"/>
                  </a:lnTo>
                  <a:lnTo>
                    <a:pt x="122" y="118"/>
                  </a:lnTo>
                  <a:lnTo>
                    <a:pt x="113" y="128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2"/>
                  </a:lnTo>
                  <a:lnTo>
                    <a:pt x="62" y="141"/>
                  </a:lnTo>
                  <a:lnTo>
                    <a:pt x="47" y="137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2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8" y="15"/>
                  </a:lnTo>
                  <a:lnTo>
                    <a:pt x="40" y="8"/>
                  </a:lnTo>
                  <a:lnTo>
                    <a:pt x="52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6EE2A1EB-A41E-764C-A63C-99077A45B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153"/>
              <a:ext cx="120" cy="162"/>
            </a:xfrm>
            <a:custGeom>
              <a:avLst/>
              <a:gdLst>
                <a:gd name="T0" fmla="*/ 225 w 241"/>
                <a:gd name="T1" fmla="*/ 74 h 326"/>
                <a:gd name="T2" fmla="*/ 225 w 241"/>
                <a:gd name="T3" fmla="*/ 74 h 326"/>
                <a:gd name="T4" fmla="*/ 233 w 241"/>
                <a:gd name="T5" fmla="*/ 37 h 326"/>
                <a:gd name="T6" fmla="*/ 241 w 241"/>
                <a:gd name="T7" fmla="*/ 0 h 326"/>
                <a:gd name="T8" fmla="*/ 241 w 241"/>
                <a:gd name="T9" fmla="*/ 0 h 326"/>
                <a:gd name="T10" fmla="*/ 201 w 241"/>
                <a:gd name="T11" fmla="*/ 32 h 326"/>
                <a:gd name="T12" fmla="*/ 164 w 241"/>
                <a:gd name="T13" fmla="*/ 66 h 326"/>
                <a:gd name="T14" fmla="*/ 131 w 241"/>
                <a:gd name="T15" fmla="*/ 101 h 326"/>
                <a:gd name="T16" fmla="*/ 100 w 241"/>
                <a:gd name="T17" fmla="*/ 138 h 326"/>
                <a:gd name="T18" fmla="*/ 72 w 241"/>
                <a:gd name="T19" fmla="*/ 174 h 326"/>
                <a:gd name="T20" fmla="*/ 44 w 241"/>
                <a:gd name="T21" fmla="*/ 213 h 326"/>
                <a:gd name="T22" fmla="*/ 21 w 241"/>
                <a:gd name="T23" fmla="*/ 251 h 326"/>
                <a:gd name="T24" fmla="*/ 0 w 241"/>
                <a:gd name="T25" fmla="*/ 287 h 326"/>
                <a:gd name="T26" fmla="*/ 0 w 241"/>
                <a:gd name="T27" fmla="*/ 287 h 326"/>
                <a:gd name="T28" fmla="*/ 33 w 241"/>
                <a:gd name="T29" fmla="*/ 326 h 326"/>
                <a:gd name="T30" fmla="*/ 33 w 241"/>
                <a:gd name="T31" fmla="*/ 326 h 326"/>
                <a:gd name="T32" fmla="*/ 51 w 241"/>
                <a:gd name="T33" fmla="*/ 294 h 326"/>
                <a:gd name="T34" fmla="*/ 70 w 241"/>
                <a:gd name="T35" fmla="*/ 260 h 326"/>
                <a:gd name="T36" fmla="*/ 92 w 241"/>
                <a:gd name="T37" fmla="*/ 228 h 326"/>
                <a:gd name="T38" fmla="*/ 115 w 241"/>
                <a:gd name="T39" fmla="*/ 197 h 326"/>
                <a:gd name="T40" fmla="*/ 140 w 241"/>
                <a:gd name="T41" fmla="*/ 165 h 326"/>
                <a:gd name="T42" fmla="*/ 166 w 241"/>
                <a:gd name="T43" fmla="*/ 133 h 326"/>
                <a:gd name="T44" fmla="*/ 194 w 241"/>
                <a:gd name="T45" fmla="*/ 103 h 326"/>
                <a:gd name="T46" fmla="*/ 225 w 241"/>
                <a:gd name="T47" fmla="*/ 74 h 326"/>
                <a:gd name="T48" fmla="*/ 225 w 241"/>
                <a:gd name="T49" fmla="*/ 7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1" h="326">
                  <a:moveTo>
                    <a:pt x="225" y="74"/>
                  </a:moveTo>
                  <a:lnTo>
                    <a:pt x="225" y="74"/>
                  </a:lnTo>
                  <a:lnTo>
                    <a:pt x="233" y="37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01" y="32"/>
                  </a:lnTo>
                  <a:lnTo>
                    <a:pt x="164" y="66"/>
                  </a:lnTo>
                  <a:lnTo>
                    <a:pt x="131" y="101"/>
                  </a:lnTo>
                  <a:lnTo>
                    <a:pt x="100" y="138"/>
                  </a:lnTo>
                  <a:lnTo>
                    <a:pt x="72" y="174"/>
                  </a:lnTo>
                  <a:lnTo>
                    <a:pt x="44" y="213"/>
                  </a:lnTo>
                  <a:lnTo>
                    <a:pt x="21" y="251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33" y="326"/>
                  </a:lnTo>
                  <a:lnTo>
                    <a:pt x="33" y="326"/>
                  </a:lnTo>
                  <a:lnTo>
                    <a:pt x="51" y="294"/>
                  </a:lnTo>
                  <a:lnTo>
                    <a:pt x="70" y="260"/>
                  </a:lnTo>
                  <a:lnTo>
                    <a:pt x="92" y="228"/>
                  </a:lnTo>
                  <a:lnTo>
                    <a:pt x="115" y="197"/>
                  </a:lnTo>
                  <a:lnTo>
                    <a:pt x="140" y="165"/>
                  </a:lnTo>
                  <a:lnTo>
                    <a:pt x="166" y="133"/>
                  </a:lnTo>
                  <a:lnTo>
                    <a:pt x="194" y="103"/>
                  </a:lnTo>
                  <a:lnTo>
                    <a:pt x="225" y="74"/>
                  </a:lnTo>
                  <a:lnTo>
                    <a:pt x="22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22347087-5260-D449-BAF9-E6E7A996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2072"/>
              <a:ext cx="195" cy="94"/>
            </a:xfrm>
            <a:custGeom>
              <a:avLst/>
              <a:gdLst>
                <a:gd name="T0" fmla="*/ 19 w 391"/>
                <a:gd name="T1" fmla="*/ 120 h 189"/>
                <a:gd name="T2" fmla="*/ 19 w 391"/>
                <a:gd name="T3" fmla="*/ 120 h 189"/>
                <a:gd name="T4" fmla="*/ 10 w 391"/>
                <a:gd name="T5" fmla="*/ 154 h 189"/>
                <a:gd name="T6" fmla="*/ 0 w 391"/>
                <a:gd name="T7" fmla="*/ 189 h 189"/>
                <a:gd name="T8" fmla="*/ 0 w 391"/>
                <a:gd name="T9" fmla="*/ 189 h 189"/>
                <a:gd name="T10" fmla="*/ 24 w 391"/>
                <a:gd name="T11" fmla="*/ 173 h 189"/>
                <a:gd name="T12" fmla="*/ 48 w 391"/>
                <a:gd name="T13" fmla="*/ 158 h 189"/>
                <a:gd name="T14" fmla="*/ 72 w 391"/>
                <a:gd name="T15" fmla="*/ 144 h 189"/>
                <a:gd name="T16" fmla="*/ 96 w 391"/>
                <a:gd name="T17" fmla="*/ 131 h 189"/>
                <a:gd name="T18" fmla="*/ 145 w 391"/>
                <a:gd name="T19" fmla="*/ 107 h 189"/>
                <a:gd name="T20" fmla="*/ 196 w 391"/>
                <a:gd name="T21" fmla="*/ 88 h 189"/>
                <a:gd name="T22" fmla="*/ 246 w 391"/>
                <a:gd name="T23" fmla="*/ 72 h 189"/>
                <a:gd name="T24" fmla="*/ 295 w 391"/>
                <a:gd name="T25" fmla="*/ 58 h 189"/>
                <a:gd name="T26" fmla="*/ 344 w 391"/>
                <a:gd name="T27" fmla="*/ 48 h 189"/>
                <a:gd name="T28" fmla="*/ 391 w 391"/>
                <a:gd name="T29" fmla="*/ 40 h 189"/>
                <a:gd name="T30" fmla="*/ 391 w 391"/>
                <a:gd name="T31" fmla="*/ 40 h 189"/>
                <a:gd name="T32" fmla="*/ 365 w 391"/>
                <a:gd name="T33" fmla="*/ 20 h 189"/>
                <a:gd name="T34" fmla="*/ 340 w 391"/>
                <a:gd name="T35" fmla="*/ 0 h 189"/>
                <a:gd name="T36" fmla="*/ 340 w 391"/>
                <a:gd name="T37" fmla="*/ 0 h 189"/>
                <a:gd name="T38" fmla="*/ 301 w 391"/>
                <a:gd name="T39" fmla="*/ 8 h 189"/>
                <a:gd name="T40" fmla="*/ 262 w 391"/>
                <a:gd name="T41" fmla="*/ 18 h 189"/>
                <a:gd name="T42" fmla="*/ 220 w 391"/>
                <a:gd name="T43" fmla="*/ 29 h 189"/>
                <a:gd name="T44" fmla="*/ 180 w 391"/>
                <a:gd name="T45" fmla="*/ 43 h 189"/>
                <a:gd name="T46" fmla="*/ 139 w 391"/>
                <a:gd name="T47" fmla="*/ 59 h 189"/>
                <a:gd name="T48" fmla="*/ 99 w 391"/>
                <a:gd name="T49" fmla="*/ 77 h 189"/>
                <a:gd name="T50" fmla="*/ 59 w 391"/>
                <a:gd name="T51" fmla="*/ 98 h 189"/>
                <a:gd name="T52" fmla="*/ 19 w 391"/>
                <a:gd name="T53" fmla="*/ 120 h 189"/>
                <a:gd name="T54" fmla="*/ 19 w 391"/>
                <a:gd name="T55" fmla="*/ 12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1" h="189">
                  <a:moveTo>
                    <a:pt x="19" y="120"/>
                  </a:moveTo>
                  <a:lnTo>
                    <a:pt x="19" y="120"/>
                  </a:lnTo>
                  <a:lnTo>
                    <a:pt x="10" y="15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24" y="173"/>
                  </a:lnTo>
                  <a:lnTo>
                    <a:pt x="48" y="158"/>
                  </a:lnTo>
                  <a:lnTo>
                    <a:pt x="72" y="144"/>
                  </a:lnTo>
                  <a:lnTo>
                    <a:pt x="96" y="131"/>
                  </a:lnTo>
                  <a:lnTo>
                    <a:pt x="145" y="107"/>
                  </a:lnTo>
                  <a:lnTo>
                    <a:pt x="196" y="88"/>
                  </a:lnTo>
                  <a:lnTo>
                    <a:pt x="246" y="72"/>
                  </a:lnTo>
                  <a:lnTo>
                    <a:pt x="295" y="58"/>
                  </a:lnTo>
                  <a:lnTo>
                    <a:pt x="344" y="48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65" y="2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01" y="8"/>
                  </a:lnTo>
                  <a:lnTo>
                    <a:pt x="262" y="18"/>
                  </a:lnTo>
                  <a:lnTo>
                    <a:pt x="220" y="29"/>
                  </a:lnTo>
                  <a:lnTo>
                    <a:pt x="180" y="43"/>
                  </a:lnTo>
                  <a:lnTo>
                    <a:pt x="139" y="59"/>
                  </a:lnTo>
                  <a:lnTo>
                    <a:pt x="99" y="77"/>
                  </a:lnTo>
                  <a:lnTo>
                    <a:pt x="59" y="98"/>
                  </a:lnTo>
                  <a:lnTo>
                    <a:pt x="19" y="120"/>
                  </a:lnTo>
                  <a:lnTo>
                    <a:pt x="19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6" name="Freeform 21">
              <a:extLst>
                <a:ext uri="{FF2B5EF4-FFF2-40B4-BE49-F238E27FC236}">
                  <a16:creationId xmlns:a16="http://schemas.microsoft.com/office/drawing/2014/main" id="{6DEBB8C7-89B6-ED4B-8BA8-F6547D43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61"/>
              <a:ext cx="125" cy="27"/>
            </a:xfrm>
            <a:custGeom>
              <a:avLst/>
              <a:gdLst>
                <a:gd name="T0" fmla="*/ 0 w 251"/>
                <a:gd name="T1" fmla="*/ 11 h 54"/>
                <a:gd name="T2" fmla="*/ 0 w 251"/>
                <a:gd name="T3" fmla="*/ 11 h 54"/>
                <a:gd name="T4" fmla="*/ 34 w 251"/>
                <a:gd name="T5" fmla="*/ 40 h 54"/>
                <a:gd name="T6" fmla="*/ 34 w 251"/>
                <a:gd name="T7" fmla="*/ 40 h 54"/>
                <a:gd name="T8" fmla="*/ 48 w 251"/>
                <a:gd name="T9" fmla="*/ 54 h 54"/>
                <a:gd name="T10" fmla="*/ 48 w 251"/>
                <a:gd name="T11" fmla="*/ 54 h 54"/>
                <a:gd name="T12" fmla="*/ 83 w 251"/>
                <a:gd name="T13" fmla="*/ 51 h 54"/>
                <a:gd name="T14" fmla="*/ 117 w 251"/>
                <a:gd name="T15" fmla="*/ 50 h 54"/>
                <a:gd name="T16" fmla="*/ 174 w 251"/>
                <a:gd name="T17" fmla="*/ 48 h 54"/>
                <a:gd name="T18" fmla="*/ 220 w 251"/>
                <a:gd name="T19" fmla="*/ 48 h 54"/>
                <a:gd name="T20" fmla="*/ 251 w 251"/>
                <a:gd name="T21" fmla="*/ 51 h 54"/>
                <a:gd name="T22" fmla="*/ 251 w 251"/>
                <a:gd name="T23" fmla="*/ 51 h 54"/>
                <a:gd name="T24" fmla="*/ 235 w 251"/>
                <a:gd name="T25" fmla="*/ 26 h 54"/>
                <a:gd name="T26" fmla="*/ 217 w 251"/>
                <a:gd name="T27" fmla="*/ 2 h 54"/>
                <a:gd name="T28" fmla="*/ 217 w 251"/>
                <a:gd name="T29" fmla="*/ 2 h 54"/>
                <a:gd name="T30" fmla="*/ 176 w 251"/>
                <a:gd name="T31" fmla="*/ 0 h 54"/>
                <a:gd name="T32" fmla="*/ 125 w 251"/>
                <a:gd name="T33" fmla="*/ 2 h 54"/>
                <a:gd name="T34" fmla="*/ 66 w 251"/>
                <a:gd name="T35" fmla="*/ 5 h 54"/>
                <a:gd name="T36" fmla="*/ 0 w 251"/>
                <a:gd name="T37" fmla="*/ 11 h 54"/>
                <a:gd name="T38" fmla="*/ 0 w 251"/>
                <a:gd name="T39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1" h="54">
                  <a:moveTo>
                    <a:pt x="0" y="11"/>
                  </a:moveTo>
                  <a:lnTo>
                    <a:pt x="0" y="11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83" y="51"/>
                  </a:lnTo>
                  <a:lnTo>
                    <a:pt x="117" y="50"/>
                  </a:lnTo>
                  <a:lnTo>
                    <a:pt x="174" y="48"/>
                  </a:lnTo>
                  <a:lnTo>
                    <a:pt x="220" y="48"/>
                  </a:lnTo>
                  <a:lnTo>
                    <a:pt x="251" y="51"/>
                  </a:lnTo>
                  <a:lnTo>
                    <a:pt x="251" y="51"/>
                  </a:lnTo>
                  <a:lnTo>
                    <a:pt x="235" y="26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176" y="0"/>
                  </a:lnTo>
                  <a:lnTo>
                    <a:pt x="125" y="2"/>
                  </a:lnTo>
                  <a:lnTo>
                    <a:pt x="66" y="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7" name="Freeform 22">
              <a:extLst>
                <a:ext uri="{FF2B5EF4-FFF2-40B4-BE49-F238E27FC236}">
                  <a16:creationId xmlns:a16="http://schemas.microsoft.com/office/drawing/2014/main" id="{0A725B0D-9A7A-5F41-BCE2-96F0BE3C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2319"/>
              <a:ext cx="60" cy="138"/>
            </a:xfrm>
            <a:custGeom>
              <a:avLst/>
              <a:gdLst>
                <a:gd name="T0" fmla="*/ 86 w 121"/>
                <a:gd name="T1" fmla="*/ 0 h 276"/>
                <a:gd name="T2" fmla="*/ 86 w 121"/>
                <a:gd name="T3" fmla="*/ 0 h 276"/>
                <a:gd name="T4" fmla="*/ 70 w 121"/>
                <a:gd name="T5" fmla="*/ 33 h 276"/>
                <a:gd name="T6" fmla="*/ 56 w 121"/>
                <a:gd name="T7" fmla="*/ 67 h 276"/>
                <a:gd name="T8" fmla="*/ 32 w 121"/>
                <a:gd name="T9" fmla="*/ 127 h 276"/>
                <a:gd name="T10" fmla="*/ 13 w 121"/>
                <a:gd name="T11" fmla="*/ 183 h 276"/>
                <a:gd name="T12" fmla="*/ 0 w 121"/>
                <a:gd name="T13" fmla="*/ 228 h 276"/>
                <a:gd name="T14" fmla="*/ 0 w 121"/>
                <a:gd name="T15" fmla="*/ 228 h 276"/>
                <a:gd name="T16" fmla="*/ 17 w 121"/>
                <a:gd name="T17" fmla="*/ 252 h 276"/>
                <a:gd name="T18" fmla="*/ 36 w 121"/>
                <a:gd name="T19" fmla="*/ 276 h 276"/>
                <a:gd name="T20" fmla="*/ 36 w 121"/>
                <a:gd name="T21" fmla="*/ 276 h 276"/>
                <a:gd name="T22" fmla="*/ 48 w 121"/>
                <a:gd name="T23" fmla="*/ 234 h 276"/>
                <a:gd name="T24" fmla="*/ 64 w 121"/>
                <a:gd name="T25" fmla="*/ 180 h 276"/>
                <a:gd name="T26" fmla="*/ 75 w 121"/>
                <a:gd name="T27" fmla="*/ 146 h 276"/>
                <a:gd name="T28" fmla="*/ 87 w 121"/>
                <a:gd name="T29" fmla="*/ 113 h 276"/>
                <a:gd name="T30" fmla="*/ 103 w 121"/>
                <a:gd name="T31" fmla="*/ 76 h 276"/>
                <a:gd name="T32" fmla="*/ 121 w 121"/>
                <a:gd name="T33" fmla="*/ 38 h 276"/>
                <a:gd name="T34" fmla="*/ 121 w 121"/>
                <a:gd name="T35" fmla="*/ 38 h 276"/>
                <a:gd name="T36" fmla="*/ 86 w 121"/>
                <a:gd name="T37" fmla="*/ 0 h 276"/>
                <a:gd name="T38" fmla="*/ 86 w 121"/>
                <a:gd name="T3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" h="276">
                  <a:moveTo>
                    <a:pt x="86" y="0"/>
                  </a:moveTo>
                  <a:lnTo>
                    <a:pt x="86" y="0"/>
                  </a:lnTo>
                  <a:lnTo>
                    <a:pt x="70" y="33"/>
                  </a:lnTo>
                  <a:lnTo>
                    <a:pt x="56" y="67"/>
                  </a:lnTo>
                  <a:lnTo>
                    <a:pt x="32" y="127"/>
                  </a:lnTo>
                  <a:lnTo>
                    <a:pt x="13" y="183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17" y="252"/>
                  </a:lnTo>
                  <a:lnTo>
                    <a:pt x="36" y="276"/>
                  </a:lnTo>
                  <a:lnTo>
                    <a:pt x="36" y="276"/>
                  </a:lnTo>
                  <a:lnTo>
                    <a:pt x="48" y="234"/>
                  </a:lnTo>
                  <a:lnTo>
                    <a:pt x="64" y="180"/>
                  </a:lnTo>
                  <a:lnTo>
                    <a:pt x="75" y="146"/>
                  </a:lnTo>
                  <a:lnTo>
                    <a:pt x="87" y="113"/>
                  </a:lnTo>
                  <a:lnTo>
                    <a:pt x="103" y="76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339EFFCC-5D20-4D43-BAD3-8FD5C04D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009"/>
              <a:ext cx="83" cy="144"/>
            </a:xfrm>
            <a:custGeom>
              <a:avLst/>
              <a:gdLst>
                <a:gd name="T0" fmla="*/ 60 w 165"/>
                <a:gd name="T1" fmla="*/ 246 h 287"/>
                <a:gd name="T2" fmla="*/ 60 w 165"/>
                <a:gd name="T3" fmla="*/ 246 h 287"/>
                <a:gd name="T4" fmla="*/ 71 w 165"/>
                <a:gd name="T5" fmla="*/ 214 h 287"/>
                <a:gd name="T6" fmla="*/ 82 w 165"/>
                <a:gd name="T7" fmla="*/ 182 h 287"/>
                <a:gd name="T8" fmla="*/ 95 w 165"/>
                <a:gd name="T9" fmla="*/ 152 h 287"/>
                <a:gd name="T10" fmla="*/ 108 w 165"/>
                <a:gd name="T11" fmla="*/ 122 h 287"/>
                <a:gd name="T12" fmla="*/ 137 w 165"/>
                <a:gd name="T13" fmla="*/ 66 h 287"/>
                <a:gd name="T14" fmla="*/ 165 w 165"/>
                <a:gd name="T15" fmla="*/ 16 h 287"/>
                <a:gd name="T16" fmla="*/ 165 w 165"/>
                <a:gd name="T17" fmla="*/ 16 h 287"/>
                <a:gd name="T18" fmla="*/ 118 w 165"/>
                <a:gd name="T19" fmla="*/ 0 h 287"/>
                <a:gd name="T20" fmla="*/ 118 w 165"/>
                <a:gd name="T21" fmla="*/ 0 h 287"/>
                <a:gd name="T22" fmla="*/ 102 w 165"/>
                <a:gd name="T23" fmla="*/ 31 h 287"/>
                <a:gd name="T24" fmla="*/ 84 w 165"/>
                <a:gd name="T25" fmla="*/ 63 h 287"/>
                <a:gd name="T26" fmla="*/ 67 w 165"/>
                <a:gd name="T27" fmla="*/ 96 h 287"/>
                <a:gd name="T28" fmla="*/ 51 w 165"/>
                <a:gd name="T29" fmla="*/ 133 h 287"/>
                <a:gd name="T30" fmla="*/ 36 w 165"/>
                <a:gd name="T31" fmla="*/ 169 h 287"/>
                <a:gd name="T32" fmla="*/ 22 w 165"/>
                <a:gd name="T33" fmla="*/ 208 h 287"/>
                <a:gd name="T34" fmla="*/ 9 w 165"/>
                <a:gd name="T35" fmla="*/ 248 h 287"/>
                <a:gd name="T36" fmla="*/ 0 w 165"/>
                <a:gd name="T37" fmla="*/ 287 h 287"/>
                <a:gd name="T38" fmla="*/ 0 w 165"/>
                <a:gd name="T39" fmla="*/ 287 h 287"/>
                <a:gd name="T40" fmla="*/ 4 w 165"/>
                <a:gd name="T41" fmla="*/ 283 h 287"/>
                <a:gd name="T42" fmla="*/ 4 w 165"/>
                <a:gd name="T43" fmla="*/ 283 h 287"/>
                <a:gd name="T44" fmla="*/ 31 w 165"/>
                <a:gd name="T45" fmla="*/ 264 h 287"/>
                <a:gd name="T46" fmla="*/ 60 w 165"/>
                <a:gd name="T47" fmla="*/ 246 h 287"/>
                <a:gd name="T48" fmla="*/ 60 w 165"/>
                <a:gd name="T49" fmla="*/ 24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287">
                  <a:moveTo>
                    <a:pt x="60" y="246"/>
                  </a:moveTo>
                  <a:lnTo>
                    <a:pt x="60" y="246"/>
                  </a:lnTo>
                  <a:lnTo>
                    <a:pt x="71" y="214"/>
                  </a:lnTo>
                  <a:lnTo>
                    <a:pt x="82" y="182"/>
                  </a:lnTo>
                  <a:lnTo>
                    <a:pt x="95" y="152"/>
                  </a:lnTo>
                  <a:lnTo>
                    <a:pt x="108" y="122"/>
                  </a:lnTo>
                  <a:lnTo>
                    <a:pt x="137" y="66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2" y="31"/>
                  </a:lnTo>
                  <a:lnTo>
                    <a:pt x="84" y="63"/>
                  </a:lnTo>
                  <a:lnTo>
                    <a:pt x="67" y="96"/>
                  </a:lnTo>
                  <a:lnTo>
                    <a:pt x="51" y="133"/>
                  </a:lnTo>
                  <a:lnTo>
                    <a:pt x="36" y="169"/>
                  </a:lnTo>
                  <a:lnTo>
                    <a:pt x="22" y="208"/>
                  </a:lnTo>
                  <a:lnTo>
                    <a:pt x="9" y="248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4" y="283"/>
                  </a:lnTo>
                  <a:lnTo>
                    <a:pt x="4" y="283"/>
                  </a:lnTo>
                  <a:lnTo>
                    <a:pt x="31" y="264"/>
                  </a:lnTo>
                  <a:lnTo>
                    <a:pt x="60" y="246"/>
                  </a:lnTo>
                  <a:lnTo>
                    <a:pt x="60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19" name="Freeform 24">
              <a:extLst>
                <a:ext uri="{FF2B5EF4-FFF2-40B4-BE49-F238E27FC236}">
                  <a16:creationId xmlns:a16="http://schemas.microsoft.com/office/drawing/2014/main" id="{16245DAE-6150-1E42-892D-72EF3165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" y="1937"/>
              <a:ext cx="64" cy="59"/>
            </a:xfrm>
            <a:custGeom>
              <a:avLst/>
              <a:gdLst>
                <a:gd name="T0" fmla="*/ 46 w 127"/>
                <a:gd name="T1" fmla="*/ 118 h 118"/>
                <a:gd name="T2" fmla="*/ 46 w 127"/>
                <a:gd name="T3" fmla="*/ 118 h 118"/>
                <a:gd name="T4" fmla="*/ 70 w 127"/>
                <a:gd name="T5" fmla="*/ 83 h 118"/>
                <a:gd name="T6" fmla="*/ 92 w 127"/>
                <a:gd name="T7" fmla="*/ 53 h 118"/>
                <a:gd name="T8" fmla="*/ 127 w 127"/>
                <a:gd name="T9" fmla="*/ 6 h 118"/>
                <a:gd name="T10" fmla="*/ 127 w 127"/>
                <a:gd name="T11" fmla="*/ 6 h 118"/>
                <a:gd name="T12" fmla="*/ 100 w 127"/>
                <a:gd name="T13" fmla="*/ 3 h 118"/>
                <a:gd name="T14" fmla="*/ 73 w 127"/>
                <a:gd name="T15" fmla="*/ 0 h 118"/>
                <a:gd name="T16" fmla="*/ 73 w 127"/>
                <a:gd name="T17" fmla="*/ 0 h 118"/>
                <a:gd name="T18" fmla="*/ 38 w 127"/>
                <a:gd name="T19" fmla="*/ 45 h 118"/>
                <a:gd name="T20" fmla="*/ 19 w 127"/>
                <a:gd name="T21" fmla="*/ 72 h 118"/>
                <a:gd name="T22" fmla="*/ 0 w 127"/>
                <a:gd name="T23" fmla="*/ 102 h 118"/>
                <a:gd name="T24" fmla="*/ 0 w 127"/>
                <a:gd name="T25" fmla="*/ 102 h 118"/>
                <a:gd name="T26" fmla="*/ 46 w 127"/>
                <a:gd name="T27" fmla="*/ 118 h 118"/>
                <a:gd name="T28" fmla="*/ 46 w 127"/>
                <a:gd name="T2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118">
                  <a:moveTo>
                    <a:pt x="46" y="118"/>
                  </a:moveTo>
                  <a:lnTo>
                    <a:pt x="46" y="118"/>
                  </a:lnTo>
                  <a:lnTo>
                    <a:pt x="70" y="83"/>
                  </a:lnTo>
                  <a:lnTo>
                    <a:pt x="92" y="53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00" y="3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38" y="45"/>
                  </a:lnTo>
                  <a:lnTo>
                    <a:pt x="19" y="7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46" y="118"/>
                  </a:lnTo>
                  <a:lnTo>
                    <a:pt x="4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0" name="Freeform 25">
              <a:extLst>
                <a:ext uri="{FF2B5EF4-FFF2-40B4-BE49-F238E27FC236}">
                  <a16:creationId xmlns:a16="http://schemas.microsoft.com/office/drawing/2014/main" id="{53B21CA1-5CCD-4941-BEBE-100CFC68A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166"/>
              <a:ext cx="63" cy="253"/>
            </a:xfrm>
            <a:custGeom>
              <a:avLst/>
              <a:gdLst>
                <a:gd name="T0" fmla="*/ 8 w 126"/>
                <a:gd name="T1" fmla="*/ 46 h 505"/>
                <a:gd name="T2" fmla="*/ 8 w 126"/>
                <a:gd name="T3" fmla="*/ 46 h 505"/>
                <a:gd name="T4" fmla="*/ 4 w 126"/>
                <a:gd name="T5" fmla="*/ 75 h 505"/>
                <a:gd name="T6" fmla="*/ 1 w 126"/>
                <a:gd name="T7" fmla="*/ 103 h 505"/>
                <a:gd name="T8" fmla="*/ 0 w 126"/>
                <a:gd name="T9" fmla="*/ 134 h 505"/>
                <a:gd name="T10" fmla="*/ 0 w 126"/>
                <a:gd name="T11" fmla="*/ 164 h 505"/>
                <a:gd name="T12" fmla="*/ 0 w 126"/>
                <a:gd name="T13" fmla="*/ 164 h 505"/>
                <a:gd name="T14" fmla="*/ 1 w 126"/>
                <a:gd name="T15" fmla="*/ 207 h 505"/>
                <a:gd name="T16" fmla="*/ 4 w 126"/>
                <a:gd name="T17" fmla="*/ 248 h 505"/>
                <a:gd name="T18" fmla="*/ 9 w 126"/>
                <a:gd name="T19" fmla="*/ 290 h 505"/>
                <a:gd name="T20" fmla="*/ 17 w 126"/>
                <a:gd name="T21" fmla="*/ 330 h 505"/>
                <a:gd name="T22" fmla="*/ 27 w 126"/>
                <a:gd name="T23" fmla="*/ 368 h 505"/>
                <a:gd name="T24" fmla="*/ 38 w 126"/>
                <a:gd name="T25" fmla="*/ 406 h 505"/>
                <a:gd name="T26" fmla="*/ 49 w 126"/>
                <a:gd name="T27" fmla="*/ 444 h 505"/>
                <a:gd name="T28" fmla="*/ 63 w 126"/>
                <a:gd name="T29" fmla="*/ 480 h 505"/>
                <a:gd name="T30" fmla="*/ 63 w 126"/>
                <a:gd name="T31" fmla="*/ 480 h 505"/>
                <a:gd name="T32" fmla="*/ 94 w 126"/>
                <a:gd name="T33" fmla="*/ 492 h 505"/>
                <a:gd name="T34" fmla="*/ 126 w 126"/>
                <a:gd name="T35" fmla="*/ 505 h 505"/>
                <a:gd name="T36" fmla="*/ 126 w 126"/>
                <a:gd name="T37" fmla="*/ 505 h 505"/>
                <a:gd name="T38" fmla="*/ 110 w 126"/>
                <a:gd name="T39" fmla="*/ 467 h 505"/>
                <a:gd name="T40" fmla="*/ 94 w 126"/>
                <a:gd name="T41" fmla="*/ 427 h 505"/>
                <a:gd name="T42" fmla="*/ 81 w 126"/>
                <a:gd name="T43" fmla="*/ 385 h 505"/>
                <a:gd name="T44" fmla="*/ 70 w 126"/>
                <a:gd name="T45" fmla="*/ 344 h 505"/>
                <a:gd name="T46" fmla="*/ 60 w 126"/>
                <a:gd name="T47" fmla="*/ 299 h 505"/>
                <a:gd name="T48" fmla="*/ 52 w 126"/>
                <a:gd name="T49" fmla="*/ 255 h 505"/>
                <a:gd name="T50" fmla="*/ 47 w 126"/>
                <a:gd name="T51" fmla="*/ 210 h 505"/>
                <a:gd name="T52" fmla="*/ 46 w 126"/>
                <a:gd name="T53" fmla="*/ 164 h 505"/>
                <a:gd name="T54" fmla="*/ 46 w 126"/>
                <a:gd name="T55" fmla="*/ 164 h 505"/>
                <a:gd name="T56" fmla="*/ 47 w 126"/>
                <a:gd name="T57" fmla="*/ 121 h 505"/>
                <a:gd name="T58" fmla="*/ 51 w 126"/>
                <a:gd name="T59" fmla="*/ 81 h 505"/>
                <a:gd name="T60" fmla="*/ 57 w 126"/>
                <a:gd name="T61" fmla="*/ 39 h 505"/>
                <a:gd name="T62" fmla="*/ 65 w 126"/>
                <a:gd name="T63" fmla="*/ 0 h 505"/>
                <a:gd name="T64" fmla="*/ 65 w 126"/>
                <a:gd name="T65" fmla="*/ 0 h 505"/>
                <a:gd name="T66" fmla="*/ 57 w 126"/>
                <a:gd name="T67" fmla="*/ 6 h 505"/>
                <a:gd name="T68" fmla="*/ 57 w 126"/>
                <a:gd name="T69" fmla="*/ 6 h 505"/>
                <a:gd name="T70" fmla="*/ 32 w 126"/>
                <a:gd name="T71" fmla="*/ 25 h 505"/>
                <a:gd name="T72" fmla="*/ 8 w 126"/>
                <a:gd name="T73" fmla="*/ 46 h 505"/>
                <a:gd name="T74" fmla="*/ 8 w 126"/>
                <a:gd name="T75" fmla="*/ 4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505">
                  <a:moveTo>
                    <a:pt x="8" y="46"/>
                  </a:moveTo>
                  <a:lnTo>
                    <a:pt x="8" y="46"/>
                  </a:lnTo>
                  <a:lnTo>
                    <a:pt x="4" y="75"/>
                  </a:lnTo>
                  <a:lnTo>
                    <a:pt x="1" y="103"/>
                  </a:lnTo>
                  <a:lnTo>
                    <a:pt x="0" y="13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1" y="207"/>
                  </a:lnTo>
                  <a:lnTo>
                    <a:pt x="4" y="248"/>
                  </a:lnTo>
                  <a:lnTo>
                    <a:pt x="9" y="290"/>
                  </a:lnTo>
                  <a:lnTo>
                    <a:pt x="17" y="330"/>
                  </a:lnTo>
                  <a:lnTo>
                    <a:pt x="27" y="368"/>
                  </a:lnTo>
                  <a:lnTo>
                    <a:pt x="38" y="406"/>
                  </a:lnTo>
                  <a:lnTo>
                    <a:pt x="49" y="444"/>
                  </a:lnTo>
                  <a:lnTo>
                    <a:pt x="63" y="480"/>
                  </a:lnTo>
                  <a:lnTo>
                    <a:pt x="63" y="480"/>
                  </a:lnTo>
                  <a:lnTo>
                    <a:pt x="94" y="492"/>
                  </a:lnTo>
                  <a:lnTo>
                    <a:pt x="126" y="505"/>
                  </a:lnTo>
                  <a:lnTo>
                    <a:pt x="126" y="505"/>
                  </a:lnTo>
                  <a:lnTo>
                    <a:pt x="110" y="467"/>
                  </a:lnTo>
                  <a:lnTo>
                    <a:pt x="94" y="427"/>
                  </a:lnTo>
                  <a:lnTo>
                    <a:pt x="81" y="385"/>
                  </a:lnTo>
                  <a:lnTo>
                    <a:pt x="70" y="344"/>
                  </a:lnTo>
                  <a:lnTo>
                    <a:pt x="60" y="299"/>
                  </a:lnTo>
                  <a:lnTo>
                    <a:pt x="52" y="255"/>
                  </a:lnTo>
                  <a:lnTo>
                    <a:pt x="47" y="210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7" y="121"/>
                  </a:lnTo>
                  <a:lnTo>
                    <a:pt x="51" y="81"/>
                  </a:lnTo>
                  <a:lnTo>
                    <a:pt x="57" y="39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32" y="25"/>
                  </a:lnTo>
                  <a:lnTo>
                    <a:pt x="8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3A7430FE-F8DA-644C-A591-308CDFC08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437"/>
              <a:ext cx="105" cy="126"/>
            </a:xfrm>
            <a:custGeom>
              <a:avLst/>
              <a:gdLst>
                <a:gd name="T0" fmla="*/ 0 w 210"/>
                <a:gd name="T1" fmla="*/ 0 h 250"/>
                <a:gd name="T2" fmla="*/ 0 w 210"/>
                <a:gd name="T3" fmla="*/ 0 h 250"/>
                <a:gd name="T4" fmla="*/ 19 w 210"/>
                <a:gd name="T5" fmla="*/ 41 h 250"/>
                <a:gd name="T6" fmla="*/ 41 w 210"/>
                <a:gd name="T7" fmla="*/ 79 h 250"/>
                <a:gd name="T8" fmla="*/ 62 w 210"/>
                <a:gd name="T9" fmla="*/ 116 h 250"/>
                <a:gd name="T10" fmla="*/ 82 w 210"/>
                <a:gd name="T11" fmla="*/ 150 h 250"/>
                <a:gd name="T12" fmla="*/ 103 w 210"/>
                <a:gd name="T13" fmla="*/ 180 h 250"/>
                <a:gd name="T14" fmla="*/ 122 w 210"/>
                <a:gd name="T15" fmla="*/ 207 h 250"/>
                <a:gd name="T16" fmla="*/ 156 w 210"/>
                <a:gd name="T17" fmla="*/ 250 h 250"/>
                <a:gd name="T18" fmla="*/ 156 w 210"/>
                <a:gd name="T19" fmla="*/ 250 h 250"/>
                <a:gd name="T20" fmla="*/ 183 w 210"/>
                <a:gd name="T21" fmla="*/ 247 h 250"/>
                <a:gd name="T22" fmla="*/ 210 w 210"/>
                <a:gd name="T23" fmla="*/ 242 h 250"/>
                <a:gd name="T24" fmla="*/ 210 w 210"/>
                <a:gd name="T25" fmla="*/ 242 h 250"/>
                <a:gd name="T26" fmla="*/ 183 w 210"/>
                <a:gd name="T27" fmla="*/ 209 h 250"/>
                <a:gd name="T28" fmla="*/ 148 w 210"/>
                <a:gd name="T29" fmla="*/ 159 h 250"/>
                <a:gd name="T30" fmla="*/ 127 w 210"/>
                <a:gd name="T31" fmla="*/ 130 h 250"/>
                <a:gd name="T32" fmla="*/ 106 w 210"/>
                <a:gd name="T33" fmla="*/ 97 h 250"/>
                <a:gd name="T34" fmla="*/ 84 w 210"/>
                <a:gd name="T35" fmla="*/ 60 h 250"/>
                <a:gd name="T36" fmla="*/ 63 w 210"/>
                <a:gd name="T37" fmla="*/ 20 h 250"/>
                <a:gd name="T38" fmla="*/ 63 w 210"/>
                <a:gd name="T39" fmla="*/ 20 h 250"/>
                <a:gd name="T40" fmla="*/ 31 w 210"/>
                <a:gd name="T41" fmla="*/ 11 h 250"/>
                <a:gd name="T42" fmla="*/ 0 w 210"/>
                <a:gd name="T43" fmla="*/ 0 h 250"/>
                <a:gd name="T44" fmla="*/ 0 w 210"/>
                <a:gd name="T4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250">
                  <a:moveTo>
                    <a:pt x="0" y="0"/>
                  </a:moveTo>
                  <a:lnTo>
                    <a:pt x="0" y="0"/>
                  </a:lnTo>
                  <a:lnTo>
                    <a:pt x="19" y="41"/>
                  </a:lnTo>
                  <a:lnTo>
                    <a:pt x="41" y="79"/>
                  </a:lnTo>
                  <a:lnTo>
                    <a:pt x="62" y="116"/>
                  </a:lnTo>
                  <a:lnTo>
                    <a:pt x="82" y="150"/>
                  </a:lnTo>
                  <a:lnTo>
                    <a:pt x="103" y="180"/>
                  </a:lnTo>
                  <a:lnTo>
                    <a:pt x="122" y="207"/>
                  </a:lnTo>
                  <a:lnTo>
                    <a:pt x="156" y="250"/>
                  </a:lnTo>
                  <a:lnTo>
                    <a:pt x="156" y="250"/>
                  </a:lnTo>
                  <a:lnTo>
                    <a:pt x="183" y="247"/>
                  </a:lnTo>
                  <a:lnTo>
                    <a:pt x="210" y="242"/>
                  </a:lnTo>
                  <a:lnTo>
                    <a:pt x="210" y="242"/>
                  </a:lnTo>
                  <a:lnTo>
                    <a:pt x="183" y="209"/>
                  </a:lnTo>
                  <a:lnTo>
                    <a:pt x="148" y="159"/>
                  </a:lnTo>
                  <a:lnTo>
                    <a:pt x="127" y="130"/>
                  </a:lnTo>
                  <a:lnTo>
                    <a:pt x="106" y="97"/>
                  </a:lnTo>
                  <a:lnTo>
                    <a:pt x="84" y="6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31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2" name="Freeform 27">
              <a:extLst>
                <a:ext uri="{FF2B5EF4-FFF2-40B4-BE49-F238E27FC236}">
                  <a16:creationId xmlns:a16="http://schemas.microsoft.com/office/drawing/2014/main" id="{CF943B43-1C43-9C43-A5A9-CB343563F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2132"/>
              <a:ext cx="39" cy="57"/>
            </a:xfrm>
            <a:custGeom>
              <a:avLst/>
              <a:gdLst>
                <a:gd name="T0" fmla="*/ 20 w 76"/>
                <a:gd name="T1" fmla="*/ 37 h 115"/>
                <a:gd name="T2" fmla="*/ 20 w 76"/>
                <a:gd name="T3" fmla="*/ 37 h 115"/>
                <a:gd name="T4" fmla="*/ 16 w 76"/>
                <a:gd name="T5" fmla="*/ 41 h 115"/>
                <a:gd name="T6" fmla="*/ 16 w 76"/>
                <a:gd name="T7" fmla="*/ 41 h 115"/>
                <a:gd name="T8" fmla="*/ 8 w 76"/>
                <a:gd name="T9" fmla="*/ 78 h 115"/>
                <a:gd name="T10" fmla="*/ 0 w 76"/>
                <a:gd name="T11" fmla="*/ 115 h 115"/>
                <a:gd name="T12" fmla="*/ 0 w 76"/>
                <a:gd name="T13" fmla="*/ 115 h 115"/>
                <a:gd name="T14" fmla="*/ 24 w 76"/>
                <a:gd name="T15" fmla="*/ 94 h 115"/>
                <a:gd name="T16" fmla="*/ 49 w 76"/>
                <a:gd name="T17" fmla="*/ 75 h 115"/>
                <a:gd name="T18" fmla="*/ 49 w 76"/>
                <a:gd name="T19" fmla="*/ 75 h 115"/>
                <a:gd name="T20" fmla="*/ 57 w 76"/>
                <a:gd name="T21" fmla="*/ 69 h 115"/>
                <a:gd name="T22" fmla="*/ 57 w 76"/>
                <a:gd name="T23" fmla="*/ 69 h 115"/>
                <a:gd name="T24" fmla="*/ 67 w 76"/>
                <a:gd name="T25" fmla="*/ 34 h 115"/>
                <a:gd name="T26" fmla="*/ 76 w 76"/>
                <a:gd name="T27" fmla="*/ 0 h 115"/>
                <a:gd name="T28" fmla="*/ 76 w 76"/>
                <a:gd name="T29" fmla="*/ 0 h 115"/>
                <a:gd name="T30" fmla="*/ 47 w 76"/>
                <a:gd name="T31" fmla="*/ 18 h 115"/>
                <a:gd name="T32" fmla="*/ 20 w 76"/>
                <a:gd name="T33" fmla="*/ 37 h 115"/>
                <a:gd name="T34" fmla="*/ 20 w 76"/>
                <a:gd name="T35" fmla="*/ 3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115">
                  <a:moveTo>
                    <a:pt x="20" y="37"/>
                  </a:moveTo>
                  <a:lnTo>
                    <a:pt x="20" y="37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8" y="7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4" y="94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67" y="34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7" y="18"/>
                  </a:lnTo>
                  <a:lnTo>
                    <a:pt x="20" y="37"/>
                  </a:ln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3" name="Freeform 28">
              <a:extLst>
                <a:ext uri="{FF2B5EF4-FFF2-40B4-BE49-F238E27FC236}">
                  <a16:creationId xmlns:a16="http://schemas.microsoft.com/office/drawing/2014/main" id="{0651B8DA-356F-2341-8412-1DAAA30E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419"/>
              <a:ext cx="286" cy="49"/>
            </a:xfrm>
            <a:custGeom>
              <a:avLst/>
              <a:gdLst>
                <a:gd name="T0" fmla="*/ 0 w 570"/>
                <a:gd name="T1" fmla="*/ 0 h 97"/>
                <a:gd name="T2" fmla="*/ 0 w 570"/>
                <a:gd name="T3" fmla="*/ 0 h 97"/>
                <a:gd name="T4" fmla="*/ 14 w 570"/>
                <a:gd name="T5" fmla="*/ 29 h 97"/>
                <a:gd name="T6" fmla="*/ 28 w 570"/>
                <a:gd name="T7" fmla="*/ 57 h 97"/>
                <a:gd name="T8" fmla="*/ 28 w 570"/>
                <a:gd name="T9" fmla="*/ 57 h 97"/>
                <a:gd name="T10" fmla="*/ 67 w 570"/>
                <a:gd name="T11" fmla="*/ 69 h 97"/>
                <a:gd name="T12" fmla="*/ 103 w 570"/>
                <a:gd name="T13" fmla="*/ 77 h 97"/>
                <a:gd name="T14" fmla="*/ 142 w 570"/>
                <a:gd name="T15" fmla="*/ 83 h 97"/>
                <a:gd name="T16" fmla="*/ 178 w 570"/>
                <a:gd name="T17" fmla="*/ 88 h 97"/>
                <a:gd name="T18" fmla="*/ 215 w 570"/>
                <a:gd name="T19" fmla="*/ 93 h 97"/>
                <a:gd name="T20" fmla="*/ 250 w 570"/>
                <a:gd name="T21" fmla="*/ 94 h 97"/>
                <a:gd name="T22" fmla="*/ 285 w 570"/>
                <a:gd name="T23" fmla="*/ 96 h 97"/>
                <a:gd name="T24" fmla="*/ 318 w 570"/>
                <a:gd name="T25" fmla="*/ 97 h 97"/>
                <a:gd name="T26" fmla="*/ 318 w 570"/>
                <a:gd name="T27" fmla="*/ 97 h 97"/>
                <a:gd name="T28" fmla="*/ 381 w 570"/>
                <a:gd name="T29" fmla="*/ 96 h 97"/>
                <a:gd name="T30" fmla="*/ 438 w 570"/>
                <a:gd name="T31" fmla="*/ 91 h 97"/>
                <a:gd name="T32" fmla="*/ 486 w 570"/>
                <a:gd name="T33" fmla="*/ 85 h 97"/>
                <a:gd name="T34" fmla="*/ 527 w 570"/>
                <a:gd name="T35" fmla="*/ 80 h 97"/>
                <a:gd name="T36" fmla="*/ 527 w 570"/>
                <a:gd name="T37" fmla="*/ 80 h 97"/>
                <a:gd name="T38" fmla="*/ 550 w 570"/>
                <a:gd name="T39" fmla="*/ 53 h 97"/>
                <a:gd name="T40" fmla="*/ 570 w 570"/>
                <a:gd name="T41" fmla="*/ 24 h 97"/>
                <a:gd name="T42" fmla="*/ 570 w 570"/>
                <a:gd name="T43" fmla="*/ 22 h 97"/>
                <a:gd name="T44" fmla="*/ 570 w 570"/>
                <a:gd name="T45" fmla="*/ 22 h 97"/>
                <a:gd name="T46" fmla="*/ 556 w 570"/>
                <a:gd name="T47" fmla="*/ 26 h 97"/>
                <a:gd name="T48" fmla="*/ 518 w 570"/>
                <a:gd name="T49" fmla="*/ 32 h 97"/>
                <a:gd name="T50" fmla="*/ 460 w 570"/>
                <a:gd name="T51" fmla="*/ 40 h 97"/>
                <a:gd name="T52" fmla="*/ 425 w 570"/>
                <a:gd name="T53" fmla="*/ 45 h 97"/>
                <a:gd name="T54" fmla="*/ 387 w 570"/>
                <a:gd name="T55" fmla="*/ 46 h 97"/>
                <a:gd name="T56" fmla="*/ 344 w 570"/>
                <a:gd name="T57" fmla="*/ 48 h 97"/>
                <a:gd name="T58" fmla="*/ 299 w 570"/>
                <a:gd name="T59" fmla="*/ 48 h 97"/>
                <a:gd name="T60" fmla="*/ 253 w 570"/>
                <a:gd name="T61" fmla="*/ 46 h 97"/>
                <a:gd name="T62" fmla="*/ 204 w 570"/>
                <a:gd name="T63" fmla="*/ 43 h 97"/>
                <a:gd name="T64" fmla="*/ 154 w 570"/>
                <a:gd name="T65" fmla="*/ 37 h 97"/>
                <a:gd name="T66" fmla="*/ 103 w 570"/>
                <a:gd name="T67" fmla="*/ 27 h 97"/>
                <a:gd name="T68" fmla="*/ 51 w 570"/>
                <a:gd name="T69" fmla="*/ 16 h 97"/>
                <a:gd name="T70" fmla="*/ 0 w 570"/>
                <a:gd name="T71" fmla="*/ 0 h 97"/>
                <a:gd name="T72" fmla="*/ 0 w 570"/>
                <a:gd name="T7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0" h="97">
                  <a:moveTo>
                    <a:pt x="0" y="0"/>
                  </a:moveTo>
                  <a:lnTo>
                    <a:pt x="0" y="0"/>
                  </a:lnTo>
                  <a:lnTo>
                    <a:pt x="14" y="2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67" y="69"/>
                  </a:lnTo>
                  <a:lnTo>
                    <a:pt x="103" y="77"/>
                  </a:lnTo>
                  <a:lnTo>
                    <a:pt x="142" y="83"/>
                  </a:lnTo>
                  <a:lnTo>
                    <a:pt x="178" y="88"/>
                  </a:lnTo>
                  <a:lnTo>
                    <a:pt x="215" y="93"/>
                  </a:lnTo>
                  <a:lnTo>
                    <a:pt x="250" y="94"/>
                  </a:lnTo>
                  <a:lnTo>
                    <a:pt x="285" y="96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81" y="96"/>
                  </a:lnTo>
                  <a:lnTo>
                    <a:pt x="438" y="91"/>
                  </a:lnTo>
                  <a:lnTo>
                    <a:pt x="486" y="85"/>
                  </a:lnTo>
                  <a:lnTo>
                    <a:pt x="527" y="80"/>
                  </a:lnTo>
                  <a:lnTo>
                    <a:pt x="527" y="80"/>
                  </a:lnTo>
                  <a:lnTo>
                    <a:pt x="550" y="53"/>
                  </a:lnTo>
                  <a:lnTo>
                    <a:pt x="570" y="24"/>
                  </a:lnTo>
                  <a:lnTo>
                    <a:pt x="570" y="22"/>
                  </a:lnTo>
                  <a:lnTo>
                    <a:pt x="570" y="22"/>
                  </a:lnTo>
                  <a:lnTo>
                    <a:pt x="556" y="26"/>
                  </a:lnTo>
                  <a:lnTo>
                    <a:pt x="518" y="32"/>
                  </a:lnTo>
                  <a:lnTo>
                    <a:pt x="460" y="40"/>
                  </a:lnTo>
                  <a:lnTo>
                    <a:pt x="425" y="45"/>
                  </a:lnTo>
                  <a:lnTo>
                    <a:pt x="387" y="46"/>
                  </a:lnTo>
                  <a:lnTo>
                    <a:pt x="344" y="48"/>
                  </a:lnTo>
                  <a:lnTo>
                    <a:pt x="299" y="48"/>
                  </a:lnTo>
                  <a:lnTo>
                    <a:pt x="253" y="46"/>
                  </a:lnTo>
                  <a:lnTo>
                    <a:pt x="204" y="43"/>
                  </a:lnTo>
                  <a:lnTo>
                    <a:pt x="154" y="37"/>
                  </a:lnTo>
                  <a:lnTo>
                    <a:pt x="103" y="27"/>
                  </a:lnTo>
                  <a:lnTo>
                    <a:pt x="51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684EDA98-B5CB-6A4F-A050-3A5A78D48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137"/>
              <a:ext cx="105" cy="182"/>
            </a:xfrm>
            <a:custGeom>
              <a:avLst/>
              <a:gdLst>
                <a:gd name="T0" fmla="*/ 209 w 209"/>
                <a:gd name="T1" fmla="*/ 318 h 365"/>
                <a:gd name="T2" fmla="*/ 209 w 209"/>
                <a:gd name="T3" fmla="*/ 318 h 365"/>
                <a:gd name="T4" fmla="*/ 172 w 209"/>
                <a:gd name="T5" fmla="*/ 272 h 365"/>
                <a:gd name="T6" fmla="*/ 140 w 209"/>
                <a:gd name="T7" fmla="*/ 226 h 365"/>
                <a:gd name="T8" fmla="*/ 112 w 209"/>
                <a:gd name="T9" fmla="*/ 180 h 365"/>
                <a:gd name="T10" fmla="*/ 86 w 209"/>
                <a:gd name="T11" fmla="*/ 137 h 365"/>
                <a:gd name="T12" fmla="*/ 65 w 209"/>
                <a:gd name="T13" fmla="*/ 95 h 365"/>
                <a:gd name="T14" fmla="*/ 48 w 209"/>
                <a:gd name="T15" fmla="*/ 59 h 365"/>
                <a:gd name="T16" fmla="*/ 33 w 209"/>
                <a:gd name="T17" fmla="*/ 27 h 365"/>
                <a:gd name="T18" fmla="*/ 22 w 209"/>
                <a:gd name="T19" fmla="*/ 0 h 365"/>
                <a:gd name="T20" fmla="*/ 22 w 209"/>
                <a:gd name="T21" fmla="*/ 0 h 365"/>
                <a:gd name="T22" fmla="*/ 9 w 209"/>
                <a:gd name="T23" fmla="*/ 35 h 365"/>
                <a:gd name="T24" fmla="*/ 0 w 209"/>
                <a:gd name="T25" fmla="*/ 70 h 365"/>
                <a:gd name="T26" fmla="*/ 0 w 209"/>
                <a:gd name="T27" fmla="*/ 70 h 365"/>
                <a:gd name="T28" fmla="*/ 14 w 209"/>
                <a:gd name="T29" fmla="*/ 100 h 365"/>
                <a:gd name="T30" fmla="*/ 30 w 209"/>
                <a:gd name="T31" fmla="*/ 134 h 365"/>
                <a:gd name="T32" fmla="*/ 49 w 209"/>
                <a:gd name="T33" fmla="*/ 169 h 365"/>
                <a:gd name="T34" fmla="*/ 70 w 209"/>
                <a:gd name="T35" fmla="*/ 207 h 365"/>
                <a:gd name="T36" fmla="*/ 96 w 209"/>
                <a:gd name="T37" fmla="*/ 245 h 365"/>
                <a:gd name="T38" fmla="*/ 123 w 209"/>
                <a:gd name="T39" fmla="*/ 285 h 365"/>
                <a:gd name="T40" fmla="*/ 151 w 209"/>
                <a:gd name="T41" fmla="*/ 325 h 365"/>
                <a:gd name="T42" fmla="*/ 185 w 209"/>
                <a:gd name="T43" fmla="*/ 365 h 365"/>
                <a:gd name="T44" fmla="*/ 185 w 209"/>
                <a:gd name="T45" fmla="*/ 365 h 365"/>
                <a:gd name="T46" fmla="*/ 209 w 209"/>
                <a:gd name="T47" fmla="*/ 318 h 365"/>
                <a:gd name="T48" fmla="*/ 209 w 209"/>
                <a:gd name="T49" fmla="*/ 3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365">
                  <a:moveTo>
                    <a:pt x="209" y="318"/>
                  </a:moveTo>
                  <a:lnTo>
                    <a:pt x="209" y="318"/>
                  </a:lnTo>
                  <a:lnTo>
                    <a:pt x="172" y="272"/>
                  </a:lnTo>
                  <a:lnTo>
                    <a:pt x="140" y="226"/>
                  </a:lnTo>
                  <a:lnTo>
                    <a:pt x="112" y="180"/>
                  </a:lnTo>
                  <a:lnTo>
                    <a:pt x="86" y="137"/>
                  </a:lnTo>
                  <a:lnTo>
                    <a:pt x="65" y="95"/>
                  </a:lnTo>
                  <a:lnTo>
                    <a:pt x="48" y="59"/>
                  </a:lnTo>
                  <a:lnTo>
                    <a:pt x="33" y="2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9" y="35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4" y="100"/>
                  </a:lnTo>
                  <a:lnTo>
                    <a:pt x="30" y="134"/>
                  </a:lnTo>
                  <a:lnTo>
                    <a:pt x="49" y="169"/>
                  </a:lnTo>
                  <a:lnTo>
                    <a:pt x="70" y="207"/>
                  </a:lnTo>
                  <a:lnTo>
                    <a:pt x="96" y="245"/>
                  </a:lnTo>
                  <a:lnTo>
                    <a:pt x="123" y="285"/>
                  </a:lnTo>
                  <a:lnTo>
                    <a:pt x="151" y="325"/>
                  </a:lnTo>
                  <a:lnTo>
                    <a:pt x="185" y="365"/>
                  </a:lnTo>
                  <a:lnTo>
                    <a:pt x="185" y="365"/>
                  </a:lnTo>
                  <a:lnTo>
                    <a:pt x="209" y="318"/>
                  </a:lnTo>
                  <a:lnTo>
                    <a:pt x="209" y="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5" name="Freeform 30">
              <a:extLst>
                <a:ext uri="{FF2B5EF4-FFF2-40B4-BE49-F238E27FC236}">
                  <a16:creationId xmlns:a16="http://schemas.microsoft.com/office/drawing/2014/main" id="{3CAFEB8F-25DF-2949-89BE-B05B5663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315"/>
              <a:ext cx="149" cy="122"/>
            </a:xfrm>
            <a:custGeom>
              <a:avLst/>
              <a:gdLst>
                <a:gd name="T0" fmla="*/ 212 w 297"/>
                <a:gd name="T1" fmla="*/ 153 h 244"/>
                <a:gd name="T2" fmla="*/ 212 w 297"/>
                <a:gd name="T3" fmla="*/ 153 h 244"/>
                <a:gd name="T4" fmla="*/ 185 w 297"/>
                <a:gd name="T5" fmla="*/ 137 h 244"/>
                <a:gd name="T6" fmla="*/ 159 w 297"/>
                <a:gd name="T7" fmla="*/ 119 h 244"/>
                <a:gd name="T8" fmla="*/ 134 w 297"/>
                <a:gd name="T9" fmla="*/ 102 h 244"/>
                <a:gd name="T10" fmla="*/ 110 w 297"/>
                <a:gd name="T11" fmla="*/ 83 h 244"/>
                <a:gd name="T12" fmla="*/ 86 w 297"/>
                <a:gd name="T13" fmla="*/ 64 h 244"/>
                <a:gd name="T14" fmla="*/ 64 w 297"/>
                <a:gd name="T15" fmla="*/ 43 h 244"/>
                <a:gd name="T16" fmla="*/ 43 w 297"/>
                <a:gd name="T17" fmla="*/ 22 h 244"/>
                <a:gd name="T18" fmla="*/ 22 w 297"/>
                <a:gd name="T19" fmla="*/ 0 h 244"/>
                <a:gd name="T20" fmla="*/ 22 w 297"/>
                <a:gd name="T21" fmla="*/ 0 h 244"/>
                <a:gd name="T22" fmla="*/ 0 w 297"/>
                <a:gd name="T23" fmla="*/ 46 h 244"/>
                <a:gd name="T24" fmla="*/ 0 w 297"/>
                <a:gd name="T25" fmla="*/ 46 h 244"/>
                <a:gd name="T26" fmla="*/ 21 w 297"/>
                <a:gd name="T27" fmla="*/ 67 h 244"/>
                <a:gd name="T28" fmla="*/ 41 w 297"/>
                <a:gd name="T29" fmla="*/ 86 h 244"/>
                <a:gd name="T30" fmla="*/ 64 w 297"/>
                <a:gd name="T31" fmla="*/ 107 h 244"/>
                <a:gd name="T32" fmla="*/ 88 w 297"/>
                <a:gd name="T33" fmla="*/ 126 h 244"/>
                <a:gd name="T34" fmla="*/ 112 w 297"/>
                <a:gd name="T35" fmla="*/ 143 h 244"/>
                <a:gd name="T36" fmla="*/ 137 w 297"/>
                <a:gd name="T37" fmla="*/ 162 h 244"/>
                <a:gd name="T38" fmla="*/ 163 w 297"/>
                <a:gd name="T39" fmla="*/ 178 h 244"/>
                <a:gd name="T40" fmla="*/ 190 w 297"/>
                <a:gd name="T41" fmla="*/ 194 h 244"/>
                <a:gd name="T42" fmla="*/ 190 w 297"/>
                <a:gd name="T43" fmla="*/ 194 h 244"/>
                <a:gd name="T44" fmla="*/ 215 w 297"/>
                <a:gd name="T45" fmla="*/ 209 h 244"/>
                <a:gd name="T46" fmla="*/ 242 w 297"/>
                <a:gd name="T47" fmla="*/ 221 h 244"/>
                <a:gd name="T48" fmla="*/ 269 w 297"/>
                <a:gd name="T49" fmla="*/ 233 h 244"/>
                <a:gd name="T50" fmla="*/ 297 w 297"/>
                <a:gd name="T51" fmla="*/ 244 h 244"/>
                <a:gd name="T52" fmla="*/ 297 w 297"/>
                <a:gd name="T53" fmla="*/ 244 h 244"/>
                <a:gd name="T54" fmla="*/ 282 w 297"/>
                <a:gd name="T55" fmla="*/ 213 h 244"/>
                <a:gd name="T56" fmla="*/ 269 w 297"/>
                <a:gd name="T57" fmla="*/ 182 h 244"/>
                <a:gd name="T58" fmla="*/ 269 w 297"/>
                <a:gd name="T59" fmla="*/ 182 h 244"/>
                <a:gd name="T60" fmla="*/ 241 w 297"/>
                <a:gd name="T61" fmla="*/ 169 h 244"/>
                <a:gd name="T62" fmla="*/ 212 w 297"/>
                <a:gd name="T63" fmla="*/ 153 h 244"/>
                <a:gd name="T64" fmla="*/ 212 w 297"/>
                <a:gd name="T65" fmla="*/ 15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244">
                  <a:moveTo>
                    <a:pt x="212" y="153"/>
                  </a:moveTo>
                  <a:lnTo>
                    <a:pt x="212" y="153"/>
                  </a:lnTo>
                  <a:lnTo>
                    <a:pt x="185" y="137"/>
                  </a:lnTo>
                  <a:lnTo>
                    <a:pt x="159" y="119"/>
                  </a:lnTo>
                  <a:lnTo>
                    <a:pt x="134" y="102"/>
                  </a:lnTo>
                  <a:lnTo>
                    <a:pt x="110" y="83"/>
                  </a:lnTo>
                  <a:lnTo>
                    <a:pt x="86" y="64"/>
                  </a:lnTo>
                  <a:lnTo>
                    <a:pt x="64" y="43"/>
                  </a:lnTo>
                  <a:lnTo>
                    <a:pt x="43" y="2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1" y="67"/>
                  </a:lnTo>
                  <a:lnTo>
                    <a:pt x="41" y="86"/>
                  </a:lnTo>
                  <a:lnTo>
                    <a:pt x="64" y="107"/>
                  </a:lnTo>
                  <a:lnTo>
                    <a:pt x="88" y="126"/>
                  </a:lnTo>
                  <a:lnTo>
                    <a:pt x="112" y="143"/>
                  </a:lnTo>
                  <a:lnTo>
                    <a:pt x="137" y="162"/>
                  </a:lnTo>
                  <a:lnTo>
                    <a:pt x="163" y="178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215" y="209"/>
                  </a:lnTo>
                  <a:lnTo>
                    <a:pt x="242" y="221"/>
                  </a:lnTo>
                  <a:lnTo>
                    <a:pt x="269" y="233"/>
                  </a:lnTo>
                  <a:lnTo>
                    <a:pt x="297" y="244"/>
                  </a:lnTo>
                  <a:lnTo>
                    <a:pt x="297" y="244"/>
                  </a:lnTo>
                  <a:lnTo>
                    <a:pt x="282" y="213"/>
                  </a:lnTo>
                  <a:lnTo>
                    <a:pt x="269" y="182"/>
                  </a:lnTo>
                  <a:lnTo>
                    <a:pt x="269" y="182"/>
                  </a:lnTo>
                  <a:lnTo>
                    <a:pt x="241" y="169"/>
                  </a:lnTo>
                  <a:lnTo>
                    <a:pt x="212" y="153"/>
                  </a:lnTo>
                  <a:lnTo>
                    <a:pt x="212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6" name="Freeform 31">
              <a:extLst>
                <a:ext uri="{FF2B5EF4-FFF2-40B4-BE49-F238E27FC236}">
                  <a16:creationId xmlns:a16="http://schemas.microsoft.com/office/drawing/2014/main" id="{58753480-FD9D-734F-A03A-E90D8328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296"/>
              <a:ext cx="29" cy="42"/>
            </a:xfrm>
            <a:custGeom>
              <a:avLst/>
              <a:gdLst>
                <a:gd name="T0" fmla="*/ 24 w 57"/>
                <a:gd name="T1" fmla="*/ 0 h 85"/>
                <a:gd name="T2" fmla="*/ 24 w 57"/>
                <a:gd name="T3" fmla="*/ 0 h 85"/>
                <a:gd name="T4" fmla="*/ 0 w 57"/>
                <a:gd name="T5" fmla="*/ 47 h 85"/>
                <a:gd name="T6" fmla="*/ 0 w 57"/>
                <a:gd name="T7" fmla="*/ 47 h 85"/>
                <a:gd name="T8" fmla="*/ 35 w 57"/>
                <a:gd name="T9" fmla="*/ 85 h 85"/>
                <a:gd name="T10" fmla="*/ 35 w 57"/>
                <a:gd name="T11" fmla="*/ 85 h 85"/>
                <a:gd name="T12" fmla="*/ 57 w 57"/>
                <a:gd name="T13" fmla="*/ 39 h 85"/>
                <a:gd name="T14" fmla="*/ 57 w 57"/>
                <a:gd name="T15" fmla="*/ 39 h 85"/>
                <a:gd name="T16" fmla="*/ 24 w 57"/>
                <a:gd name="T17" fmla="*/ 0 h 85"/>
                <a:gd name="T18" fmla="*/ 24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24" y="0"/>
                  </a:moveTo>
                  <a:lnTo>
                    <a:pt x="24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C2DB9BCD-CD46-FB4E-B183-F76407FC1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406"/>
              <a:ext cx="46" cy="42"/>
            </a:xfrm>
            <a:custGeom>
              <a:avLst/>
              <a:gdLst>
                <a:gd name="T0" fmla="*/ 28 w 91"/>
                <a:gd name="T1" fmla="*/ 62 h 82"/>
                <a:gd name="T2" fmla="*/ 28 w 91"/>
                <a:gd name="T3" fmla="*/ 62 h 82"/>
                <a:gd name="T4" fmla="*/ 59 w 91"/>
                <a:gd name="T5" fmla="*/ 73 h 82"/>
                <a:gd name="T6" fmla="*/ 91 w 91"/>
                <a:gd name="T7" fmla="*/ 82 h 82"/>
                <a:gd name="T8" fmla="*/ 91 w 91"/>
                <a:gd name="T9" fmla="*/ 82 h 82"/>
                <a:gd name="T10" fmla="*/ 77 w 91"/>
                <a:gd name="T11" fmla="*/ 54 h 82"/>
                <a:gd name="T12" fmla="*/ 63 w 91"/>
                <a:gd name="T13" fmla="*/ 25 h 82"/>
                <a:gd name="T14" fmla="*/ 63 w 91"/>
                <a:gd name="T15" fmla="*/ 25 h 82"/>
                <a:gd name="T16" fmla="*/ 31 w 91"/>
                <a:gd name="T17" fmla="*/ 12 h 82"/>
                <a:gd name="T18" fmla="*/ 0 w 91"/>
                <a:gd name="T19" fmla="*/ 0 h 82"/>
                <a:gd name="T20" fmla="*/ 0 w 91"/>
                <a:gd name="T21" fmla="*/ 0 h 82"/>
                <a:gd name="T22" fmla="*/ 13 w 91"/>
                <a:gd name="T23" fmla="*/ 31 h 82"/>
                <a:gd name="T24" fmla="*/ 28 w 91"/>
                <a:gd name="T25" fmla="*/ 62 h 82"/>
                <a:gd name="T26" fmla="*/ 28 w 91"/>
                <a:gd name="T2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82">
                  <a:moveTo>
                    <a:pt x="28" y="62"/>
                  </a:moveTo>
                  <a:lnTo>
                    <a:pt x="28" y="62"/>
                  </a:lnTo>
                  <a:lnTo>
                    <a:pt x="59" y="7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77" y="54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31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31"/>
                  </a:lnTo>
                  <a:lnTo>
                    <a:pt x="28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8" name="Freeform 33">
              <a:extLst>
                <a:ext uri="{FF2B5EF4-FFF2-40B4-BE49-F238E27FC236}">
                  <a16:creationId xmlns:a16="http://schemas.microsoft.com/office/drawing/2014/main" id="{65DF0ECF-9E2B-2940-9200-B8BF2C21C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2088"/>
              <a:ext cx="165" cy="294"/>
            </a:xfrm>
            <a:custGeom>
              <a:avLst/>
              <a:gdLst>
                <a:gd name="T0" fmla="*/ 60 w 328"/>
                <a:gd name="T1" fmla="*/ 0 h 589"/>
                <a:gd name="T2" fmla="*/ 60 w 328"/>
                <a:gd name="T3" fmla="*/ 0 h 589"/>
                <a:gd name="T4" fmla="*/ 0 w 328"/>
                <a:gd name="T5" fmla="*/ 8 h 589"/>
                <a:gd name="T6" fmla="*/ 0 w 328"/>
                <a:gd name="T7" fmla="*/ 8 h 589"/>
                <a:gd name="T8" fmla="*/ 14 w 328"/>
                <a:gd name="T9" fmla="*/ 21 h 589"/>
                <a:gd name="T10" fmla="*/ 14 w 328"/>
                <a:gd name="T11" fmla="*/ 21 h 589"/>
                <a:gd name="T12" fmla="*/ 49 w 328"/>
                <a:gd name="T13" fmla="*/ 55 h 589"/>
                <a:gd name="T14" fmla="*/ 81 w 328"/>
                <a:gd name="T15" fmla="*/ 91 h 589"/>
                <a:gd name="T16" fmla="*/ 111 w 328"/>
                <a:gd name="T17" fmla="*/ 128 h 589"/>
                <a:gd name="T18" fmla="*/ 137 w 328"/>
                <a:gd name="T19" fmla="*/ 168 h 589"/>
                <a:gd name="T20" fmla="*/ 162 w 328"/>
                <a:gd name="T21" fmla="*/ 206 h 589"/>
                <a:gd name="T22" fmla="*/ 183 w 328"/>
                <a:gd name="T23" fmla="*/ 246 h 589"/>
                <a:gd name="T24" fmla="*/ 204 w 328"/>
                <a:gd name="T25" fmla="*/ 286 h 589"/>
                <a:gd name="T26" fmla="*/ 221 w 328"/>
                <a:gd name="T27" fmla="*/ 326 h 589"/>
                <a:gd name="T28" fmla="*/ 236 w 328"/>
                <a:gd name="T29" fmla="*/ 365 h 589"/>
                <a:gd name="T30" fmla="*/ 250 w 328"/>
                <a:gd name="T31" fmla="*/ 402 h 589"/>
                <a:gd name="T32" fmla="*/ 261 w 328"/>
                <a:gd name="T33" fmla="*/ 439 h 589"/>
                <a:gd name="T34" fmla="*/ 271 w 328"/>
                <a:gd name="T35" fmla="*/ 474 h 589"/>
                <a:gd name="T36" fmla="*/ 287 w 328"/>
                <a:gd name="T37" fmla="*/ 538 h 589"/>
                <a:gd name="T38" fmla="*/ 296 w 328"/>
                <a:gd name="T39" fmla="*/ 589 h 589"/>
                <a:gd name="T40" fmla="*/ 296 w 328"/>
                <a:gd name="T41" fmla="*/ 589 h 589"/>
                <a:gd name="T42" fmla="*/ 314 w 328"/>
                <a:gd name="T43" fmla="*/ 549 h 589"/>
                <a:gd name="T44" fmla="*/ 328 w 328"/>
                <a:gd name="T45" fmla="*/ 506 h 589"/>
                <a:gd name="T46" fmla="*/ 328 w 328"/>
                <a:gd name="T47" fmla="*/ 506 h 589"/>
                <a:gd name="T48" fmla="*/ 314 w 328"/>
                <a:gd name="T49" fmla="*/ 452 h 589"/>
                <a:gd name="T50" fmla="*/ 296 w 328"/>
                <a:gd name="T51" fmla="*/ 391 h 589"/>
                <a:gd name="T52" fmla="*/ 285 w 328"/>
                <a:gd name="T53" fmla="*/ 359 h 589"/>
                <a:gd name="T54" fmla="*/ 272 w 328"/>
                <a:gd name="T55" fmla="*/ 327 h 589"/>
                <a:gd name="T56" fmla="*/ 260 w 328"/>
                <a:gd name="T57" fmla="*/ 294 h 589"/>
                <a:gd name="T58" fmla="*/ 244 w 328"/>
                <a:gd name="T59" fmla="*/ 260 h 589"/>
                <a:gd name="T60" fmla="*/ 226 w 328"/>
                <a:gd name="T61" fmla="*/ 227 h 589"/>
                <a:gd name="T62" fmla="*/ 209 w 328"/>
                <a:gd name="T63" fmla="*/ 193 h 589"/>
                <a:gd name="T64" fmla="*/ 188 w 328"/>
                <a:gd name="T65" fmla="*/ 158 h 589"/>
                <a:gd name="T66" fmla="*/ 167 w 328"/>
                <a:gd name="T67" fmla="*/ 126 h 589"/>
                <a:gd name="T68" fmla="*/ 143 w 328"/>
                <a:gd name="T69" fmla="*/ 93 h 589"/>
                <a:gd name="T70" fmla="*/ 118 w 328"/>
                <a:gd name="T71" fmla="*/ 61 h 589"/>
                <a:gd name="T72" fmla="*/ 91 w 328"/>
                <a:gd name="T73" fmla="*/ 31 h 589"/>
                <a:gd name="T74" fmla="*/ 60 w 328"/>
                <a:gd name="T75" fmla="*/ 0 h 589"/>
                <a:gd name="T76" fmla="*/ 60 w 328"/>
                <a:gd name="T7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8" h="589">
                  <a:moveTo>
                    <a:pt x="60" y="0"/>
                  </a:moveTo>
                  <a:lnTo>
                    <a:pt x="6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49" y="55"/>
                  </a:lnTo>
                  <a:lnTo>
                    <a:pt x="81" y="91"/>
                  </a:lnTo>
                  <a:lnTo>
                    <a:pt x="111" y="128"/>
                  </a:lnTo>
                  <a:lnTo>
                    <a:pt x="137" y="168"/>
                  </a:lnTo>
                  <a:lnTo>
                    <a:pt x="162" y="206"/>
                  </a:lnTo>
                  <a:lnTo>
                    <a:pt x="183" y="246"/>
                  </a:lnTo>
                  <a:lnTo>
                    <a:pt x="204" y="286"/>
                  </a:lnTo>
                  <a:lnTo>
                    <a:pt x="221" y="326"/>
                  </a:lnTo>
                  <a:lnTo>
                    <a:pt x="236" y="365"/>
                  </a:lnTo>
                  <a:lnTo>
                    <a:pt x="250" y="402"/>
                  </a:lnTo>
                  <a:lnTo>
                    <a:pt x="261" y="439"/>
                  </a:lnTo>
                  <a:lnTo>
                    <a:pt x="271" y="474"/>
                  </a:lnTo>
                  <a:lnTo>
                    <a:pt x="287" y="538"/>
                  </a:lnTo>
                  <a:lnTo>
                    <a:pt x="296" y="589"/>
                  </a:lnTo>
                  <a:lnTo>
                    <a:pt x="296" y="589"/>
                  </a:lnTo>
                  <a:lnTo>
                    <a:pt x="314" y="549"/>
                  </a:lnTo>
                  <a:lnTo>
                    <a:pt x="328" y="506"/>
                  </a:lnTo>
                  <a:lnTo>
                    <a:pt x="328" y="506"/>
                  </a:lnTo>
                  <a:lnTo>
                    <a:pt x="314" y="452"/>
                  </a:lnTo>
                  <a:lnTo>
                    <a:pt x="296" y="391"/>
                  </a:lnTo>
                  <a:lnTo>
                    <a:pt x="285" y="359"/>
                  </a:lnTo>
                  <a:lnTo>
                    <a:pt x="272" y="327"/>
                  </a:lnTo>
                  <a:lnTo>
                    <a:pt x="260" y="294"/>
                  </a:lnTo>
                  <a:lnTo>
                    <a:pt x="244" y="260"/>
                  </a:lnTo>
                  <a:lnTo>
                    <a:pt x="226" y="227"/>
                  </a:lnTo>
                  <a:lnTo>
                    <a:pt x="209" y="193"/>
                  </a:lnTo>
                  <a:lnTo>
                    <a:pt x="188" y="158"/>
                  </a:lnTo>
                  <a:lnTo>
                    <a:pt x="167" y="126"/>
                  </a:lnTo>
                  <a:lnTo>
                    <a:pt x="143" y="93"/>
                  </a:lnTo>
                  <a:lnTo>
                    <a:pt x="118" y="61"/>
                  </a:lnTo>
                  <a:lnTo>
                    <a:pt x="91" y="31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29" name="Freeform 34">
              <a:extLst>
                <a:ext uri="{FF2B5EF4-FFF2-40B4-BE49-F238E27FC236}">
                  <a16:creationId xmlns:a16="http://schemas.microsoft.com/office/drawing/2014/main" id="{3CBE39A9-E3BA-A940-9E4E-0901A39E4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1964"/>
              <a:ext cx="161" cy="45"/>
            </a:xfrm>
            <a:custGeom>
              <a:avLst/>
              <a:gdLst>
                <a:gd name="T0" fmla="*/ 322 w 322"/>
                <a:gd name="T1" fmla="*/ 49 h 90"/>
                <a:gd name="T2" fmla="*/ 322 w 322"/>
                <a:gd name="T3" fmla="*/ 49 h 90"/>
                <a:gd name="T4" fmla="*/ 287 w 322"/>
                <a:gd name="T5" fmla="*/ 38 h 90"/>
                <a:gd name="T6" fmla="*/ 253 w 322"/>
                <a:gd name="T7" fmla="*/ 30 h 90"/>
                <a:gd name="T8" fmla="*/ 188 w 322"/>
                <a:gd name="T9" fmla="*/ 16 h 90"/>
                <a:gd name="T10" fmla="*/ 129 w 322"/>
                <a:gd name="T11" fmla="*/ 6 h 90"/>
                <a:gd name="T12" fmla="*/ 78 w 322"/>
                <a:gd name="T13" fmla="*/ 0 h 90"/>
                <a:gd name="T14" fmla="*/ 78 w 322"/>
                <a:gd name="T15" fmla="*/ 0 h 90"/>
                <a:gd name="T16" fmla="*/ 38 w 322"/>
                <a:gd name="T17" fmla="*/ 19 h 90"/>
                <a:gd name="T18" fmla="*/ 0 w 322"/>
                <a:gd name="T19" fmla="*/ 41 h 90"/>
                <a:gd name="T20" fmla="*/ 0 w 322"/>
                <a:gd name="T21" fmla="*/ 41 h 90"/>
                <a:gd name="T22" fmla="*/ 51 w 322"/>
                <a:gd name="T23" fmla="*/ 44 h 90"/>
                <a:gd name="T24" fmla="*/ 82 w 322"/>
                <a:gd name="T25" fmla="*/ 47 h 90"/>
                <a:gd name="T26" fmla="*/ 119 w 322"/>
                <a:gd name="T27" fmla="*/ 52 h 90"/>
                <a:gd name="T28" fmla="*/ 159 w 322"/>
                <a:gd name="T29" fmla="*/ 59 h 90"/>
                <a:gd name="T30" fmla="*/ 202 w 322"/>
                <a:gd name="T31" fmla="*/ 67 h 90"/>
                <a:gd name="T32" fmla="*/ 248 w 322"/>
                <a:gd name="T33" fmla="*/ 78 h 90"/>
                <a:gd name="T34" fmla="*/ 295 w 322"/>
                <a:gd name="T35" fmla="*/ 90 h 90"/>
                <a:gd name="T36" fmla="*/ 295 w 322"/>
                <a:gd name="T37" fmla="*/ 90 h 90"/>
                <a:gd name="T38" fmla="*/ 322 w 322"/>
                <a:gd name="T39" fmla="*/ 49 h 90"/>
                <a:gd name="T40" fmla="*/ 322 w 322"/>
                <a:gd name="T41" fmla="*/ 4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2" h="90">
                  <a:moveTo>
                    <a:pt x="322" y="49"/>
                  </a:moveTo>
                  <a:lnTo>
                    <a:pt x="322" y="49"/>
                  </a:lnTo>
                  <a:lnTo>
                    <a:pt x="287" y="38"/>
                  </a:lnTo>
                  <a:lnTo>
                    <a:pt x="253" y="30"/>
                  </a:lnTo>
                  <a:lnTo>
                    <a:pt x="188" y="16"/>
                  </a:lnTo>
                  <a:lnTo>
                    <a:pt x="129" y="6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38" y="1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1" y="44"/>
                  </a:lnTo>
                  <a:lnTo>
                    <a:pt x="82" y="47"/>
                  </a:lnTo>
                  <a:lnTo>
                    <a:pt x="119" y="52"/>
                  </a:lnTo>
                  <a:lnTo>
                    <a:pt x="159" y="59"/>
                  </a:lnTo>
                  <a:lnTo>
                    <a:pt x="202" y="67"/>
                  </a:lnTo>
                  <a:lnTo>
                    <a:pt x="248" y="78"/>
                  </a:lnTo>
                  <a:lnTo>
                    <a:pt x="295" y="90"/>
                  </a:lnTo>
                  <a:lnTo>
                    <a:pt x="295" y="90"/>
                  </a:lnTo>
                  <a:lnTo>
                    <a:pt x="322" y="49"/>
                  </a:lnTo>
                  <a:lnTo>
                    <a:pt x="322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30" name="Freeform 35">
              <a:extLst>
                <a:ext uri="{FF2B5EF4-FFF2-40B4-BE49-F238E27FC236}">
                  <a16:creationId xmlns:a16="http://schemas.microsoft.com/office/drawing/2014/main" id="{E008FAD5-D36F-394D-8F4A-820A63AFF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1996"/>
              <a:ext cx="140" cy="76"/>
            </a:xfrm>
            <a:custGeom>
              <a:avLst/>
              <a:gdLst>
                <a:gd name="T0" fmla="*/ 216 w 279"/>
                <a:gd name="T1" fmla="*/ 151 h 151"/>
                <a:gd name="T2" fmla="*/ 216 w 279"/>
                <a:gd name="T3" fmla="*/ 151 h 151"/>
                <a:gd name="T4" fmla="*/ 279 w 279"/>
                <a:gd name="T5" fmla="*/ 140 h 151"/>
                <a:gd name="T6" fmla="*/ 279 w 279"/>
                <a:gd name="T7" fmla="*/ 140 h 151"/>
                <a:gd name="T8" fmla="*/ 249 w 279"/>
                <a:gd name="T9" fmla="*/ 116 h 151"/>
                <a:gd name="T10" fmla="*/ 219 w 279"/>
                <a:gd name="T11" fmla="*/ 96 h 151"/>
                <a:gd name="T12" fmla="*/ 187 w 279"/>
                <a:gd name="T13" fmla="*/ 75 h 151"/>
                <a:gd name="T14" fmla="*/ 155 w 279"/>
                <a:gd name="T15" fmla="*/ 57 h 151"/>
                <a:gd name="T16" fmla="*/ 123 w 279"/>
                <a:gd name="T17" fmla="*/ 41 h 151"/>
                <a:gd name="T18" fmla="*/ 90 w 279"/>
                <a:gd name="T19" fmla="*/ 25 h 151"/>
                <a:gd name="T20" fmla="*/ 58 w 279"/>
                <a:gd name="T21" fmla="*/ 11 h 151"/>
                <a:gd name="T22" fmla="*/ 26 w 279"/>
                <a:gd name="T23" fmla="*/ 0 h 151"/>
                <a:gd name="T24" fmla="*/ 26 w 279"/>
                <a:gd name="T25" fmla="*/ 0 h 151"/>
                <a:gd name="T26" fmla="*/ 0 w 279"/>
                <a:gd name="T27" fmla="*/ 41 h 151"/>
                <a:gd name="T28" fmla="*/ 0 w 279"/>
                <a:gd name="T29" fmla="*/ 41 h 151"/>
                <a:gd name="T30" fmla="*/ 55 w 279"/>
                <a:gd name="T31" fmla="*/ 62 h 151"/>
                <a:gd name="T32" fmla="*/ 82 w 279"/>
                <a:gd name="T33" fmla="*/ 73 h 151"/>
                <a:gd name="T34" fmla="*/ 109 w 279"/>
                <a:gd name="T35" fmla="*/ 88 h 151"/>
                <a:gd name="T36" fmla="*/ 136 w 279"/>
                <a:gd name="T37" fmla="*/ 102 h 151"/>
                <a:gd name="T38" fmla="*/ 163 w 279"/>
                <a:gd name="T39" fmla="*/ 116 h 151"/>
                <a:gd name="T40" fmla="*/ 190 w 279"/>
                <a:gd name="T41" fmla="*/ 132 h 151"/>
                <a:gd name="T42" fmla="*/ 216 w 279"/>
                <a:gd name="T43" fmla="*/ 151 h 151"/>
                <a:gd name="T44" fmla="*/ 216 w 279"/>
                <a:gd name="T4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9" h="151">
                  <a:moveTo>
                    <a:pt x="216" y="151"/>
                  </a:moveTo>
                  <a:lnTo>
                    <a:pt x="216" y="151"/>
                  </a:lnTo>
                  <a:lnTo>
                    <a:pt x="279" y="140"/>
                  </a:lnTo>
                  <a:lnTo>
                    <a:pt x="279" y="140"/>
                  </a:lnTo>
                  <a:lnTo>
                    <a:pt x="249" y="116"/>
                  </a:lnTo>
                  <a:lnTo>
                    <a:pt x="219" y="96"/>
                  </a:lnTo>
                  <a:lnTo>
                    <a:pt x="187" y="75"/>
                  </a:lnTo>
                  <a:lnTo>
                    <a:pt x="155" y="57"/>
                  </a:lnTo>
                  <a:lnTo>
                    <a:pt x="123" y="41"/>
                  </a:lnTo>
                  <a:lnTo>
                    <a:pt x="90" y="25"/>
                  </a:lnTo>
                  <a:lnTo>
                    <a:pt x="58" y="1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5" y="62"/>
                  </a:lnTo>
                  <a:lnTo>
                    <a:pt x="82" y="73"/>
                  </a:lnTo>
                  <a:lnTo>
                    <a:pt x="109" y="88"/>
                  </a:lnTo>
                  <a:lnTo>
                    <a:pt x="136" y="102"/>
                  </a:lnTo>
                  <a:lnTo>
                    <a:pt x="163" y="116"/>
                  </a:lnTo>
                  <a:lnTo>
                    <a:pt x="190" y="132"/>
                  </a:lnTo>
                  <a:lnTo>
                    <a:pt x="216" y="151"/>
                  </a:lnTo>
                  <a:lnTo>
                    <a:pt x="2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31" name="Freeform 36">
              <a:extLst>
                <a:ext uri="{FF2B5EF4-FFF2-40B4-BE49-F238E27FC236}">
                  <a16:creationId xmlns:a16="http://schemas.microsoft.com/office/drawing/2014/main" id="{8140F2A8-E427-2849-BBCD-84A5B844C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2067"/>
              <a:ext cx="56" cy="25"/>
            </a:xfrm>
            <a:custGeom>
              <a:avLst/>
              <a:gdLst>
                <a:gd name="T0" fmla="*/ 63 w 111"/>
                <a:gd name="T1" fmla="*/ 0 h 51"/>
                <a:gd name="T2" fmla="*/ 63 w 111"/>
                <a:gd name="T3" fmla="*/ 0 h 51"/>
                <a:gd name="T4" fmla="*/ 0 w 111"/>
                <a:gd name="T5" fmla="*/ 11 h 51"/>
                <a:gd name="T6" fmla="*/ 0 w 111"/>
                <a:gd name="T7" fmla="*/ 11 h 51"/>
                <a:gd name="T8" fmla="*/ 25 w 111"/>
                <a:gd name="T9" fmla="*/ 31 h 51"/>
                <a:gd name="T10" fmla="*/ 51 w 111"/>
                <a:gd name="T11" fmla="*/ 51 h 51"/>
                <a:gd name="T12" fmla="*/ 51 w 111"/>
                <a:gd name="T13" fmla="*/ 51 h 51"/>
                <a:gd name="T14" fmla="*/ 111 w 111"/>
                <a:gd name="T15" fmla="*/ 43 h 51"/>
                <a:gd name="T16" fmla="*/ 111 w 111"/>
                <a:gd name="T17" fmla="*/ 43 h 51"/>
                <a:gd name="T18" fmla="*/ 97 w 111"/>
                <a:gd name="T19" fmla="*/ 29 h 51"/>
                <a:gd name="T20" fmla="*/ 97 w 111"/>
                <a:gd name="T21" fmla="*/ 29 h 51"/>
                <a:gd name="T22" fmla="*/ 63 w 111"/>
                <a:gd name="T23" fmla="*/ 0 h 51"/>
                <a:gd name="T24" fmla="*/ 63 w 11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51">
                  <a:moveTo>
                    <a:pt x="63" y="0"/>
                  </a:moveTo>
                  <a:lnTo>
                    <a:pt x="63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5" y="3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232" name="Freeform 37">
              <a:extLst>
                <a:ext uri="{FF2B5EF4-FFF2-40B4-BE49-F238E27FC236}">
                  <a16:creationId xmlns:a16="http://schemas.microsoft.com/office/drawing/2014/main" id="{37DA15E1-6C89-C94F-B779-A887BE9D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989"/>
              <a:ext cx="37" cy="28"/>
            </a:xfrm>
            <a:custGeom>
              <a:avLst/>
              <a:gdLst>
                <a:gd name="T0" fmla="*/ 73 w 73"/>
                <a:gd name="T1" fmla="*/ 16 h 57"/>
                <a:gd name="T2" fmla="*/ 73 w 73"/>
                <a:gd name="T3" fmla="*/ 16 h 57"/>
                <a:gd name="T4" fmla="*/ 27 w 73"/>
                <a:gd name="T5" fmla="*/ 0 h 57"/>
                <a:gd name="T6" fmla="*/ 27 w 73"/>
                <a:gd name="T7" fmla="*/ 0 h 57"/>
                <a:gd name="T8" fmla="*/ 0 w 73"/>
                <a:gd name="T9" fmla="*/ 41 h 57"/>
                <a:gd name="T10" fmla="*/ 0 w 73"/>
                <a:gd name="T11" fmla="*/ 41 h 57"/>
                <a:gd name="T12" fmla="*/ 47 w 73"/>
                <a:gd name="T13" fmla="*/ 57 h 57"/>
                <a:gd name="T14" fmla="*/ 47 w 73"/>
                <a:gd name="T15" fmla="*/ 57 h 57"/>
                <a:gd name="T16" fmla="*/ 73 w 73"/>
                <a:gd name="T17" fmla="*/ 16 h 57"/>
                <a:gd name="T18" fmla="*/ 73 w 73"/>
                <a:gd name="T1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57">
                  <a:moveTo>
                    <a:pt x="73" y="16"/>
                  </a:moveTo>
                  <a:lnTo>
                    <a:pt x="73" y="16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73" y="16"/>
                  </a:lnTo>
                  <a:lnTo>
                    <a:pt x="7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282828"/>
                </a:solidFill>
                <a:cs typeface="+mn-cs"/>
              </a:endParaRPr>
            </a:p>
          </p:txBody>
        </p:sp>
      </p:grpSp>
      <p:sp>
        <p:nvSpPr>
          <p:cNvPr id="1009" name="Rounded Rectangle 1008">
            <a:extLst>
              <a:ext uri="{FF2B5EF4-FFF2-40B4-BE49-F238E27FC236}">
                <a16:creationId xmlns:a16="http://schemas.microsoft.com/office/drawing/2014/main" id="{14FA1B8D-8362-E044-9ECE-C94E98C7F976}"/>
              </a:ext>
            </a:extLst>
          </p:cNvPr>
          <p:cNvSpPr>
            <a:spLocks noChangeAspect="1"/>
          </p:cNvSpPr>
          <p:nvPr/>
        </p:nvSpPr>
        <p:spPr>
          <a:xfrm>
            <a:off x="6898658" y="1810756"/>
            <a:ext cx="1253136" cy="125313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Continuous verification </a:t>
            </a:r>
            <a:b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</a:br>
            <a:r>
              <a:rPr lang="en-US" sz="1000" dirty="0">
                <a:solidFill>
                  <a:srgbClr val="005073"/>
                </a:solidFill>
                <a:latin typeface="CiscoSansTT" panose="020B0503020201020303" pitchFamily="34" charset="0"/>
                <a:ea typeface="CiscoSansTT Light" charset="0"/>
                <a:cs typeface="CiscoSansTT" panose="020B0503020201020303" pitchFamily="34" charset="0"/>
              </a:rPr>
              <a:t>and detection</a:t>
            </a:r>
          </a:p>
        </p:txBody>
      </p:sp>
      <p:sp>
        <p:nvSpPr>
          <p:cNvPr id="1010" name="Donut 1009"/>
          <p:cNvSpPr/>
          <p:nvPr/>
        </p:nvSpPr>
        <p:spPr>
          <a:xfrm>
            <a:off x="6075689" y="987784"/>
            <a:ext cx="2899078" cy="2899076"/>
          </a:xfrm>
          <a:prstGeom prst="donut">
            <a:avLst>
              <a:gd name="adj" fmla="val 3145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CC2596B8-E03B-CB4C-8A4A-5FAAD2236BDC}"/>
              </a:ext>
            </a:extLst>
          </p:cNvPr>
          <p:cNvSpPr/>
          <p:nvPr/>
        </p:nvSpPr>
        <p:spPr>
          <a:xfrm>
            <a:off x="6407273" y="1269919"/>
            <a:ext cx="95722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Data </a:t>
            </a:r>
            <a:b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center</a:t>
            </a:r>
            <a:b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request</a:t>
            </a:r>
          </a:p>
        </p:txBody>
      </p:sp>
      <p:sp>
        <p:nvSpPr>
          <p:cNvPr id="1012" name="Rectangle 1011">
            <a:extLst>
              <a:ext uri="{FF2B5EF4-FFF2-40B4-BE49-F238E27FC236}">
                <a16:creationId xmlns:a16="http://schemas.microsoft.com/office/drawing/2014/main" id="{65332101-F800-1046-AD8C-B94664BAD716}"/>
              </a:ext>
            </a:extLst>
          </p:cNvPr>
          <p:cNvSpPr/>
          <p:nvPr/>
        </p:nvSpPr>
        <p:spPr>
          <a:xfrm>
            <a:off x="7698260" y="1269919"/>
            <a:ext cx="91724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Baseline East-West traffic</a:t>
            </a:r>
          </a:p>
        </p:txBody>
      </p:sp>
      <p:sp>
        <p:nvSpPr>
          <p:cNvPr id="1013" name="Rectangle 1012">
            <a:extLst>
              <a:ext uri="{FF2B5EF4-FFF2-40B4-BE49-F238E27FC236}">
                <a16:creationId xmlns:a16="http://schemas.microsoft.com/office/drawing/2014/main" id="{1450C800-896B-7C43-A282-BF4C2621C6EB}"/>
              </a:ext>
            </a:extLst>
          </p:cNvPr>
          <p:cNvSpPr/>
          <p:nvPr/>
        </p:nvSpPr>
        <p:spPr>
          <a:xfrm>
            <a:off x="8057750" y="2394850"/>
            <a:ext cx="97072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Verify app behavior</a:t>
            </a:r>
          </a:p>
        </p:txBody>
      </p:sp>
      <p:sp>
        <p:nvSpPr>
          <p:cNvPr id="1014" name="Rectangle 1013">
            <a:extLst>
              <a:ext uri="{FF2B5EF4-FFF2-40B4-BE49-F238E27FC236}">
                <a16:creationId xmlns:a16="http://schemas.microsoft.com/office/drawing/2014/main" id="{9BA1B4BE-1BA5-C34B-9CAC-D26F15DEDEF2}"/>
              </a:ext>
            </a:extLst>
          </p:cNvPr>
          <p:cNvSpPr/>
          <p:nvPr/>
        </p:nvSpPr>
        <p:spPr>
          <a:xfrm>
            <a:off x="7088961" y="3306019"/>
            <a:ext cx="87253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Generate whitelist</a:t>
            </a:r>
          </a:p>
        </p:txBody>
      </p:sp>
      <p:sp>
        <p:nvSpPr>
          <p:cNvPr id="1015" name="Rectangle 1014">
            <a:extLst>
              <a:ext uri="{FF2B5EF4-FFF2-40B4-BE49-F238E27FC236}">
                <a16:creationId xmlns:a16="http://schemas.microsoft.com/office/drawing/2014/main" id="{F6D90196-9968-4C4D-974C-76D488B82491}"/>
              </a:ext>
            </a:extLst>
          </p:cNvPr>
          <p:cNvSpPr/>
          <p:nvPr/>
        </p:nvSpPr>
        <p:spPr>
          <a:xfrm>
            <a:off x="6069394" y="2394851"/>
            <a:ext cx="87798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Secure access</a:t>
            </a:r>
          </a:p>
        </p:txBody>
      </p:sp>
      <p:grpSp>
        <p:nvGrpSpPr>
          <p:cNvPr id="1017" name="Group 21">
            <a:extLst>
              <a:ext uri="{FF2B5EF4-FFF2-40B4-BE49-F238E27FC236}">
                <a16:creationId xmlns:a16="http://schemas.microsoft.com/office/drawing/2014/main" id="{DC615F89-25A6-6A41-B858-FB80B4A4CB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5625" y="3018662"/>
            <a:ext cx="321138" cy="398060"/>
            <a:chOff x="1556" y="444"/>
            <a:chExt cx="1027" cy="1273"/>
          </a:xfrm>
          <a:solidFill>
            <a:schemeClr val="tx2"/>
          </a:solidFill>
        </p:grpSpPr>
        <p:sp>
          <p:nvSpPr>
            <p:cNvPr id="1060" name="Freeform 22">
              <a:extLst>
                <a:ext uri="{FF2B5EF4-FFF2-40B4-BE49-F238E27FC236}">
                  <a16:creationId xmlns:a16="http://schemas.microsoft.com/office/drawing/2014/main" id="{544B5B02-EDA8-A74D-A978-B18A2C53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1" name="Freeform 23">
              <a:extLst>
                <a:ext uri="{FF2B5EF4-FFF2-40B4-BE49-F238E27FC236}">
                  <a16:creationId xmlns:a16="http://schemas.microsoft.com/office/drawing/2014/main" id="{838EE086-6C61-3C47-A521-4B6810A5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2" name="Freeform 24">
              <a:extLst>
                <a:ext uri="{FF2B5EF4-FFF2-40B4-BE49-F238E27FC236}">
                  <a16:creationId xmlns:a16="http://schemas.microsoft.com/office/drawing/2014/main" id="{129AD0C9-1262-5F48-B6CF-2890880E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918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3" name="Freeform 25">
              <a:extLst>
                <a:ext uri="{FF2B5EF4-FFF2-40B4-BE49-F238E27FC236}">
                  <a16:creationId xmlns:a16="http://schemas.microsoft.com/office/drawing/2014/main" id="{7D36370C-6EE7-1E4D-96B2-FD3319F0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153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4" name="Freeform 26">
              <a:extLst>
                <a:ext uri="{FF2B5EF4-FFF2-40B4-BE49-F238E27FC236}">
                  <a16:creationId xmlns:a16="http://schemas.microsoft.com/office/drawing/2014/main" id="{7515AD4A-6C54-B54C-B149-920811AD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1065" name="Freeform 27">
              <a:extLst>
                <a:ext uri="{FF2B5EF4-FFF2-40B4-BE49-F238E27FC236}">
                  <a16:creationId xmlns:a16="http://schemas.microsoft.com/office/drawing/2014/main" id="{56A15B6D-F1BA-C140-8B5E-EE8D768C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189">
                <a:defRPr/>
              </a:pPr>
              <a:endParaRPr lang="en-US" sz="1400">
                <a:solidFill>
                  <a:srgbClr val="005073"/>
                </a:solidFill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44192" y="2924173"/>
            <a:ext cx="461294" cy="461584"/>
            <a:chOff x="8720150" y="4232586"/>
            <a:chExt cx="697978" cy="698418"/>
          </a:xfrm>
          <a:solidFill>
            <a:schemeClr val="bg2"/>
          </a:solidFill>
        </p:grpSpPr>
        <p:sp>
          <p:nvSpPr>
            <p:cNvPr id="506" name="Freeform 9">
              <a:extLst>
                <a:ext uri="{FF2B5EF4-FFF2-40B4-BE49-F238E27FC236}">
                  <a16:creationId xmlns:a16="http://schemas.microsoft.com/office/drawing/2014/main" id="{7AD0873A-4E36-6E47-A448-B95B8ECF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8186" y="4582527"/>
              <a:ext cx="349942" cy="265994"/>
            </a:xfrm>
            <a:custGeom>
              <a:avLst/>
              <a:gdLst>
                <a:gd name="T0" fmla="*/ 249 w 280"/>
                <a:gd name="T1" fmla="*/ 76 h 213"/>
                <a:gd name="T2" fmla="*/ 213 w 280"/>
                <a:gd name="T3" fmla="*/ 76 h 213"/>
                <a:gd name="T4" fmla="*/ 213 w 280"/>
                <a:gd name="T5" fmla="*/ 0 h 213"/>
                <a:gd name="T6" fmla="*/ 137 w 280"/>
                <a:gd name="T7" fmla="*/ 0 h 213"/>
                <a:gd name="T8" fmla="*/ 137 w 280"/>
                <a:gd name="T9" fmla="*/ 35 h 213"/>
                <a:gd name="T10" fmla="*/ 107 w 280"/>
                <a:gd name="T11" fmla="*/ 66 h 213"/>
                <a:gd name="T12" fmla="*/ 76 w 280"/>
                <a:gd name="T13" fmla="*/ 35 h 213"/>
                <a:gd name="T14" fmla="*/ 76 w 280"/>
                <a:gd name="T15" fmla="*/ 0 h 213"/>
                <a:gd name="T16" fmla="*/ 0 w 280"/>
                <a:gd name="T17" fmla="*/ 0 h 213"/>
                <a:gd name="T18" fmla="*/ 0 w 280"/>
                <a:gd name="T19" fmla="*/ 76 h 213"/>
                <a:gd name="T20" fmla="*/ 35 w 280"/>
                <a:gd name="T21" fmla="*/ 76 h 213"/>
                <a:gd name="T22" fmla="*/ 66 w 280"/>
                <a:gd name="T23" fmla="*/ 106 h 213"/>
                <a:gd name="T24" fmla="*/ 35 w 280"/>
                <a:gd name="T25" fmla="*/ 137 h 213"/>
                <a:gd name="T26" fmla="*/ 0 w 280"/>
                <a:gd name="T27" fmla="*/ 137 h 213"/>
                <a:gd name="T28" fmla="*/ 0 w 280"/>
                <a:gd name="T29" fmla="*/ 213 h 213"/>
                <a:gd name="T30" fmla="*/ 76 w 280"/>
                <a:gd name="T31" fmla="*/ 213 h 213"/>
                <a:gd name="T32" fmla="*/ 76 w 280"/>
                <a:gd name="T33" fmla="*/ 177 h 213"/>
                <a:gd name="T34" fmla="*/ 107 w 280"/>
                <a:gd name="T35" fmla="*/ 147 h 213"/>
                <a:gd name="T36" fmla="*/ 137 w 280"/>
                <a:gd name="T37" fmla="*/ 177 h 213"/>
                <a:gd name="T38" fmla="*/ 137 w 280"/>
                <a:gd name="T39" fmla="*/ 213 h 213"/>
                <a:gd name="T40" fmla="*/ 213 w 280"/>
                <a:gd name="T41" fmla="*/ 213 h 213"/>
                <a:gd name="T42" fmla="*/ 213 w 280"/>
                <a:gd name="T43" fmla="*/ 137 h 213"/>
                <a:gd name="T44" fmla="*/ 249 w 280"/>
                <a:gd name="T45" fmla="*/ 137 h 213"/>
                <a:gd name="T46" fmla="*/ 280 w 280"/>
                <a:gd name="T47" fmla="*/ 106 h 213"/>
                <a:gd name="T48" fmla="*/ 249 w 280"/>
                <a:gd name="T49" fmla="*/ 7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213">
                  <a:moveTo>
                    <a:pt x="249" y="76"/>
                  </a:moveTo>
                  <a:cubicBezTo>
                    <a:pt x="213" y="76"/>
                    <a:pt x="213" y="76"/>
                    <a:pt x="213" y="76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7" y="52"/>
                    <a:pt x="123" y="66"/>
                    <a:pt x="107" y="66"/>
                  </a:cubicBezTo>
                  <a:cubicBezTo>
                    <a:pt x="90" y="66"/>
                    <a:pt x="76" y="52"/>
                    <a:pt x="76" y="3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52" y="76"/>
                    <a:pt x="66" y="89"/>
                    <a:pt x="66" y="106"/>
                  </a:cubicBezTo>
                  <a:cubicBezTo>
                    <a:pt x="66" y="123"/>
                    <a:pt x="52" y="137"/>
                    <a:pt x="35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76" y="213"/>
                    <a:pt x="76" y="213"/>
                    <a:pt x="76" y="213"/>
                  </a:cubicBezTo>
                  <a:cubicBezTo>
                    <a:pt x="76" y="177"/>
                    <a:pt x="76" y="177"/>
                    <a:pt x="76" y="177"/>
                  </a:cubicBezTo>
                  <a:cubicBezTo>
                    <a:pt x="76" y="160"/>
                    <a:pt x="90" y="147"/>
                    <a:pt x="107" y="147"/>
                  </a:cubicBezTo>
                  <a:cubicBezTo>
                    <a:pt x="123" y="147"/>
                    <a:pt x="137" y="160"/>
                    <a:pt x="137" y="177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213" y="213"/>
                    <a:pt x="213" y="213"/>
                    <a:pt x="213" y="213"/>
                  </a:cubicBezTo>
                  <a:cubicBezTo>
                    <a:pt x="213" y="137"/>
                    <a:pt x="213" y="137"/>
                    <a:pt x="213" y="137"/>
                  </a:cubicBezTo>
                  <a:cubicBezTo>
                    <a:pt x="249" y="137"/>
                    <a:pt x="249" y="137"/>
                    <a:pt x="249" y="137"/>
                  </a:cubicBezTo>
                  <a:cubicBezTo>
                    <a:pt x="266" y="137"/>
                    <a:pt x="280" y="123"/>
                    <a:pt x="280" y="106"/>
                  </a:cubicBezTo>
                  <a:cubicBezTo>
                    <a:pt x="280" y="89"/>
                    <a:pt x="266" y="76"/>
                    <a:pt x="249" y="76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07" name="Freeform 10">
              <a:extLst>
                <a:ext uri="{FF2B5EF4-FFF2-40B4-BE49-F238E27FC236}">
                  <a16:creationId xmlns:a16="http://schemas.microsoft.com/office/drawing/2014/main" id="{4B168153-7D76-4D43-A8A0-ACF2FC663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3457" y="4315069"/>
              <a:ext cx="433401" cy="349941"/>
            </a:xfrm>
            <a:custGeom>
              <a:avLst/>
              <a:gdLst>
                <a:gd name="T0" fmla="*/ 316 w 347"/>
                <a:gd name="T1" fmla="*/ 76 h 280"/>
                <a:gd name="T2" fmla="*/ 280 w 347"/>
                <a:gd name="T3" fmla="*/ 76 h 280"/>
                <a:gd name="T4" fmla="*/ 280 w 347"/>
                <a:gd name="T5" fmla="*/ 0 h 280"/>
                <a:gd name="T6" fmla="*/ 204 w 347"/>
                <a:gd name="T7" fmla="*/ 0 h 280"/>
                <a:gd name="T8" fmla="*/ 204 w 347"/>
                <a:gd name="T9" fmla="*/ 36 h 280"/>
                <a:gd name="T10" fmla="*/ 174 w 347"/>
                <a:gd name="T11" fmla="*/ 66 h 280"/>
                <a:gd name="T12" fmla="*/ 143 w 347"/>
                <a:gd name="T13" fmla="*/ 36 h 280"/>
                <a:gd name="T14" fmla="*/ 143 w 347"/>
                <a:gd name="T15" fmla="*/ 0 h 280"/>
                <a:gd name="T16" fmla="*/ 67 w 347"/>
                <a:gd name="T17" fmla="*/ 0 h 280"/>
                <a:gd name="T18" fmla="*/ 67 w 347"/>
                <a:gd name="T19" fmla="*/ 76 h 280"/>
                <a:gd name="T20" fmla="*/ 31 w 347"/>
                <a:gd name="T21" fmla="*/ 76 h 280"/>
                <a:gd name="T22" fmla="*/ 0 w 347"/>
                <a:gd name="T23" fmla="*/ 107 h 280"/>
                <a:gd name="T24" fmla="*/ 31 w 347"/>
                <a:gd name="T25" fmla="*/ 137 h 280"/>
                <a:gd name="T26" fmla="*/ 67 w 347"/>
                <a:gd name="T27" fmla="*/ 137 h 280"/>
                <a:gd name="T28" fmla="*/ 67 w 347"/>
                <a:gd name="T29" fmla="*/ 214 h 280"/>
                <a:gd name="T30" fmla="*/ 143 w 347"/>
                <a:gd name="T31" fmla="*/ 214 h 280"/>
                <a:gd name="T32" fmla="*/ 143 w 347"/>
                <a:gd name="T33" fmla="*/ 249 h 280"/>
                <a:gd name="T34" fmla="*/ 174 w 347"/>
                <a:gd name="T35" fmla="*/ 280 h 280"/>
                <a:gd name="T36" fmla="*/ 204 w 347"/>
                <a:gd name="T37" fmla="*/ 249 h 280"/>
                <a:gd name="T38" fmla="*/ 204 w 347"/>
                <a:gd name="T39" fmla="*/ 214 h 280"/>
                <a:gd name="T40" fmla="*/ 280 w 347"/>
                <a:gd name="T41" fmla="*/ 214 h 280"/>
                <a:gd name="T42" fmla="*/ 280 w 347"/>
                <a:gd name="T43" fmla="*/ 137 h 280"/>
                <a:gd name="T44" fmla="*/ 316 w 347"/>
                <a:gd name="T45" fmla="*/ 137 h 280"/>
                <a:gd name="T46" fmla="*/ 347 w 347"/>
                <a:gd name="T47" fmla="*/ 107 h 280"/>
                <a:gd name="T48" fmla="*/ 316 w 347"/>
                <a:gd name="T49" fmla="*/ 7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7" h="280">
                  <a:moveTo>
                    <a:pt x="316" y="76"/>
                  </a:moveTo>
                  <a:cubicBezTo>
                    <a:pt x="280" y="76"/>
                    <a:pt x="280" y="76"/>
                    <a:pt x="280" y="76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4" y="53"/>
                    <a:pt x="190" y="66"/>
                    <a:pt x="174" y="66"/>
                  </a:cubicBezTo>
                  <a:cubicBezTo>
                    <a:pt x="157" y="66"/>
                    <a:pt x="143" y="53"/>
                    <a:pt x="143" y="3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14" y="76"/>
                    <a:pt x="0" y="90"/>
                    <a:pt x="0" y="107"/>
                  </a:cubicBezTo>
                  <a:cubicBezTo>
                    <a:pt x="0" y="124"/>
                    <a:pt x="14" y="137"/>
                    <a:pt x="31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7" y="214"/>
                    <a:pt x="67" y="214"/>
                    <a:pt x="67" y="214"/>
                  </a:cubicBezTo>
                  <a:cubicBezTo>
                    <a:pt x="143" y="214"/>
                    <a:pt x="143" y="214"/>
                    <a:pt x="143" y="214"/>
                  </a:cubicBezTo>
                  <a:cubicBezTo>
                    <a:pt x="143" y="249"/>
                    <a:pt x="143" y="249"/>
                    <a:pt x="143" y="249"/>
                  </a:cubicBezTo>
                  <a:cubicBezTo>
                    <a:pt x="143" y="266"/>
                    <a:pt x="157" y="280"/>
                    <a:pt x="174" y="280"/>
                  </a:cubicBezTo>
                  <a:cubicBezTo>
                    <a:pt x="190" y="280"/>
                    <a:pt x="204" y="266"/>
                    <a:pt x="204" y="249"/>
                  </a:cubicBezTo>
                  <a:cubicBezTo>
                    <a:pt x="204" y="214"/>
                    <a:pt x="204" y="214"/>
                    <a:pt x="204" y="214"/>
                  </a:cubicBezTo>
                  <a:cubicBezTo>
                    <a:pt x="280" y="214"/>
                    <a:pt x="280" y="214"/>
                    <a:pt x="280" y="214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316" y="137"/>
                    <a:pt x="316" y="137"/>
                    <a:pt x="316" y="137"/>
                  </a:cubicBezTo>
                  <a:cubicBezTo>
                    <a:pt x="333" y="137"/>
                    <a:pt x="347" y="124"/>
                    <a:pt x="347" y="107"/>
                  </a:cubicBezTo>
                  <a:cubicBezTo>
                    <a:pt x="347" y="90"/>
                    <a:pt x="333" y="76"/>
                    <a:pt x="316" y="76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08" name="Freeform 12">
              <a:extLst>
                <a:ext uri="{FF2B5EF4-FFF2-40B4-BE49-F238E27FC236}">
                  <a16:creationId xmlns:a16="http://schemas.microsoft.com/office/drawing/2014/main" id="{00D4CA97-9F91-944B-9CB2-C2E9CF2B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270" y="4498580"/>
              <a:ext cx="349942" cy="432424"/>
            </a:xfrm>
            <a:custGeom>
              <a:avLst/>
              <a:gdLst>
                <a:gd name="T0" fmla="*/ 249 w 280"/>
                <a:gd name="T1" fmla="*/ 143 h 346"/>
                <a:gd name="T2" fmla="*/ 214 w 280"/>
                <a:gd name="T3" fmla="*/ 143 h 346"/>
                <a:gd name="T4" fmla="*/ 214 w 280"/>
                <a:gd name="T5" fmla="*/ 67 h 346"/>
                <a:gd name="T6" fmla="*/ 138 w 280"/>
                <a:gd name="T7" fmla="*/ 67 h 346"/>
                <a:gd name="T8" fmla="*/ 138 w 280"/>
                <a:gd name="T9" fmla="*/ 31 h 346"/>
                <a:gd name="T10" fmla="*/ 107 w 280"/>
                <a:gd name="T11" fmla="*/ 0 h 346"/>
                <a:gd name="T12" fmla="*/ 76 w 280"/>
                <a:gd name="T13" fmla="*/ 31 h 346"/>
                <a:gd name="T14" fmla="*/ 76 w 280"/>
                <a:gd name="T15" fmla="*/ 67 h 346"/>
                <a:gd name="T16" fmla="*/ 0 w 280"/>
                <a:gd name="T17" fmla="*/ 67 h 346"/>
                <a:gd name="T18" fmla="*/ 0 w 280"/>
                <a:gd name="T19" fmla="*/ 143 h 346"/>
                <a:gd name="T20" fmla="*/ 36 w 280"/>
                <a:gd name="T21" fmla="*/ 143 h 346"/>
                <a:gd name="T22" fmla="*/ 67 w 280"/>
                <a:gd name="T23" fmla="*/ 173 h 346"/>
                <a:gd name="T24" fmla="*/ 36 w 280"/>
                <a:gd name="T25" fmla="*/ 204 h 346"/>
                <a:gd name="T26" fmla="*/ 0 w 280"/>
                <a:gd name="T27" fmla="*/ 204 h 346"/>
                <a:gd name="T28" fmla="*/ 0 w 280"/>
                <a:gd name="T29" fmla="*/ 280 h 346"/>
                <a:gd name="T30" fmla="*/ 76 w 280"/>
                <a:gd name="T31" fmla="*/ 280 h 346"/>
                <a:gd name="T32" fmla="*/ 76 w 280"/>
                <a:gd name="T33" fmla="*/ 316 h 346"/>
                <a:gd name="T34" fmla="*/ 107 w 280"/>
                <a:gd name="T35" fmla="*/ 346 h 346"/>
                <a:gd name="T36" fmla="*/ 138 w 280"/>
                <a:gd name="T37" fmla="*/ 316 h 346"/>
                <a:gd name="T38" fmla="*/ 138 w 280"/>
                <a:gd name="T39" fmla="*/ 280 h 346"/>
                <a:gd name="T40" fmla="*/ 214 w 280"/>
                <a:gd name="T41" fmla="*/ 280 h 346"/>
                <a:gd name="T42" fmla="*/ 214 w 280"/>
                <a:gd name="T43" fmla="*/ 204 h 346"/>
                <a:gd name="T44" fmla="*/ 249 w 280"/>
                <a:gd name="T45" fmla="*/ 204 h 346"/>
                <a:gd name="T46" fmla="*/ 280 w 280"/>
                <a:gd name="T47" fmla="*/ 173 h 346"/>
                <a:gd name="T48" fmla="*/ 249 w 280"/>
                <a:gd name="T49" fmla="*/ 14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346">
                  <a:moveTo>
                    <a:pt x="249" y="143"/>
                  </a:moveTo>
                  <a:cubicBezTo>
                    <a:pt x="214" y="143"/>
                    <a:pt x="214" y="143"/>
                    <a:pt x="214" y="143"/>
                  </a:cubicBezTo>
                  <a:cubicBezTo>
                    <a:pt x="214" y="67"/>
                    <a:pt x="214" y="67"/>
                    <a:pt x="214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8" y="31"/>
                    <a:pt x="138" y="31"/>
                    <a:pt x="138" y="31"/>
                  </a:cubicBezTo>
                  <a:cubicBezTo>
                    <a:pt x="138" y="14"/>
                    <a:pt x="124" y="0"/>
                    <a:pt x="107" y="0"/>
                  </a:cubicBezTo>
                  <a:cubicBezTo>
                    <a:pt x="90" y="0"/>
                    <a:pt x="76" y="14"/>
                    <a:pt x="76" y="31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53" y="143"/>
                    <a:pt x="67" y="156"/>
                    <a:pt x="67" y="173"/>
                  </a:cubicBezTo>
                  <a:cubicBezTo>
                    <a:pt x="67" y="190"/>
                    <a:pt x="53" y="204"/>
                    <a:pt x="36" y="20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76" y="280"/>
                    <a:pt x="76" y="280"/>
                    <a:pt x="76" y="280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33"/>
                    <a:pt x="90" y="346"/>
                    <a:pt x="107" y="346"/>
                  </a:cubicBezTo>
                  <a:cubicBezTo>
                    <a:pt x="124" y="346"/>
                    <a:pt x="138" y="333"/>
                    <a:pt x="138" y="316"/>
                  </a:cubicBezTo>
                  <a:cubicBezTo>
                    <a:pt x="138" y="280"/>
                    <a:pt x="138" y="280"/>
                    <a:pt x="138" y="280"/>
                  </a:cubicBezTo>
                  <a:cubicBezTo>
                    <a:pt x="214" y="280"/>
                    <a:pt x="214" y="280"/>
                    <a:pt x="214" y="280"/>
                  </a:cubicBezTo>
                  <a:cubicBezTo>
                    <a:pt x="214" y="204"/>
                    <a:pt x="214" y="204"/>
                    <a:pt x="214" y="204"/>
                  </a:cubicBezTo>
                  <a:cubicBezTo>
                    <a:pt x="249" y="204"/>
                    <a:pt x="249" y="204"/>
                    <a:pt x="249" y="204"/>
                  </a:cubicBezTo>
                  <a:cubicBezTo>
                    <a:pt x="266" y="204"/>
                    <a:pt x="280" y="190"/>
                    <a:pt x="280" y="173"/>
                  </a:cubicBezTo>
                  <a:cubicBezTo>
                    <a:pt x="280" y="156"/>
                    <a:pt x="266" y="143"/>
                    <a:pt x="249" y="14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09" name="Freeform 14">
              <a:extLst>
                <a:ext uri="{FF2B5EF4-FFF2-40B4-BE49-F238E27FC236}">
                  <a16:creationId xmlns:a16="http://schemas.microsoft.com/office/drawing/2014/main" id="{1E5E8F1F-E136-0149-AABA-10A07AE92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150" y="4232586"/>
              <a:ext cx="349942" cy="349941"/>
            </a:xfrm>
            <a:custGeom>
              <a:avLst/>
              <a:gdLst>
                <a:gd name="T0" fmla="*/ 244 w 280"/>
                <a:gd name="T1" fmla="*/ 142 h 280"/>
                <a:gd name="T2" fmla="*/ 280 w 280"/>
                <a:gd name="T3" fmla="*/ 142 h 280"/>
                <a:gd name="T4" fmla="*/ 280 w 280"/>
                <a:gd name="T5" fmla="*/ 66 h 280"/>
                <a:gd name="T6" fmla="*/ 204 w 280"/>
                <a:gd name="T7" fmla="*/ 66 h 280"/>
                <a:gd name="T8" fmla="*/ 204 w 280"/>
                <a:gd name="T9" fmla="*/ 30 h 280"/>
                <a:gd name="T10" fmla="*/ 173 w 280"/>
                <a:gd name="T11" fmla="*/ 0 h 280"/>
                <a:gd name="T12" fmla="*/ 142 w 280"/>
                <a:gd name="T13" fmla="*/ 30 h 280"/>
                <a:gd name="T14" fmla="*/ 142 w 280"/>
                <a:gd name="T15" fmla="*/ 66 h 280"/>
                <a:gd name="T16" fmla="*/ 66 w 280"/>
                <a:gd name="T17" fmla="*/ 66 h 280"/>
                <a:gd name="T18" fmla="*/ 66 w 280"/>
                <a:gd name="T19" fmla="*/ 142 h 280"/>
                <a:gd name="T20" fmla="*/ 30 w 280"/>
                <a:gd name="T21" fmla="*/ 142 h 280"/>
                <a:gd name="T22" fmla="*/ 0 w 280"/>
                <a:gd name="T23" fmla="*/ 173 h 280"/>
                <a:gd name="T24" fmla="*/ 30 w 280"/>
                <a:gd name="T25" fmla="*/ 203 h 280"/>
                <a:gd name="T26" fmla="*/ 66 w 280"/>
                <a:gd name="T27" fmla="*/ 203 h 280"/>
                <a:gd name="T28" fmla="*/ 66 w 280"/>
                <a:gd name="T29" fmla="*/ 280 h 280"/>
                <a:gd name="T30" fmla="*/ 142 w 280"/>
                <a:gd name="T31" fmla="*/ 280 h 280"/>
                <a:gd name="T32" fmla="*/ 142 w 280"/>
                <a:gd name="T33" fmla="*/ 244 h 280"/>
                <a:gd name="T34" fmla="*/ 173 w 280"/>
                <a:gd name="T35" fmla="*/ 213 h 280"/>
                <a:gd name="T36" fmla="*/ 204 w 280"/>
                <a:gd name="T37" fmla="*/ 244 h 280"/>
                <a:gd name="T38" fmla="*/ 204 w 280"/>
                <a:gd name="T39" fmla="*/ 280 h 280"/>
                <a:gd name="T40" fmla="*/ 280 w 280"/>
                <a:gd name="T41" fmla="*/ 280 h 280"/>
                <a:gd name="T42" fmla="*/ 280 w 280"/>
                <a:gd name="T43" fmla="*/ 203 h 280"/>
                <a:gd name="T44" fmla="*/ 244 w 280"/>
                <a:gd name="T45" fmla="*/ 203 h 280"/>
                <a:gd name="T46" fmla="*/ 213 w 280"/>
                <a:gd name="T47" fmla="*/ 173 h 280"/>
                <a:gd name="T48" fmla="*/ 244 w 280"/>
                <a:gd name="T49" fmla="*/ 14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280">
                  <a:moveTo>
                    <a:pt x="244" y="142"/>
                  </a:moveTo>
                  <a:cubicBezTo>
                    <a:pt x="280" y="142"/>
                    <a:pt x="280" y="142"/>
                    <a:pt x="280" y="142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204" y="13"/>
                    <a:pt x="190" y="0"/>
                    <a:pt x="173" y="0"/>
                  </a:cubicBezTo>
                  <a:cubicBezTo>
                    <a:pt x="156" y="0"/>
                    <a:pt x="142" y="13"/>
                    <a:pt x="142" y="30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14" y="142"/>
                    <a:pt x="0" y="156"/>
                    <a:pt x="0" y="173"/>
                  </a:cubicBezTo>
                  <a:cubicBezTo>
                    <a:pt x="0" y="190"/>
                    <a:pt x="14" y="203"/>
                    <a:pt x="30" y="203"/>
                  </a:cubicBezTo>
                  <a:cubicBezTo>
                    <a:pt x="66" y="203"/>
                    <a:pt x="66" y="203"/>
                    <a:pt x="66" y="203"/>
                  </a:cubicBezTo>
                  <a:cubicBezTo>
                    <a:pt x="66" y="280"/>
                    <a:pt x="66" y="280"/>
                    <a:pt x="66" y="280"/>
                  </a:cubicBezTo>
                  <a:cubicBezTo>
                    <a:pt x="142" y="280"/>
                    <a:pt x="142" y="280"/>
                    <a:pt x="142" y="280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2" y="227"/>
                    <a:pt x="156" y="213"/>
                    <a:pt x="173" y="213"/>
                  </a:cubicBezTo>
                  <a:cubicBezTo>
                    <a:pt x="190" y="213"/>
                    <a:pt x="204" y="227"/>
                    <a:pt x="204" y="244"/>
                  </a:cubicBezTo>
                  <a:cubicBezTo>
                    <a:pt x="204" y="280"/>
                    <a:pt x="204" y="280"/>
                    <a:pt x="204" y="280"/>
                  </a:cubicBezTo>
                  <a:cubicBezTo>
                    <a:pt x="280" y="280"/>
                    <a:pt x="280" y="280"/>
                    <a:pt x="280" y="280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27" y="203"/>
                    <a:pt x="213" y="190"/>
                    <a:pt x="213" y="173"/>
                  </a:cubicBezTo>
                  <a:cubicBezTo>
                    <a:pt x="213" y="156"/>
                    <a:pt x="227" y="142"/>
                    <a:pt x="244" y="142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56AF9342-1A68-0248-9E19-43D9981C921F}"/>
              </a:ext>
            </a:extLst>
          </p:cNvPr>
          <p:cNvGrpSpPr>
            <a:grpSpLocks noChangeAspect="1"/>
          </p:cNvGrpSpPr>
          <p:nvPr/>
        </p:nvGrpSpPr>
        <p:grpSpPr>
          <a:xfrm>
            <a:off x="7313523" y="1189861"/>
            <a:ext cx="423408" cy="400304"/>
            <a:chOff x="5707893" y="2744788"/>
            <a:chExt cx="598459" cy="565805"/>
          </a:xfrm>
          <a:solidFill>
            <a:schemeClr val="tx2">
              <a:lumMod val="75000"/>
            </a:schemeClr>
          </a:solidFill>
        </p:grpSpPr>
        <p:sp>
          <p:nvSpPr>
            <p:cNvPr id="443" name="Freeform 34">
              <a:extLst>
                <a:ext uri="{FF2B5EF4-FFF2-40B4-BE49-F238E27FC236}">
                  <a16:creationId xmlns:a16="http://schemas.microsoft.com/office/drawing/2014/main" id="{3E79AC09-78E7-D24E-B8DF-DEA1CEF8C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893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444" name="Freeform 34">
              <a:extLst>
                <a:ext uri="{FF2B5EF4-FFF2-40B4-BE49-F238E27FC236}">
                  <a16:creationId xmlns:a16="http://schemas.microsoft.com/office/drawing/2014/main" id="{2A273123-555A-D04B-B6ED-C87842DD5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7688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445" name="Freeform 34">
              <a:extLst>
                <a:ext uri="{FF2B5EF4-FFF2-40B4-BE49-F238E27FC236}">
                  <a16:creationId xmlns:a16="http://schemas.microsoft.com/office/drawing/2014/main" id="{419D0579-D927-DA46-AEA5-54246631B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0096" y="274478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</p:grpSp>
      <p:grpSp>
        <p:nvGrpSpPr>
          <p:cNvPr id="467" name="Group 11">
            <a:extLst>
              <a:ext uri="{FF2B5EF4-FFF2-40B4-BE49-F238E27FC236}">
                <a16:creationId xmlns:a16="http://schemas.microsoft.com/office/drawing/2014/main" id="{66FBC8A2-5645-994C-9118-449CA9457F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25117" y="1896581"/>
            <a:ext cx="377140" cy="383214"/>
            <a:chOff x="2511" y="1238"/>
            <a:chExt cx="745" cy="757"/>
          </a:xfrm>
          <a:solidFill>
            <a:schemeClr val="bg2"/>
          </a:solidFill>
        </p:grpSpPr>
        <p:sp>
          <p:nvSpPr>
            <p:cNvPr id="468" name="Freeform 12">
              <a:extLst>
                <a:ext uri="{FF2B5EF4-FFF2-40B4-BE49-F238E27FC236}">
                  <a16:creationId xmlns:a16="http://schemas.microsoft.com/office/drawing/2014/main" id="{E97B7D24-21AD-AF4A-8089-F4F1139C5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1790"/>
              <a:ext cx="161" cy="205"/>
            </a:xfrm>
            <a:custGeom>
              <a:avLst/>
              <a:gdLst>
                <a:gd name="T0" fmla="*/ 0 w 131"/>
                <a:gd name="T1" fmla="*/ 21 h 171"/>
                <a:gd name="T2" fmla="*/ 21 w 131"/>
                <a:gd name="T3" fmla="*/ 0 h 171"/>
                <a:gd name="T4" fmla="*/ 109 w 131"/>
                <a:gd name="T5" fmla="*/ 0 h 171"/>
                <a:gd name="T6" fmla="*/ 131 w 131"/>
                <a:gd name="T7" fmla="*/ 21 h 171"/>
                <a:gd name="T8" fmla="*/ 131 w 131"/>
                <a:gd name="T9" fmla="*/ 149 h 171"/>
                <a:gd name="T10" fmla="*/ 109 w 131"/>
                <a:gd name="T11" fmla="*/ 171 h 171"/>
                <a:gd name="T12" fmla="*/ 21 w 131"/>
                <a:gd name="T13" fmla="*/ 171 h 171"/>
                <a:gd name="T14" fmla="*/ 0 w 131"/>
                <a:gd name="T15" fmla="*/ 149 h 171"/>
                <a:gd name="T16" fmla="*/ 0 w 131"/>
                <a:gd name="T17" fmla="*/ 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71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149"/>
                    <a:pt x="131" y="149"/>
                    <a:pt x="131" y="149"/>
                  </a:cubicBezTo>
                  <a:cubicBezTo>
                    <a:pt x="131" y="162"/>
                    <a:pt x="121" y="171"/>
                    <a:pt x="109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9" y="171"/>
                    <a:pt x="0" y="162"/>
                    <a:pt x="0" y="149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69" name="Freeform 13">
              <a:extLst>
                <a:ext uri="{FF2B5EF4-FFF2-40B4-BE49-F238E27FC236}">
                  <a16:creationId xmlns:a16="http://schemas.microsoft.com/office/drawing/2014/main" id="{F8331A5C-2B60-B74E-8815-7FE3F9BC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1705"/>
              <a:ext cx="161" cy="290"/>
            </a:xfrm>
            <a:custGeom>
              <a:avLst/>
              <a:gdLst>
                <a:gd name="T0" fmla="*/ 0 w 131"/>
                <a:gd name="T1" fmla="*/ 22 h 242"/>
                <a:gd name="T2" fmla="*/ 21 w 131"/>
                <a:gd name="T3" fmla="*/ 0 h 242"/>
                <a:gd name="T4" fmla="*/ 109 w 131"/>
                <a:gd name="T5" fmla="*/ 0 h 242"/>
                <a:gd name="T6" fmla="*/ 131 w 131"/>
                <a:gd name="T7" fmla="*/ 22 h 242"/>
                <a:gd name="T8" fmla="*/ 131 w 131"/>
                <a:gd name="T9" fmla="*/ 220 h 242"/>
                <a:gd name="T10" fmla="*/ 109 w 131"/>
                <a:gd name="T11" fmla="*/ 242 h 242"/>
                <a:gd name="T12" fmla="*/ 21 w 131"/>
                <a:gd name="T13" fmla="*/ 242 h 242"/>
                <a:gd name="T14" fmla="*/ 0 w 131"/>
                <a:gd name="T15" fmla="*/ 220 h 242"/>
                <a:gd name="T16" fmla="*/ 0 w 131"/>
                <a:gd name="T17" fmla="*/ 2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42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31" y="233"/>
                    <a:pt x="121" y="242"/>
                    <a:pt x="109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9" y="242"/>
                    <a:pt x="0" y="233"/>
                    <a:pt x="0" y="220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70" name="Freeform 14">
              <a:extLst>
                <a:ext uri="{FF2B5EF4-FFF2-40B4-BE49-F238E27FC236}">
                  <a16:creationId xmlns:a16="http://schemas.microsoft.com/office/drawing/2014/main" id="{A95F520F-2C34-7E4C-B183-B42DACCD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1572"/>
              <a:ext cx="161" cy="423"/>
            </a:xfrm>
            <a:custGeom>
              <a:avLst/>
              <a:gdLst>
                <a:gd name="T0" fmla="*/ 0 w 131"/>
                <a:gd name="T1" fmla="*/ 21 h 353"/>
                <a:gd name="T2" fmla="*/ 21 w 131"/>
                <a:gd name="T3" fmla="*/ 0 h 353"/>
                <a:gd name="T4" fmla="*/ 109 w 131"/>
                <a:gd name="T5" fmla="*/ 0 h 353"/>
                <a:gd name="T6" fmla="*/ 131 w 131"/>
                <a:gd name="T7" fmla="*/ 21 h 353"/>
                <a:gd name="T8" fmla="*/ 131 w 131"/>
                <a:gd name="T9" fmla="*/ 331 h 353"/>
                <a:gd name="T10" fmla="*/ 109 w 131"/>
                <a:gd name="T11" fmla="*/ 353 h 353"/>
                <a:gd name="T12" fmla="*/ 21 w 131"/>
                <a:gd name="T13" fmla="*/ 353 h 353"/>
                <a:gd name="T14" fmla="*/ 0 w 131"/>
                <a:gd name="T15" fmla="*/ 331 h 353"/>
                <a:gd name="T16" fmla="*/ 0 w 131"/>
                <a:gd name="T17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53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1" y="344"/>
                    <a:pt x="121" y="353"/>
                    <a:pt x="109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9" y="353"/>
                    <a:pt x="0" y="344"/>
                    <a:pt x="0" y="331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71" name="Freeform 15">
              <a:extLst>
                <a:ext uri="{FF2B5EF4-FFF2-40B4-BE49-F238E27FC236}">
                  <a16:creationId xmlns:a16="http://schemas.microsoft.com/office/drawing/2014/main" id="{6095A4CD-1CC2-4240-9F5D-25037632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1632"/>
              <a:ext cx="161" cy="363"/>
            </a:xfrm>
            <a:custGeom>
              <a:avLst/>
              <a:gdLst>
                <a:gd name="T0" fmla="*/ 0 w 131"/>
                <a:gd name="T1" fmla="*/ 22 h 303"/>
                <a:gd name="T2" fmla="*/ 21 w 131"/>
                <a:gd name="T3" fmla="*/ 0 h 303"/>
                <a:gd name="T4" fmla="*/ 109 w 131"/>
                <a:gd name="T5" fmla="*/ 0 h 303"/>
                <a:gd name="T6" fmla="*/ 131 w 131"/>
                <a:gd name="T7" fmla="*/ 22 h 303"/>
                <a:gd name="T8" fmla="*/ 131 w 131"/>
                <a:gd name="T9" fmla="*/ 281 h 303"/>
                <a:gd name="T10" fmla="*/ 109 w 131"/>
                <a:gd name="T11" fmla="*/ 303 h 303"/>
                <a:gd name="T12" fmla="*/ 21 w 131"/>
                <a:gd name="T13" fmla="*/ 303 h 303"/>
                <a:gd name="T14" fmla="*/ 0 w 131"/>
                <a:gd name="T15" fmla="*/ 281 h 303"/>
                <a:gd name="T16" fmla="*/ 0 w 131"/>
                <a:gd name="T17" fmla="*/ 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03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1" y="294"/>
                    <a:pt x="121" y="303"/>
                    <a:pt x="109" y="303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9" y="303"/>
                    <a:pt x="0" y="294"/>
                    <a:pt x="0" y="281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472" name="Freeform 16">
              <a:extLst>
                <a:ext uri="{FF2B5EF4-FFF2-40B4-BE49-F238E27FC236}">
                  <a16:creationId xmlns:a16="http://schemas.microsoft.com/office/drawing/2014/main" id="{21BF22CF-4A76-D84F-8876-85DC3D91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238"/>
              <a:ext cx="741" cy="381"/>
            </a:xfrm>
            <a:custGeom>
              <a:avLst/>
              <a:gdLst>
                <a:gd name="T0" fmla="*/ 567 w 603"/>
                <a:gd name="T1" fmla="*/ 70 h 318"/>
                <a:gd name="T2" fmla="*/ 518 w 603"/>
                <a:gd name="T3" fmla="*/ 81 h 318"/>
                <a:gd name="T4" fmla="*/ 517 w 603"/>
                <a:gd name="T5" fmla="*/ 84 h 318"/>
                <a:gd name="T6" fmla="*/ 425 w 603"/>
                <a:gd name="T7" fmla="*/ 50 h 318"/>
                <a:gd name="T8" fmla="*/ 415 w 603"/>
                <a:gd name="T9" fmla="*/ 23 h 318"/>
                <a:gd name="T10" fmla="*/ 351 w 603"/>
                <a:gd name="T11" fmla="*/ 16 h 318"/>
                <a:gd name="T12" fmla="*/ 336 w 603"/>
                <a:gd name="T13" fmla="*/ 63 h 318"/>
                <a:gd name="T14" fmla="*/ 337 w 603"/>
                <a:gd name="T15" fmla="*/ 66 h 318"/>
                <a:gd name="T16" fmla="*/ 232 w 603"/>
                <a:gd name="T17" fmla="*/ 149 h 318"/>
                <a:gd name="T18" fmla="*/ 198 w 603"/>
                <a:gd name="T19" fmla="*/ 152 h 318"/>
                <a:gd name="T20" fmla="*/ 172 w 603"/>
                <a:gd name="T21" fmla="*/ 195 h 318"/>
                <a:gd name="T22" fmla="*/ 173 w 603"/>
                <a:gd name="T23" fmla="*/ 197 h 318"/>
                <a:gd name="T24" fmla="*/ 84 w 603"/>
                <a:gd name="T25" fmla="*/ 240 h 318"/>
                <a:gd name="T26" fmla="*/ 82 w 603"/>
                <a:gd name="T27" fmla="*/ 238 h 318"/>
                <a:gd name="T28" fmla="*/ 33 w 603"/>
                <a:gd name="T29" fmla="*/ 231 h 318"/>
                <a:gd name="T30" fmla="*/ 11 w 603"/>
                <a:gd name="T31" fmla="*/ 292 h 318"/>
                <a:gd name="T32" fmla="*/ 54 w 603"/>
                <a:gd name="T33" fmla="*/ 317 h 318"/>
                <a:gd name="T34" fmla="*/ 72 w 603"/>
                <a:gd name="T35" fmla="*/ 313 h 318"/>
                <a:gd name="T36" fmla="*/ 98 w 603"/>
                <a:gd name="T37" fmla="*/ 270 h 318"/>
                <a:gd name="T38" fmla="*/ 97 w 603"/>
                <a:gd name="T39" fmla="*/ 267 h 318"/>
                <a:gd name="T40" fmla="*/ 186 w 603"/>
                <a:gd name="T41" fmla="*/ 225 h 318"/>
                <a:gd name="T42" fmla="*/ 188 w 603"/>
                <a:gd name="T43" fmla="*/ 227 h 318"/>
                <a:gd name="T44" fmla="*/ 237 w 603"/>
                <a:gd name="T45" fmla="*/ 234 h 318"/>
                <a:gd name="T46" fmla="*/ 259 w 603"/>
                <a:gd name="T47" fmla="*/ 173 h 318"/>
                <a:gd name="T48" fmla="*/ 256 w 603"/>
                <a:gd name="T49" fmla="*/ 168 h 318"/>
                <a:gd name="T50" fmla="*/ 356 w 603"/>
                <a:gd name="T51" fmla="*/ 89 h 318"/>
                <a:gd name="T52" fmla="*/ 358 w 603"/>
                <a:gd name="T53" fmla="*/ 91 h 318"/>
                <a:gd name="T54" fmla="*/ 408 w 603"/>
                <a:gd name="T55" fmla="*/ 87 h 318"/>
                <a:gd name="T56" fmla="*/ 416 w 603"/>
                <a:gd name="T57" fmla="*/ 78 h 318"/>
                <a:gd name="T58" fmla="*/ 506 w 603"/>
                <a:gd name="T59" fmla="*/ 112 h 318"/>
                <a:gd name="T60" fmla="*/ 506 w 603"/>
                <a:gd name="T61" fmla="*/ 115 h 318"/>
                <a:gd name="T62" fmla="*/ 536 w 603"/>
                <a:gd name="T63" fmla="*/ 155 h 318"/>
                <a:gd name="T64" fmla="*/ 594 w 603"/>
                <a:gd name="T65" fmla="*/ 128 h 318"/>
                <a:gd name="T66" fmla="*/ 567 w 603"/>
                <a:gd name="T67" fmla="*/ 7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3" h="318">
                  <a:moveTo>
                    <a:pt x="567" y="70"/>
                  </a:moveTo>
                  <a:cubicBezTo>
                    <a:pt x="550" y="63"/>
                    <a:pt x="530" y="69"/>
                    <a:pt x="518" y="81"/>
                  </a:cubicBezTo>
                  <a:cubicBezTo>
                    <a:pt x="517" y="84"/>
                    <a:pt x="517" y="84"/>
                    <a:pt x="517" y="8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425" y="40"/>
                    <a:pt x="421" y="31"/>
                    <a:pt x="415" y="23"/>
                  </a:cubicBezTo>
                  <a:cubicBezTo>
                    <a:pt x="400" y="3"/>
                    <a:pt x="371" y="0"/>
                    <a:pt x="351" y="16"/>
                  </a:cubicBezTo>
                  <a:cubicBezTo>
                    <a:pt x="337" y="27"/>
                    <a:pt x="331" y="46"/>
                    <a:pt x="336" y="63"/>
                  </a:cubicBezTo>
                  <a:cubicBezTo>
                    <a:pt x="337" y="66"/>
                    <a:pt x="337" y="66"/>
                    <a:pt x="337" y="66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21" y="146"/>
                    <a:pt x="209" y="146"/>
                    <a:pt x="198" y="152"/>
                  </a:cubicBezTo>
                  <a:cubicBezTo>
                    <a:pt x="181" y="160"/>
                    <a:pt x="172" y="177"/>
                    <a:pt x="172" y="195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38"/>
                    <a:pt x="82" y="238"/>
                    <a:pt x="82" y="238"/>
                  </a:cubicBezTo>
                  <a:cubicBezTo>
                    <a:pt x="69" y="226"/>
                    <a:pt x="50" y="223"/>
                    <a:pt x="33" y="231"/>
                  </a:cubicBezTo>
                  <a:cubicBezTo>
                    <a:pt x="10" y="242"/>
                    <a:pt x="0" y="269"/>
                    <a:pt x="11" y="292"/>
                  </a:cubicBezTo>
                  <a:cubicBezTo>
                    <a:pt x="19" y="309"/>
                    <a:pt x="37" y="318"/>
                    <a:pt x="54" y="317"/>
                  </a:cubicBezTo>
                  <a:cubicBezTo>
                    <a:pt x="60" y="317"/>
                    <a:pt x="66" y="316"/>
                    <a:pt x="72" y="313"/>
                  </a:cubicBezTo>
                  <a:cubicBezTo>
                    <a:pt x="89" y="305"/>
                    <a:pt x="98" y="288"/>
                    <a:pt x="98" y="270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201" y="238"/>
                    <a:pt x="220" y="242"/>
                    <a:pt x="237" y="234"/>
                  </a:cubicBezTo>
                  <a:cubicBezTo>
                    <a:pt x="260" y="223"/>
                    <a:pt x="270" y="196"/>
                    <a:pt x="259" y="173"/>
                  </a:cubicBezTo>
                  <a:cubicBezTo>
                    <a:pt x="258" y="171"/>
                    <a:pt x="257" y="170"/>
                    <a:pt x="256" y="168"/>
                  </a:cubicBezTo>
                  <a:cubicBezTo>
                    <a:pt x="356" y="89"/>
                    <a:pt x="356" y="89"/>
                    <a:pt x="356" y="89"/>
                  </a:cubicBezTo>
                  <a:cubicBezTo>
                    <a:pt x="358" y="91"/>
                    <a:pt x="358" y="91"/>
                    <a:pt x="358" y="91"/>
                  </a:cubicBezTo>
                  <a:cubicBezTo>
                    <a:pt x="373" y="100"/>
                    <a:pt x="393" y="98"/>
                    <a:pt x="408" y="87"/>
                  </a:cubicBezTo>
                  <a:cubicBezTo>
                    <a:pt x="411" y="84"/>
                    <a:pt x="414" y="81"/>
                    <a:pt x="416" y="78"/>
                  </a:cubicBezTo>
                  <a:cubicBezTo>
                    <a:pt x="506" y="112"/>
                    <a:pt x="506" y="112"/>
                    <a:pt x="506" y="112"/>
                  </a:cubicBezTo>
                  <a:cubicBezTo>
                    <a:pt x="506" y="115"/>
                    <a:pt x="506" y="115"/>
                    <a:pt x="506" y="115"/>
                  </a:cubicBezTo>
                  <a:cubicBezTo>
                    <a:pt x="507" y="132"/>
                    <a:pt x="518" y="149"/>
                    <a:pt x="536" y="155"/>
                  </a:cubicBezTo>
                  <a:cubicBezTo>
                    <a:pt x="559" y="164"/>
                    <a:pt x="585" y="152"/>
                    <a:pt x="594" y="128"/>
                  </a:cubicBezTo>
                  <a:cubicBezTo>
                    <a:pt x="603" y="105"/>
                    <a:pt x="591" y="79"/>
                    <a:pt x="56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56AF9342-1A68-0248-9E19-43D9981C921F}"/>
              </a:ext>
            </a:extLst>
          </p:cNvPr>
          <p:cNvGrpSpPr>
            <a:grpSpLocks noChangeAspect="1"/>
          </p:cNvGrpSpPr>
          <p:nvPr/>
        </p:nvGrpSpPr>
        <p:grpSpPr>
          <a:xfrm>
            <a:off x="6335136" y="1888036"/>
            <a:ext cx="423408" cy="400304"/>
            <a:chOff x="5707893" y="2744788"/>
            <a:chExt cx="598459" cy="565805"/>
          </a:xfrm>
          <a:solidFill>
            <a:schemeClr val="tx2">
              <a:lumMod val="75000"/>
            </a:schemeClr>
          </a:solidFill>
        </p:grpSpPr>
        <p:sp>
          <p:nvSpPr>
            <p:cNvPr id="512" name="Freeform 34">
              <a:extLst>
                <a:ext uri="{FF2B5EF4-FFF2-40B4-BE49-F238E27FC236}">
                  <a16:creationId xmlns:a16="http://schemas.microsoft.com/office/drawing/2014/main" id="{3E79AC09-78E7-D24E-B8DF-DEA1CEF8C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893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513" name="Freeform 34">
              <a:extLst>
                <a:ext uri="{FF2B5EF4-FFF2-40B4-BE49-F238E27FC236}">
                  <a16:creationId xmlns:a16="http://schemas.microsoft.com/office/drawing/2014/main" id="{2A273123-555A-D04B-B6ED-C87842DD5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7688" y="300375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539" name="Freeform 34">
              <a:extLst>
                <a:ext uri="{FF2B5EF4-FFF2-40B4-BE49-F238E27FC236}">
                  <a16:creationId xmlns:a16="http://schemas.microsoft.com/office/drawing/2014/main" id="{419D0579-D927-DA46-AEA5-54246631B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0096" y="2744788"/>
              <a:ext cx="288664" cy="306835"/>
            </a:xfrm>
            <a:custGeom>
              <a:avLst/>
              <a:gdLst>
                <a:gd name="T0" fmla="*/ 487 w 1135"/>
                <a:gd name="T1" fmla="*/ 1224 h 1224"/>
                <a:gd name="T2" fmla="*/ 506 w 1135"/>
                <a:gd name="T3" fmla="*/ 1219 h 1224"/>
                <a:gd name="T4" fmla="*/ 527 w 1135"/>
                <a:gd name="T5" fmla="*/ 1185 h 1224"/>
                <a:gd name="T6" fmla="*/ 527 w 1135"/>
                <a:gd name="T7" fmla="*/ 682 h 1224"/>
                <a:gd name="T8" fmla="*/ 506 w 1135"/>
                <a:gd name="T9" fmla="*/ 650 h 1224"/>
                <a:gd name="T10" fmla="*/ 61 w 1135"/>
                <a:gd name="T11" fmla="*/ 397 h 1224"/>
                <a:gd name="T12" fmla="*/ 40 w 1135"/>
                <a:gd name="T13" fmla="*/ 392 h 1224"/>
                <a:gd name="T14" fmla="*/ 21 w 1135"/>
                <a:gd name="T15" fmla="*/ 397 h 1224"/>
                <a:gd name="T16" fmla="*/ 0 w 1135"/>
                <a:gd name="T17" fmla="*/ 431 h 1224"/>
                <a:gd name="T18" fmla="*/ 0 w 1135"/>
                <a:gd name="T19" fmla="*/ 934 h 1224"/>
                <a:gd name="T20" fmla="*/ 21 w 1135"/>
                <a:gd name="T21" fmla="*/ 968 h 1224"/>
                <a:gd name="T22" fmla="*/ 466 w 1135"/>
                <a:gd name="T23" fmla="*/ 1219 h 1224"/>
                <a:gd name="T24" fmla="*/ 487 w 1135"/>
                <a:gd name="T25" fmla="*/ 1224 h 1224"/>
                <a:gd name="T26" fmla="*/ 647 w 1135"/>
                <a:gd name="T27" fmla="*/ 1224 h 1224"/>
                <a:gd name="T28" fmla="*/ 666 w 1135"/>
                <a:gd name="T29" fmla="*/ 1219 h 1224"/>
                <a:gd name="T30" fmla="*/ 1114 w 1135"/>
                <a:gd name="T31" fmla="*/ 968 h 1224"/>
                <a:gd name="T32" fmla="*/ 1135 w 1135"/>
                <a:gd name="T33" fmla="*/ 934 h 1224"/>
                <a:gd name="T34" fmla="*/ 1135 w 1135"/>
                <a:gd name="T35" fmla="*/ 431 h 1224"/>
                <a:gd name="T36" fmla="*/ 1114 w 1135"/>
                <a:gd name="T37" fmla="*/ 397 h 1224"/>
                <a:gd name="T38" fmla="*/ 1095 w 1135"/>
                <a:gd name="T39" fmla="*/ 392 h 1224"/>
                <a:gd name="T40" fmla="*/ 1074 w 1135"/>
                <a:gd name="T41" fmla="*/ 397 h 1224"/>
                <a:gd name="T42" fmla="*/ 626 w 1135"/>
                <a:gd name="T43" fmla="*/ 650 h 1224"/>
                <a:gd name="T44" fmla="*/ 607 w 1135"/>
                <a:gd name="T45" fmla="*/ 682 h 1224"/>
                <a:gd name="T46" fmla="*/ 607 w 1135"/>
                <a:gd name="T47" fmla="*/ 1185 h 1224"/>
                <a:gd name="T48" fmla="*/ 626 w 1135"/>
                <a:gd name="T49" fmla="*/ 1219 h 1224"/>
                <a:gd name="T50" fmla="*/ 647 w 1135"/>
                <a:gd name="T51" fmla="*/ 1224 h 1224"/>
                <a:gd name="T52" fmla="*/ 567 w 1135"/>
                <a:gd name="T53" fmla="*/ 580 h 1224"/>
                <a:gd name="T54" fmla="*/ 586 w 1135"/>
                <a:gd name="T55" fmla="*/ 576 h 1224"/>
                <a:gd name="T56" fmla="*/ 1034 w 1135"/>
                <a:gd name="T57" fmla="*/ 324 h 1224"/>
                <a:gd name="T58" fmla="*/ 1055 w 1135"/>
                <a:gd name="T59" fmla="*/ 290 h 1224"/>
                <a:gd name="T60" fmla="*/ 1034 w 1135"/>
                <a:gd name="T61" fmla="*/ 256 h 1224"/>
                <a:gd name="T62" fmla="*/ 586 w 1135"/>
                <a:gd name="T63" fmla="*/ 4 h 1224"/>
                <a:gd name="T64" fmla="*/ 567 w 1135"/>
                <a:gd name="T65" fmla="*/ 0 h 1224"/>
                <a:gd name="T66" fmla="*/ 546 w 1135"/>
                <a:gd name="T67" fmla="*/ 4 h 1224"/>
                <a:gd name="T68" fmla="*/ 101 w 1135"/>
                <a:gd name="T69" fmla="*/ 256 h 1224"/>
                <a:gd name="T70" fmla="*/ 80 w 1135"/>
                <a:gd name="T71" fmla="*/ 290 h 1224"/>
                <a:gd name="T72" fmla="*/ 101 w 1135"/>
                <a:gd name="T73" fmla="*/ 324 h 1224"/>
                <a:gd name="T74" fmla="*/ 546 w 1135"/>
                <a:gd name="T75" fmla="*/ 576 h 1224"/>
                <a:gd name="T76" fmla="*/ 567 w 1135"/>
                <a:gd name="T77" fmla="*/ 58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35" h="1224">
                  <a:moveTo>
                    <a:pt x="487" y="1224"/>
                  </a:moveTo>
                  <a:cubicBezTo>
                    <a:pt x="495" y="1224"/>
                    <a:pt x="502" y="1224"/>
                    <a:pt x="506" y="1219"/>
                  </a:cubicBezTo>
                  <a:cubicBezTo>
                    <a:pt x="520" y="1212"/>
                    <a:pt x="527" y="1201"/>
                    <a:pt x="527" y="1185"/>
                  </a:cubicBezTo>
                  <a:cubicBezTo>
                    <a:pt x="527" y="1185"/>
                    <a:pt x="527" y="1185"/>
                    <a:pt x="527" y="682"/>
                  </a:cubicBezTo>
                  <a:cubicBezTo>
                    <a:pt x="527" y="669"/>
                    <a:pt x="520" y="657"/>
                    <a:pt x="506" y="650"/>
                  </a:cubicBezTo>
                  <a:cubicBezTo>
                    <a:pt x="506" y="650"/>
                    <a:pt x="506" y="650"/>
                    <a:pt x="61" y="397"/>
                  </a:cubicBezTo>
                  <a:cubicBezTo>
                    <a:pt x="54" y="394"/>
                    <a:pt x="47" y="392"/>
                    <a:pt x="40" y="392"/>
                  </a:cubicBezTo>
                  <a:cubicBezTo>
                    <a:pt x="33" y="392"/>
                    <a:pt x="26" y="394"/>
                    <a:pt x="21" y="397"/>
                  </a:cubicBezTo>
                  <a:cubicBezTo>
                    <a:pt x="7" y="404"/>
                    <a:pt x="0" y="417"/>
                    <a:pt x="0" y="431"/>
                  </a:cubicBezTo>
                  <a:cubicBezTo>
                    <a:pt x="0" y="431"/>
                    <a:pt x="0" y="431"/>
                    <a:pt x="0" y="934"/>
                  </a:cubicBezTo>
                  <a:cubicBezTo>
                    <a:pt x="0" y="947"/>
                    <a:pt x="7" y="961"/>
                    <a:pt x="21" y="968"/>
                  </a:cubicBezTo>
                  <a:cubicBezTo>
                    <a:pt x="21" y="968"/>
                    <a:pt x="21" y="968"/>
                    <a:pt x="466" y="1219"/>
                  </a:cubicBezTo>
                  <a:cubicBezTo>
                    <a:pt x="473" y="1224"/>
                    <a:pt x="480" y="1224"/>
                    <a:pt x="487" y="1224"/>
                  </a:cubicBezTo>
                  <a:close/>
                  <a:moveTo>
                    <a:pt x="647" y="1224"/>
                  </a:moveTo>
                  <a:cubicBezTo>
                    <a:pt x="654" y="1224"/>
                    <a:pt x="661" y="1224"/>
                    <a:pt x="666" y="1219"/>
                  </a:cubicBezTo>
                  <a:cubicBezTo>
                    <a:pt x="666" y="1219"/>
                    <a:pt x="666" y="1219"/>
                    <a:pt x="1114" y="968"/>
                  </a:cubicBezTo>
                  <a:cubicBezTo>
                    <a:pt x="1125" y="961"/>
                    <a:pt x="1135" y="947"/>
                    <a:pt x="1135" y="934"/>
                  </a:cubicBezTo>
                  <a:cubicBezTo>
                    <a:pt x="1135" y="934"/>
                    <a:pt x="1135" y="934"/>
                    <a:pt x="1135" y="431"/>
                  </a:cubicBezTo>
                  <a:cubicBezTo>
                    <a:pt x="1135" y="417"/>
                    <a:pt x="1125" y="404"/>
                    <a:pt x="1114" y="397"/>
                  </a:cubicBezTo>
                  <a:cubicBezTo>
                    <a:pt x="1107" y="394"/>
                    <a:pt x="1100" y="392"/>
                    <a:pt x="1095" y="392"/>
                  </a:cubicBezTo>
                  <a:cubicBezTo>
                    <a:pt x="1088" y="392"/>
                    <a:pt x="1081" y="394"/>
                    <a:pt x="1074" y="397"/>
                  </a:cubicBezTo>
                  <a:cubicBezTo>
                    <a:pt x="1074" y="397"/>
                    <a:pt x="1074" y="397"/>
                    <a:pt x="626" y="650"/>
                  </a:cubicBezTo>
                  <a:cubicBezTo>
                    <a:pt x="614" y="657"/>
                    <a:pt x="607" y="669"/>
                    <a:pt x="607" y="682"/>
                  </a:cubicBezTo>
                  <a:cubicBezTo>
                    <a:pt x="607" y="682"/>
                    <a:pt x="607" y="682"/>
                    <a:pt x="607" y="1185"/>
                  </a:cubicBezTo>
                  <a:cubicBezTo>
                    <a:pt x="607" y="1201"/>
                    <a:pt x="614" y="1212"/>
                    <a:pt x="626" y="1219"/>
                  </a:cubicBezTo>
                  <a:cubicBezTo>
                    <a:pt x="633" y="1224"/>
                    <a:pt x="640" y="1224"/>
                    <a:pt x="647" y="1224"/>
                  </a:cubicBezTo>
                  <a:close/>
                  <a:moveTo>
                    <a:pt x="567" y="580"/>
                  </a:moveTo>
                  <a:cubicBezTo>
                    <a:pt x="574" y="580"/>
                    <a:pt x="581" y="580"/>
                    <a:pt x="586" y="576"/>
                  </a:cubicBezTo>
                  <a:cubicBezTo>
                    <a:pt x="586" y="576"/>
                    <a:pt x="586" y="576"/>
                    <a:pt x="1034" y="324"/>
                  </a:cubicBezTo>
                  <a:cubicBezTo>
                    <a:pt x="1045" y="318"/>
                    <a:pt x="1055" y="304"/>
                    <a:pt x="1055" y="290"/>
                  </a:cubicBezTo>
                  <a:cubicBezTo>
                    <a:pt x="1055" y="276"/>
                    <a:pt x="1045" y="265"/>
                    <a:pt x="1034" y="256"/>
                  </a:cubicBezTo>
                  <a:cubicBezTo>
                    <a:pt x="1034" y="256"/>
                    <a:pt x="1034" y="256"/>
                    <a:pt x="586" y="4"/>
                  </a:cubicBezTo>
                  <a:cubicBezTo>
                    <a:pt x="581" y="2"/>
                    <a:pt x="574" y="0"/>
                    <a:pt x="567" y="0"/>
                  </a:cubicBezTo>
                  <a:cubicBezTo>
                    <a:pt x="560" y="0"/>
                    <a:pt x="553" y="2"/>
                    <a:pt x="546" y="4"/>
                  </a:cubicBezTo>
                  <a:cubicBezTo>
                    <a:pt x="546" y="4"/>
                    <a:pt x="546" y="4"/>
                    <a:pt x="101" y="256"/>
                  </a:cubicBezTo>
                  <a:cubicBezTo>
                    <a:pt x="87" y="265"/>
                    <a:pt x="80" y="276"/>
                    <a:pt x="80" y="290"/>
                  </a:cubicBezTo>
                  <a:cubicBezTo>
                    <a:pt x="80" y="304"/>
                    <a:pt x="87" y="318"/>
                    <a:pt x="101" y="324"/>
                  </a:cubicBezTo>
                  <a:cubicBezTo>
                    <a:pt x="101" y="324"/>
                    <a:pt x="101" y="324"/>
                    <a:pt x="546" y="576"/>
                  </a:cubicBezTo>
                  <a:cubicBezTo>
                    <a:pt x="553" y="580"/>
                    <a:pt x="560" y="580"/>
                    <a:pt x="567" y="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</p:grpSp>
      <p:sp>
        <p:nvSpPr>
          <p:cNvPr id="246" name="Rounded Rectangle 245"/>
          <p:cNvSpPr/>
          <p:nvPr/>
        </p:nvSpPr>
        <p:spPr>
          <a:xfrm>
            <a:off x="150373" y="472960"/>
            <a:ext cx="2905371" cy="43614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b="1" dirty="0">
                <a:solidFill>
                  <a:srgbClr val="21D5FF"/>
                </a:solidFill>
                <a:latin typeface="CiscoSansTT ExtraLight"/>
                <a:ea typeface="CiscoSansTT" charset="0"/>
                <a:cs typeface="CiscoSansTT" charset="0"/>
              </a:rPr>
              <a:t>Trusted Workforce</a:t>
            </a:r>
            <a:r>
              <a:rPr lang="en-US" sz="120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CiscoSansTT" charset="0"/>
                <a:cs typeface="CiscoSansTT" charset="0"/>
              </a:rPr>
              <a:t> </a:t>
            </a:r>
            <a: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  <a:t>       User and Device Access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3079874" y="472960"/>
            <a:ext cx="2976939" cy="43614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b="1" dirty="0">
                <a:solidFill>
                  <a:srgbClr val="00BCEB"/>
                </a:solidFill>
                <a:latin typeface="CiscoSansTT ExtraLight"/>
                <a:ea typeface="CiscoSansTT" charset="0"/>
                <a:cs typeface="CiscoSansTT" charset="0"/>
              </a:rPr>
              <a:t>Trusted Workplace</a:t>
            </a:r>
            <a: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  <a:t>             IoT, Edge and Sensor Access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6123101" y="472960"/>
            <a:ext cx="2905371" cy="43614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b="1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CiscoSansTT" charset="0"/>
                <a:cs typeface="CiscoSansTT" charset="0"/>
              </a:rPr>
              <a:t>Trusted Workloads </a:t>
            </a:r>
            <a:b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</a:br>
            <a:r>
              <a:rPr lang="en-US" sz="1200" dirty="0">
                <a:solidFill>
                  <a:srgbClr val="282828"/>
                </a:solidFill>
                <a:latin typeface="CiscoSansTT ExtraLight"/>
                <a:ea typeface="CiscoSansTT" charset="0"/>
                <a:cs typeface="CiscoSansTT" charset="0"/>
              </a:rPr>
              <a:t>App and Data Access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666" y="987784"/>
            <a:ext cx="2899078" cy="2899076"/>
            <a:chOff x="156665" y="1605863"/>
            <a:chExt cx="2899078" cy="2899076"/>
          </a:xfrm>
        </p:grpSpPr>
        <p:grpSp>
          <p:nvGrpSpPr>
            <p:cNvPr id="22" name="Group 21"/>
            <p:cNvGrpSpPr/>
            <p:nvPr/>
          </p:nvGrpSpPr>
          <p:grpSpPr>
            <a:xfrm>
              <a:off x="979183" y="2428382"/>
              <a:ext cx="1254040" cy="1254040"/>
              <a:chOff x="919096" y="5415471"/>
              <a:chExt cx="1416746" cy="1416747"/>
            </a:xfrm>
            <a:noFill/>
          </p:grpSpPr>
          <p:sp>
            <p:nvSpPr>
              <p:cNvPr id="843" name="Arc 842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11491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844" name="Arc 843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9747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tx2">
                    <a:lumMod val="75000"/>
                  </a:schemeClr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845" name="Arc 844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447896">
                <a:off x="919097" y="5415471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919096" y="5415471"/>
                <a:ext cx="1416746" cy="1416746"/>
                <a:chOff x="919096" y="5415471"/>
                <a:chExt cx="1416746" cy="1416746"/>
              </a:xfrm>
              <a:grpFill/>
            </p:grpSpPr>
            <p:sp>
              <p:nvSpPr>
                <p:cNvPr id="703" name="Arc 702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3105">
                  <a:off x="919097" y="5415471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  <p:sp>
              <p:nvSpPr>
                <p:cNvPr id="846" name="Arc 845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78894">
                  <a:off x="919097" y="5415470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</p:grpSp>
        </p:grpSp>
        <p:sp>
          <p:nvSpPr>
            <p:cNvPr id="177" name="Oval 176"/>
            <p:cNvSpPr/>
            <p:nvPr/>
          </p:nvSpPr>
          <p:spPr>
            <a:xfrm>
              <a:off x="156665" y="1605863"/>
              <a:ext cx="2899078" cy="289907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200" dirty="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117626" y="987784"/>
            <a:ext cx="2899078" cy="2899076"/>
            <a:chOff x="156665" y="1605863"/>
            <a:chExt cx="2899078" cy="2899076"/>
          </a:xfrm>
        </p:grpSpPr>
        <p:grpSp>
          <p:nvGrpSpPr>
            <p:cNvPr id="180" name="Group 179"/>
            <p:cNvGrpSpPr/>
            <p:nvPr/>
          </p:nvGrpSpPr>
          <p:grpSpPr>
            <a:xfrm>
              <a:off x="979183" y="2428382"/>
              <a:ext cx="1254040" cy="1254040"/>
              <a:chOff x="919096" y="5415471"/>
              <a:chExt cx="1416746" cy="1416747"/>
            </a:xfrm>
            <a:noFill/>
          </p:grpSpPr>
          <p:sp>
            <p:nvSpPr>
              <p:cNvPr id="187" name="Arc 186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11491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188" name="Arc 187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9747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tx2">
                    <a:lumMod val="75000"/>
                  </a:schemeClr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189" name="Arc 188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447896">
                <a:off x="919097" y="5415471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grpSp>
            <p:nvGrpSpPr>
              <p:cNvPr id="190" name="Group 189"/>
              <p:cNvGrpSpPr/>
              <p:nvPr/>
            </p:nvGrpSpPr>
            <p:grpSpPr>
              <a:xfrm>
                <a:off x="919096" y="5415471"/>
                <a:ext cx="1416746" cy="1416746"/>
                <a:chOff x="919096" y="5415471"/>
                <a:chExt cx="1416746" cy="1416746"/>
              </a:xfrm>
              <a:grpFill/>
            </p:grpSpPr>
            <p:sp>
              <p:nvSpPr>
                <p:cNvPr id="191" name="Arc 190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3105">
                  <a:off x="919097" y="5415471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  <p:sp>
              <p:nvSpPr>
                <p:cNvPr id="192" name="Arc 191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78894">
                  <a:off x="919097" y="5415470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</p:grpSp>
        </p:grpSp>
        <p:sp>
          <p:nvSpPr>
            <p:cNvPr id="186" name="Oval 185"/>
            <p:cNvSpPr/>
            <p:nvPr/>
          </p:nvSpPr>
          <p:spPr>
            <a:xfrm>
              <a:off x="156665" y="1605863"/>
              <a:ext cx="2899078" cy="289907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200" dirty="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6075689" y="987784"/>
            <a:ext cx="2899078" cy="2899076"/>
            <a:chOff x="156665" y="1605863"/>
            <a:chExt cx="2899078" cy="2899076"/>
          </a:xfrm>
        </p:grpSpPr>
        <p:grpSp>
          <p:nvGrpSpPr>
            <p:cNvPr id="194" name="Group 193"/>
            <p:cNvGrpSpPr/>
            <p:nvPr/>
          </p:nvGrpSpPr>
          <p:grpSpPr>
            <a:xfrm>
              <a:off x="979183" y="2428382"/>
              <a:ext cx="1254040" cy="1254040"/>
              <a:chOff x="919096" y="5415471"/>
              <a:chExt cx="1416746" cy="1416747"/>
            </a:xfrm>
            <a:noFill/>
          </p:grpSpPr>
          <p:sp>
            <p:nvSpPr>
              <p:cNvPr id="196" name="Arc 195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11491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204" name="Arc 203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97471">
                <a:off x="919097" y="5415472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tx2">
                    <a:lumMod val="75000"/>
                  </a:schemeClr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sp>
            <p:nvSpPr>
              <p:cNvPr id="205" name="Arc 204">
                <a:extLst>
                  <a:ext uri="{FF2B5EF4-FFF2-40B4-BE49-F238E27FC236}">
                    <a16:creationId xmlns:a16="http://schemas.microsoft.com/office/drawing/2014/main" id="{14FA1B8D-8362-E044-9ECE-C94E98C7F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447896">
                <a:off x="919097" y="5415471"/>
                <a:ext cx="1416744" cy="1416746"/>
              </a:xfrm>
              <a:prstGeom prst="arc">
                <a:avLst>
                  <a:gd name="adj1" fmla="val 16188797"/>
                  <a:gd name="adj2" fmla="val 19821382"/>
                </a:avLst>
              </a:prstGeom>
              <a:grpFill/>
              <a:ln w="19050" cap="rnd">
                <a:solidFill>
                  <a:schemeClr val="bg2"/>
                </a:solidFill>
                <a:tailEnd type="arrow" w="med" len="sm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200" dirty="0">
                  <a:solidFill>
                    <a:srgbClr val="005073"/>
                  </a:solidFill>
                  <a:latin typeface="CiscoSansTT ExtraLight"/>
                  <a:ea typeface="CiscoSansTT" charset="0"/>
                  <a:cs typeface="CiscoSansTT" charset="0"/>
                </a:endParaRPr>
              </a:p>
            </p:txBody>
          </p:sp>
          <p:grpSp>
            <p:nvGrpSpPr>
              <p:cNvPr id="233" name="Group 232"/>
              <p:cNvGrpSpPr/>
              <p:nvPr/>
            </p:nvGrpSpPr>
            <p:grpSpPr>
              <a:xfrm>
                <a:off x="919096" y="5415471"/>
                <a:ext cx="1416746" cy="1416746"/>
                <a:chOff x="919096" y="5415471"/>
                <a:chExt cx="1416746" cy="1416746"/>
              </a:xfrm>
              <a:grpFill/>
            </p:grpSpPr>
            <p:sp>
              <p:nvSpPr>
                <p:cNvPr id="234" name="Arc 233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3105">
                  <a:off x="919097" y="5415471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  <p:sp>
              <p:nvSpPr>
                <p:cNvPr id="235" name="Arc 234">
                  <a:extLst>
                    <a:ext uri="{FF2B5EF4-FFF2-40B4-BE49-F238E27FC236}">
                      <a16:creationId xmlns:a16="http://schemas.microsoft.com/office/drawing/2014/main" id="{14FA1B8D-8362-E044-9ECE-C94E98C7F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778894">
                  <a:off x="919097" y="5415470"/>
                  <a:ext cx="1416744" cy="1416746"/>
                </a:xfrm>
                <a:prstGeom prst="arc">
                  <a:avLst>
                    <a:gd name="adj1" fmla="val 16188797"/>
                    <a:gd name="adj2" fmla="val 19821382"/>
                  </a:avLst>
                </a:prstGeom>
                <a:grpFill/>
                <a:ln w="19050" cap="rnd">
                  <a:solidFill>
                    <a:schemeClr val="bg2"/>
                  </a:solidFill>
                  <a:tailEnd type="arrow" w="med" len="sm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1200" dirty="0">
                    <a:solidFill>
                      <a:srgbClr val="005073"/>
                    </a:solidFill>
                    <a:latin typeface="CiscoSansTT ExtraLight"/>
                    <a:ea typeface="CiscoSansTT" charset="0"/>
                    <a:cs typeface="CiscoSansTT" charset="0"/>
                  </a:endParaRPr>
                </a:p>
              </p:txBody>
            </p:sp>
          </p:grpSp>
        </p:grpSp>
        <p:sp>
          <p:nvSpPr>
            <p:cNvPr id="195" name="Oval 194"/>
            <p:cNvSpPr/>
            <p:nvPr/>
          </p:nvSpPr>
          <p:spPr>
            <a:xfrm>
              <a:off x="156665" y="1605863"/>
              <a:ext cx="2899078" cy="289907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200" dirty="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sp>
        <p:nvSpPr>
          <p:cNvPr id="175" name="Rounded Rectangle 7">
            <a:extLst>
              <a:ext uri="{FF2B5EF4-FFF2-40B4-BE49-F238E27FC236}">
                <a16:creationId xmlns:a16="http://schemas.microsoft.com/office/drawing/2014/main" id="{4011343F-D68A-4BA1-B911-803B6916266A}"/>
              </a:ext>
            </a:extLst>
          </p:cNvPr>
          <p:cNvSpPr/>
          <p:nvPr/>
        </p:nvSpPr>
        <p:spPr>
          <a:xfrm>
            <a:off x="607140" y="4122676"/>
            <a:ext cx="7963534" cy="100293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89" lvl="1" defTabSz="457178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An open, scalable foundation supporting all Frameworks with multi-vendor tool integration</a:t>
            </a:r>
          </a:p>
          <a:p>
            <a:pPr marL="981680" lvl="4" indent="-285743" defTabSz="457189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Comprehensive, integrated, interoperability (i.e., SIEM, SOAR, MDM, Threat, SDA, etc.)</a:t>
            </a:r>
          </a:p>
          <a:p>
            <a:pPr marL="981680" lvl="4" indent="-285743" defTabSz="457189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Integrated threat defense</a:t>
            </a:r>
          </a:p>
          <a:p>
            <a:pPr marL="981680" lvl="4" indent="-285743" defTabSz="457189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Granular </a:t>
            </a:r>
            <a:r>
              <a:rPr lang="en-US" sz="1200" dirty="0" err="1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microsegmentation</a:t>
            </a:r>
            <a:r>
              <a:rPr lang="en-US" sz="1200" dirty="0">
                <a:solidFill>
                  <a:srgbClr val="005073"/>
                </a:solidFill>
                <a:latin typeface="CiscoSansTT ExtraLight"/>
                <a:ea typeface="ＭＳ Ｐゴシック" charset="0"/>
                <a:cs typeface="ＭＳ Ｐゴシック" charset="0"/>
              </a:rPr>
              <a:t> enforcement</a:t>
            </a:r>
            <a:endParaRPr lang="en-US" sz="1100" dirty="0">
              <a:solidFill>
                <a:srgbClr val="005073"/>
              </a:solidFill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806AD-E6E3-446F-9AED-8427446CC38D}"/>
              </a:ext>
            </a:extLst>
          </p:cNvPr>
          <p:cNvSpPr txBox="1"/>
          <p:nvPr/>
        </p:nvSpPr>
        <p:spPr>
          <a:xfrm>
            <a:off x="1736330" y="3828713"/>
            <a:ext cx="575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CC0099"/>
                </a:solidFill>
                <a:latin typeface="CiscoSansTT ExtraLight"/>
                <a:ea typeface="+mn-ea"/>
                <a:cs typeface="+mn-cs"/>
              </a:rPr>
              <a:t>Cisco </a:t>
            </a:r>
            <a:r>
              <a:rPr lang="en-US" sz="1500" b="1" dirty="0" err="1">
                <a:solidFill>
                  <a:srgbClr val="CC0099"/>
                </a:solidFill>
                <a:latin typeface="CiscoSansTT ExtraLight"/>
                <a:ea typeface="+mn-ea"/>
                <a:cs typeface="+mn-cs"/>
              </a:rPr>
              <a:t>Talos</a:t>
            </a:r>
            <a:r>
              <a:rPr lang="en-US" sz="1500" b="1" dirty="0">
                <a:solidFill>
                  <a:srgbClr val="CC0099"/>
                </a:solidFill>
                <a:latin typeface="CiscoSansTT ExtraLight"/>
                <a:ea typeface="+mn-ea"/>
                <a:cs typeface="+mn-cs"/>
              </a:rPr>
              <a:t>…for Threat Intelligence and proactive threat defense</a:t>
            </a:r>
          </a:p>
        </p:txBody>
      </p:sp>
    </p:spTree>
    <p:extLst>
      <p:ext uri="{BB962C8B-B14F-4D97-AF65-F5344CB8AC3E}">
        <p14:creationId xmlns:p14="http://schemas.microsoft.com/office/powerpoint/2010/main" val="6666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1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1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5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5BAE-6E2C-ED43-AB72-71C3679B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Zero Trust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4E2EC-B1FE-F741-87B0-365B3C147893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342049" y="565485"/>
            <a:ext cx="8459905" cy="20595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Developed by Forrester  - ZT and ZTX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A402D-C0B5-9A42-BEB1-8341F1C8A272}"/>
              </a:ext>
            </a:extLst>
          </p:cNvPr>
          <p:cNvSpPr/>
          <p:nvPr/>
        </p:nvSpPr>
        <p:spPr>
          <a:xfrm>
            <a:off x="1227013" y="2228979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CE6457E6-5956-5B48-AA0B-69F0D2921EE8}"/>
              </a:ext>
            </a:extLst>
          </p:cNvPr>
          <p:cNvSpPr/>
          <p:nvPr/>
        </p:nvSpPr>
        <p:spPr>
          <a:xfrm>
            <a:off x="1182832" y="3543390"/>
            <a:ext cx="477915" cy="270034"/>
          </a:xfrm>
          <a:prstGeom prst="trapezoid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endParaRPr lang="en-US" sz="1000" b="1" dirty="0">
              <a:solidFill>
                <a:srgbClr val="282828"/>
              </a:solidFill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C064096F-2C6A-A54C-BB6A-62DB3CB526F8}"/>
              </a:ext>
            </a:extLst>
          </p:cNvPr>
          <p:cNvSpPr/>
          <p:nvPr/>
        </p:nvSpPr>
        <p:spPr>
          <a:xfrm flipV="1">
            <a:off x="1182832" y="2105337"/>
            <a:ext cx="477915" cy="124346"/>
          </a:xfrm>
          <a:prstGeom prst="trapezoid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8AD0A-4D2A-D941-933F-8FDBE0260262}"/>
              </a:ext>
            </a:extLst>
          </p:cNvPr>
          <p:cNvSpPr txBox="1"/>
          <p:nvPr/>
        </p:nvSpPr>
        <p:spPr>
          <a:xfrm rot="16200000">
            <a:off x="839667" y="2809856"/>
            <a:ext cx="119006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282828"/>
                </a:solidFill>
                <a:cs typeface="+mn-cs"/>
              </a:rPr>
              <a:t>People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52743-494C-F747-A767-F528EB80B4B6}"/>
              </a:ext>
            </a:extLst>
          </p:cNvPr>
          <p:cNvSpPr/>
          <p:nvPr/>
        </p:nvSpPr>
        <p:spPr>
          <a:xfrm>
            <a:off x="1749109" y="2221753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758696A0-2749-E844-A70D-97C4A2357258}"/>
              </a:ext>
            </a:extLst>
          </p:cNvPr>
          <p:cNvSpPr/>
          <p:nvPr/>
        </p:nvSpPr>
        <p:spPr>
          <a:xfrm>
            <a:off x="1704927" y="3536166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1CB81F9B-7ACC-F241-93BA-A275D88358D7}"/>
              </a:ext>
            </a:extLst>
          </p:cNvPr>
          <p:cNvSpPr/>
          <p:nvPr/>
        </p:nvSpPr>
        <p:spPr>
          <a:xfrm flipV="1">
            <a:off x="1704927" y="2098111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376C4C-29F1-9748-9692-4C824AE344D0}"/>
              </a:ext>
            </a:extLst>
          </p:cNvPr>
          <p:cNvSpPr txBox="1"/>
          <p:nvPr/>
        </p:nvSpPr>
        <p:spPr>
          <a:xfrm rot="16200000">
            <a:off x="1361764" y="2802632"/>
            <a:ext cx="1190064" cy="276999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cs typeface="+mn-cs"/>
              </a:rPr>
              <a:t>Devices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1E5AD4-7D45-5749-BCD0-2E9798BAD89A}"/>
              </a:ext>
            </a:extLst>
          </p:cNvPr>
          <p:cNvSpPr/>
          <p:nvPr/>
        </p:nvSpPr>
        <p:spPr>
          <a:xfrm>
            <a:off x="2302777" y="2228979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3A7D2036-B61F-B94A-AB1B-EA7FCEEBD86C}"/>
              </a:ext>
            </a:extLst>
          </p:cNvPr>
          <p:cNvSpPr/>
          <p:nvPr/>
        </p:nvSpPr>
        <p:spPr>
          <a:xfrm>
            <a:off x="2258594" y="3543391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A3BFABE8-3AE5-6B45-9AD8-58F693CFC083}"/>
              </a:ext>
            </a:extLst>
          </p:cNvPr>
          <p:cNvSpPr/>
          <p:nvPr/>
        </p:nvSpPr>
        <p:spPr>
          <a:xfrm flipV="1">
            <a:off x="2258594" y="2105337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4E500C-A200-B948-9F06-C7FCFDB210DC}"/>
              </a:ext>
            </a:extLst>
          </p:cNvPr>
          <p:cNvSpPr txBox="1"/>
          <p:nvPr/>
        </p:nvSpPr>
        <p:spPr>
          <a:xfrm rot="16200000">
            <a:off x="1915430" y="2809856"/>
            <a:ext cx="1190064" cy="276999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cs typeface="+mn-cs"/>
              </a:rPr>
              <a:t>Network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A11BD3-C5DB-F846-996B-C52941D4E7C9}"/>
              </a:ext>
            </a:extLst>
          </p:cNvPr>
          <p:cNvSpPr/>
          <p:nvPr/>
        </p:nvSpPr>
        <p:spPr>
          <a:xfrm>
            <a:off x="2858864" y="2230405"/>
            <a:ext cx="381488" cy="136201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CF4BDBA5-76C4-D644-BB2C-B7F8B10903C5}"/>
              </a:ext>
            </a:extLst>
          </p:cNvPr>
          <p:cNvSpPr/>
          <p:nvPr/>
        </p:nvSpPr>
        <p:spPr>
          <a:xfrm>
            <a:off x="2814680" y="3544818"/>
            <a:ext cx="477915" cy="124346"/>
          </a:xfrm>
          <a:prstGeom prst="trapezoid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D09BD415-311D-354C-9B6F-A2603BF9B43E}"/>
              </a:ext>
            </a:extLst>
          </p:cNvPr>
          <p:cNvSpPr/>
          <p:nvPr/>
        </p:nvSpPr>
        <p:spPr>
          <a:xfrm flipV="1">
            <a:off x="2814680" y="2106763"/>
            <a:ext cx="477915" cy="124346"/>
          </a:xfrm>
          <a:prstGeom prst="trapezoid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485FAB-15DC-514F-BB1E-01DE83E48546}"/>
              </a:ext>
            </a:extLst>
          </p:cNvPr>
          <p:cNvSpPr txBox="1"/>
          <p:nvPr/>
        </p:nvSpPr>
        <p:spPr>
          <a:xfrm rot="16200000">
            <a:off x="2471517" y="2811284"/>
            <a:ext cx="1190064" cy="276999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FFFFFF"/>
                </a:solidFill>
                <a:cs typeface="+mn-cs"/>
              </a:rPr>
              <a:t>Workloads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0E54AF-32E7-1046-9CC4-50F6F515715E}"/>
              </a:ext>
            </a:extLst>
          </p:cNvPr>
          <p:cNvSpPr/>
          <p:nvPr/>
        </p:nvSpPr>
        <p:spPr>
          <a:xfrm>
            <a:off x="891352" y="3669226"/>
            <a:ext cx="2618237" cy="17118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3EAC2-69AE-BE47-8492-A12C68E9225A}"/>
              </a:ext>
            </a:extLst>
          </p:cNvPr>
          <p:cNvSpPr txBox="1"/>
          <p:nvPr/>
        </p:nvSpPr>
        <p:spPr>
          <a:xfrm>
            <a:off x="1182832" y="3639349"/>
            <a:ext cx="2109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282828"/>
                </a:solidFill>
                <a:cs typeface="+mn-cs"/>
              </a:rPr>
              <a:t>Visibility &amp; Analytics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76675B-A593-C74B-BFE5-44327D5A9F61}"/>
              </a:ext>
            </a:extLst>
          </p:cNvPr>
          <p:cNvSpPr/>
          <p:nvPr/>
        </p:nvSpPr>
        <p:spPr>
          <a:xfrm>
            <a:off x="658784" y="3840409"/>
            <a:ext cx="3060863" cy="17184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B1D5D9-05D3-0444-8C67-BBA2D33ABB47}"/>
              </a:ext>
            </a:extLst>
          </p:cNvPr>
          <p:cNvSpPr txBox="1"/>
          <p:nvPr/>
        </p:nvSpPr>
        <p:spPr>
          <a:xfrm>
            <a:off x="911486" y="3810800"/>
            <a:ext cx="2726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282828"/>
                </a:solidFill>
                <a:cs typeface="+mn-cs"/>
              </a:rPr>
              <a:t>Automation &amp; Orchestration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6E7497-41EE-3D40-A469-04DB54E0EE28}"/>
              </a:ext>
            </a:extLst>
          </p:cNvPr>
          <p:cNvSpPr/>
          <p:nvPr/>
        </p:nvSpPr>
        <p:spPr>
          <a:xfrm>
            <a:off x="801021" y="1929797"/>
            <a:ext cx="2816896" cy="17118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853B87B3-8B63-7D42-8072-110BADB0F529}"/>
              </a:ext>
            </a:extLst>
          </p:cNvPr>
          <p:cNvSpPr/>
          <p:nvPr/>
        </p:nvSpPr>
        <p:spPr>
          <a:xfrm>
            <a:off x="571313" y="1515464"/>
            <a:ext cx="3266139" cy="425793"/>
          </a:xfrm>
          <a:prstGeom prst="triangle">
            <a:avLst>
              <a:gd name="adj" fmla="val 49766"/>
            </a:avLst>
          </a:prstGeom>
          <a:solidFill>
            <a:schemeClr val="tx1">
              <a:lumMod val="75000"/>
            </a:schemeClr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27C1ECD2-DDEF-FA45-931C-84870B3A126C}"/>
              </a:ext>
            </a:extLst>
          </p:cNvPr>
          <p:cNvSpPr/>
          <p:nvPr/>
        </p:nvSpPr>
        <p:spPr>
          <a:xfrm>
            <a:off x="1059950" y="1574571"/>
            <a:ext cx="2316188" cy="307814"/>
          </a:xfrm>
          <a:prstGeom prst="triangle">
            <a:avLst>
              <a:gd name="adj" fmla="val 49044"/>
            </a:avLst>
          </a:prstGeom>
          <a:solidFill>
            <a:schemeClr val="accent1">
              <a:lumMod val="50000"/>
            </a:schemeClr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C3A4A-8315-1F4E-AB2A-3F830277BC05}"/>
              </a:ext>
            </a:extLst>
          </p:cNvPr>
          <p:cNvSpPr txBox="1"/>
          <p:nvPr/>
        </p:nvSpPr>
        <p:spPr>
          <a:xfrm>
            <a:off x="1830475" y="1894205"/>
            <a:ext cx="734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chemeClr val="bg2"/>
                </a:solidFill>
                <a:cs typeface="+mn-cs"/>
              </a:rPr>
              <a:t>Data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C8166F-EB3C-3341-B093-BB311F6CA1F6}"/>
              </a:ext>
            </a:extLst>
          </p:cNvPr>
          <p:cNvSpPr txBox="1"/>
          <p:nvPr/>
        </p:nvSpPr>
        <p:spPr>
          <a:xfrm>
            <a:off x="1570010" y="1639545"/>
            <a:ext cx="12957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500" b="1" dirty="0">
                <a:solidFill>
                  <a:srgbClr val="FFFFFF"/>
                </a:solidFill>
                <a:cs typeface="+mn-cs"/>
              </a:rPr>
              <a:t>Zero Trust</a:t>
            </a:r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EEDCE027-4D85-44A5-864F-68F61D6239C4}"/>
              </a:ext>
            </a:extLst>
          </p:cNvPr>
          <p:cNvSpPr/>
          <p:nvPr/>
        </p:nvSpPr>
        <p:spPr>
          <a:xfrm>
            <a:off x="1180850" y="3533720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9F999C-BA1D-4383-8801-D7F6C9A43EE6}"/>
              </a:ext>
            </a:extLst>
          </p:cNvPr>
          <p:cNvSpPr/>
          <p:nvPr/>
        </p:nvSpPr>
        <p:spPr>
          <a:xfrm>
            <a:off x="439185" y="4017627"/>
            <a:ext cx="3495430" cy="2955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038BF8-E93C-450C-8F39-98208BCC31DA}"/>
              </a:ext>
            </a:extLst>
          </p:cNvPr>
          <p:cNvSpPr txBox="1"/>
          <p:nvPr/>
        </p:nvSpPr>
        <p:spPr>
          <a:xfrm>
            <a:off x="752012" y="4038353"/>
            <a:ext cx="3113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500" b="1" dirty="0">
                <a:solidFill>
                  <a:srgbClr val="282828"/>
                </a:solidFill>
                <a:cs typeface="+mn-cs"/>
              </a:rPr>
              <a:t>Zero Trust Platform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9E35B5-4A39-46D3-8E55-7D9BFA1DC27B}"/>
              </a:ext>
            </a:extLst>
          </p:cNvPr>
          <p:cNvSpPr txBox="1"/>
          <p:nvPr/>
        </p:nvSpPr>
        <p:spPr>
          <a:xfrm>
            <a:off x="1061320" y="3529993"/>
            <a:ext cx="734224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705" b="1" dirty="0">
                <a:solidFill>
                  <a:srgbClr val="282828"/>
                </a:solidFill>
                <a:cs typeface="+mn-cs"/>
              </a:rPr>
              <a:t>Interaction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0DE143-3B47-47BF-A8D1-EB725B773BF7}"/>
              </a:ext>
            </a:extLst>
          </p:cNvPr>
          <p:cNvSpPr txBox="1"/>
          <p:nvPr/>
        </p:nvSpPr>
        <p:spPr>
          <a:xfrm>
            <a:off x="1059021" y="2069331"/>
            <a:ext cx="73422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825" b="1" dirty="0">
                <a:solidFill>
                  <a:schemeClr val="bg2"/>
                </a:solidFill>
                <a:cs typeface="+mn-cs"/>
              </a:rPr>
              <a:t>Identify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2A95D6F-35A2-4591-847B-83D161F843FC}"/>
              </a:ext>
            </a:extLst>
          </p:cNvPr>
          <p:cNvSpPr/>
          <p:nvPr/>
        </p:nvSpPr>
        <p:spPr>
          <a:xfrm>
            <a:off x="5819587" y="2226693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D4443E31-052E-4491-8071-E17AFA5BD555}"/>
              </a:ext>
            </a:extLst>
          </p:cNvPr>
          <p:cNvSpPr/>
          <p:nvPr/>
        </p:nvSpPr>
        <p:spPr>
          <a:xfrm>
            <a:off x="5775406" y="3541104"/>
            <a:ext cx="477915" cy="270034"/>
          </a:xfrm>
          <a:prstGeom prst="trapezoid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endParaRPr lang="en-US" sz="1000" b="1" dirty="0">
              <a:solidFill>
                <a:srgbClr val="282828"/>
              </a:solidFill>
              <a:cs typeface="+mn-cs"/>
            </a:endParaRPr>
          </a:p>
        </p:txBody>
      </p:sp>
      <p:sp>
        <p:nvSpPr>
          <p:cNvPr id="72" name="Trapezoid 71">
            <a:extLst>
              <a:ext uri="{FF2B5EF4-FFF2-40B4-BE49-F238E27FC236}">
                <a16:creationId xmlns:a16="http://schemas.microsoft.com/office/drawing/2014/main" id="{3C02FE58-5701-47F9-973C-D0981B334B44}"/>
              </a:ext>
            </a:extLst>
          </p:cNvPr>
          <p:cNvSpPr/>
          <p:nvPr/>
        </p:nvSpPr>
        <p:spPr>
          <a:xfrm flipV="1">
            <a:off x="5775406" y="2103051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0C0092-7F6F-4C15-89BE-2A825F4A5CB3}"/>
              </a:ext>
            </a:extLst>
          </p:cNvPr>
          <p:cNvSpPr txBox="1"/>
          <p:nvPr/>
        </p:nvSpPr>
        <p:spPr>
          <a:xfrm rot="16200000">
            <a:off x="5432241" y="2807570"/>
            <a:ext cx="1190064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282828"/>
                </a:solidFill>
                <a:cs typeface="+mn-cs"/>
              </a:rPr>
              <a:t>People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2E0347B-B50B-4FAE-A62B-AB395B883F99}"/>
              </a:ext>
            </a:extLst>
          </p:cNvPr>
          <p:cNvSpPr/>
          <p:nvPr/>
        </p:nvSpPr>
        <p:spPr>
          <a:xfrm>
            <a:off x="6341683" y="2219467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75" name="Trapezoid 74">
            <a:extLst>
              <a:ext uri="{FF2B5EF4-FFF2-40B4-BE49-F238E27FC236}">
                <a16:creationId xmlns:a16="http://schemas.microsoft.com/office/drawing/2014/main" id="{EBAD973D-569D-47AE-9828-9C726EE0B797}"/>
              </a:ext>
            </a:extLst>
          </p:cNvPr>
          <p:cNvSpPr/>
          <p:nvPr/>
        </p:nvSpPr>
        <p:spPr>
          <a:xfrm>
            <a:off x="6297501" y="3533880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76" name="Trapezoid 75">
            <a:extLst>
              <a:ext uri="{FF2B5EF4-FFF2-40B4-BE49-F238E27FC236}">
                <a16:creationId xmlns:a16="http://schemas.microsoft.com/office/drawing/2014/main" id="{902D600F-F960-4CAA-8163-5604B5C8AB79}"/>
              </a:ext>
            </a:extLst>
          </p:cNvPr>
          <p:cNvSpPr/>
          <p:nvPr/>
        </p:nvSpPr>
        <p:spPr>
          <a:xfrm flipV="1">
            <a:off x="6297501" y="2095825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4D3C339-B19E-418F-BFDD-3FE17A27D7C9}"/>
              </a:ext>
            </a:extLst>
          </p:cNvPr>
          <p:cNvSpPr txBox="1"/>
          <p:nvPr/>
        </p:nvSpPr>
        <p:spPr>
          <a:xfrm rot="16200000">
            <a:off x="5954338" y="2800346"/>
            <a:ext cx="1190064" cy="276999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cs typeface="+mn-cs"/>
              </a:rPr>
              <a:t>Devices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6FC191-7270-4220-8CC9-A974864E93D1}"/>
              </a:ext>
            </a:extLst>
          </p:cNvPr>
          <p:cNvSpPr/>
          <p:nvPr/>
        </p:nvSpPr>
        <p:spPr>
          <a:xfrm>
            <a:off x="6895351" y="2226693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79" name="Trapezoid 78">
            <a:extLst>
              <a:ext uri="{FF2B5EF4-FFF2-40B4-BE49-F238E27FC236}">
                <a16:creationId xmlns:a16="http://schemas.microsoft.com/office/drawing/2014/main" id="{67F52B99-5709-414D-A0F3-F61EDE2948E1}"/>
              </a:ext>
            </a:extLst>
          </p:cNvPr>
          <p:cNvSpPr/>
          <p:nvPr/>
        </p:nvSpPr>
        <p:spPr>
          <a:xfrm>
            <a:off x="6851168" y="3541105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80" name="Trapezoid 79">
            <a:extLst>
              <a:ext uri="{FF2B5EF4-FFF2-40B4-BE49-F238E27FC236}">
                <a16:creationId xmlns:a16="http://schemas.microsoft.com/office/drawing/2014/main" id="{8228D6AD-ED72-41EB-A6C9-86070FC01789}"/>
              </a:ext>
            </a:extLst>
          </p:cNvPr>
          <p:cNvSpPr/>
          <p:nvPr/>
        </p:nvSpPr>
        <p:spPr>
          <a:xfrm flipV="1">
            <a:off x="6851168" y="2103051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F853953-D8AC-4586-9BE2-ED62241ADD14}"/>
              </a:ext>
            </a:extLst>
          </p:cNvPr>
          <p:cNvSpPr txBox="1"/>
          <p:nvPr/>
        </p:nvSpPr>
        <p:spPr>
          <a:xfrm rot="16200000">
            <a:off x="6508004" y="2807570"/>
            <a:ext cx="1190064" cy="276999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cs typeface="+mn-cs"/>
              </a:rPr>
              <a:t>Network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85FA990-97FB-40ED-B833-33F6B39413D9}"/>
              </a:ext>
            </a:extLst>
          </p:cNvPr>
          <p:cNvSpPr/>
          <p:nvPr/>
        </p:nvSpPr>
        <p:spPr>
          <a:xfrm>
            <a:off x="7451438" y="2228119"/>
            <a:ext cx="381488" cy="1362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83" name="Trapezoid 82">
            <a:extLst>
              <a:ext uri="{FF2B5EF4-FFF2-40B4-BE49-F238E27FC236}">
                <a16:creationId xmlns:a16="http://schemas.microsoft.com/office/drawing/2014/main" id="{3224D6F2-B1E6-414E-BC72-B3AF829EA203}"/>
              </a:ext>
            </a:extLst>
          </p:cNvPr>
          <p:cNvSpPr/>
          <p:nvPr/>
        </p:nvSpPr>
        <p:spPr>
          <a:xfrm>
            <a:off x="7407254" y="3542532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84" name="Trapezoid 83">
            <a:extLst>
              <a:ext uri="{FF2B5EF4-FFF2-40B4-BE49-F238E27FC236}">
                <a16:creationId xmlns:a16="http://schemas.microsoft.com/office/drawing/2014/main" id="{16DC8B50-96D6-48AA-9171-C47F91C0C4ED}"/>
              </a:ext>
            </a:extLst>
          </p:cNvPr>
          <p:cNvSpPr/>
          <p:nvPr/>
        </p:nvSpPr>
        <p:spPr>
          <a:xfrm flipV="1">
            <a:off x="7407254" y="2104477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538C8AB-B04C-42F2-8217-5F59770D4C67}"/>
              </a:ext>
            </a:extLst>
          </p:cNvPr>
          <p:cNvSpPr txBox="1"/>
          <p:nvPr/>
        </p:nvSpPr>
        <p:spPr>
          <a:xfrm rot="16200000">
            <a:off x="7064091" y="2808998"/>
            <a:ext cx="1190064" cy="276999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cs typeface="+mn-cs"/>
              </a:rPr>
              <a:t>Workloads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19F155D-0596-4B0F-A7B5-84B7E4DB6058}"/>
              </a:ext>
            </a:extLst>
          </p:cNvPr>
          <p:cNvSpPr/>
          <p:nvPr/>
        </p:nvSpPr>
        <p:spPr>
          <a:xfrm>
            <a:off x="5483926" y="3666940"/>
            <a:ext cx="2618237" cy="17118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CAF2056-4BF0-436E-98A4-D441AE68C04F}"/>
              </a:ext>
            </a:extLst>
          </p:cNvPr>
          <p:cNvSpPr txBox="1"/>
          <p:nvPr/>
        </p:nvSpPr>
        <p:spPr>
          <a:xfrm>
            <a:off x="5775406" y="3637063"/>
            <a:ext cx="2109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282828"/>
                </a:solidFill>
                <a:cs typeface="+mn-cs"/>
              </a:rPr>
              <a:t>Visibility &amp; Analytics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4FECD3-4800-43FD-9A7D-E7CDE26E6F47}"/>
              </a:ext>
            </a:extLst>
          </p:cNvPr>
          <p:cNvSpPr/>
          <p:nvPr/>
        </p:nvSpPr>
        <p:spPr>
          <a:xfrm>
            <a:off x="5251358" y="3838123"/>
            <a:ext cx="3060863" cy="17184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B48C857-63BB-4E04-B37B-51612E29E0DF}"/>
              </a:ext>
            </a:extLst>
          </p:cNvPr>
          <p:cNvSpPr txBox="1"/>
          <p:nvPr/>
        </p:nvSpPr>
        <p:spPr>
          <a:xfrm>
            <a:off x="5504060" y="3808514"/>
            <a:ext cx="2726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rgbClr val="282828"/>
                </a:solidFill>
                <a:cs typeface="+mn-cs"/>
              </a:rPr>
              <a:t>Automation &amp; Orchestration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D610B1-2F11-4587-ACE8-AB9685D69256}"/>
              </a:ext>
            </a:extLst>
          </p:cNvPr>
          <p:cNvSpPr/>
          <p:nvPr/>
        </p:nvSpPr>
        <p:spPr>
          <a:xfrm>
            <a:off x="5393595" y="1927511"/>
            <a:ext cx="2816896" cy="17118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1" name="Triangle 28">
            <a:extLst>
              <a:ext uri="{FF2B5EF4-FFF2-40B4-BE49-F238E27FC236}">
                <a16:creationId xmlns:a16="http://schemas.microsoft.com/office/drawing/2014/main" id="{6A84F04E-4B9D-47C0-9B3C-237EF01F0D1C}"/>
              </a:ext>
            </a:extLst>
          </p:cNvPr>
          <p:cNvSpPr/>
          <p:nvPr/>
        </p:nvSpPr>
        <p:spPr>
          <a:xfrm>
            <a:off x="5163887" y="1513178"/>
            <a:ext cx="3266139" cy="425793"/>
          </a:xfrm>
          <a:prstGeom prst="triangle">
            <a:avLst>
              <a:gd name="adj" fmla="val 49766"/>
            </a:avLst>
          </a:prstGeom>
          <a:solidFill>
            <a:schemeClr val="tx1">
              <a:lumMod val="75000"/>
            </a:schemeClr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2" name="Triangle 29">
            <a:extLst>
              <a:ext uri="{FF2B5EF4-FFF2-40B4-BE49-F238E27FC236}">
                <a16:creationId xmlns:a16="http://schemas.microsoft.com/office/drawing/2014/main" id="{50A4CEBF-5E93-4DAD-A779-8FD9CF608730}"/>
              </a:ext>
            </a:extLst>
          </p:cNvPr>
          <p:cNvSpPr/>
          <p:nvPr/>
        </p:nvSpPr>
        <p:spPr>
          <a:xfrm>
            <a:off x="5652524" y="1572285"/>
            <a:ext cx="2316188" cy="307814"/>
          </a:xfrm>
          <a:prstGeom prst="triangle">
            <a:avLst>
              <a:gd name="adj" fmla="val 49044"/>
            </a:avLst>
          </a:prstGeom>
          <a:solidFill>
            <a:schemeClr val="accent1">
              <a:lumMod val="50000"/>
            </a:schemeClr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b="1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B25A19-9A7A-4BA1-BA25-DCC980724D13}"/>
              </a:ext>
            </a:extLst>
          </p:cNvPr>
          <p:cNvSpPr txBox="1"/>
          <p:nvPr/>
        </p:nvSpPr>
        <p:spPr>
          <a:xfrm>
            <a:off x="6423049" y="1891919"/>
            <a:ext cx="734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 dirty="0">
                <a:solidFill>
                  <a:schemeClr val="bg2"/>
                </a:solidFill>
                <a:cs typeface="+mn-cs"/>
              </a:rPr>
              <a:t>Data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9BD4D7D-709D-44AA-9BAD-443F93AA6362}"/>
              </a:ext>
            </a:extLst>
          </p:cNvPr>
          <p:cNvSpPr txBox="1"/>
          <p:nvPr/>
        </p:nvSpPr>
        <p:spPr>
          <a:xfrm>
            <a:off x="6162584" y="1637259"/>
            <a:ext cx="12957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500" b="1" dirty="0">
                <a:solidFill>
                  <a:srgbClr val="FFFFFF"/>
                </a:solidFill>
                <a:cs typeface="+mn-cs"/>
              </a:rPr>
              <a:t>Zero Trust</a:t>
            </a:r>
          </a:p>
        </p:txBody>
      </p:sp>
      <p:sp>
        <p:nvSpPr>
          <p:cNvPr id="95" name="Trapezoid 94">
            <a:extLst>
              <a:ext uri="{FF2B5EF4-FFF2-40B4-BE49-F238E27FC236}">
                <a16:creationId xmlns:a16="http://schemas.microsoft.com/office/drawing/2014/main" id="{276C055A-DFF0-4517-A342-CDC7729A3A5B}"/>
              </a:ext>
            </a:extLst>
          </p:cNvPr>
          <p:cNvSpPr/>
          <p:nvPr/>
        </p:nvSpPr>
        <p:spPr>
          <a:xfrm>
            <a:off x="5773424" y="3531434"/>
            <a:ext cx="477915" cy="124346"/>
          </a:xfrm>
          <a:prstGeom prst="trapezoid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" b="1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9FC1629-2FF5-403C-A1CE-91D4D51BCA9E}"/>
              </a:ext>
            </a:extLst>
          </p:cNvPr>
          <p:cNvSpPr/>
          <p:nvPr/>
        </p:nvSpPr>
        <p:spPr>
          <a:xfrm>
            <a:off x="5031759" y="4015341"/>
            <a:ext cx="3495430" cy="29552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 b="1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9FBCC8D-8B84-4420-9790-A0972B49215A}"/>
              </a:ext>
            </a:extLst>
          </p:cNvPr>
          <p:cNvSpPr txBox="1"/>
          <p:nvPr/>
        </p:nvSpPr>
        <p:spPr>
          <a:xfrm>
            <a:off x="5344586" y="4036067"/>
            <a:ext cx="3113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500" b="1" dirty="0">
                <a:solidFill>
                  <a:srgbClr val="282828"/>
                </a:solidFill>
                <a:cs typeface="+mn-cs"/>
              </a:rPr>
              <a:t>Zero Trust Platform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B90BA0E-AE99-4040-8F23-53F82558A584}"/>
              </a:ext>
            </a:extLst>
          </p:cNvPr>
          <p:cNvSpPr txBox="1"/>
          <p:nvPr/>
        </p:nvSpPr>
        <p:spPr>
          <a:xfrm>
            <a:off x="5653894" y="3527707"/>
            <a:ext cx="734224" cy="20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705" b="1" dirty="0">
                <a:solidFill>
                  <a:srgbClr val="282828"/>
                </a:solidFill>
                <a:cs typeface="+mn-cs"/>
              </a:rPr>
              <a:t>Interaction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3C3E114-82D7-4806-950D-D792DFE4210A}"/>
              </a:ext>
            </a:extLst>
          </p:cNvPr>
          <p:cNvSpPr txBox="1"/>
          <p:nvPr/>
        </p:nvSpPr>
        <p:spPr>
          <a:xfrm>
            <a:off x="5660161" y="2066535"/>
            <a:ext cx="73422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825" b="1" dirty="0">
                <a:cs typeface="+mn-cs"/>
              </a:rPr>
              <a:t>Identify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32E7BE7-72DA-4131-9B24-310B61DF5C03}"/>
              </a:ext>
            </a:extLst>
          </p:cNvPr>
          <p:cNvSpPr txBox="1"/>
          <p:nvPr/>
        </p:nvSpPr>
        <p:spPr>
          <a:xfrm>
            <a:off x="5251358" y="4478274"/>
            <a:ext cx="327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n-lt"/>
              </a:rPr>
              <a:t>+ Duo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25842B-F8DD-4D18-88E8-8078A70BFCC1}"/>
              </a:ext>
            </a:extLst>
          </p:cNvPr>
          <p:cNvSpPr txBox="1"/>
          <p:nvPr/>
        </p:nvSpPr>
        <p:spPr>
          <a:xfrm>
            <a:off x="5249072" y="4695444"/>
            <a:ext cx="327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n-lt"/>
              </a:rPr>
              <a:t>+ </a:t>
            </a:r>
            <a:r>
              <a:rPr lang="en-US" b="1" dirty="0" err="1">
                <a:solidFill>
                  <a:schemeClr val="bg2"/>
                </a:solidFill>
                <a:latin typeface="+mn-lt"/>
              </a:rPr>
              <a:t>Tetration</a:t>
            </a:r>
            <a:endParaRPr lang="en-US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96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72" grpId="0" animBg="1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 animBg="1"/>
      <p:bldP spid="89" grpId="0"/>
      <p:bldP spid="90" grpId="0" animBg="1"/>
      <p:bldP spid="91" grpId="0" animBg="1"/>
      <p:bldP spid="92" grpId="0" animBg="1"/>
      <p:bldP spid="93" grpId="0"/>
      <p:bldP spid="94" grpId="0"/>
      <p:bldP spid="95" grpId="0" animBg="1"/>
      <p:bldP spid="96" grpId="0" animBg="1"/>
      <p:bldP spid="97" grpId="0"/>
      <p:bldP spid="98" grpId="0"/>
      <p:bldP spid="99" grpId="0"/>
      <p:bldP spid="100" grpId="0"/>
      <p:bldP spid="1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3E3CCD-D447-A945-A87F-C7B2D127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088" y="217715"/>
            <a:ext cx="4865408" cy="4749931"/>
          </a:xfrm>
          <a:prstGeom prst="rect">
            <a:avLst/>
          </a:prstGeom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C454E573-5335-4C40-BC4C-389A8623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1726692"/>
            <a:ext cx="4078224" cy="8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5AF8BEB-EE3B-B24C-A1DE-7924ACB4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3867E9-EDB1-D647-B68C-14F82FE5A0B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8212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b="1" dirty="0"/>
              <a:t>Cybersecurity Best Practices Focus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820" y="856527"/>
            <a:ext cx="7508183" cy="3968761"/>
          </a:xfrm>
        </p:spPr>
        <p:txBody>
          <a:bodyPr>
            <a:normAutofit/>
          </a:bodyPr>
          <a:lstStyle/>
          <a:p>
            <a:pPr lvl="1"/>
            <a:endParaRPr lang="en-US" sz="2000" dirty="0"/>
          </a:p>
          <a:p>
            <a:pPr lvl="1"/>
            <a:r>
              <a:rPr lang="en-US" sz="2400" dirty="0"/>
              <a:t>Risk Management</a:t>
            </a:r>
          </a:p>
          <a:p>
            <a:pPr lvl="1"/>
            <a:r>
              <a:rPr lang="en-US" sz="2400" dirty="0"/>
              <a:t>Intelligence</a:t>
            </a:r>
          </a:p>
          <a:p>
            <a:pPr lvl="1"/>
            <a:r>
              <a:rPr lang="en-US" sz="2400" dirty="0"/>
              <a:t>Visibility</a:t>
            </a:r>
          </a:p>
          <a:p>
            <a:pPr lvl="1"/>
            <a:r>
              <a:rPr lang="en-US" sz="2400" dirty="0"/>
              <a:t>Security Technology</a:t>
            </a:r>
          </a:p>
          <a:p>
            <a:pPr lvl="1"/>
            <a:r>
              <a:rPr lang="en-US" sz="2400" dirty="0"/>
              <a:t>Compliance and Score Cards</a:t>
            </a:r>
          </a:p>
          <a:p>
            <a:pPr marL="142875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/>
              <a:t>The goal: secure, end to end, and communicative cybersecurity Infrastructure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48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D1697D-75A5-E344-807B-2E5A3D026E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8999" y="1263129"/>
            <a:ext cx="3416815" cy="2726410"/>
          </a:xfrm>
        </p:spPr>
        <p:txBody>
          <a:bodyPr/>
          <a:lstStyle/>
          <a:p>
            <a:pPr marL="57150" indent="0" algn="ctr" defTabSz="91437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kern="0" dirty="0">
                <a:solidFill>
                  <a:srgbClr val="676767"/>
                </a:solidFill>
                <a:latin typeface="Arial"/>
              </a:rPr>
              <a:t>How can we </a:t>
            </a:r>
          </a:p>
          <a:p>
            <a:pPr marL="57150" indent="0" algn="ctr" defTabSz="91437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kern="0" dirty="0">
                <a:solidFill>
                  <a:srgbClr val="676767"/>
                </a:solidFill>
                <a:latin typeface="Arial"/>
              </a:rPr>
              <a:t>efficiently </a:t>
            </a:r>
          </a:p>
          <a:p>
            <a:pPr marL="57150" indent="0" algn="ctr" defTabSz="91437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kern="0" dirty="0">
                <a:solidFill>
                  <a:srgbClr val="676767"/>
                </a:solidFill>
                <a:latin typeface="Arial"/>
              </a:rPr>
              <a:t>and </a:t>
            </a:r>
          </a:p>
          <a:p>
            <a:pPr marL="57150" indent="0" algn="ctr" defTabSz="91437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kern="0" dirty="0">
                <a:solidFill>
                  <a:srgbClr val="676767"/>
                </a:solidFill>
                <a:latin typeface="Arial"/>
              </a:rPr>
              <a:t>effectively </a:t>
            </a:r>
            <a:endParaRPr lang="en-US" sz="2800" b="1" kern="0" dirty="0">
              <a:solidFill>
                <a:srgbClr val="676767"/>
              </a:solidFill>
              <a:latin typeface="Arial"/>
            </a:endParaRPr>
          </a:p>
          <a:p>
            <a:pPr marL="57150" indent="0" algn="ctr" defTabSz="91437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kern="0" dirty="0">
                <a:solidFill>
                  <a:srgbClr val="676767"/>
                </a:solidFill>
                <a:latin typeface="Arial"/>
              </a:rPr>
              <a:t>manage our </a:t>
            </a:r>
          </a:p>
          <a:p>
            <a:pPr marL="57150" indent="0" algn="ctr" defTabSz="91437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kern="0" dirty="0">
                <a:solidFill>
                  <a:srgbClr val="676767"/>
                </a:solidFill>
                <a:latin typeface="Arial"/>
              </a:rPr>
              <a:t>cyber risks</a:t>
            </a:r>
            <a:r>
              <a:rPr lang="en-US" sz="1800" b="1" kern="0" dirty="0">
                <a:solidFill>
                  <a:srgbClr val="676767"/>
                </a:solidFill>
                <a:latin typeface="Arial"/>
              </a:rPr>
              <a:t>?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6EA702-73E5-564E-8258-50EFFEE0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22240E-94C3-9F4A-A049-D12CF3CD53DF}"/>
              </a:ext>
            </a:extLst>
          </p:cNvPr>
          <p:cNvGrpSpPr/>
          <p:nvPr/>
        </p:nvGrpSpPr>
        <p:grpSpPr>
          <a:xfrm>
            <a:off x="0" y="1188896"/>
            <a:ext cx="4637105" cy="3490281"/>
            <a:chOff x="3965794" y="1070241"/>
            <a:chExt cx="5090910" cy="34931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1F5B6-4A9D-D948-84A5-02EFD49C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655" y="1070241"/>
              <a:ext cx="2283049" cy="34897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47CA43-EF79-FB45-917F-7CCD2DA96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5794" y="1073704"/>
              <a:ext cx="4275381" cy="348972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248332-58ED-4B4C-8C22-7C6590D64915}"/>
                </a:ext>
              </a:extLst>
            </p:cNvPr>
            <p:cNvSpPr/>
            <p:nvPr/>
          </p:nvSpPr>
          <p:spPr>
            <a:xfrm>
              <a:off x="5560059" y="1332660"/>
              <a:ext cx="3418396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09585"/>
              <a:r>
                <a:rPr lang="en-US" sz="1867" dirty="0">
                  <a:solidFill>
                    <a:srgbClr val="FFFFFF"/>
                  </a:solidFill>
                  <a:latin typeface="Arial"/>
                  <a:cs typeface="+mn-cs"/>
                </a:rPr>
                <a:t>Unacceptable Risk Level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09D658-138F-E849-B878-8932AEA9B58B}"/>
                </a:ext>
              </a:extLst>
            </p:cNvPr>
            <p:cNvSpPr/>
            <p:nvPr/>
          </p:nvSpPr>
          <p:spPr>
            <a:xfrm>
              <a:off x="5545154" y="3873218"/>
              <a:ext cx="3418396" cy="37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09585"/>
              <a:r>
                <a:rPr lang="en-US" sz="1867" dirty="0">
                  <a:solidFill>
                    <a:srgbClr val="FFFFFF"/>
                  </a:solidFill>
                  <a:latin typeface="Arial"/>
                  <a:cs typeface="+mn-cs"/>
                </a:rPr>
                <a:t>Acceptable Risk Level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E507B-2127-FC4B-A693-B183B395B9E5}"/>
                </a:ext>
              </a:extLst>
            </p:cNvPr>
            <p:cNvCxnSpPr/>
            <p:nvPr/>
          </p:nvCxnSpPr>
          <p:spPr>
            <a:xfrm flipH="1">
              <a:off x="5483252" y="1744543"/>
              <a:ext cx="329184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83283F1-F551-2C43-9FDF-882C43E70959}"/>
                </a:ext>
              </a:extLst>
            </p:cNvPr>
            <p:cNvCxnSpPr/>
            <p:nvPr/>
          </p:nvCxnSpPr>
          <p:spPr>
            <a:xfrm flipH="1">
              <a:off x="5483252" y="4289005"/>
              <a:ext cx="329184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E8606C4-4B62-904A-BAC0-DE52854FE9C2}"/>
                </a:ext>
              </a:extLst>
            </p:cNvPr>
            <p:cNvCxnSpPr/>
            <p:nvPr/>
          </p:nvCxnSpPr>
          <p:spPr>
            <a:xfrm flipH="1">
              <a:off x="5537314" y="2382417"/>
              <a:ext cx="329184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177658C-F8C4-FE4C-B1C2-59C59A0447ED}"/>
                </a:ext>
              </a:extLst>
            </p:cNvPr>
            <p:cNvCxnSpPr/>
            <p:nvPr/>
          </p:nvCxnSpPr>
          <p:spPr>
            <a:xfrm flipH="1">
              <a:off x="5537314" y="3003017"/>
              <a:ext cx="329184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C5376E-DC83-D44D-BAFA-26FA3A15C009}"/>
                </a:ext>
              </a:extLst>
            </p:cNvPr>
            <p:cNvCxnSpPr/>
            <p:nvPr/>
          </p:nvCxnSpPr>
          <p:spPr>
            <a:xfrm flipH="1">
              <a:off x="5493853" y="3644319"/>
              <a:ext cx="3291840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4" name="Isosceles Triangle 92">
              <a:extLst>
                <a:ext uri="{FF2B5EF4-FFF2-40B4-BE49-F238E27FC236}">
                  <a16:creationId xmlns:a16="http://schemas.microsoft.com/office/drawing/2014/main" id="{C658320C-0A1E-A641-A716-215B907629E8}"/>
                </a:ext>
              </a:extLst>
            </p:cNvPr>
            <p:cNvSpPr/>
            <p:nvPr/>
          </p:nvSpPr>
          <p:spPr>
            <a:xfrm rot="5400000">
              <a:off x="5449182" y="2921408"/>
              <a:ext cx="184604" cy="154485"/>
            </a:xfrm>
            <a:prstGeom prst="triangle">
              <a:avLst/>
            </a:prstGeom>
            <a:solidFill>
              <a:srgbClr val="33C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Isosceles Triangle 93">
              <a:extLst>
                <a:ext uri="{FF2B5EF4-FFF2-40B4-BE49-F238E27FC236}">
                  <a16:creationId xmlns:a16="http://schemas.microsoft.com/office/drawing/2014/main" id="{CD98C19E-2502-C04A-8899-AEC930766BFB}"/>
                </a:ext>
              </a:extLst>
            </p:cNvPr>
            <p:cNvSpPr/>
            <p:nvPr/>
          </p:nvSpPr>
          <p:spPr>
            <a:xfrm rot="5400000">
              <a:off x="5449182" y="3571648"/>
              <a:ext cx="184604" cy="154485"/>
            </a:xfrm>
            <a:prstGeom prst="triangle">
              <a:avLst/>
            </a:prstGeom>
            <a:solidFill>
              <a:srgbClr val="33C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Isosceles Triangle 94">
              <a:extLst>
                <a:ext uri="{FF2B5EF4-FFF2-40B4-BE49-F238E27FC236}">
                  <a16:creationId xmlns:a16="http://schemas.microsoft.com/office/drawing/2014/main" id="{43E3FF08-DE45-A148-8A06-DB4E18486C5F}"/>
                </a:ext>
              </a:extLst>
            </p:cNvPr>
            <p:cNvSpPr/>
            <p:nvPr/>
          </p:nvSpPr>
          <p:spPr>
            <a:xfrm rot="5400000">
              <a:off x="5445008" y="2311809"/>
              <a:ext cx="184604" cy="154485"/>
            </a:xfrm>
            <a:prstGeom prst="triangle">
              <a:avLst/>
            </a:prstGeom>
            <a:solidFill>
              <a:srgbClr val="33C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Isosceles Triangle 95">
              <a:extLst>
                <a:ext uri="{FF2B5EF4-FFF2-40B4-BE49-F238E27FC236}">
                  <a16:creationId xmlns:a16="http://schemas.microsoft.com/office/drawing/2014/main" id="{4355033B-8E65-D947-A460-0E92BC008C72}"/>
                </a:ext>
              </a:extLst>
            </p:cNvPr>
            <p:cNvSpPr/>
            <p:nvPr/>
          </p:nvSpPr>
          <p:spPr>
            <a:xfrm rot="5400000">
              <a:off x="5445007" y="1672580"/>
              <a:ext cx="184604" cy="154485"/>
            </a:xfrm>
            <a:prstGeom prst="triangle">
              <a:avLst/>
            </a:prstGeom>
            <a:solidFill>
              <a:srgbClr val="33C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Isosceles Triangle 96">
              <a:extLst>
                <a:ext uri="{FF2B5EF4-FFF2-40B4-BE49-F238E27FC236}">
                  <a16:creationId xmlns:a16="http://schemas.microsoft.com/office/drawing/2014/main" id="{63EE933A-B597-8E48-93F6-93B3A9096AB6}"/>
                </a:ext>
              </a:extLst>
            </p:cNvPr>
            <p:cNvSpPr/>
            <p:nvPr/>
          </p:nvSpPr>
          <p:spPr>
            <a:xfrm rot="5400000">
              <a:off x="5449182" y="4220609"/>
              <a:ext cx="184604" cy="154485"/>
            </a:xfrm>
            <a:prstGeom prst="triangle">
              <a:avLst/>
            </a:prstGeom>
            <a:solidFill>
              <a:srgbClr val="33C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1DC802-CA33-8244-813B-A5E5DCBF10D8}"/>
                </a:ext>
              </a:extLst>
            </p:cNvPr>
            <p:cNvSpPr/>
            <p:nvPr/>
          </p:nvSpPr>
          <p:spPr>
            <a:xfrm>
              <a:off x="3965794" y="1070241"/>
              <a:ext cx="5090910" cy="348972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7134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D1515E-92DC-6C4D-AF86-F0FB6F9267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3A296-6059-0242-89DE-EA2B6EBA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22270-F417-7F43-87A9-F71B2F44F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FF635-456C-0F4F-9065-79F1C529C8F4}"/>
              </a:ext>
            </a:extLst>
          </p:cNvPr>
          <p:cNvSpPr/>
          <p:nvPr/>
        </p:nvSpPr>
        <p:spPr>
          <a:xfrm>
            <a:off x="360747" y="0"/>
            <a:ext cx="8783254" cy="51435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  <a:gs pos="67000">
                <a:schemeClr val="bg2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2665922-B278-6E46-8CE6-E284202714B4}"/>
              </a:ext>
            </a:extLst>
          </p:cNvPr>
          <p:cNvSpPr txBox="1">
            <a:spLocks/>
          </p:cNvSpPr>
          <p:nvPr/>
        </p:nvSpPr>
        <p:spPr>
          <a:xfrm>
            <a:off x="4459287" y="1006075"/>
            <a:ext cx="4268021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20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288925" indent="-114300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8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4032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6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5175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4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6318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2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 to date intelligence data consumed by security environment</a:t>
            </a:r>
          </a:p>
          <a:p>
            <a:r>
              <a:rPr lang="en-US" dirty="0"/>
              <a:t>Worldwide visibility</a:t>
            </a:r>
          </a:p>
          <a:p>
            <a:r>
              <a:rPr lang="en-US" dirty="0"/>
              <a:t>Behavior monitoring</a:t>
            </a:r>
          </a:p>
          <a:p>
            <a:r>
              <a:rPr lang="en-US" dirty="0"/>
              <a:t>Automated updates</a:t>
            </a:r>
          </a:p>
          <a:p>
            <a:r>
              <a:rPr lang="en-US" dirty="0"/>
              <a:t>Proactive threat hunting</a:t>
            </a:r>
          </a:p>
          <a:p>
            <a:endParaRPr lang="en-US" dirty="0"/>
          </a:p>
          <a:p>
            <a:pPr marL="57150" indent="0">
              <a:buNone/>
            </a:pPr>
            <a:r>
              <a:rPr lang="en-US" sz="2800" dirty="0"/>
              <a:t>See globally…</a:t>
            </a:r>
            <a:br>
              <a:rPr lang="en-US" sz="2800" dirty="0"/>
            </a:br>
            <a:r>
              <a:rPr lang="en-US" sz="2800" dirty="0"/>
              <a:t>	Protect locally</a:t>
            </a:r>
          </a:p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FC85FC0-6884-AF47-92A1-20D1A23F3783}"/>
              </a:ext>
            </a:extLst>
          </p:cNvPr>
          <p:cNvSpPr txBox="1">
            <a:spLocks/>
          </p:cNvSpPr>
          <p:nvPr/>
        </p:nvSpPr>
        <p:spPr bwMode="auto">
          <a:xfrm>
            <a:off x="4496618" y="274238"/>
            <a:ext cx="412839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Intelligence</a:t>
            </a:r>
          </a:p>
        </p:txBody>
      </p:sp>
    </p:spTree>
    <p:extLst>
      <p:ext uri="{BB962C8B-B14F-4D97-AF65-F5344CB8AC3E}">
        <p14:creationId xmlns:p14="http://schemas.microsoft.com/office/powerpoint/2010/main" val="2217235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C4C4D-B6A5-D945-A806-942CF928D9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Identify the who or what</a:t>
            </a:r>
          </a:p>
          <a:p>
            <a:r>
              <a:rPr lang="en-US" dirty="0"/>
              <a:t>Endpoint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data center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cloud </a:t>
            </a:r>
          </a:p>
          <a:p>
            <a:r>
              <a:rPr lang="en-US" dirty="0"/>
              <a:t>Spot, Stop, and Mitigate quicker</a:t>
            </a:r>
          </a:p>
          <a:p>
            <a:r>
              <a:rPr lang="en-US" dirty="0"/>
              <a:t>See abnormalities</a:t>
            </a:r>
          </a:p>
          <a:p>
            <a:pPr marL="471805" lvl="1" indent="-285750">
              <a:buFont typeface="Courier New" panose="02070309020205020404" pitchFamily="49" charset="0"/>
              <a:buChar char="o"/>
            </a:pPr>
            <a:r>
              <a:rPr lang="en-US" dirty="0"/>
              <a:t>Address Encryption</a:t>
            </a:r>
          </a:p>
          <a:p>
            <a:pPr marL="471805" lvl="1" indent="-285750">
              <a:buFont typeface="Courier New" panose="02070309020205020404" pitchFamily="49" charset="0"/>
              <a:buChar char="o"/>
            </a:pPr>
            <a:r>
              <a:rPr lang="en-US" dirty="0"/>
              <a:t>Include Context</a:t>
            </a:r>
          </a:p>
          <a:p>
            <a:pPr marL="471805" lvl="1" indent="-285750">
              <a:buFont typeface="Courier New" panose="02070309020205020404" pitchFamily="49" charset="0"/>
              <a:buChar char="o"/>
            </a:pPr>
            <a:r>
              <a:rPr lang="en-US" dirty="0"/>
              <a:t>Watch in/out/east/west flows</a:t>
            </a:r>
          </a:p>
          <a:p>
            <a:pPr marL="471805" lvl="1" indent="-285750">
              <a:buFont typeface="Courier New" panose="02070309020205020404" pitchFamily="49" charset="0"/>
              <a:buChar char="o"/>
            </a:pPr>
            <a:r>
              <a:rPr lang="en-US" dirty="0"/>
              <a:t>Privilege escalation monitoring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21048-F628-EF49-8970-0D5610500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5314" y="3516096"/>
            <a:ext cx="4107775" cy="666116"/>
          </a:xfrm>
        </p:spPr>
        <p:txBody>
          <a:bodyPr/>
          <a:lstStyle/>
          <a:p>
            <a:pPr marL="57150" indent="0">
              <a:buNone/>
            </a:pPr>
            <a:r>
              <a:rPr lang="en-US" i="1" dirty="0">
                <a:solidFill>
                  <a:srgbClr val="0070C0"/>
                </a:solidFill>
              </a:rPr>
              <a:t>If You Don’t Know What You Have How Can You Protect it?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1EFF13-3F99-494E-AF74-B99A8B89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7DCB1-F435-4147-8B58-C75434DAA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494" y="781151"/>
            <a:ext cx="4473594" cy="254078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6937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79574E-FA2D-48E9-8633-A65560E2B8D6}"/>
              </a:ext>
            </a:extLst>
          </p:cNvPr>
          <p:cNvSpPr/>
          <p:nvPr/>
        </p:nvSpPr>
        <p:spPr>
          <a:xfrm>
            <a:off x="0" y="-1"/>
            <a:ext cx="9144000" cy="5148072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CB20DA-8D88-F94E-ACDD-B5D1E808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5"/>
          <a:stretch/>
        </p:blipFill>
        <p:spPr>
          <a:xfrm>
            <a:off x="0" y="146189"/>
            <a:ext cx="9144000" cy="4851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52AF1-8DD3-459A-93D0-71CE0D15BA4A}"/>
              </a:ext>
            </a:extLst>
          </p:cNvPr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D9E34E-5F63-4A23-B88B-6BC3722E5D4C}"/>
              </a:ext>
            </a:extLst>
          </p:cNvPr>
          <p:cNvSpPr txBox="1">
            <a:spLocks/>
          </p:cNvSpPr>
          <p:nvPr/>
        </p:nvSpPr>
        <p:spPr>
          <a:xfrm>
            <a:off x="1098023" y="2205990"/>
            <a:ext cx="6947954" cy="731520"/>
          </a:xfrm>
          <a:prstGeom prst="rect">
            <a:avLst/>
          </a:prstGeom>
        </p:spPr>
        <p:txBody>
          <a:bodyPr anchor="ctr"/>
          <a:lstStyle>
            <a:lvl1pPr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733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70"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40"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09"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278" algn="l" defTabSz="912239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chemeClr val="bg2"/>
                </a:solidFill>
              </a:rPr>
              <a:t>Impossibly complex</a:t>
            </a:r>
          </a:p>
        </p:txBody>
      </p:sp>
    </p:spTree>
    <p:extLst>
      <p:ext uri="{BB962C8B-B14F-4D97-AF65-F5344CB8AC3E}">
        <p14:creationId xmlns:p14="http://schemas.microsoft.com/office/powerpoint/2010/main" val="33261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5A4B1B-F00E-4042-B3F6-E5A75D75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74" y="205712"/>
            <a:ext cx="8345488" cy="731837"/>
          </a:xfrm>
        </p:spPr>
        <p:txBody>
          <a:bodyPr/>
          <a:lstStyle/>
          <a:p>
            <a:r>
              <a:rPr lang="en-US" dirty="0"/>
              <a:t>Security Technology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D59E6E-0119-A946-B938-C4E6306BDB57}"/>
              </a:ext>
            </a:extLst>
          </p:cNvPr>
          <p:cNvSpPr/>
          <p:nvPr/>
        </p:nvSpPr>
        <p:spPr>
          <a:xfrm>
            <a:off x="406074" y="937549"/>
            <a:ext cx="1961128" cy="56444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Identity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A65F0-2DC3-0745-86FF-2ED95A08088C}"/>
              </a:ext>
            </a:extLst>
          </p:cNvPr>
          <p:cNvSpPr/>
          <p:nvPr/>
        </p:nvSpPr>
        <p:spPr>
          <a:xfrm>
            <a:off x="406074" y="1501994"/>
            <a:ext cx="1961128" cy="2873236"/>
          </a:xfrm>
          <a:prstGeom prst="rect">
            <a:avLst/>
          </a:prstGeom>
          <a:solidFill>
            <a:schemeClr val="tx1">
              <a:lumMod val="25000"/>
              <a:lumOff val="75000"/>
              <a:alpha val="4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Policies enforced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Continuous authentication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Least-trust approach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Users, Devices, Apps, Data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Anytime, anywhere</a:t>
            </a:r>
          </a:p>
          <a:p>
            <a:pPr indent="10287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10287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ABF884-AB25-D643-9D12-F45ED9BF8EEA}"/>
              </a:ext>
            </a:extLst>
          </p:cNvPr>
          <p:cNvSpPr/>
          <p:nvPr/>
        </p:nvSpPr>
        <p:spPr>
          <a:xfrm>
            <a:off x="2483670" y="937549"/>
            <a:ext cx="1961128" cy="56444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Threat Detection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2F6921-6A01-544E-85A6-213709309D95}"/>
              </a:ext>
            </a:extLst>
          </p:cNvPr>
          <p:cNvSpPr/>
          <p:nvPr/>
        </p:nvSpPr>
        <p:spPr>
          <a:xfrm>
            <a:off x="2483670" y="1501994"/>
            <a:ext cx="1961128" cy="2873236"/>
          </a:xfrm>
          <a:prstGeom prst="rect">
            <a:avLst/>
          </a:prstGeom>
          <a:solidFill>
            <a:schemeClr val="tx1">
              <a:lumMod val="25000"/>
              <a:lumOff val="75000"/>
              <a:alpha val="4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Protection processes continually improved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Malware Defense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Anti-phishing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Data integrity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Users, devices, applications, data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Anytime, anywhere</a:t>
            </a:r>
          </a:p>
          <a:p>
            <a:pPr indent="10287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1C5E5-EA66-1745-990E-5704EED9B45D}"/>
              </a:ext>
            </a:extLst>
          </p:cNvPr>
          <p:cNvSpPr/>
          <p:nvPr/>
        </p:nvSpPr>
        <p:spPr>
          <a:xfrm>
            <a:off x="4561266" y="937549"/>
            <a:ext cx="1961128" cy="56444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Segmentation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E88B5F-348A-7F41-BE35-5F604B9CEBB7}"/>
              </a:ext>
            </a:extLst>
          </p:cNvPr>
          <p:cNvSpPr/>
          <p:nvPr/>
        </p:nvSpPr>
        <p:spPr>
          <a:xfrm>
            <a:off x="4561266" y="1501994"/>
            <a:ext cx="1961128" cy="2873236"/>
          </a:xfrm>
          <a:prstGeom prst="rect">
            <a:avLst/>
          </a:prstGeom>
          <a:solidFill>
            <a:schemeClr val="tx1">
              <a:lumMod val="25000"/>
              <a:lumOff val="75000"/>
              <a:alpha val="4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Limit propagation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Micro-segmentation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Logically segmentation &amp; control down to Layer 2</a:t>
            </a:r>
          </a:p>
          <a:p>
            <a:pPr indent="10287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A03FB9-6584-7E4A-8ACD-A1691617DBDC}"/>
              </a:ext>
            </a:extLst>
          </p:cNvPr>
          <p:cNvSpPr/>
          <p:nvPr/>
        </p:nvSpPr>
        <p:spPr>
          <a:xfrm>
            <a:off x="6638862" y="937549"/>
            <a:ext cx="1961128" cy="56444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Automation/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Integration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DABF88-B28E-7341-A1A4-9DD2E68830FA}"/>
              </a:ext>
            </a:extLst>
          </p:cNvPr>
          <p:cNvSpPr/>
          <p:nvPr/>
        </p:nvSpPr>
        <p:spPr>
          <a:xfrm>
            <a:off x="6638862" y="1501994"/>
            <a:ext cx="1961128" cy="2873236"/>
          </a:xfrm>
          <a:prstGeom prst="rect">
            <a:avLst/>
          </a:prstGeom>
          <a:solidFill>
            <a:schemeClr val="tx1">
              <a:lumMod val="25000"/>
              <a:lumOff val="75000"/>
              <a:alpha val="4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Fewer dashboards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Open Standards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Policy enforcement across infrastructure 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Analytics integration</a:t>
            </a:r>
          </a:p>
          <a:p>
            <a:pPr indent="102870">
              <a:buFont typeface="Arial" panose="020B0604020202020204" pitchFamily="34" charset="0"/>
              <a:buChar char="•"/>
            </a:pPr>
            <a:r>
              <a:rPr lang="en-US" sz="1600" dirty="0"/>
              <a:t>Automated response</a:t>
            </a:r>
          </a:p>
          <a:p>
            <a:pPr indent="10287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7470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9A3C51AF-9E8A-EE4E-B5E6-C8A2F435F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519" r="6519"/>
          <a:stretch/>
        </p:blipFill>
        <p:spPr>
          <a:xfrm>
            <a:off x="5229451" y="2913063"/>
            <a:ext cx="3937344" cy="223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9F12C7-16F8-384E-8E9B-B64114828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239948" cy="3083094"/>
          </a:xfrm>
        </p:spPr>
        <p:txBody>
          <a:bodyPr/>
          <a:lstStyle/>
          <a:p>
            <a:r>
              <a:rPr lang="en-US" dirty="0">
                <a:solidFill>
                  <a:srgbClr val="210626"/>
                </a:solidFill>
              </a:rPr>
              <a:t>FISMA</a:t>
            </a:r>
          </a:p>
          <a:p>
            <a:r>
              <a:rPr lang="en-US" dirty="0">
                <a:solidFill>
                  <a:srgbClr val="210626"/>
                </a:solidFill>
              </a:rPr>
              <a:t>FITARA</a:t>
            </a:r>
          </a:p>
          <a:p>
            <a:r>
              <a:rPr lang="en-US" dirty="0">
                <a:solidFill>
                  <a:srgbClr val="210626"/>
                </a:solidFill>
              </a:rPr>
              <a:t>NIST 800 family (53/171/37/63-3/157….)</a:t>
            </a:r>
          </a:p>
          <a:p>
            <a:r>
              <a:rPr lang="en-US" dirty="0">
                <a:solidFill>
                  <a:srgbClr val="210626"/>
                </a:solidFill>
              </a:rPr>
              <a:t>CDM – </a:t>
            </a:r>
            <a:br>
              <a:rPr lang="en-US" dirty="0">
                <a:solidFill>
                  <a:srgbClr val="210626"/>
                </a:solidFill>
              </a:rPr>
            </a:br>
            <a:r>
              <a:rPr lang="en-US" sz="1400" dirty="0">
                <a:solidFill>
                  <a:srgbClr val="210626"/>
                </a:solidFill>
              </a:rPr>
              <a:t>Continuous Diagnostics Mitigation.   Phases 1, 2, 3, and 4</a:t>
            </a:r>
          </a:p>
          <a:p>
            <a:r>
              <a:rPr lang="en-US" dirty="0">
                <a:solidFill>
                  <a:srgbClr val="210626"/>
                </a:solidFill>
              </a:rPr>
              <a:t>HVA – High Value Assets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16DC5-6E41-2E49-AF62-E2E4BAB986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4063" y="1205898"/>
            <a:ext cx="3103344" cy="3083094"/>
          </a:xfrm>
          <a:ln>
            <a:noFill/>
          </a:ln>
          <a:effectLst>
            <a:softEdge rad="112500"/>
          </a:effectLst>
        </p:spPr>
        <p:txBody>
          <a:bodyPr/>
          <a:lstStyle/>
          <a:p>
            <a:r>
              <a:rPr lang="en-US" dirty="0">
                <a:solidFill>
                  <a:srgbClr val="210626"/>
                </a:solidFill>
              </a:rPr>
              <a:t>CJIS</a:t>
            </a:r>
          </a:p>
          <a:p>
            <a:r>
              <a:rPr lang="en-US" dirty="0">
                <a:solidFill>
                  <a:srgbClr val="210626"/>
                </a:solidFill>
              </a:rPr>
              <a:t>HSPD12-PIV</a:t>
            </a:r>
          </a:p>
          <a:p>
            <a:r>
              <a:rPr lang="en-US" dirty="0">
                <a:solidFill>
                  <a:srgbClr val="210626"/>
                </a:solidFill>
              </a:rPr>
              <a:t>HIPAA</a:t>
            </a:r>
          </a:p>
          <a:p>
            <a:r>
              <a:rPr lang="en-US" dirty="0">
                <a:solidFill>
                  <a:srgbClr val="210626"/>
                </a:solidFill>
              </a:rPr>
              <a:t>PCI</a:t>
            </a:r>
          </a:p>
          <a:p>
            <a:r>
              <a:rPr lang="en-US" dirty="0">
                <a:solidFill>
                  <a:srgbClr val="210626"/>
                </a:solidFill>
              </a:rPr>
              <a:t>PII/PHI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51393E-A880-DB4A-8AA4-6DC6EC51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and Scoring</a:t>
            </a:r>
          </a:p>
        </p:txBody>
      </p:sp>
    </p:spTree>
    <p:extLst>
      <p:ext uri="{BB962C8B-B14F-4D97-AF65-F5344CB8AC3E}">
        <p14:creationId xmlns:p14="http://schemas.microsoft.com/office/powerpoint/2010/main" val="1158739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2AF252DE-1D9F-1A42-82D5-C5D0FF39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4" t="5000" r="15892"/>
          <a:stretch/>
        </p:blipFill>
        <p:spPr>
          <a:xfrm>
            <a:off x="3590720" y="2888147"/>
            <a:ext cx="2589999" cy="213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69DF2E-8FDD-BD4F-9C51-1E0F9292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address these?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DC4C85-B90A-8541-A0E2-E29A021E354B}"/>
              </a:ext>
            </a:extLst>
          </p:cNvPr>
          <p:cNvGrpSpPr/>
          <p:nvPr/>
        </p:nvGrpSpPr>
        <p:grpSpPr>
          <a:xfrm>
            <a:off x="468590" y="1047908"/>
            <a:ext cx="2374544" cy="1766330"/>
            <a:chOff x="6463145" y="3201914"/>
            <a:chExt cx="2529671" cy="18077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FCA624-0F00-4E4A-B605-C5CA0B9FF5AB}"/>
                </a:ext>
              </a:extLst>
            </p:cNvPr>
            <p:cNvSpPr/>
            <p:nvPr/>
          </p:nvSpPr>
          <p:spPr>
            <a:xfrm>
              <a:off x="6970994" y="3701315"/>
              <a:ext cx="295468" cy="95329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9A083E93-19C0-7546-B943-EC6DBD7EB21A}"/>
                </a:ext>
              </a:extLst>
            </p:cNvPr>
            <p:cNvSpPr/>
            <p:nvPr/>
          </p:nvSpPr>
          <p:spPr>
            <a:xfrm>
              <a:off x="6936775" y="4621293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2AD67B5E-EC42-724A-87EC-F17A6685E012}"/>
                </a:ext>
              </a:extLst>
            </p:cNvPr>
            <p:cNvSpPr/>
            <p:nvPr/>
          </p:nvSpPr>
          <p:spPr>
            <a:xfrm flipV="1">
              <a:off x="6936775" y="3614776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B88F41-B2C6-E449-AA15-CBB006EC664D}"/>
                </a:ext>
              </a:extLst>
            </p:cNvPr>
            <p:cNvSpPr txBox="1"/>
            <p:nvPr/>
          </p:nvSpPr>
          <p:spPr>
            <a:xfrm rot="16200000">
              <a:off x="6715378" y="4081402"/>
              <a:ext cx="832945" cy="24683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latin typeface="+mn-lt"/>
                </a:rPr>
                <a:t>People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EC5C69-342B-724F-AA7C-AE47C9A141F6}"/>
                </a:ext>
              </a:extLst>
            </p:cNvPr>
            <p:cNvSpPr/>
            <p:nvPr/>
          </p:nvSpPr>
          <p:spPr>
            <a:xfrm>
              <a:off x="7375365" y="3696258"/>
              <a:ext cx="295468" cy="953295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03E94B37-637C-B34E-A6C2-BAC45EABAD48}"/>
                </a:ext>
              </a:extLst>
            </p:cNvPr>
            <p:cNvSpPr/>
            <p:nvPr/>
          </p:nvSpPr>
          <p:spPr>
            <a:xfrm>
              <a:off x="7341146" y="4616236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EF034086-B809-ED42-A3CE-FCCE1C891AE4}"/>
                </a:ext>
              </a:extLst>
            </p:cNvPr>
            <p:cNvSpPr/>
            <p:nvPr/>
          </p:nvSpPr>
          <p:spPr>
            <a:xfrm flipV="1">
              <a:off x="7341146" y="3609719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BEB8D4-2F1C-584C-AA72-244115B1823E}"/>
                </a:ext>
              </a:extLst>
            </p:cNvPr>
            <p:cNvSpPr txBox="1"/>
            <p:nvPr/>
          </p:nvSpPr>
          <p:spPr>
            <a:xfrm rot="16200000">
              <a:off x="7119749" y="4076344"/>
              <a:ext cx="832945" cy="246835"/>
            </a:xfrm>
            <a:prstGeom prst="rect">
              <a:avLst/>
            </a:prstGeom>
            <a:solidFill>
              <a:srgbClr val="7030A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Devices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8EFEFF-CEC5-904A-A91D-F25F209AD932}"/>
                </a:ext>
              </a:extLst>
            </p:cNvPr>
            <p:cNvSpPr/>
            <p:nvPr/>
          </p:nvSpPr>
          <p:spPr>
            <a:xfrm>
              <a:off x="7804188" y="3701315"/>
              <a:ext cx="295468" cy="95329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7C68281C-00F9-5B46-A9E3-7424C9CCE057}"/>
                </a:ext>
              </a:extLst>
            </p:cNvPr>
            <p:cNvSpPr/>
            <p:nvPr/>
          </p:nvSpPr>
          <p:spPr>
            <a:xfrm>
              <a:off x="7769968" y="4621293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B9CAE6A7-2EB9-6140-8DED-7DEB873287C7}"/>
                </a:ext>
              </a:extLst>
            </p:cNvPr>
            <p:cNvSpPr/>
            <p:nvPr/>
          </p:nvSpPr>
          <p:spPr>
            <a:xfrm flipV="1">
              <a:off x="7769968" y="3614776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F5D222-FE0E-2E4A-8B2D-067A9AD9B783}"/>
                </a:ext>
              </a:extLst>
            </p:cNvPr>
            <p:cNvSpPr txBox="1"/>
            <p:nvPr/>
          </p:nvSpPr>
          <p:spPr>
            <a:xfrm rot="16200000">
              <a:off x="7548571" y="4081402"/>
              <a:ext cx="832945" cy="246835"/>
            </a:xfrm>
            <a:prstGeom prst="rect">
              <a:avLst/>
            </a:prstGeom>
            <a:solidFill>
              <a:srgbClr val="00B05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B183E-8A56-624B-A9C1-0DF89C7A6185}"/>
                </a:ext>
              </a:extLst>
            </p:cNvPr>
            <p:cNvSpPr/>
            <p:nvPr/>
          </p:nvSpPr>
          <p:spPr>
            <a:xfrm>
              <a:off x="8234886" y="3702314"/>
              <a:ext cx="295468" cy="953295"/>
            </a:xfrm>
            <a:prstGeom prst="rect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64B463F1-63E2-4D45-8AD5-2FF45B37A87A}"/>
                </a:ext>
              </a:extLst>
            </p:cNvPr>
            <p:cNvSpPr/>
            <p:nvPr/>
          </p:nvSpPr>
          <p:spPr>
            <a:xfrm>
              <a:off x="8200666" y="4622292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04EDE8C4-9E1B-1C48-8D04-95E0BE13353C}"/>
                </a:ext>
              </a:extLst>
            </p:cNvPr>
            <p:cNvSpPr/>
            <p:nvPr/>
          </p:nvSpPr>
          <p:spPr>
            <a:xfrm flipV="1">
              <a:off x="8200666" y="3615775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3ACBBD-7DBE-6243-8196-29AEE9EC5CB5}"/>
                </a:ext>
              </a:extLst>
            </p:cNvPr>
            <p:cNvSpPr txBox="1"/>
            <p:nvPr/>
          </p:nvSpPr>
          <p:spPr>
            <a:xfrm rot="16200000">
              <a:off x="7979269" y="4082401"/>
              <a:ext cx="832945" cy="246835"/>
            </a:xfrm>
            <a:prstGeom prst="rect">
              <a:avLst/>
            </a:prstGeom>
            <a:solidFill>
              <a:srgbClr val="0070C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Workloads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15B1D4-0D55-F546-8D31-F7A126CBE123}"/>
                </a:ext>
              </a:extLst>
            </p:cNvPr>
            <p:cNvSpPr/>
            <p:nvPr/>
          </p:nvSpPr>
          <p:spPr>
            <a:xfrm>
              <a:off x="6711020" y="4709368"/>
              <a:ext cx="2027861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99252A-8CA9-8645-86E8-7921218845C8}"/>
                </a:ext>
              </a:extLst>
            </p:cNvPr>
            <p:cNvSpPr txBox="1"/>
            <p:nvPr/>
          </p:nvSpPr>
          <p:spPr>
            <a:xfrm>
              <a:off x="6936775" y="4659752"/>
              <a:ext cx="1634044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+mn-lt"/>
                </a:rPr>
                <a:t>Visibility &amp; analytics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FF7170-1F41-4845-8AED-6C37AD3C4961}"/>
                </a:ext>
              </a:extLst>
            </p:cNvPr>
            <p:cNvSpPr/>
            <p:nvPr/>
          </p:nvSpPr>
          <p:spPr>
            <a:xfrm>
              <a:off x="6530893" y="4829181"/>
              <a:ext cx="2370682" cy="1202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27D71F-0E6E-1347-A737-451EA29289C3}"/>
                </a:ext>
              </a:extLst>
            </p:cNvPr>
            <p:cNvSpPr txBox="1"/>
            <p:nvPr/>
          </p:nvSpPr>
          <p:spPr>
            <a:xfrm>
              <a:off x="6644398" y="4784727"/>
              <a:ext cx="2111330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+mn-lt"/>
                </a:rPr>
                <a:t>Automation &amp; orchestration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47D005-53BE-0947-8DA2-78B562938F3F}"/>
                </a:ext>
              </a:extLst>
            </p:cNvPr>
            <p:cNvSpPr/>
            <p:nvPr/>
          </p:nvSpPr>
          <p:spPr>
            <a:xfrm>
              <a:off x="6641057" y="3491913"/>
              <a:ext cx="2181726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C9DA4418-2555-844D-B843-B079AB2AB9B9}"/>
                </a:ext>
              </a:extLst>
            </p:cNvPr>
            <p:cNvSpPr/>
            <p:nvPr/>
          </p:nvSpPr>
          <p:spPr>
            <a:xfrm>
              <a:off x="6463145" y="3201914"/>
              <a:ext cx="2529671" cy="298020"/>
            </a:xfrm>
            <a:prstGeom prst="triangle">
              <a:avLst>
                <a:gd name="adj" fmla="val 53016"/>
              </a:avLst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1FFABD2E-573E-7542-A9BC-74215AF98C39}"/>
                </a:ext>
              </a:extLst>
            </p:cNvPr>
            <p:cNvSpPr/>
            <p:nvPr/>
          </p:nvSpPr>
          <p:spPr>
            <a:xfrm>
              <a:off x="6841602" y="3243284"/>
              <a:ext cx="1793920" cy="215444"/>
            </a:xfrm>
            <a:prstGeom prst="triangle">
              <a:avLst>
                <a:gd name="adj" fmla="val 53016"/>
              </a:avLst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F1523D-0423-BB44-88EC-F388D0AA8237}"/>
                </a:ext>
              </a:extLst>
            </p:cNvPr>
            <p:cNvSpPr txBox="1"/>
            <p:nvPr/>
          </p:nvSpPr>
          <p:spPr>
            <a:xfrm>
              <a:off x="7438384" y="3447106"/>
              <a:ext cx="568666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Data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AAE50C-9735-BC43-B964-00ADADC02E96}"/>
                </a:ext>
              </a:extLst>
            </p:cNvPr>
            <p:cNvSpPr txBox="1"/>
            <p:nvPr/>
          </p:nvSpPr>
          <p:spPr>
            <a:xfrm>
              <a:off x="7262023" y="3280414"/>
              <a:ext cx="1003545" cy="20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</a:rPr>
                <a:t>Zero Trust</a:t>
              </a: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F708F12F-7F5E-2C43-869D-20313687F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063" y="275313"/>
            <a:ext cx="1634737" cy="9069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E78DA9C-8F54-7149-9AA8-D0DC70D9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146" y="3111409"/>
            <a:ext cx="1349591" cy="134959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222B3D-658C-EF44-A837-A66FAF1C08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87"/>
          <a:stretch/>
        </p:blipFill>
        <p:spPr>
          <a:xfrm>
            <a:off x="3162999" y="2159937"/>
            <a:ext cx="1338359" cy="84181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D2C1E4C-FBDE-0446-BCBA-37EFE9E93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190" y="3149830"/>
            <a:ext cx="1154873" cy="1149740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5DC1AB6-8773-9E41-B32E-C2F5AB560F60}"/>
              </a:ext>
            </a:extLst>
          </p:cNvPr>
          <p:cNvGrpSpPr/>
          <p:nvPr/>
        </p:nvGrpSpPr>
        <p:grpSpPr>
          <a:xfrm>
            <a:off x="344935" y="3225639"/>
            <a:ext cx="3454020" cy="1349064"/>
            <a:chOff x="2620585" y="3340216"/>
            <a:chExt cx="3454020" cy="134906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26C264A-70CC-4E42-A6FE-967490E965D6}"/>
                </a:ext>
              </a:extLst>
            </p:cNvPr>
            <p:cNvGrpSpPr/>
            <p:nvPr/>
          </p:nvGrpSpPr>
          <p:grpSpPr>
            <a:xfrm>
              <a:off x="2620585" y="3501903"/>
              <a:ext cx="3454020" cy="1187377"/>
              <a:chOff x="522706" y="1385603"/>
              <a:chExt cx="8056973" cy="2875643"/>
            </a:xfrm>
          </p:grpSpPr>
          <p:sp>
            <p:nvSpPr>
              <p:cNvPr id="64" name="Pie 63">
                <a:extLst>
                  <a:ext uri="{FF2B5EF4-FFF2-40B4-BE49-F238E27FC236}">
                    <a16:creationId xmlns:a16="http://schemas.microsoft.com/office/drawing/2014/main" id="{3B170371-EB8A-0B4D-8130-E48F113D9345}"/>
                  </a:ext>
                </a:extLst>
              </p:cNvPr>
              <p:cNvSpPr/>
              <p:nvPr/>
            </p:nvSpPr>
            <p:spPr>
              <a:xfrm flipH="1">
                <a:off x="3545625" y="1783074"/>
                <a:ext cx="2090848" cy="2090848"/>
              </a:xfrm>
              <a:prstGeom prst="pie">
                <a:avLst>
                  <a:gd name="adj1" fmla="val 9700393"/>
                  <a:gd name="adj2" fmla="val 1620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" b="1" dirty="0">
                  <a:solidFill>
                    <a:schemeClr val="bg2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Pie 64">
                <a:extLst>
                  <a:ext uri="{FF2B5EF4-FFF2-40B4-BE49-F238E27FC236}">
                    <a16:creationId xmlns:a16="http://schemas.microsoft.com/office/drawing/2014/main" id="{0DCE8B8A-0A20-F24B-A2B4-8C37854E75C3}"/>
                  </a:ext>
                </a:extLst>
              </p:cNvPr>
              <p:cNvSpPr/>
              <p:nvPr/>
            </p:nvSpPr>
            <p:spPr>
              <a:xfrm>
                <a:off x="3507525" y="1783072"/>
                <a:ext cx="2090852" cy="2090850"/>
              </a:xfrm>
              <a:prstGeom prst="pie">
                <a:avLst>
                  <a:gd name="adj1" fmla="val 9729882"/>
                  <a:gd name="adj2" fmla="val 162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" b="1" dirty="0">
                  <a:solidFill>
                    <a:schemeClr val="bg2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Pie 65">
                <a:extLst>
                  <a:ext uri="{FF2B5EF4-FFF2-40B4-BE49-F238E27FC236}">
                    <a16:creationId xmlns:a16="http://schemas.microsoft.com/office/drawing/2014/main" id="{2AD67901-F4F1-F44F-B37E-43B65E6EE7F2}"/>
                  </a:ext>
                </a:extLst>
              </p:cNvPr>
              <p:cNvSpPr/>
              <p:nvPr/>
            </p:nvSpPr>
            <p:spPr>
              <a:xfrm flipH="1">
                <a:off x="3507526" y="1789424"/>
                <a:ext cx="2128946" cy="2128948"/>
              </a:xfrm>
              <a:prstGeom prst="pie">
                <a:avLst>
                  <a:gd name="adj1" fmla="val 1067065"/>
                  <a:gd name="adj2" fmla="val 9678968"/>
                </a:avLst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" b="1" dirty="0">
                  <a:solidFill>
                    <a:schemeClr val="bg2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3A74FB3-2B78-3E4B-BF97-79636FBDBB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98797" y="1826966"/>
                <a:ext cx="387517" cy="386861"/>
                <a:chOff x="7750433" y="5091089"/>
                <a:chExt cx="934387" cy="932804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B5B4D673-3515-8845-B797-00B070E4A360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1</a:t>
                  </a: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5720F67-2C1B-8943-B605-CCC4E6035DA1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72E1C57-D96A-074A-BAC5-7220EFD855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44090" y="2581923"/>
                <a:ext cx="387517" cy="386861"/>
                <a:chOff x="7750433" y="5091089"/>
                <a:chExt cx="934387" cy="932804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80DA9316-96DA-484B-8EE0-016D1ABA3691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2</a:t>
                  </a: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121499B3-D266-8E4C-95E7-BE99EF19F78B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FE511DE-C417-7C47-B9C3-51C1CEE7B3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99653" y="3421128"/>
                <a:ext cx="387517" cy="386861"/>
                <a:chOff x="7750433" y="5091089"/>
                <a:chExt cx="934387" cy="932804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3E0B7F8-CCE2-4541-BB22-2CFC7019DD16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3</a:t>
                  </a: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599F191B-B2B4-6445-BF85-FD22964006D7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375F639-FCD7-8949-9A14-35641CDDE31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99236" y="3440068"/>
                <a:ext cx="387517" cy="386861"/>
                <a:chOff x="7750433" y="5091089"/>
                <a:chExt cx="934387" cy="932804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5EBAAAD1-F045-864F-B20F-50F1BBE30A22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4</a:t>
                  </a: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7E7408A-08EF-694C-91CF-53043C9D6DD5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40F82EB-0E8B-B242-9CAF-1F488385F0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87039" y="2564328"/>
                <a:ext cx="387517" cy="386861"/>
                <a:chOff x="7750433" y="5091089"/>
                <a:chExt cx="934387" cy="932804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01B19661-68AF-FE48-9665-B234870D18C2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5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03CC4F0-5764-844D-8732-90AD69E9BEDF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538B3BB-91DD-5440-9A7A-CC7CE03B6D1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06857" y="1836016"/>
                <a:ext cx="387517" cy="386861"/>
                <a:chOff x="7750433" y="5091089"/>
                <a:chExt cx="934387" cy="93280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3692932-01CE-794A-AE07-BE487ACF3E18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6</a:t>
                  </a: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BD192649-2617-5549-B710-C324DEAD7121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sp>
            <p:nvSpPr>
              <p:cNvPr id="73" name="Text Placeholder 1">
                <a:extLst>
                  <a:ext uri="{FF2B5EF4-FFF2-40B4-BE49-F238E27FC236}">
                    <a16:creationId xmlns:a16="http://schemas.microsoft.com/office/drawing/2014/main" id="{3442B704-0136-414B-B5DF-79BFC52EAC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2458" y="1399732"/>
                <a:ext cx="2860057" cy="510503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srgbClr val="0070C0"/>
                    </a:solidFill>
                  </a:rPr>
                  <a:t>Categorize</a:t>
                </a:r>
              </a:p>
            </p:txBody>
          </p:sp>
          <p:sp>
            <p:nvSpPr>
              <p:cNvPr id="74" name="Text Placeholder 1">
                <a:extLst>
                  <a:ext uri="{FF2B5EF4-FFF2-40B4-BE49-F238E27FC236}">
                    <a16:creationId xmlns:a16="http://schemas.microsoft.com/office/drawing/2014/main" id="{C1B46A8F-DFC8-044A-A716-C428B51431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2622" y="2486511"/>
                <a:ext cx="1965168" cy="545949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srgbClr val="0070C0"/>
                    </a:solidFill>
                  </a:rPr>
                  <a:t>Select</a:t>
                </a:r>
              </a:p>
            </p:txBody>
          </p:sp>
          <p:sp>
            <p:nvSpPr>
              <p:cNvPr id="75" name="Text Placeholder 1">
                <a:extLst>
                  <a:ext uri="{FF2B5EF4-FFF2-40B4-BE49-F238E27FC236}">
                    <a16:creationId xmlns:a16="http://schemas.microsoft.com/office/drawing/2014/main" id="{15F3CA05-6770-FC49-BF98-0EF25EFFF8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4064" y="3546176"/>
                <a:ext cx="2113064" cy="521725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srgbClr val="0070C0"/>
                    </a:solidFill>
                  </a:rPr>
                  <a:t>Implement</a:t>
                </a:r>
              </a:p>
            </p:txBody>
          </p:sp>
          <p:sp>
            <p:nvSpPr>
              <p:cNvPr id="76" name="Text Placeholder 1">
                <a:extLst>
                  <a:ext uri="{FF2B5EF4-FFF2-40B4-BE49-F238E27FC236}">
                    <a16:creationId xmlns:a16="http://schemas.microsoft.com/office/drawing/2014/main" id="{DE8C33B0-B49E-0C44-AAA5-962B2F4FB5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1054" y="3646553"/>
                <a:ext cx="1790562" cy="357593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900" dirty="0">
                    <a:solidFill>
                      <a:srgbClr val="0070C0"/>
                    </a:solidFill>
                  </a:rPr>
                  <a:t>Assess</a:t>
                </a:r>
              </a:p>
            </p:txBody>
          </p:sp>
          <p:sp>
            <p:nvSpPr>
              <p:cNvPr id="77" name="Text Placeholder 1">
                <a:extLst>
                  <a:ext uri="{FF2B5EF4-FFF2-40B4-BE49-F238E27FC236}">
                    <a16:creationId xmlns:a16="http://schemas.microsoft.com/office/drawing/2014/main" id="{44E123B9-1AD3-9544-B4B8-0D1C5BC4A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6383" y="2486823"/>
                <a:ext cx="1837170" cy="549301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900" dirty="0">
                    <a:solidFill>
                      <a:srgbClr val="0070C0"/>
                    </a:solidFill>
                  </a:rPr>
                  <a:t>Authorize</a:t>
                </a:r>
              </a:p>
            </p:txBody>
          </p:sp>
          <p:sp>
            <p:nvSpPr>
              <p:cNvPr id="78" name="Text Placeholder 1">
                <a:extLst>
                  <a:ext uri="{FF2B5EF4-FFF2-40B4-BE49-F238E27FC236}">
                    <a16:creationId xmlns:a16="http://schemas.microsoft.com/office/drawing/2014/main" id="{C2BE6002-502D-884C-9B7E-63C719B270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563" y="1434234"/>
                <a:ext cx="1872734" cy="548044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lvl1pPr marL="169863" indent="-169863" algn="l" defTabSz="684213" rtl="0" eaLnBrk="1" fontAlgn="base" hangingPunct="1">
                  <a:lnSpc>
                    <a:spcPct val="95000"/>
                  </a:lnSpc>
                  <a:spcBef>
                    <a:spcPts val="1075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Arial" charset="0"/>
                  <a:buChar char="•"/>
                  <a:defRPr lang="en-US" sz="15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1pPr>
                <a:lvl2pPr marL="358775" indent="-215900" algn="l" defTabSz="684213" rtl="0" eaLnBrk="1" fontAlgn="base" hangingPunct="1">
                  <a:lnSpc>
                    <a:spcPct val="95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lang="en-US" sz="14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2pPr>
                <a:lvl3pPr marL="431800" indent="-169863" algn="l" defTabSz="684213" rtl="0" eaLnBrk="1" fontAlgn="base" hangingPunct="1">
                  <a:lnSpc>
                    <a:spcPct val="95000"/>
                  </a:lnSpc>
                  <a:spcBef>
                    <a:spcPts val="625"/>
                  </a:spcBef>
                  <a:spcAft>
                    <a:spcPct val="0"/>
                  </a:spcAft>
                  <a:buFont typeface="Arial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3pPr>
                <a:lvl4pPr marL="503238" indent="-169863" algn="l" defTabSz="684213" rtl="0" eaLnBrk="1" fontAlgn="base" hangingPunct="1">
                  <a:lnSpc>
                    <a:spcPct val="95000"/>
                  </a:lnSpc>
                  <a:spcBef>
                    <a:spcPts val="625"/>
                  </a:spcBef>
                  <a:spcAft>
                    <a:spcPct val="0"/>
                  </a:spcAft>
                  <a:buFont typeface="Arial" charset="0"/>
                  <a:buChar char="•"/>
                  <a:defRPr lang="en-US" sz="11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4pPr>
                <a:lvl5pPr marL="574675" indent="-169863" algn="l" defTabSz="684213" rtl="0" eaLnBrk="1" fontAlgn="base" hangingPunct="1">
                  <a:lnSpc>
                    <a:spcPct val="95000"/>
                  </a:lnSpc>
                  <a:spcBef>
                    <a:spcPts val="625"/>
                  </a:spcBef>
                  <a:spcAft>
                    <a:spcPct val="0"/>
                  </a:spcAft>
                  <a:buFont typeface="Arial" charset="0"/>
                  <a:buChar char="•"/>
                  <a:defRPr lang="en-US" sz="11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5pPr>
                <a:lvl6pPr marL="863856" indent="-171445" algn="l" defTabSz="685777" rtl="0" eaLnBrk="1" latinLnBrk="0" hangingPunct="1">
                  <a:spcBef>
                    <a:spcPts val="600"/>
                  </a:spcBef>
                  <a:buFont typeface="Arial" pitchFamily="34" charset="0"/>
                  <a:buChar char="•"/>
                  <a:defRPr sz="9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35844" indent="-171422" algn="l" defTabSz="685777" rtl="0" eaLnBrk="1" latinLnBrk="0" hangingPunct="1">
                  <a:spcBef>
                    <a:spcPts val="600"/>
                  </a:spcBef>
                  <a:buFont typeface="Arial" pitchFamily="34" charset="0"/>
                  <a:buChar char="•"/>
                  <a:defRPr sz="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20" indent="0" algn="l" defTabSz="685777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53" indent="-171445" algn="l" defTabSz="6857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None/>
                </a:pPr>
                <a:r>
                  <a:rPr lang="en-US" sz="900" b="1" dirty="0">
                    <a:solidFill>
                      <a:srgbClr val="0070C0"/>
                    </a:solidFill>
                  </a:rPr>
                  <a:t>Monitor</a:t>
                </a: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44C4647-FF89-E448-B6EA-4F95409ECEAE}"/>
                  </a:ext>
                </a:extLst>
              </p:cNvPr>
              <p:cNvGrpSpPr/>
              <p:nvPr/>
            </p:nvGrpSpPr>
            <p:grpSpPr>
              <a:xfrm>
                <a:off x="3938026" y="2251290"/>
                <a:ext cx="1219202" cy="1219202"/>
                <a:chOff x="7101840" y="2295601"/>
                <a:chExt cx="1219202" cy="121920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A704C31-E62A-364A-9E24-93027C52BC49}"/>
                    </a:ext>
                  </a:extLst>
                </p:cNvPr>
                <p:cNvSpPr/>
                <p:nvPr/>
              </p:nvSpPr>
              <p:spPr>
                <a:xfrm>
                  <a:off x="7101840" y="2295601"/>
                  <a:ext cx="1219202" cy="121920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 defTabSz="457181"/>
                  <a:endParaRPr lang="en-US" sz="5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98" name="Circular Arrow 97">
                  <a:extLst>
                    <a:ext uri="{FF2B5EF4-FFF2-40B4-BE49-F238E27FC236}">
                      <a16:creationId xmlns:a16="http://schemas.microsoft.com/office/drawing/2014/main" id="{A3AA0DF9-73D7-0A42-82A4-A0A8BD77C4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663574">
                  <a:off x="7196550" y="2406129"/>
                  <a:ext cx="1034569" cy="1034569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709899"/>
                    <a:gd name="adj5" fmla="val 12500"/>
                  </a:avLst>
                </a:prstGeom>
                <a:solidFill>
                  <a:srgbClr val="069ED8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0" tIns="45710" rIns="91420" bIns="45710" rtlCol="0" anchor="ctr"/>
                <a:lstStyle/>
                <a:p>
                  <a:pPr algn="ctr" defTabSz="457181"/>
                  <a:endParaRPr lang="en-US" sz="500" b="1" dirty="0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3EA7AAA5-BFD7-E74D-855C-EA714EB908FA}"/>
                    </a:ext>
                  </a:extLst>
                </p:cNvPr>
                <p:cNvGrpSpPr/>
                <p:nvPr/>
              </p:nvGrpSpPr>
              <p:grpSpPr>
                <a:xfrm>
                  <a:off x="7542877" y="2724252"/>
                  <a:ext cx="352368" cy="365758"/>
                  <a:chOff x="1323839" y="4420676"/>
                  <a:chExt cx="352368" cy="365758"/>
                </a:xfrm>
                <a:solidFill>
                  <a:srgbClr val="069ED8"/>
                </a:solidFill>
              </p:grpSpPr>
              <p:sp>
                <p:nvSpPr>
                  <p:cNvPr id="100" name="Freeform 26">
                    <a:extLst>
                      <a:ext uri="{FF2B5EF4-FFF2-40B4-BE49-F238E27FC236}">
                        <a16:creationId xmlns:a16="http://schemas.microsoft.com/office/drawing/2014/main" id="{BE1E7493-2249-4D4D-9DFF-D51D2BEDF5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62862" y="4420676"/>
                    <a:ext cx="313345" cy="365178"/>
                  </a:xfrm>
                  <a:custGeom>
                    <a:avLst/>
                    <a:gdLst>
                      <a:gd name="T0" fmla="*/ 1942 w 3228"/>
                      <a:gd name="T1" fmla="*/ 2 h 3764"/>
                      <a:gd name="T2" fmla="*/ 2002 w 3228"/>
                      <a:gd name="T3" fmla="*/ 34 h 3764"/>
                      <a:gd name="T4" fmla="*/ 3219 w 3228"/>
                      <a:gd name="T5" fmla="*/ 1258 h 3764"/>
                      <a:gd name="T6" fmla="*/ 3228 w 3228"/>
                      <a:gd name="T7" fmla="*/ 3239 h 3764"/>
                      <a:gd name="T8" fmla="*/ 3197 w 3228"/>
                      <a:gd name="T9" fmla="*/ 3415 h 3764"/>
                      <a:gd name="T10" fmla="*/ 3112 w 3228"/>
                      <a:gd name="T11" fmla="*/ 3567 h 3764"/>
                      <a:gd name="T12" fmla="*/ 2984 w 3228"/>
                      <a:gd name="T13" fmla="*/ 3681 h 3764"/>
                      <a:gd name="T14" fmla="*/ 2824 w 3228"/>
                      <a:gd name="T15" fmla="*/ 3750 h 3764"/>
                      <a:gd name="T16" fmla="*/ 645 w 3228"/>
                      <a:gd name="T17" fmla="*/ 3764 h 3764"/>
                      <a:gd name="T18" fmla="*/ 570 w 3228"/>
                      <a:gd name="T19" fmla="*/ 3737 h 3764"/>
                      <a:gd name="T20" fmla="*/ 528 w 3228"/>
                      <a:gd name="T21" fmla="*/ 3670 h 3764"/>
                      <a:gd name="T22" fmla="*/ 537 w 3228"/>
                      <a:gd name="T23" fmla="*/ 3589 h 3764"/>
                      <a:gd name="T24" fmla="*/ 592 w 3228"/>
                      <a:gd name="T25" fmla="*/ 3534 h 3764"/>
                      <a:gd name="T26" fmla="*/ 2703 w 3228"/>
                      <a:gd name="T27" fmla="*/ 3522 h 3764"/>
                      <a:gd name="T28" fmla="*/ 2822 w 3228"/>
                      <a:gd name="T29" fmla="*/ 3496 h 3764"/>
                      <a:gd name="T30" fmla="*/ 2918 w 3228"/>
                      <a:gd name="T31" fmla="*/ 3425 h 3764"/>
                      <a:gd name="T32" fmla="*/ 2975 w 3228"/>
                      <a:gd name="T33" fmla="*/ 3321 h 3764"/>
                      <a:gd name="T34" fmla="*/ 2986 w 3228"/>
                      <a:gd name="T35" fmla="*/ 1438 h 3764"/>
                      <a:gd name="T36" fmla="*/ 2172 w 3228"/>
                      <a:gd name="T37" fmla="*/ 1426 h 3764"/>
                      <a:gd name="T38" fmla="*/ 2016 w 3228"/>
                      <a:gd name="T39" fmla="*/ 1363 h 3764"/>
                      <a:gd name="T40" fmla="*/ 1890 w 3228"/>
                      <a:gd name="T41" fmla="*/ 1255 h 3764"/>
                      <a:gd name="T42" fmla="*/ 1803 w 3228"/>
                      <a:gd name="T43" fmla="*/ 1114 h 3764"/>
                      <a:gd name="T44" fmla="*/ 1195 w 3228"/>
                      <a:gd name="T45" fmla="*/ 1102 h 3764"/>
                      <a:gd name="T46" fmla="*/ 1169 w 3228"/>
                      <a:gd name="T47" fmla="*/ 1051 h 3764"/>
                      <a:gd name="T48" fmla="*/ 1195 w 3228"/>
                      <a:gd name="T49" fmla="*/ 1001 h 3764"/>
                      <a:gd name="T50" fmla="*/ 1771 w 3228"/>
                      <a:gd name="T51" fmla="*/ 988 h 3764"/>
                      <a:gd name="T52" fmla="*/ 1763 w 3228"/>
                      <a:gd name="T53" fmla="*/ 799 h 3764"/>
                      <a:gd name="T54" fmla="*/ 1195 w 3228"/>
                      <a:gd name="T55" fmla="*/ 788 h 3764"/>
                      <a:gd name="T56" fmla="*/ 1169 w 3228"/>
                      <a:gd name="T57" fmla="*/ 736 h 3764"/>
                      <a:gd name="T58" fmla="*/ 1195 w 3228"/>
                      <a:gd name="T59" fmla="*/ 686 h 3764"/>
                      <a:gd name="T60" fmla="*/ 1763 w 3228"/>
                      <a:gd name="T61" fmla="*/ 673 h 3764"/>
                      <a:gd name="T62" fmla="*/ 482 w 3228"/>
                      <a:gd name="T63" fmla="*/ 244 h 3764"/>
                      <a:gd name="T64" fmla="*/ 371 w 3228"/>
                      <a:gd name="T65" fmla="*/ 286 h 3764"/>
                      <a:gd name="T66" fmla="*/ 287 w 3228"/>
                      <a:gd name="T67" fmla="*/ 370 h 3764"/>
                      <a:gd name="T68" fmla="*/ 245 w 3228"/>
                      <a:gd name="T69" fmla="*/ 482 h 3764"/>
                      <a:gd name="T70" fmla="*/ 238 w 3228"/>
                      <a:gd name="T71" fmla="*/ 2148 h 3764"/>
                      <a:gd name="T72" fmla="*/ 197 w 3228"/>
                      <a:gd name="T73" fmla="*/ 2215 h 3764"/>
                      <a:gd name="T74" fmla="*/ 121 w 3228"/>
                      <a:gd name="T75" fmla="*/ 2241 h 3764"/>
                      <a:gd name="T76" fmla="*/ 46 w 3228"/>
                      <a:gd name="T77" fmla="*/ 2215 h 3764"/>
                      <a:gd name="T78" fmla="*/ 3 w 3228"/>
                      <a:gd name="T79" fmla="*/ 2148 h 3764"/>
                      <a:gd name="T80" fmla="*/ 3 w 3228"/>
                      <a:gd name="T81" fmla="*/ 462 h 3764"/>
                      <a:gd name="T82" fmla="*/ 54 w 3228"/>
                      <a:gd name="T83" fmla="*/ 293 h 3764"/>
                      <a:gd name="T84" fmla="*/ 154 w 3228"/>
                      <a:gd name="T85" fmla="*/ 153 h 3764"/>
                      <a:gd name="T86" fmla="*/ 294 w 3228"/>
                      <a:gd name="T87" fmla="*/ 52 h 3764"/>
                      <a:gd name="T88" fmla="*/ 463 w 3228"/>
                      <a:gd name="T89" fmla="*/ 3 h 37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228" h="3764">
                        <a:moveTo>
                          <a:pt x="524" y="0"/>
                        </a:moveTo>
                        <a:lnTo>
                          <a:pt x="1917" y="0"/>
                        </a:lnTo>
                        <a:lnTo>
                          <a:pt x="1942" y="2"/>
                        </a:lnTo>
                        <a:lnTo>
                          <a:pt x="1963" y="9"/>
                        </a:lnTo>
                        <a:lnTo>
                          <a:pt x="1984" y="19"/>
                        </a:lnTo>
                        <a:lnTo>
                          <a:pt x="2002" y="34"/>
                        </a:lnTo>
                        <a:lnTo>
                          <a:pt x="3192" y="1220"/>
                        </a:lnTo>
                        <a:lnTo>
                          <a:pt x="3207" y="1238"/>
                        </a:lnTo>
                        <a:lnTo>
                          <a:pt x="3219" y="1258"/>
                        </a:lnTo>
                        <a:lnTo>
                          <a:pt x="3226" y="1281"/>
                        </a:lnTo>
                        <a:lnTo>
                          <a:pt x="3228" y="1304"/>
                        </a:lnTo>
                        <a:lnTo>
                          <a:pt x="3228" y="3239"/>
                        </a:lnTo>
                        <a:lnTo>
                          <a:pt x="3225" y="3301"/>
                        </a:lnTo>
                        <a:lnTo>
                          <a:pt x="3214" y="3359"/>
                        </a:lnTo>
                        <a:lnTo>
                          <a:pt x="3197" y="3415"/>
                        </a:lnTo>
                        <a:lnTo>
                          <a:pt x="3174" y="3469"/>
                        </a:lnTo>
                        <a:lnTo>
                          <a:pt x="3147" y="3520"/>
                        </a:lnTo>
                        <a:lnTo>
                          <a:pt x="3112" y="3567"/>
                        </a:lnTo>
                        <a:lnTo>
                          <a:pt x="3074" y="3610"/>
                        </a:lnTo>
                        <a:lnTo>
                          <a:pt x="3031" y="3648"/>
                        </a:lnTo>
                        <a:lnTo>
                          <a:pt x="2984" y="3681"/>
                        </a:lnTo>
                        <a:lnTo>
                          <a:pt x="2934" y="3710"/>
                        </a:lnTo>
                        <a:lnTo>
                          <a:pt x="2881" y="3733"/>
                        </a:lnTo>
                        <a:lnTo>
                          <a:pt x="2824" y="3750"/>
                        </a:lnTo>
                        <a:lnTo>
                          <a:pt x="2765" y="3760"/>
                        </a:lnTo>
                        <a:lnTo>
                          <a:pt x="2703" y="3764"/>
                        </a:lnTo>
                        <a:lnTo>
                          <a:pt x="645" y="3764"/>
                        </a:lnTo>
                        <a:lnTo>
                          <a:pt x="617" y="3760"/>
                        </a:lnTo>
                        <a:lnTo>
                          <a:pt x="592" y="3751"/>
                        </a:lnTo>
                        <a:lnTo>
                          <a:pt x="570" y="3737"/>
                        </a:lnTo>
                        <a:lnTo>
                          <a:pt x="551" y="3718"/>
                        </a:lnTo>
                        <a:lnTo>
                          <a:pt x="537" y="3696"/>
                        </a:lnTo>
                        <a:lnTo>
                          <a:pt x="528" y="3670"/>
                        </a:lnTo>
                        <a:lnTo>
                          <a:pt x="524" y="3642"/>
                        </a:lnTo>
                        <a:lnTo>
                          <a:pt x="528" y="3615"/>
                        </a:lnTo>
                        <a:lnTo>
                          <a:pt x="537" y="3589"/>
                        </a:lnTo>
                        <a:lnTo>
                          <a:pt x="551" y="3568"/>
                        </a:lnTo>
                        <a:lnTo>
                          <a:pt x="570" y="3548"/>
                        </a:lnTo>
                        <a:lnTo>
                          <a:pt x="592" y="3534"/>
                        </a:lnTo>
                        <a:lnTo>
                          <a:pt x="617" y="3525"/>
                        </a:lnTo>
                        <a:lnTo>
                          <a:pt x="645" y="3522"/>
                        </a:lnTo>
                        <a:lnTo>
                          <a:pt x="2703" y="3522"/>
                        </a:lnTo>
                        <a:lnTo>
                          <a:pt x="2746" y="3518"/>
                        </a:lnTo>
                        <a:lnTo>
                          <a:pt x="2786" y="3510"/>
                        </a:lnTo>
                        <a:lnTo>
                          <a:pt x="2822" y="3496"/>
                        </a:lnTo>
                        <a:lnTo>
                          <a:pt x="2858" y="3476"/>
                        </a:lnTo>
                        <a:lnTo>
                          <a:pt x="2889" y="3452"/>
                        </a:lnTo>
                        <a:lnTo>
                          <a:pt x="2918" y="3425"/>
                        </a:lnTo>
                        <a:lnTo>
                          <a:pt x="2940" y="3394"/>
                        </a:lnTo>
                        <a:lnTo>
                          <a:pt x="2960" y="3358"/>
                        </a:lnTo>
                        <a:lnTo>
                          <a:pt x="2975" y="3321"/>
                        </a:lnTo>
                        <a:lnTo>
                          <a:pt x="2984" y="3281"/>
                        </a:lnTo>
                        <a:lnTo>
                          <a:pt x="2986" y="3239"/>
                        </a:lnTo>
                        <a:lnTo>
                          <a:pt x="2986" y="1438"/>
                        </a:lnTo>
                        <a:lnTo>
                          <a:pt x="2287" y="1438"/>
                        </a:lnTo>
                        <a:lnTo>
                          <a:pt x="2228" y="1435"/>
                        </a:lnTo>
                        <a:lnTo>
                          <a:pt x="2172" y="1426"/>
                        </a:lnTo>
                        <a:lnTo>
                          <a:pt x="2117" y="1410"/>
                        </a:lnTo>
                        <a:lnTo>
                          <a:pt x="2065" y="1389"/>
                        </a:lnTo>
                        <a:lnTo>
                          <a:pt x="2016" y="1363"/>
                        </a:lnTo>
                        <a:lnTo>
                          <a:pt x="1970" y="1332"/>
                        </a:lnTo>
                        <a:lnTo>
                          <a:pt x="1928" y="1295"/>
                        </a:lnTo>
                        <a:lnTo>
                          <a:pt x="1890" y="1255"/>
                        </a:lnTo>
                        <a:lnTo>
                          <a:pt x="1856" y="1211"/>
                        </a:lnTo>
                        <a:lnTo>
                          <a:pt x="1827" y="1165"/>
                        </a:lnTo>
                        <a:lnTo>
                          <a:pt x="1803" y="1114"/>
                        </a:lnTo>
                        <a:lnTo>
                          <a:pt x="1232" y="1114"/>
                        </a:lnTo>
                        <a:lnTo>
                          <a:pt x="1212" y="1111"/>
                        </a:lnTo>
                        <a:lnTo>
                          <a:pt x="1195" y="1102"/>
                        </a:lnTo>
                        <a:lnTo>
                          <a:pt x="1181" y="1088"/>
                        </a:lnTo>
                        <a:lnTo>
                          <a:pt x="1173" y="1071"/>
                        </a:lnTo>
                        <a:lnTo>
                          <a:pt x="1169" y="1051"/>
                        </a:lnTo>
                        <a:lnTo>
                          <a:pt x="1173" y="1032"/>
                        </a:lnTo>
                        <a:lnTo>
                          <a:pt x="1181" y="1014"/>
                        </a:lnTo>
                        <a:lnTo>
                          <a:pt x="1195" y="1001"/>
                        </a:lnTo>
                        <a:lnTo>
                          <a:pt x="1212" y="992"/>
                        </a:lnTo>
                        <a:lnTo>
                          <a:pt x="1232" y="988"/>
                        </a:lnTo>
                        <a:lnTo>
                          <a:pt x="1771" y="988"/>
                        </a:lnTo>
                        <a:lnTo>
                          <a:pt x="1765" y="951"/>
                        </a:lnTo>
                        <a:lnTo>
                          <a:pt x="1763" y="915"/>
                        </a:lnTo>
                        <a:lnTo>
                          <a:pt x="1763" y="799"/>
                        </a:lnTo>
                        <a:lnTo>
                          <a:pt x="1232" y="799"/>
                        </a:lnTo>
                        <a:lnTo>
                          <a:pt x="1212" y="796"/>
                        </a:lnTo>
                        <a:lnTo>
                          <a:pt x="1195" y="788"/>
                        </a:lnTo>
                        <a:lnTo>
                          <a:pt x="1181" y="774"/>
                        </a:lnTo>
                        <a:lnTo>
                          <a:pt x="1173" y="757"/>
                        </a:lnTo>
                        <a:lnTo>
                          <a:pt x="1169" y="736"/>
                        </a:lnTo>
                        <a:lnTo>
                          <a:pt x="1173" y="717"/>
                        </a:lnTo>
                        <a:lnTo>
                          <a:pt x="1181" y="699"/>
                        </a:lnTo>
                        <a:lnTo>
                          <a:pt x="1195" y="686"/>
                        </a:lnTo>
                        <a:lnTo>
                          <a:pt x="1212" y="677"/>
                        </a:lnTo>
                        <a:lnTo>
                          <a:pt x="1232" y="673"/>
                        </a:lnTo>
                        <a:lnTo>
                          <a:pt x="1763" y="673"/>
                        </a:lnTo>
                        <a:lnTo>
                          <a:pt x="1763" y="240"/>
                        </a:lnTo>
                        <a:lnTo>
                          <a:pt x="524" y="240"/>
                        </a:lnTo>
                        <a:lnTo>
                          <a:pt x="482" y="244"/>
                        </a:lnTo>
                        <a:lnTo>
                          <a:pt x="443" y="253"/>
                        </a:lnTo>
                        <a:lnTo>
                          <a:pt x="405" y="266"/>
                        </a:lnTo>
                        <a:lnTo>
                          <a:pt x="371" y="286"/>
                        </a:lnTo>
                        <a:lnTo>
                          <a:pt x="339" y="310"/>
                        </a:lnTo>
                        <a:lnTo>
                          <a:pt x="311" y="338"/>
                        </a:lnTo>
                        <a:lnTo>
                          <a:pt x="287" y="370"/>
                        </a:lnTo>
                        <a:lnTo>
                          <a:pt x="268" y="404"/>
                        </a:lnTo>
                        <a:lnTo>
                          <a:pt x="254" y="442"/>
                        </a:lnTo>
                        <a:lnTo>
                          <a:pt x="245" y="482"/>
                        </a:lnTo>
                        <a:lnTo>
                          <a:pt x="242" y="523"/>
                        </a:lnTo>
                        <a:lnTo>
                          <a:pt x="242" y="2121"/>
                        </a:lnTo>
                        <a:lnTo>
                          <a:pt x="238" y="2148"/>
                        </a:lnTo>
                        <a:lnTo>
                          <a:pt x="229" y="2174"/>
                        </a:lnTo>
                        <a:lnTo>
                          <a:pt x="215" y="2195"/>
                        </a:lnTo>
                        <a:lnTo>
                          <a:pt x="197" y="2215"/>
                        </a:lnTo>
                        <a:lnTo>
                          <a:pt x="174" y="2229"/>
                        </a:lnTo>
                        <a:lnTo>
                          <a:pt x="149" y="2238"/>
                        </a:lnTo>
                        <a:lnTo>
                          <a:pt x="121" y="2241"/>
                        </a:lnTo>
                        <a:lnTo>
                          <a:pt x="94" y="2238"/>
                        </a:lnTo>
                        <a:lnTo>
                          <a:pt x="67" y="2229"/>
                        </a:lnTo>
                        <a:lnTo>
                          <a:pt x="46" y="2215"/>
                        </a:lnTo>
                        <a:lnTo>
                          <a:pt x="27" y="2195"/>
                        </a:lnTo>
                        <a:lnTo>
                          <a:pt x="12" y="2174"/>
                        </a:lnTo>
                        <a:lnTo>
                          <a:pt x="3" y="2148"/>
                        </a:lnTo>
                        <a:lnTo>
                          <a:pt x="0" y="2121"/>
                        </a:lnTo>
                        <a:lnTo>
                          <a:pt x="0" y="523"/>
                        </a:lnTo>
                        <a:lnTo>
                          <a:pt x="3" y="462"/>
                        </a:lnTo>
                        <a:lnTo>
                          <a:pt x="14" y="403"/>
                        </a:lnTo>
                        <a:lnTo>
                          <a:pt x="31" y="347"/>
                        </a:lnTo>
                        <a:lnTo>
                          <a:pt x="54" y="293"/>
                        </a:lnTo>
                        <a:lnTo>
                          <a:pt x="82" y="242"/>
                        </a:lnTo>
                        <a:lnTo>
                          <a:pt x="116" y="195"/>
                        </a:lnTo>
                        <a:lnTo>
                          <a:pt x="154" y="153"/>
                        </a:lnTo>
                        <a:lnTo>
                          <a:pt x="197" y="114"/>
                        </a:lnTo>
                        <a:lnTo>
                          <a:pt x="244" y="81"/>
                        </a:lnTo>
                        <a:lnTo>
                          <a:pt x="294" y="52"/>
                        </a:lnTo>
                        <a:lnTo>
                          <a:pt x="348" y="29"/>
                        </a:lnTo>
                        <a:lnTo>
                          <a:pt x="404" y="13"/>
                        </a:lnTo>
                        <a:lnTo>
                          <a:pt x="463" y="3"/>
                        </a:lnTo>
                        <a:lnTo>
                          <a:pt x="524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500" b="1" kern="0">
                      <a:solidFill>
                        <a:schemeClr val="bg2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1" name="Freeform 27">
                    <a:extLst>
                      <a:ext uri="{FF2B5EF4-FFF2-40B4-BE49-F238E27FC236}">
                        <a16:creationId xmlns:a16="http://schemas.microsoft.com/office/drawing/2014/main" id="{5B0D23CB-0ACC-884E-AC12-858F865427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3839" y="4609378"/>
                    <a:ext cx="128134" cy="177056"/>
                  </a:xfrm>
                  <a:custGeom>
                    <a:avLst/>
                    <a:gdLst>
                      <a:gd name="T0" fmla="*/ 1135 w 1317"/>
                      <a:gd name="T1" fmla="*/ 0 h 1825"/>
                      <a:gd name="T2" fmla="*/ 1166 w 1317"/>
                      <a:gd name="T3" fmla="*/ 6 h 1825"/>
                      <a:gd name="T4" fmla="*/ 1197 w 1317"/>
                      <a:gd name="T5" fmla="*/ 15 h 1825"/>
                      <a:gd name="T6" fmla="*/ 1226 w 1317"/>
                      <a:gd name="T7" fmla="*/ 30 h 1825"/>
                      <a:gd name="T8" fmla="*/ 1250 w 1317"/>
                      <a:gd name="T9" fmla="*/ 48 h 1825"/>
                      <a:gd name="T10" fmla="*/ 1272 w 1317"/>
                      <a:gd name="T11" fmla="*/ 71 h 1825"/>
                      <a:gd name="T12" fmla="*/ 1290 w 1317"/>
                      <a:gd name="T13" fmla="*/ 95 h 1825"/>
                      <a:gd name="T14" fmla="*/ 1302 w 1317"/>
                      <a:gd name="T15" fmla="*/ 123 h 1825"/>
                      <a:gd name="T16" fmla="*/ 1313 w 1317"/>
                      <a:gd name="T17" fmla="*/ 151 h 1825"/>
                      <a:gd name="T18" fmla="*/ 1317 w 1317"/>
                      <a:gd name="T19" fmla="*/ 181 h 1825"/>
                      <a:gd name="T20" fmla="*/ 1317 w 1317"/>
                      <a:gd name="T21" fmla="*/ 212 h 1825"/>
                      <a:gd name="T22" fmla="*/ 1313 w 1317"/>
                      <a:gd name="T23" fmla="*/ 243 h 1825"/>
                      <a:gd name="T24" fmla="*/ 1302 w 1317"/>
                      <a:gd name="T25" fmla="*/ 274 h 1825"/>
                      <a:gd name="T26" fmla="*/ 705 w 1317"/>
                      <a:gd name="T27" fmla="*/ 1704 h 1825"/>
                      <a:gd name="T28" fmla="*/ 690 w 1317"/>
                      <a:gd name="T29" fmla="*/ 1732 h 1825"/>
                      <a:gd name="T30" fmla="*/ 671 w 1317"/>
                      <a:gd name="T31" fmla="*/ 1757 h 1825"/>
                      <a:gd name="T32" fmla="*/ 650 w 1317"/>
                      <a:gd name="T33" fmla="*/ 1778 h 1825"/>
                      <a:gd name="T34" fmla="*/ 624 w 1317"/>
                      <a:gd name="T35" fmla="*/ 1796 h 1825"/>
                      <a:gd name="T36" fmla="*/ 597 w 1317"/>
                      <a:gd name="T37" fmla="*/ 1810 h 1825"/>
                      <a:gd name="T38" fmla="*/ 567 w 1317"/>
                      <a:gd name="T39" fmla="*/ 1819 h 1825"/>
                      <a:gd name="T40" fmla="*/ 536 w 1317"/>
                      <a:gd name="T41" fmla="*/ 1825 h 1825"/>
                      <a:gd name="T42" fmla="*/ 505 w 1317"/>
                      <a:gd name="T43" fmla="*/ 1824 h 1825"/>
                      <a:gd name="T44" fmla="*/ 474 w 1317"/>
                      <a:gd name="T45" fmla="*/ 1819 h 1825"/>
                      <a:gd name="T46" fmla="*/ 444 w 1317"/>
                      <a:gd name="T47" fmla="*/ 1809 h 1825"/>
                      <a:gd name="T48" fmla="*/ 418 w 1317"/>
                      <a:gd name="T49" fmla="*/ 1795 h 1825"/>
                      <a:gd name="T50" fmla="*/ 393 w 1317"/>
                      <a:gd name="T51" fmla="*/ 1777 h 1825"/>
                      <a:gd name="T52" fmla="*/ 371 w 1317"/>
                      <a:gd name="T53" fmla="*/ 1754 h 1825"/>
                      <a:gd name="T54" fmla="*/ 353 w 1317"/>
                      <a:gd name="T55" fmla="*/ 1729 h 1825"/>
                      <a:gd name="T56" fmla="*/ 27 w 1317"/>
                      <a:gd name="T57" fmla="*/ 1182 h 1825"/>
                      <a:gd name="T58" fmla="*/ 14 w 1317"/>
                      <a:gd name="T59" fmla="*/ 1154 h 1825"/>
                      <a:gd name="T60" fmla="*/ 5 w 1317"/>
                      <a:gd name="T61" fmla="*/ 1124 h 1825"/>
                      <a:gd name="T62" fmla="*/ 0 w 1317"/>
                      <a:gd name="T63" fmla="*/ 1093 h 1825"/>
                      <a:gd name="T64" fmla="*/ 0 w 1317"/>
                      <a:gd name="T65" fmla="*/ 1062 h 1825"/>
                      <a:gd name="T66" fmla="*/ 6 w 1317"/>
                      <a:gd name="T67" fmla="*/ 1032 h 1825"/>
                      <a:gd name="T68" fmla="*/ 15 w 1317"/>
                      <a:gd name="T69" fmla="*/ 1004 h 1825"/>
                      <a:gd name="T70" fmla="*/ 30 w 1317"/>
                      <a:gd name="T71" fmla="*/ 977 h 1825"/>
                      <a:gd name="T72" fmla="*/ 47 w 1317"/>
                      <a:gd name="T73" fmla="*/ 952 h 1825"/>
                      <a:gd name="T74" fmla="*/ 70 w 1317"/>
                      <a:gd name="T75" fmla="*/ 930 h 1825"/>
                      <a:gd name="T76" fmla="*/ 96 w 1317"/>
                      <a:gd name="T77" fmla="*/ 912 h 1825"/>
                      <a:gd name="T78" fmla="*/ 125 w 1317"/>
                      <a:gd name="T79" fmla="*/ 898 h 1825"/>
                      <a:gd name="T80" fmla="*/ 155 w 1317"/>
                      <a:gd name="T81" fmla="*/ 889 h 1825"/>
                      <a:gd name="T82" fmla="*/ 186 w 1317"/>
                      <a:gd name="T83" fmla="*/ 885 h 1825"/>
                      <a:gd name="T84" fmla="*/ 215 w 1317"/>
                      <a:gd name="T85" fmla="*/ 885 h 1825"/>
                      <a:gd name="T86" fmla="*/ 245 w 1317"/>
                      <a:gd name="T87" fmla="*/ 890 h 1825"/>
                      <a:gd name="T88" fmla="*/ 274 w 1317"/>
                      <a:gd name="T89" fmla="*/ 899 h 1825"/>
                      <a:gd name="T90" fmla="*/ 301 w 1317"/>
                      <a:gd name="T91" fmla="*/ 913 h 1825"/>
                      <a:gd name="T92" fmla="*/ 325 w 1317"/>
                      <a:gd name="T93" fmla="*/ 932 h 1825"/>
                      <a:gd name="T94" fmla="*/ 348 w 1317"/>
                      <a:gd name="T95" fmla="*/ 954 h 1825"/>
                      <a:gd name="T96" fmla="*/ 367 w 1317"/>
                      <a:gd name="T97" fmla="*/ 981 h 1825"/>
                      <a:gd name="T98" fmla="*/ 491 w 1317"/>
                      <a:gd name="T99" fmla="*/ 1190 h 1825"/>
                      <a:gd name="T100" fmla="*/ 938 w 1317"/>
                      <a:gd name="T101" fmla="*/ 122 h 1825"/>
                      <a:gd name="T102" fmla="*/ 953 w 1317"/>
                      <a:gd name="T103" fmla="*/ 93 h 1825"/>
                      <a:gd name="T104" fmla="*/ 971 w 1317"/>
                      <a:gd name="T105" fmla="*/ 68 h 1825"/>
                      <a:gd name="T106" fmla="*/ 994 w 1317"/>
                      <a:gd name="T107" fmla="*/ 46 h 1825"/>
                      <a:gd name="T108" fmla="*/ 1018 w 1317"/>
                      <a:gd name="T109" fmla="*/ 29 h 1825"/>
                      <a:gd name="T110" fmla="*/ 1046 w 1317"/>
                      <a:gd name="T111" fmla="*/ 15 h 1825"/>
                      <a:gd name="T112" fmla="*/ 1075 w 1317"/>
                      <a:gd name="T113" fmla="*/ 6 h 1825"/>
                      <a:gd name="T114" fmla="*/ 1104 w 1317"/>
                      <a:gd name="T115" fmla="*/ 1 h 1825"/>
                      <a:gd name="T116" fmla="*/ 1135 w 1317"/>
                      <a:gd name="T117" fmla="*/ 0 h 18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317" h="1825">
                        <a:moveTo>
                          <a:pt x="1135" y="0"/>
                        </a:moveTo>
                        <a:lnTo>
                          <a:pt x="1166" y="6"/>
                        </a:lnTo>
                        <a:lnTo>
                          <a:pt x="1197" y="15"/>
                        </a:lnTo>
                        <a:lnTo>
                          <a:pt x="1226" y="30"/>
                        </a:lnTo>
                        <a:lnTo>
                          <a:pt x="1250" y="48"/>
                        </a:lnTo>
                        <a:lnTo>
                          <a:pt x="1272" y="71"/>
                        </a:lnTo>
                        <a:lnTo>
                          <a:pt x="1290" y="95"/>
                        </a:lnTo>
                        <a:lnTo>
                          <a:pt x="1302" y="123"/>
                        </a:lnTo>
                        <a:lnTo>
                          <a:pt x="1313" y="151"/>
                        </a:lnTo>
                        <a:lnTo>
                          <a:pt x="1317" y="181"/>
                        </a:lnTo>
                        <a:lnTo>
                          <a:pt x="1317" y="212"/>
                        </a:lnTo>
                        <a:lnTo>
                          <a:pt x="1313" y="243"/>
                        </a:lnTo>
                        <a:lnTo>
                          <a:pt x="1302" y="274"/>
                        </a:lnTo>
                        <a:lnTo>
                          <a:pt x="705" y="1704"/>
                        </a:lnTo>
                        <a:lnTo>
                          <a:pt x="690" y="1732"/>
                        </a:lnTo>
                        <a:lnTo>
                          <a:pt x="671" y="1757"/>
                        </a:lnTo>
                        <a:lnTo>
                          <a:pt x="650" y="1778"/>
                        </a:lnTo>
                        <a:lnTo>
                          <a:pt x="624" y="1796"/>
                        </a:lnTo>
                        <a:lnTo>
                          <a:pt x="597" y="1810"/>
                        </a:lnTo>
                        <a:lnTo>
                          <a:pt x="567" y="1819"/>
                        </a:lnTo>
                        <a:lnTo>
                          <a:pt x="536" y="1825"/>
                        </a:lnTo>
                        <a:lnTo>
                          <a:pt x="505" y="1824"/>
                        </a:lnTo>
                        <a:lnTo>
                          <a:pt x="474" y="1819"/>
                        </a:lnTo>
                        <a:lnTo>
                          <a:pt x="444" y="1809"/>
                        </a:lnTo>
                        <a:lnTo>
                          <a:pt x="418" y="1795"/>
                        </a:lnTo>
                        <a:lnTo>
                          <a:pt x="393" y="1777"/>
                        </a:lnTo>
                        <a:lnTo>
                          <a:pt x="371" y="1754"/>
                        </a:lnTo>
                        <a:lnTo>
                          <a:pt x="353" y="1729"/>
                        </a:lnTo>
                        <a:lnTo>
                          <a:pt x="27" y="1182"/>
                        </a:lnTo>
                        <a:lnTo>
                          <a:pt x="14" y="1154"/>
                        </a:lnTo>
                        <a:lnTo>
                          <a:pt x="5" y="1124"/>
                        </a:lnTo>
                        <a:lnTo>
                          <a:pt x="0" y="1093"/>
                        </a:lnTo>
                        <a:lnTo>
                          <a:pt x="0" y="1062"/>
                        </a:lnTo>
                        <a:lnTo>
                          <a:pt x="6" y="1032"/>
                        </a:lnTo>
                        <a:lnTo>
                          <a:pt x="15" y="1004"/>
                        </a:lnTo>
                        <a:lnTo>
                          <a:pt x="30" y="977"/>
                        </a:lnTo>
                        <a:lnTo>
                          <a:pt x="47" y="952"/>
                        </a:lnTo>
                        <a:lnTo>
                          <a:pt x="70" y="930"/>
                        </a:lnTo>
                        <a:lnTo>
                          <a:pt x="96" y="912"/>
                        </a:lnTo>
                        <a:lnTo>
                          <a:pt x="125" y="898"/>
                        </a:lnTo>
                        <a:lnTo>
                          <a:pt x="155" y="889"/>
                        </a:lnTo>
                        <a:lnTo>
                          <a:pt x="186" y="885"/>
                        </a:lnTo>
                        <a:lnTo>
                          <a:pt x="215" y="885"/>
                        </a:lnTo>
                        <a:lnTo>
                          <a:pt x="245" y="890"/>
                        </a:lnTo>
                        <a:lnTo>
                          <a:pt x="274" y="899"/>
                        </a:lnTo>
                        <a:lnTo>
                          <a:pt x="301" y="913"/>
                        </a:lnTo>
                        <a:lnTo>
                          <a:pt x="325" y="932"/>
                        </a:lnTo>
                        <a:lnTo>
                          <a:pt x="348" y="954"/>
                        </a:lnTo>
                        <a:lnTo>
                          <a:pt x="367" y="981"/>
                        </a:lnTo>
                        <a:lnTo>
                          <a:pt x="491" y="1190"/>
                        </a:lnTo>
                        <a:lnTo>
                          <a:pt x="938" y="122"/>
                        </a:lnTo>
                        <a:lnTo>
                          <a:pt x="953" y="93"/>
                        </a:lnTo>
                        <a:lnTo>
                          <a:pt x="971" y="68"/>
                        </a:lnTo>
                        <a:lnTo>
                          <a:pt x="994" y="46"/>
                        </a:lnTo>
                        <a:lnTo>
                          <a:pt x="1018" y="29"/>
                        </a:lnTo>
                        <a:lnTo>
                          <a:pt x="1046" y="15"/>
                        </a:lnTo>
                        <a:lnTo>
                          <a:pt x="1075" y="6"/>
                        </a:lnTo>
                        <a:lnTo>
                          <a:pt x="1104" y="1"/>
                        </a:lnTo>
                        <a:lnTo>
                          <a:pt x="113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500" b="1" kern="0">
                      <a:solidFill>
                        <a:schemeClr val="bg2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7120206-6707-584D-BD4A-E441A6FA2A01}"/>
                  </a:ext>
                </a:extLst>
              </p:cNvPr>
              <p:cNvGrpSpPr/>
              <p:nvPr/>
            </p:nvGrpSpPr>
            <p:grpSpPr>
              <a:xfrm>
                <a:off x="4174479" y="1385603"/>
                <a:ext cx="850955" cy="304800"/>
                <a:chOff x="4223716" y="1313479"/>
                <a:chExt cx="850955" cy="304800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39B4F39F-44F3-6B46-9FE3-06A7D4234F0E}"/>
                    </a:ext>
                  </a:extLst>
                </p:cNvPr>
                <p:cNvSpPr/>
                <p:nvPr/>
              </p:nvSpPr>
              <p:spPr>
                <a:xfrm>
                  <a:off x="4223716" y="1320513"/>
                  <a:ext cx="700671" cy="28162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" b="1" dirty="0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Start</a:t>
                  </a:r>
                  <a:endParaRPr lang="en-US" sz="500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96" name="Isosceles Triangle 50">
                  <a:extLst>
                    <a:ext uri="{FF2B5EF4-FFF2-40B4-BE49-F238E27FC236}">
                      <a16:creationId xmlns:a16="http://schemas.microsoft.com/office/drawing/2014/main" id="{3276E070-48A1-EB41-9C11-0408DF0CAF93}"/>
                    </a:ext>
                  </a:extLst>
                </p:cNvPr>
                <p:cNvSpPr/>
                <p:nvPr/>
              </p:nvSpPr>
              <p:spPr>
                <a:xfrm rot="5400000">
                  <a:off x="4865121" y="1408729"/>
                  <a:ext cx="304800" cy="114300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b="1" dirty="0">
                    <a:solidFill>
                      <a:schemeClr val="bg2"/>
                    </a:solidFill>
                    <a:latin typeface="+mj-lt"/>
                  </a:endParaRPr>
                </a:p>
              </p:txBody>
            </p:sp>
          </p:grpSp>
          <p:sp>
            <p:nvSpPr>
              <p:cNvPr id="81" name="Round Same Side Corner Rectangle 80">
                <a:extLst>
                  <a:ext uri="{FF2B5EF4-FFF2-40B4-BE49-F238E27FC236}">
                    <a16:creationId xmlns:a16="http://schemas.microsoft.com/office/drawing/2014/main" id="{B1210984-C852-944C-8424-E0026A9C1E0F}"/>
                  </a:ext>
                </a:extLst>
              </p:cNvPr>
              <p:cNvSpPr/>
              <p:nvPr/>
            </p:nvSpPr>
            <p:spPr>
              <a:xfrm rot="5400000">
                <a:off x="6786692" y="677561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FIPS 199 &amp; NIST SP 800-60</a:t>
                </a:r>
              </a:p>
            </p:txBody>
          </p:sp>
          <p:sp>
            <p:nvSpPr>
              <p:cNvPr id="82" name="Round Same Side Corner Rectangle 81">
                <a:extLst>
                  <a:ext uri="{FF2B5EF4-FFF2-40B4-BE49-F238E27FC236}">
                    <a16:creationId xmlns:a16="http://schemas.microsoft.com/office/drawing/2014/main" id="{538D63ED-8D43-EF4E-8E87-4AA09D75FD2C}"/>
                  </a:ext>
                </a:extLst>
              </p:cNvPr>
              <p:cNvSpPr/>
              <p:nvPr/>
            </p:nvSpPr>
            <p:spPr>
              <a:xfrm rot="5400000">
                <a:off x="7103857" y="1746572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FIPS 200 &amp; NIST SP 800-53</a:t>
                </a:r>
              </a:p>
            </p:txBody>
          </p:sp>
          <p:sp>
            <p:nvSpPr>
              <p:cNvPr id="83" name="Round Same Side Corner Rectangle 82">
                <a:extLst>
                  <a:ext uri="{FF2B5EF4-FFF2-40B4-BE49-F238E27FC236}">
                    <a16:creationId xmlns:a16="http://schemas.microsoft.com/office/drawing/2014/main" id="{AD1E7474-7C1F-7546-A9EF-CCBAC002B354}"/>
                  </a:ext>
                </a:extLst>
              </p:cNvPr>
              <p:cNvSpPr/>
              <p:nvPr/>
            </p:nvSpPr>
            <p:spPr>
              <a:xfrm rot="5400000">
                <a:off x="6697774" y="2785423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800-160</a:t>
                </a:r>
              </a:p>
            </p:txBody>
          </p:sp>
          <p:sp>
            <p:nvSpPr>
              <p:cNvPr id="84" name="Round Same Side Corner Rectangle 83">
                <a:extLst>
                  <a:ext uri="{FF2B5EF4-FFF2-40B4-BE49-F238E27FC236}">
                    <a16:creationId xmlns:a16="http://schemas.microsoft.com/office/drawing/2014/main" id="{B8A15362-D1CF-D74A-A16F-FC17023DA036}"/>
                  </a:ext>
                </a:extLst>
              </p:cNvPr>
              <p:cNvSpPr/>
              <p:nvPr/>
            </p:nvSpPr>
            <p:spPr>
              <a:xfrm rot="16200000">
                <a:off x="2236799" y="2775933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800-53A</a:t>
                </a:r>
              </a:p>
            </p:txBody>
          </p:sp>
          <p:sp>
            <p:nvSpPr>
              <p:cNvPr id="85" name="Round Same Side Corner Rectangle 84">
                <a:extLst>
                  <a:ext uri="{FF2B5EF4-FFF2-40B4-BE49-F238E27FC236}">
                    <a16:creationId xmlns:a16="http://schemas.microsoft.com/office/drawing/2014/main" id="{0C61C118-A558-0A43-801C-5D296FA50284}"/>
                  </a:ext>
                </a:extLst>
              </p:cNvPr>
              <p:cNvSpPr/>
              <p:nvPr/>
            </p:nvSpPr>
            <p:spPr>
              <a:xfrm rot="16200000">
                <a:off x="1703327" y="1761027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800-37</a:t>
                </a:r>
              </a:p>
            </p:txBody>
          </p:sp>
          <p:sp>
            <p:nvSpPr>
              <p:cNvPr id="86" name="Round Same Side Corner Rectangle 85">
                <a:extLst>
                  <a:ext uri="{FF2B5EF4-FFF2-40B4-BE49-F238E27FC236}">
                    <a16:creationId xmlns:a16="http://schemas.microsoft.com/office/drawing/2014/main" id="{3B6C9955-6F10-4946-A048-8A82595C9BB7}"/>
                  </a:ext>
                </a:extLst>
              </p:cNvPr>
              <p:cNvSpPr/>
              <p:nvPr/>
            </p:nvSpPr>
            <p:spPr>
              <a:xfrm rot="16200000">
                <a:off x="2053267" y="672613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800-137</a:t>
                </a:r>
              </a:p>
            </p:txBody>
          </p:sp>
          <p:sp>
            <p:nvSpPr>
              <p:cNvPr id="88" name="Trapezoid 87">
                <a:extLst>
                  <a:ext uri="{FF2B5EF4-FFF2-40B4-BE49-F238E27FC236}">
                    <a16:creationId xmlns:a16="http://schemas.microsoft.com/office/drawing/2014/main" id="{227EBA12-E02D-694C-9676-74A7273984B7}"/>
                  </a:ext>
                </a:extLst>
              </p:cNvPr>
              <p:cNvSpPr/>
              <p:nvPr/>
            </p:nvSpPr>
            <p:spPr>
              <a:xfrm rot="16200000">
                <a:off x="5438228" y="1968671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89" name="Trapezoid 88">
                <a:extLst>
                  <a:ext uri="{FF2B5EF4-FFF2-40B4-BE49-F238E27FC236}">
                    <a16:creationId xmlns:a16="http://schemas.microsoft.com/office/drawing/2014/main" id="{F2A33275-BE92-6344-9934-C86FA2CE54BE}"/>
                  </a:ext>
                </a:extLst>
              </p:cNvPr>
              <p:cNvSpPr/>
              <p:nvPr/>
            </p:nvSpPr>
            <p:spPr>
              <a:xfrm rot="16200000">
                <a:off x="5744534" y="3051673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0" name="Trapezoid 89">
                <a:extLst>
                  <a:ext uri="{FF2B5EF4-FFF2-40B4-BE49-F238E27FC236}">
                    <a16:creationId xmlns:a16="http://schemas.microsoft.com/office/drawing/2014/main" id="{20C413CF-29A6-304C-9A84-5D4102F15D24}"/>
                  </a:ext>
                </a:extLst>
              </p:cNvPr>
              <p:cNvSpPr/>
              <p:nvPr/>
            </p:nvSpPr>
            <p:spPr>
              <a:xfrm rot="16200000">
                <a:off x="5366975" y="4083528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1" name="Trapezoid 90">
                <a:extLst>
                  <a:ext uri="{FF2B5EF4-FFF2-40B4-BE49-F238E27FC236}">
                    <a16:creationId xmlns:a16="http://schemas.microsoft.com/office/drawing/2014/main" id="{DEB92E75-F37A-0F43-BC8C-1A370A04F8EC}"/>
                  </a:ext>
                </a:extLst>
              </p:cNvPr>
              <p:cNvSpPr/>
              <p:nvPr/>
            </p:nvSpPr>
            <p:spPr>
              <a:xfrm rot="5400000">
                <a:off x="3411442" y="1977714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2" name="Trapezoid 91">
                <a:extLst>
                  <a:ext uri="{FF2B5EF4-FFF2-40B4-BE49-F238E27FC236}">
                    <a16:creationId xmlns:a16="http://schemas.microsoft.com/office/drawing/2014/main" id="{EC588C3B-D23F-E345-83BE-16105316BFEB}"/>
                  </a:ext>
                </a:extLst>
              </p:cNvPr>
              <p:cNvSpPr/>
              <p:nvPr/>
            </p:nvSpPr>
            <p:spPr>
              <a:xfrm rot="5400000">
                <a:off x="3070513" y="3059132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3" name="Trapezoid 92">
                <a:extLst>
                  <a:ext uri="{FF2B5EF4-FFF2-40B4-BE49-F238E27FC236}">
                    <a16:creationId xmlns:a16="http://schemas.microsoft.com/office/drawing/2014/main" id="{24109684-51A0-F648-9548-4AFAD6C197CB}"/>
                  </a:ext>
                </a:extLst>
              </p:cNvPr>
              <p:cNvSpPr/>
              <p:nvPr/>
            </p:nvSpPr>
            <p:spPr>
              <a:xfrm rot="5400000">
                <a:off x="3579524" y="4058589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4" name="Trapezoid 93">
                <a:extLst>
                  <a:ext uri="{FF2B5EF4-FFF2-40B4-BE49-F238E27FC236}">
                    <a16:creationId xmlns:a16="http://schemas.microsoft.com/office/drawing/2014/main" id="{481EAA33-706C-3D4A-9126-634DFAD313D4}"/>
                  </a:ext>
                </a:extLst>
              </p:cNvPr>
              <p:cNvSpPr/>
              <p:nvPr/>
            </p:nvSpPr>
            <p:spPr>
              <a:xfrm rot="16200000">
                <a:off x="4021083" y="1503629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18" name="Text Placeholder 1">
              <a:extLst>
                <a:ext uri="{FF2B5EF4-FFF2-40B4-BE49-F238E27FC236}">
                  <a16:creationId xmlns:a16="http://schemas.microsoft.com/office/drawing/2014/main" id="{68D3494D-6A32-D942-AD6B-885D39BBBAD6}"/>
                </a:ext>
              </a:extLst>
            </p:cNvPr>
            <p:cNvSpPr txBox="1">
              <a:spLocks/>
            </p:cNvSpPr>
            <p:nvPr/>
          </p:nvSpPr>
          <p:spPr>
            <a:xfrm>
              <a:off x="2834302" y="3340216"/>
              <a:ext cx="2493163" cy="197481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rgbClr val="0070C0"/>
                  </a:solidFill>
                </a:rPr>
                <a:t>NIST Risk Management Framework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650388-8533-E147-83F2-9D387AE56E0C}"/>
              </a:ext>
            </a:extLst>
          </p:cNvPr>
          <p:cNvGrpSpPr/>
          <p:nvPr/>
        </p:nvGrpSpPr>
        <p:grpSpPr>
          <a:xfrm>
            <a:off x="3034700" y="1069343"/>
            <a:ext cx="3965804" cy="983093"/>
            <a:chOff x="3034700" y="1069343"/>
            <a:chExt cx="3965804" cy="9830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E36DF66-4035-964C-9754-C7A755CEF8D6}"/>
                </a:ext>
              </a:extLst>
            </p:cNvPr>
            <p:cNvGrpSpPr/>
            <p:nvPr/>
          </p:nvGrpSpPr>
          <p:grpSpPr>
            <a:xfrm>
              <a:off x="3034700" y="1069343"/>
              <a:ext cx="3965804" cy="832318"/>
              <a:chOff x="347241" y="1767557"/>
              <a:chExt cx="8583977" cy="179623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0A8D6E1-F98D-D140-94D8-75199D3D1966}"/>
                  </a:ext>
                </a:extLst>
              </p:cNvPr>
              <p:cNvGrpSpPr/>
              <p:nvPr/>
            </p:nvGrpSpPr>
            <p:grpSpPr>
              <a:xfrm>
                <a:off x="347241" y="1767557"/>
                <a:ext cx="1813597" cy="1796231"/>
                <a:chOff x="347241" y="1767557"/>
                <a:chExt cx="1813597" cy="179623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14AFA92D-B645-134E-B5BB-61AE2C1950CF}"/>
                    </a:ext>
                  </a:extLst>
                </p:cNvPr>
                <p:cNvGrpSpPr/>
                <p:nvPr/>
              </p:nvGrpSpPr>
              <p:grpSpPr>
                <a:xfrm>
                  <a:off x="347241" y="1767557"/>
                  <a:ext cx="1813597" cy="1796231"/>
                  <a:chOff x="845441" y="1273680"/>
                  <a:chExt cx="1896474" cy="1878314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81C8F279-E7F1-E342-BE0D-3E24E1B65AAA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  <a:alpha val="68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9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700" kern="0">
                      <a:solidFill>
                        <a:schemeClr val="bg1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3A4393CA-E487-7445-BF13-0C8E2C56C480}"/>
                      </a:ext>
                    </a:extLst>
                  </p:cNvPr>
                  <p:cNvSpPr/>
                  <p:nvPr/>
                </p:nvSpPr>
                <p:spPr>
                  <a:xfrm>
                    <a:off x="1136762" y="1832540"/>
                    <a:ext cx="1313829" cy="1180764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Securely identify </a:t>
                    </a:r>
                    <a:b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</a:b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the device</a:t>
                    </a:r>
                  </a:p>
                </p:txBody>
              </p:sp>
            </p:grp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32DEA88-2B08-074D-A8BB-9674E62BA60C}"/>
                    </a:ext>
                  </a:extLst>
                </p:cNvPr>
                <p:cNvSpPr txBox="1"/>
                <p:nvPr/>
              </p:nvSpPr>
              <p:spPr>
                <a:xfrm>
                  <a:off x="1002433" y="1898429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9CB8970-58A7-9347-8526-7CC8EF47B95F}"/>
                  </a:ext>
                </a:extLst>
              </p:cNvPr>
              <p:cNvGrpSpPr/>
              <p:nvPr/>
            </p:nvGrpSpPr>
            <p:grpSpPr>
              <a:xfrm>
                <a:off x="2001470" y="1767557"/>
                <a:ext cx="1813597" cy="1796230"/>
                <a:chOff x="2001470" y="1767557"/>
                <a:chExt cx="1813597" cy="179623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4268CB5-5D87-9044-8E88-374708C84F10}"/>
                    </a:ext>
                  </a:extLst>
                </p:cNvPr>
                <p:cNvGrpSpPr/>
                <p:nvPr/>
              </p:nvGrpSpPr>
              <p:grpSpPr>
                <a:xfrm>
                  <a:off x="2001470" y="1767557"/>
                  <a:ext cx="1813597" cy="1796230"/>
                  <a:chOff x="845441" y="1273680"/>
                  <a:chExt cx="1896474" cy="1878314"/>
                </a:xfrm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95EEC12E-C625-2542-A12E-8B91ACE86618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9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A0705A9-7B49-5547-B183-D6543F8E3C8A}"/>
                      </a:ext>
                    </a:extLst>
                  </p:cNvPr>
                  <p:cNvSpPr/>
                  <p:nvPr/>
                </p:nvSpPr>
                <p:spPr>
                  <a:xfrm>
                    <a:off x="1136762" y="1954088"/>
                    <a:ext cx="1313829" cy="937665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Securely identify the user</a:t>
                    </a:r>
                  </a:p>
                </p:txBody>
              </p:sp>
            </p:grp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525F51C7-58DD-0942-A6FA-9B927405A82E}"/>
                    </a:ext>
                  </a:extLst>
                </p:cNvPr>
                <p:cNvSpPr/>
                <p:nvPr/>
              </p:nvSpPr>
              <p:spPr>
                <a:xfrm>
                  <a:off x="2001470" y="2298767"/>
                  <a:ext cx="159369" cy="733812"/>
                </a:xfrm>
                <a:custGeom>
                  <a:avLst/>
                  <a:gdLst>
                    <a:gd name="connsiteX0" fmla="*/ 79685 w 159369"/>
                    <a:gd name="connsiteY0" fmla="*/ 0 h 733812"/>
                    <a:gd name="connsiteX1" fmla="*/ 88108 w 159369"/>
                    <a:gd name="connsiteY1" fmla="*/ 17319 h 733812"/>
                    <a:gd name="connsiteX2" fmla="*/ 159369 w 159369"/>
                    <a:gd name="connsiteY2" fmla="*/ 366906 h 733812"/>
                    <a:gd name="connsiteX3" fmla="*/ 88108 w 159369"/>
                    <a:gd name="connsiteY3" fmla="*/ 716493 h 733812"/>
                    <a:gd name="connsiteX4" fmla="*/ 79685 w 159369"/>
                    <a:gd name="connsiteY4" fmla="*/ 733812 h 733812"/>
                    <a:gd name="connsiteX5" fmla="*/ 71261 w 159369"/>
                    <a:gd name="connsiteY5" fmla="*/ 716493 h 733812"/>
                    <a:gd name="connsiteX6" fmla="*/ 0 w 159369"/>
                    <a:gd name="connsiteY6" fmla="*/ 366906 h 733812"/>
                    <a:gd name="connsiteX7" fmla="*/ 71261 w 159369"/>
                    <a:gd name="connsiteY7" fmla="*/ 17319 h 733812"/>
                    <a:gd name="connsiteX8" fmla="*/ 79685 w 159369"/>
                    <a:gd name="connsiteY8" fmla="*/ 0 h 73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69" h="733812">
                      <a:moveTo>
                        <a:pt x="79685" y="0"/>
                      </a:moveTo>
                      <a:lnTo>
                        <a:pt x="88108" y="17319"/>
                      </a:lnTo>
                      <a:cubicBezTo>
                        <a:pt x="133995" y="124768"/>
                        <a:pt x="159369" y="242902"/>
                        <a:pt x="159369" y="366906"/>
                      </a:cubicBezTo>
                      <a:cubicBezTo>
                        <a:pt x="159369" y="490910"/>
                        <a:pt x="133995" y="609044"/>
                        <a:pt x="88108" y="716493"/>
                      </a:cubicBezTo>
                      <a:lnTo>
                        <a:pt x="79685" y="733812"/>
                      </a:lnTo>
                      <a:lnTo>
                        <a:pt x="71261" y="716493"/>
                      </a:lnTo>
                      <a:cubicBezTo>
                        <a:pt x="25374" y="609044"/>
                        <a:pt x="0" y="490910"/>
                        <a:pt x="0" y="366906"/>
                      </a:cubicBezTo>
                      <a:cubicBezTo>
                        <a:pt x="0" y="242902"/>
                        <a:pt x="25374" y="124768"/>
                        <a:pt x="71261" y="17319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066B668-8993-FF4D-B870-1C63667F149D}"/>
                    </a:ext>
                  </a:extLst>
                </p:cNvPr>
                <p:cNvSpPr txBox="1"/>
                <p:nvPr/>
              </p:nvSpPr>
              <p:spPr>
                <a:xfrm>
                  <a:off x="2658008" y="1898427"/>
                  <a:ext cx="632181" cy="664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2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8FB823E-038E-9240-92D6-EB6B58CD055F}"/>
                  </a:ext>
                </a:extLst>
              </p:cNvPr>
              <p:cNvGrpSpPr/>
              <p:nvPr/>
            </p:nvGrpSpPr>
            <p:grpSpPr>
              <a:xfrm>
                <a:off x="3655699" y="1767558"/>
                <a:ext cx="1813597" cy="1796229"/>
                <a:chOff x="3655699" y="1767558"/>
                <a:chExt cx="1813597" cy="1796229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DE077E1-4395-424D-B747-29B3D02EDC5D}"/>
                    </a:ext>
                  </a:extLst>
                </p:cNvPr>
                <p:cNvGrpSpPr/>
                <p:nvPr/>
              </p:nvGrpSpPr>
              <p:grpSpPr>
                <a:xfrm>
                  <a:off x="3655699" y="1767558"/>
                  <a:ext cx="1813597" cy="1796229"/>
                  <a:chOff x="845441" y="1273680"/>
                  <a:chExt cx="1896474" cy="1878314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35608CA8-6CED-B84A-A27E-F51D3877C41F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  <a:alpha val="68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9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700" kern="0">
                      <a:solidFill>
                        <a:schemeClr val="bg1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372A33B1-62F2-7143-A7FA-FFCFF62FF42F}"/>
                      </a:ext>
                    </a:extLst>
                  </p:cNvPr>
                  <p:cNvSpPr/>
                  <p:nvPr/>
                </p:nvSpPr>
                <p:spPr>
                  <a:xfrm>
                    <a:off x="1136762" y="1832539"/>
                    <a:ext cx="1313829" cy="1180766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Remove trust from the network</a:t>
                    </a:r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7484D25-1197-584D-91C0-60F9916A8B88}"/>
                    </a:ext>
                  </a:extLst>
                </p:cNvPr>
                <p:cNvSpPr/>
                <p:nvPr/>
              </p:nvSpPr>
              <p:spPr>
                <a:xfrm>
                  <a:off x="3655699" y="2298767"/>
                  <a:ext cx="159369" cy="733812"/>
                </a:xfrm>
                <a:custGeom>
                  <a:avLst/>
                  <a:gdLst>
                    <a:gd name="connsiteX0" fmla="*/ 79685 w 159369"/>
                    <a:gd name="connsiteY0" fmla="*/ 0 h 733812"/>
                    <a:gd name="connsiteX1" fmla="*/ 88108 w 159369"/>
                    <a:gd name="connsiteY1" fmla="*/ 17319 h 733812"/>
                    <a:gd name="connsiteX2" fmla="*/ 159369 w 159369"/>
                    <a:gd name="connsiteY2" fmla="*/ 366906 h 733812"/>
                    <a:gd name="connsiteX3" fmla="*/ 88108 w 159369"/>
                    <a:gd name="connsiteY3" fmla="*/ 716493 h 733812"/>
                    <a:gd name="connsiteX4" fmla="*/ 79685 w 159369"/>
                    <a:gd name="connsiteY4" fmla="*/ 733812 h 733812"/>
                    <a:gd name="connsiteX5" fmla="*/ 71261 w 159369"/>
                    <a:gd name="connsiteY5" fmla="*/ 716493 h 733812"/>
                    <a:gd name="connsiteX6" fmla="*/ 0 w 159369"/>
                    <a:gd name="connsiteY6" fmla="*/ 366906 h 733812"/>
                    <a:gd name="connsiteX7" fmla="*/ 71261 w 159369"/>
                    <a:gd name="connsiteY7" fmla="*/ 17319 h 733812"/>
                    <a:gd name="connsiteX8" fmla="*/ 79685 w 159369"/>
                    <a:gd name="connsiteY8" fmla="*/ 0 h 73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69" h="733812">
                      <a:moveTo>
                        <a:pt x="79685" y="0"/>
                      </a:moveTo>
                      <a:lnTo>
                        <a:pt x="88108" y="17319"/>
                      </a:lnTo>
                      <a:cubicBezTo>
                        <a:pt x="133995" y="124768"/>
                        <a:pt x="159369" y="242902"/>
                        <a:pt x="159369" y="366906"/>
                      </a:cubicBezTo>
                      <a:cubicBezTo>
                        <a:pt x="159369" y="490910"/>
                        <a:pt x="133995" y="609044"/>
                        <a:pt x="88108" y="716493"/>
                      </a:cubicBezTo>
                      <a:lnTo>
                        <a:pt x="79685" y="733812"/>
                      </a:lnTo>
                      <a:lnTo>
                        <a:pt x="71261" y="716493"/>
                      </a:lnTo>
                      <a:cubicBezTo>
                        <a:pt x="25374" y="609044"/>
                        <a:pt x="0" y="490910"/>
                        <a:pt x="0" y="366906"/>
                      </a:cubicBezTo>
                      <a:cubicBezTo>
                        <a:pt x="0" y="242902"/>
                        <a:pt x="25374" y="124768"/>
                        <a:pt x="71261" y="17319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90C90B6-3D00-1743-929B-279B4C9C0622}"/>
                    </a:ext>
                  </a:extLst>
                </p:cNvPr>
                <p:cNvSpPr txBox="1"/>
                <p:nvPr/>
              </p:nvSpPr>
              <p:spPr>
                <a:xfrm>
                  <a:off x="4313583" y="1898426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3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C051356-E7D4-084B-98FE-4CE239C2C4B3}"/>
                  </a:ext>
                </a:extLst>
              </p:cNvPr>
              <p:cNvGrpSpPr/>
              <p:nvPr/>
            </p:nvGrpSpPr>
            <p:grpSpPr>
              <a:xfrm>
                <a:off x="5309928" y="1767558"/>
                <a:ext cx="1813597" cy="1796229"/>
                <a:chOff x="5309928" y="1767558"/>
                <a:chExt cx="1813597" cy="1796229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5449D54-23C6-7349-ADD0-410492807FE5}"/>
                    </a:ext>
                  </a:extLst>
                </p:cNvPr>
                <p:cNvGrpSpPr/>
                <p:nvPr/>
              </p:nvGrpSpPr>
              <p:grpSpPr>
                <a:xfrm>
                  <a:off x="5309928" y="1767558"/>
                  <a:ext cx="1813597" cy="1796229"/>
                  <a:chOff x="845441" y="1273680"/>
                  <a:chExt cx="1896474" cy="1878314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1312D98-8D79-ED43-844B-5A9F3FD8A1F2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9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8CB45B6F-C787-EC43-B594-46BA55F83F4A}"/>
                      </a:ext>
                    </a:extLst>
                  </p:cNvPr>
                  <p:cNvSpPr/>
                  <p:nvPr/>
                </p:nvSpPr>
                <p:spPr>
                  <a:xfrm>
                    <a:off x="1031665" y="1822968"/>
                    <a:ext cx="1605155" cy="937666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Externalise apps and workflows</a:t>
                    </a:r>
                  </a:p>
                </p:txBody>
              </p:sp>
            </p:grp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110B7AE-E3A0-A843-8453-9A4D1E196567}"/>
                    </a:ext>
                  </a:extLst>
                </p:cNvPr>
                <p:cNvSpPr/>
                <p:nvPr/>
              </p:nvSpPr>
              <p:spPr>
                <a:xfrm>
                  <a:off x="5309928" y="2298767"/>
                  <a:ext cx="159369" cy="733812"/>
                </a:xfrm>
                <a:custGeom>
                  <a:avLst/>
                  <a:gdLst>
                    <a:gd name="connsiteX0" fmla="*/ 79685 w 159369"/>
                    <a:gd name="connsiteY0" fmla="*/ 0 h 733812"/>
                    <a:gd name="connsiteX1" fmla="*/ 88108 w 159369"/>
                    <a:gd name="connsiteY1" fmla="*/ 17319 h 733812"/>
                    <a:gd name="connsiteX2" fmla="*/ 159369 w 159369"/>
                    <a:gd name="connsiteY2" fmla="*/ 366906 h 733812"/>
                    <a:gd name="connsiteX3" fmla="*/ 88108 w 159369"/>
                    <a:gd name="connsiteY3" fmla="*/ 716493 h 733812"/>
                    <a:gd name="connsiteX4" fmla="*/ 79685 w 159369"/>
                    <a:gd name="connsiteY4" fmla="*/ 733812 h 733812"/>
                    <a:gd name="connsiteX5" fmla="*/ 71261 w 159369"/>
                    <a:gd name="connsiteY5" fmla="*/ 716493 h 733812"/>
                    <a:gd name="connsiteX6" fmla="*/ 0 w 159369"/>
                    <a:gd name="connsiteY6" fmla="*/ 366906 h 733812"/>
                    <a:gd name="connsiteX7" fmla="*/ 71261 w 159369"/>
                    <a:gd name="connsiteY7" fmla="*/ 17319 h 733812"/>
                    <a:gd name="connsiteX8" fmla="*/ 79685 w 159369"/>
                    <a:gd name="connsiteY8" fmla="*/ 0 h 73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69" h="733812">
                      <a:moveTo>
                        <a:pt x="79685" y="0"/>
                      </a:moveTo>
                      <a:lnTo>
                        <a:pt x="88108" y="17319"/>
                      </a:lnTo>
                      <a:cubicBezTo>
                        <a:pt x="133995" y="124768"/>
                        <a:pt x="159369" y="242902"/>
                        <a:pt x="159369" y="366906"/>
                      </a:cubicBezTo>
                      <a:cubicBezTo>
                        <a:pt x="159369" y="490910"/>
                        <a:pt x="133995" y="609044"/>
                        <a:pt x="88108" y="716493"/>
                      </a:cubicBezTo>
                      <a:lnTo>
                        <a:pt x="79685" y="733812"/>
                      </a:lnTo>
                      <a:lnTo>
                        <a:pt x="71261" y="716493"/>
                      </a:lnTo>
                      <a:cubicBezTo>
                        <a:pt x="25374" y="609044"/>
                        <a:pt x="0" y="490910"/>
                        <a:pt x="0" y="366906"/>
                      </a:cubicBezTo>
                      <a:cubicBezTo>
                        <a:pt x="0" y="242902"/>
                        <a:pt x="25374" y="124768"/>
                        <a:pt x="71261" y="17319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8A7C5F5-EC04-5D43-8EEC-F25820646420}"/>
                    </a:ext>
                  </a:extLst>
                </p:cNvPr>
                <p:cNvSpPr txBox="1"/>
                <p:nvPr/>
              </p:nvSpPr>
              <p:spPr>
                <a:xfrm>
                  <a:off x="5969154" y="1898426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4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4862F26-9C14-3147-9F77-6356B5BD834B}"/>
                  </a:ext>
                </a:extLst>
              </p:cNvPr>
              <p:cNvGrpSpPr/>
              <p:nvPr/>
            </p:nvGrpSpPr>
            <p:grpSpPr>
              <a:xfrm>
                <a:off x="6922042" y="1767558"/>
                <a:ext cx="2009176" cy="1796229"/>
                <a:chOff x="6922042" y="1767558"/>
                <a:chExt cx="2009176" cy="1796229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A1EAC07-7A6B-E24E-9DCC-DDE93760D7DF}"/>
                    </a:ext>
                  </a:extLst>
                </p:cNvPr>
                <p:cNvGrpSpPr/>
                <p:nvPr/>
              </p:nvGrpSpPr>
              <p:grpSpPr>
                <a:xfrm>
                  <a:off x="6922042" y="1767558"/>
                  <a:ext cx="2009176" cy="1796229"/>
                  <a:chOff x="801403" y="1273680"/>
                  <a:chExt cx="2100991" cy="1878314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ED6FC269-E6EB-994F-80A8-1A5C7EA298A1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  <a:alpha val="68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9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038DB125-055A-4D4B-A74D-9CCED390D44D}"/>
                      </a:ext>
                    </a:extLst>
                  </p:cNvPr>
                  <p:cNvSpPr/>
                  <p:nvPr/>
                </p:nvSpPr>
                <p:spPr>
                  <a:xfrm>
                    <a:off x="801403" y="1844303"/>
                    <a:ext cx="2100991" cy="937666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Implement inventory-based access control</a:t>
                    </a:r>
                  </a:p>
                </p:txBody>
              </p: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39B94AD-E0FD-BA42-91D7-02F8F3E31158}"/>
                    </a:ext>
                  </a:extLst>
                </p:cNvPr>
                <p:cNvSpPr/>
                <p:nvPr/>
              </p:nvSpPr>
              <p:spPr>
                <a:xfrm>
                  <a:off x="6964156" y="2298766"/>
                  <a:ext cx="159370" cy="733814"/>
                </a:xfrm>
                <a:custGeom>
                  <a:avLst/>
                  <a:gdLst>
                    <a:gd name="connsiteX0" fmla="*/ 79685 w 159370"/>
                    <a:gd name="connsiteY0" fmla="*/ 0 h 733814"/>
                    <a:gd name="connsiteX1" fmla="*/ 88109 w 159370"/>
                    <a:gd name="connsiteY1" fmla="*/ 17320 h 733814"/>
                    <a:gd name="connsiteX2" fmla="*/ 159370 w 159370"/>
                    <a:gd name="connsiteY2" fmla="*/ 366907 h 733814"/>
                    <a:gd name="connsiteX3" fmla="*/ 88109 w 159370"/>
                    <a:gd name="connsiteY3" fmla="*/ 716494 h 733814"/>
                    <a:gd name="connsiteX4" fmla="*/ 79685 w 159370"/>
                    <a:gd name="connsiteY4" fmla="*/ 733814 h 733814"/>
                    <a:gd name="connsiteX5" fmla="*/ 71261 w 159370"/>
                    <a:gd name="connsiteY5" fmla="*/ 716494 h 733814"/>
                    <a:gd name="connsiteX6" fmla="*/ 0 w 159370"/>
                    <a:gd name="connsiteY6" fmla="*/ 366907 h 733814"/>
                    <a:gd name="connsiteX7" fmla="*/ 71261 w 159370"/>
                    <a:gd name="connsiteY7" fmla="*/ 17320 h 733814"/>
                    <a:gd name="connsiteX8" fmla="*/ 79685 w 159370"/>
                    <a:gd name="connsiteY8" fmla="*/ 0 h 73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70" h="733814">
                      <a:moveTo>
                        <a:pt x="79685" y="0"/>
                      </a:moveTo>
                      <a:lnTo>
                        <a:pt x="88109" y="17320"/>
                      </a:lnTo>
                      <a:cubicBezTo>
                        <a:pt x="133996" y="124769"/>
                        <a:pt x="159370" y="242903"/>
                        <a:pt x="159370" y="366907"/>
                      </a:cubicBezTo>
                      <a:cubicBezTo>
                        <a:pt x="159370" y="490911"/>
                        <a:pt x="133996" y="609045"/>
                        <a:pt x="88109" y="716494"/>
                      </a:cubicBezTo>
                      <a:lnTo>
                        <a:pt x="79685" y="733814"/>
                      </a:lnTo>
                      <a:lnTo>
                        <a:pt x="71261" y="716494"/>
                      </a:lnTo>
                      <a:cubicBezTo>
                        <a:pt x="25374" y="609045"/>
                        <a:pt x="0" y="490911"/>
                        <a:pt x="0" y="366907"/>
                      </a:cubicBezTo>
                      <a:cubicBezTo>
                        <a:pt x="0" y="242903"/>
                        <a:pt x="25374" y="124769"/>
                        <a:pt x="71261" y="17320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7A94B30-DB24-F74A-B19E-6FC9F53D63DA}"/>
                    </a:ext>
                  </a:extLst>
                </p:cNvPr>
                <p:cNvSpPr txBox="1"/>
                <p:nvPr/>
              </p:nvSpPr>
              <p:spPr>
                <a:xfrm>
                  <a:off x="7624731" y="1898426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5</a:t>
                  </a: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494A1-E592-B047-B9DB-1409D1296599}"/>
                </a:ext>
              </a:extLst>
            </p:cNvPr>
            <p:cNvSpPr txBox="1"/>
            <p:nvPr/>
          </p:nvSpPr>
          <p:spPr>
            <a:xfrm>
              <a:off x="4356515" y="1744659"/>
              <a:ext cx="1295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n-lt"/>
                </a:rPr>
                <a:t>BeyondCorp</a:t>
              </a:r>
              <a:endParaRPr lang="en-US" sz="1400" dirty="0">
                <a:latin typeface="+mn-lt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EAE1378-84DD-C348-85C4-A522131C2F0A}"/>
              </a:ext>
            </a:extLst>
          </p:cNvPr>
          <p:cNvGrpSpPr/>
          <p:nvPr/>
        </p:nvGrpSpPr>
        <p:grpSpPr>
          <a:xfrm>
            <a:off x="5058918" y="2051966"/>
            <a:ext cx="3746981" cy="720581"/>
            <a:chOff x="5058918" y="2051966"/>
            <a:chExt cx="3746981" cy="72058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4FCDC89-5B77-9441-A715-3EABB561B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448" b="59464"/>
            <a:stretch/>
          </p:blipFill>
          <p:spPr>
            <a:xfrm>
              <a:off x="5108310" y="2305488"/>
              <a:ext cx="3697589" cy="467059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CDEA855-2592-B34F-B0E2-2B28F36C7463}"/>
                </a:ext>
              </a:extLst>
            </p:cNvPr>
            <p:cNvSpPr txBox="1"/>
            <p:nvPr/>
          </p:nvSpPr>
          <p:spPr>
            <a:xfrm>
              <a:off x="5058918" y="2051966"/>
              <a:ext cx="2626406" cy="671979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00" b="1">
                  <a:solidFill>
                    <a:srgbClr val="0070C0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NIST Cybersecurity Framework</a:t>
              </a:r>
            </a:p>
            <a:p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37B0B48-FAAB-464F-BA8D-47A005A8DC9F}"/>
              </a:ext>
            </a:extLst>
          </p:cNvPr>
          <p:cNvSpPr/>
          <p:nvPr/>
        </p:nvSpPr>
        <p:spPr>
          <a:xfrm>
            <a:off x="5021141" y="4570785"/>
            <a:ext cx="777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CARTA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EF28486-D1B1-254B-95DA-EB93E4C989F4}"/>
              </a:ext>
            </a:extLst>
          </p:cNvPr>
          <p:cNvSpPr/>
          <p:nvPr/>
        </p:nvSpPr>
        <p:spPr>
          <a:xfrm>
            <a:off x="6436573" y="4209207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CJIS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750EC71-566B-524F-B850-B98D559EF9D0}"/>
              </a:ext>
            </a:extLst>
          </p:cNvPr>
          <p:cNvSpPr/>
          <p:nvPr/>
        </p:nvSpPr>
        <p:spPr>
          <a:xfrm>
            <a:off x="7992439" y="4145753"/>
            <a:ext cx="593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4086256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0A943C-E301-7A45-BB3D-524A7498CDB9}"/>
              </a:ext>
            </a:extLst>
          </p:cNvPr>
          <p:cNvSpPr/>
          <p:nvPr/>
        </p:nvSpPr>
        <p:spPr>
          <a:xfrm>
            <a:off x="100584" y="91440"/>
            <a:ext cx="8908947" cy="49194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4932A5-3FFE-8E4F-B1CE-4113384C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61" y="205204"/>
            <a:ext cx="8345488" cy="73183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Need Best of Breed, Integrated Environment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87E4BF9-D6D0-C84A-B1FD-97CEAF9A3B81}"/>
              </a:ext>
            </a:extLst>
          </p:cNvPr>
          <p:cNvSpPr/>
          <p:nvPr/>
        </p:nvSpPr>
        <p:spPr>
          <a:xfrm>
            <a:off x="531953" y="1524448"/>
            <a:ext cx="3105938" cy="4987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Threat Intel/Enforcement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Increased Threat Prevention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8413EC-B49F-8443-8380-CF08A20A8BC1}"/>
              </a:ext>
            </a:extLst>
          </p:cNvPr>
          <p:cNvSpPr/>
          <p:nvPr/>
        </p:nvSpPr>
        <p:spPr>
          <a:xfrm>
            <a:off x="531826" y="3677215"/>
            <a:ext cx="3104719" cy="4987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Automated Policy</a:t>
            </a:r>
          </a:p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Decreased Time to Remediate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A38E96-0651-F146-A4C1-E1FA0CD0AC8E}"/>
              </a:ext>
            </a:extLst>
          </p:cNvPr>
          <p:cNvSpPr/>
          <p:nvPr/>
        </p:nvSpPr>
        <p:spPr>
          <a:xfrm>
            <a:off x="531954" y="2951170"/>
            <a:ext cx="3105937" cy="49876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Context Awareness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Decreased Time to Investigate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033F1E-64BA-D14D-970C-017F48C9510F}"/>
              </a:ext>
            </a:extLst>
          </p:cNvPr>
          <p:cNvSpPr/>
          <p:nvPr/>
        </p:nvSpPr>
        <p:spPr>
          <a:xfrm>
            <a:off x="531953" y="2225126"/>
            <a:ext cx="3105938" cy="49876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Event Visibility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>
                    <a:lumMod val="50000"/>
                  </a:srgbClr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Decreased Time to Detect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F983C-5FAC-4F44-95C4-FA247712E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55" y="975792"/>
            <a:ext cx="5136776" cy="3796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36C669-E4F8-C14A-A0A7-7C78E1A510FD}"/>
              </a:ext>
            </a:extLst>
          </p:cNvPr>
          <p:cNvSpPr txBox="1">
            <a:spLocks/>
          </p:cNvSpPr>
          <p:nvPr/>
        </p:nvSpPr>
        <p:spPr bwMode="auto">
          <a:xfrm>
            <a:off x="489351" y="670363"/>
            <a:ext cx="8345488" cy="5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00"/>
                </a:solidFill>
              </a:rPr>
              <a:t>With Cross-domain Analytics, Information Sharing, and Automation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" name="Title 2">
            <a:extLst>
              <a:ext uri="{FF2B5EF4-FFF2-40B4-BE49-F238E27FC236}">
                <a16:creationId xmlns:a16="http://schemas.microsoft.com/office/drawing/2014/main" id="{E09693A0-6323-CB4C-97E4-3C462CDD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643463"/>
          </a:xfrm>
        </p:spPr>
        <p:txBody>
          <a:bodyPr/>
          <a:lstStyle/>
          <a:p>
            <a:r>
              <a:rPr lang="en-US" dirty="0"/>
              <a:t>Modern Security Architecture</a:t>
            </a:r>
            <a:br>
              <a:rPr lang="en-US" dirty="0"/>
            </a:br>
            <a:endParaRPr lang="en-US" dirty="0"/>
          </a:p>
        </p:txBody>
      </p:sp>
      <p:sp>
        <p:nvSpPr>
          <p:cNvPr id="801" name="Arc 800"/>
          <p:cNvSpPr/>
          <p:nvPr/>
        </p:nvSpPr>
        <p:spPr>
          <a:xfrm rot="16200000" flipH="1">
            <a:off x="1433750" y="4077345"/>
            <a:ext cx="457200" cy="456870"/>
          </a:xfrm>
          <a:prstGeom prst="arc">
            <a:avLst/>
          </a:prstGeom>
          <a:noFill/>
          <a:ln w="25400" cap="rnd">
            <a:solidFill>
              <a:schemeClr val="tx1"/>
            </a:solidFill>
            <a:head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>
            <a:off x="1685938" y="919214"/>
            <a:ext cx="6294280" cy="0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Arc 191"/>
          <p:cNvSpPr/>
          <p:nvPr/>
        </p:nvSpPr>
        <p:spPr>
          <a:xfrm>
            <a:off x="7743722" y="919206"/>
            <a:ext cx="500786" cy="487317"/>
          </a:xfrm>
          <a:prstGeom prst="arc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93" name="Arc 192"/>
          <p:cNvSpPr/>
          <p:nvPr/>
        </p:nvSpPr>
        <p:spPr>
          <a:xfrm flipH="1">
            <a:off x="1435544" y="919214"/>
            <a:ext cx="500786" cy="487317"/>
          </a:xfrm>
          <a:prstGeom prst="arc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94" name="Straight Connector 193"/>
          <p:cNvCxnSpPr>
            <a:endCxn id="192" idx="2"/>
          </p:cNvCxnSpPr>
          <p:nvPr/>
        </p:nvCxnSpPr>
        <p:spPr>
          <a:xfrm flipV="1">
            <a:off x="8244508" y="1162865"/>
            <a:ext cx="0" cy="312785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93" idx="2"/>
          </p:cNvCxnSpPr>
          <p:nvPr/>
        </p:nvCxnSpPr>
        <p:spPr>
          <a:xfrm flipV="1">
            <a:off x="1435544" y="1162874"/>
            <a:ext cx="0" cy="24682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Arc 196"/>
          <p:cNvSpPr/>
          <p:nvPr/>
        </p:nvSpPr>
        <p:spPr>
          <a:xfrm flipV="1">
            <a:off x="7743722" y="4047062"/>
            <a:ext cx="500786" cy="487317"/>
          </a:xfrm>
          <a:prstGeom prst="arc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BAB18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204" name="Straight Connector 203"/>
          <p:cNvCxnSpPr/>
          <p:nvPr/>
        </p:nvCxnSpPr>
        <p:spPr>
          <a:xfrm>
            <a:off x="1662349" y="4534379"/>
            <a:ext cx="6317869" cy="0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6" name="Group 375"/>
          <p:cNvGrpSpPr/>
          <p:nvPr/>
        </p:nvGrpSpPr>
        <p:grpSpPr>
          <a:xfrm>
            <a:off x="6834988" y="1513248"/>
            <a:ext cx="971475" cy="2686467"/>
            <a:chOff x="6854833" y="1236874"/>
            <a:chExt cx="1183901" cy="3273897"/>
          </a:xfrm>
        </p:grpSpPr>
        <p:sp>
          <p:nvSpPr>
            <p:cNvPr id="379" name="Rounded Rectangle 378"/>
            <p:cNvSpPr/>
            <p:nvPr/>
          </p:nvSpPr>
          <p:spPr>
            <a:xfrm>
              <a:off x="6872011" y="1236874"/>
              <a:ext cx="1166723" cy="327389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6854833" y="2198685"/>
              <a:ext cx="1183901" cy="937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Technology Partners and threat feeds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6DFF08-D4EC-4E27-8722-0616D7E5BDBE}"/>
              </a:ext>
            </a:extLst>
          </p:cNvPr>
          <p:cNvGrpSpPr/>
          <p:nvPr/>
        </p:nvGrpSpPr>
        <p:grpSpPr>
          <a:xfrm>
            <a:off x="2359735" y="1248031"/>
            <a:ext cx="4012747" cy="2953074"/>
            <a:chOff x="2359735" y="1248031"/>
            <a:chExt cx="4012747" cy="2953074"/>
          </a:xfrm>
        </p:grpSpPr>
        <p:grpSp>
          <p:nvGrpSpPr>
            <p:cNvPr id="182" name="Group 181"/>
            <p:cNvGrpSpPr/>
            <p:nvPr/>
          </p:nvGrpSpPr>
          <p:grpSpPr>
            <a:xfrm>
              <a:off x="2656663" y="1248031"/>
              <a:ext cx="3453825" cy="2953074"/>
              <a:chOff x="1929398" y="1121550"/>
              <a:chExt cx="4293792" cy="3227789"/>
            </a:xfrm>
            <a:solidFill>
              <a:srgbClr val="00283A"/>
            </a:solidFill>
          </p:grpSpPr>
          <p:sp>
            <p:nvSpPr>
              <p:cNvPr id="183" name="Rounded Rectangle 182"/>
              <p:cNvSpPr/>
              <p:nvPr/>
            </p:nvSpPr>
            <p:spPr>
              <a:xfrm>
                <a:off x="1929398" y="1121550"/>
                <a:ext cx="4293792" cy="3227789"/>
              </a:xfrm>
              <a:prstGeom prst="roundRect">
                <a:avLst>
                  <a:gd name="adj" fmla="val 2494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2243525" y="1144428"/>
                <a:ext cx="3665538" cy="26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Open APIs · Developer Environment · Services</a:t>
                </a:r>
              </a:p>
            </p:txBody>
          </p:sp>
        </p:grpSp>
        <p:sp>
          <p:nvSpPr>
            <p:cNvPr id="299" name="Rounded Rectangle 298"/>
            <p:cNvSpPr/>
            <p:nvPr/>
          </p:nvSpPr>
          <p:spPr>
            <a:xfrm>
              <a:off x="2359735" y="1515681"/>
              <a:ext cx="4012747" cy="76841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00" name="Round Same Side Corner Rectangle 299"/>
            <p:cNvSpPr/>
            <p:nvPr/>
          </p:nvSpPr>
          <p:spPr>
            <a:xfrm>
              <a:off x="2930297" y="1515681"/>
              <a:ext cx="2871622" cy="212371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Management · Response</a:t>
              </a:r>
            </a:p>
          </p:txBody>
        </p:sp>
        <p:grpSp>
          <p:nvGrpSpPr>
            <p:cNvPr id="302" name="Group 301"/>
            <p:cNvGrpSpPr/>
            <p:nvPr/>
          </p:nvGrpSpPr>
          <p:grpSpPr>
            <a:xfrm>
              <a:off x="2427275" y="1717063"/>
              <a:ext cx="756971" cy="416051"/>
              <a:chOff x="2344012" y="1685801"/>
              <a:chExt cx="890255" cy="489307"/>
            </a:xfrm>
          </p:grpSpPr>
          <p:sp>
            <p:nvSpPr>
              <p:cNvPr id="364" name="TextBox 363"/>
              <p:cNvSpPr txBox="1"/>
              <p:nvPr/>
            </p:nvSpPr>
            <p:spPr>
              <a:xfrm>
                <a:off x="2344012" y="1685801"/>
                <a:ext cx="890255" cy="28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Deploy</a:t>
                </a:r>
              </a:p>
            </p:txBody>
          </p:sp>
          <p:grpSp>
            <p:nvGrpSpPr>
              <p:cNvPr id="365" name="Group 364"/>
              <p:cNvGrpSpPr>
                <a:grpSpLocks noChangeAspect="1"/>
              </p:cNvGrpSpPr>
              <p:nvPr/>
            </p:nvGrpSpPr>
            <p:grpSpPr>
              <a:xfrm>
                <a:off x="2586070" y="1938227"/>
                <a:ext cx="415268" cy="236881"/>
                <a:chOff x="4217644" y="2576589"/>
                <a:chExt cx="709979" cy="404991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366" name="Freeform 99"/>
                <p:cNvSpPr>
                  <a:spLocks/>
                </p:cNvSpPr>
                <p:nvPr/>
              </p:nvSpPr>
              <p:spPr bwMode="auto">
                <a:xfrm>
                  <a:off x="4449637" y="2749589"/>
                  <a:ext cx="474985" cy="44998"/>
                </a:xfrm>
                <a:custGeom>
                  <a:avLst/>
                  <a:gdLst>
                    <a:gd name="T0" fmla="*/ 191 w 201"/>
                    <a:gd name="T1" fmla="*/ 19 h 19"/>
                    <a:gd name="T2" fmla="*/ 10 w 201"/>
                    <a:gd name="T3" fmla="*/ 19 h 19"/>
                    <a:gd name="T4" fmla="*/ 0 w 201"/>
                    <a:gd name="T5" fmla="*/ 10 h 19"/>
                    <a:gd name="T6" fmla="*/ 10 w 201"/>
                    <a:gd name="T7" fmla="*/ 0 h 19"/>
                    <a:gd name="T8" fmla="*/ 191 w 201"/>
                    <a:gd name="T9" fmla="*/ 0 h 19"/>
                    <a:gd name="T10" fmla="*/ 201 w 201"/>
                    <a:gd name="T11" fmla="*/ 10 h 19"/>
                    <a:gd name="T12" fmla="*/ 191 w 201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1" h="19">
                      <a:moveTo>
                        <a:pt x="191" y="19"/>
                      </a:move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19"/>
                        <a:pt x="0" y="15"/>
                        <a:pt x="0" y="10"/>
                      </a:cubicBezTo>
                      <a:cubicBezTo>
                        <a:pt x="0" y="4"/>
                        <a:pt x="5" y="0"/>
                        <a:pt x="10" y="0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197" y="0"/>
                        <a:pt x="201" y="4"/>
                        <a:pt x="201" y="10"/>
                      </a:cubicBezTo>
                      <a:cubicBezTo>
                        <a:pt x="201" y="15"/>
                        <a:pt x="197" y="19"/>
                        <a:pt x="191" y="1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7" name="Freeform 100"/>
                <p:cNvSpPr>
                  <a:spLocks/>
                </p:cNvSpPr>
                <p:nvPr/>
              </p:nvSpPr>
              <p:spPr bwMode="auto">
                <a:xfrm>
                  <a:off x="4792627" y="2661590"/>
                  <a:ext cx="134996" cy="132995"/>
                </a:xfrm>
                <a:custGeom>
                  <a:avLst/>
                  <a:gdLst>
                    <a:gd name="T0" fmla="*/ 46 w 57"/>
                    <a:gd name="T1" fmla="*/ 56 h 56"/>
                    <a:gd name="T2" fmla="*/ 40 w 57"/>
                    <a:gd name="T3" fmla="*/ 53 h 56"/>
                    <a:gd name="T4" fmla="*/ 4 w 57"/>
                    <a:gd name="T5" fmla="*/ 17 h 56"/>
                    <a:gd name="T6" fmla="*/ 4 w 57"/>
                    <a:gd name="T7" fmla="*/ 4 h 56"/>
                    <a:gd name="T8" fmla="*/ 17 w 57"/>
                    <a:gd name="T9" fmla="*/ 4 h 56"/>
                    <a:gd name="T10" fmla="*/ 53 w 57"/>
                    <a:gd name="T11" fmla="*/ 40 h 56"/>
                    <a:gd name="T12" fmla="*/ 53 w 57"/>
                    <a:gd name="T13" fmla="*/ 53 h 56"/>
                    <a:gd name="T14" fmla="*/ 46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46" y="56"/>
                      </a:moveTo>
                      <a:cubicBezTo>
                        <a:pt x="44" y="56"/>
                        <a:pt x="42" y="55"/>
                        <a:pt x="40" y="5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7" y="0"/>
                        <a:pt x="13" y="0"/>
                        <a:pt x="17" y="4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7" y="44"/>
                        <a:pt x="57" y="50"/>
                        <a:pt x="53" y="53"/>
                      </a:cubicBezTo>
                      <a:cubicBezTo>
                        <a:pt x="51" y="55"/>
                        <a:pt x="49" y="56"/>
                        <a:pt x="46" y="5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8" name="Freeform 101"/>
                <p:cNvSpPr>
                  <a:spLocks/>
                </p:cNvSpPr>
                <p:nvPr/>
              </p:nvSpPr>
              <p:spPr bwMode="auto">
                <a:xfrm>
                  <a:off x="4792627" y="2747585"/>
                  <a:ext cx="134996" cy="131996"/>
                </a:xfrm>
                <a:custGeom>
                  <a:avLst/>
                  <a:gdLst>
                    <a:gd name="T0" fmla="*/ 10 w 57"/>
                    <a:gd name="T1" fmla="*/ 56 h 56"/>
                    <a:gd name="T2" fmla="*/ 4 w 57"/>
                    <a:gd name="T3" fmla="*/ 53 h 56"/>
                    <a:gd name="T4" fmla="*/ 4 w 57"/>
                    <a:gd name="T5" fmla="*/ 40 h 56"/>
                    <a:gd name="T6" fmla="*/ 40 w 57"/>
                    <a:gd name="T7" fmla="*/ 4 h 56"/>
                    <a:gd name="T8" fmla="*/ 53 w 57"/>
                    <a:gd name="T9" fmla="*/ 4 h 56"/>
                    <a:gd name="T10" fmla="*/ 53 w 57"/>
                    <a:gd name="T11" fmla="*/ 17 h 56"/>
                    <a:gd name="T12" fmla="*/ 17 w 57"/>
                    <a:gd name="T13" fmla="*/ 53 h 56"/>
                    <a:gd name="T14" fmla="*/ 10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10" y="56"/>
                      </a:moveTo>
                      <a:cubicBezTo>
                        <a:pt x="8" y="56"/>
                        <a:pt x="5" y="55"/>
                        <a:pt x="4" y="53"/>
                      </a:cubicBezTo>
                      <a:cubicBezTo>
                        <a:pt x="0" y="50"/>
                        <a:pt x="0" y="44"/>
                        <a:pt x="4" y="40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3" y="0"/>
                        <a:pt x="49" y="0"/>
                        <a:pt x="53" y="4"/>
                      </a:cubicBezTo>
                      <a:cubicBezTo>
                        <a:pt x="57" y="8"/>
                        <a:pt x="57" y="14"/>
                        <a:pt x="53" y="17"/>
                      </a:cubicBezTo>
                      <a:cubicBezTo>
                        <a:pt x="17" y="53"/>
                        <a:pt x="17" y="53"/>
                        <a:pt x="17" y="53"/>
                      </a:cubicBezTo>
                      <a:cubicBezTo>
                        <a:pt x="15" y="55"/>
                        <a:pt x="13" y="56"/>
                        <a:pt x="10" y="5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9" name="Freeform 102"/>
                <p:cNvSpPr>
                  <a:spLocks/>
                </p:cNvSpPr>
                <p:nvPr/>
              </p:nvSpPr>
              <p:spPr bwMode="auto">
                <a:xfrm>
                  <a:off x="4648631" y="2936582"/>
                  <a:ext cx="174995" cy="44998"/>
                </a:xfrm>
                <a:custGeom>
                  <a:avLst/>
                  <a:gdLst>
                    <a:gd name="T0" fmla="*/ 64 w 74"/>
                    <a:gd name="T1" fmla="*/ 19 h 19"/>
                    <a:gd name="T2" fmla="*/ 9 w 74"/>
                    <a:gd name="T3" fmla="*/ 19 h 19"/>
                    <a:gd name="T4" fmla="*/ 0 w 74"/>
                    <a:gd name="T5" fmla="*/ 10 h 19"/>
                    <a:gd name="T6" fmla="*/ 9 w 74"/>
                    <a:gd name="T7" fmla="*/ 0 h 19"/>
                    <a:gd name="T8" fmla="*/ 64 w 74"/>
                    <a:gd name="T9" fmla="*/ 0 h 19"/>
                    <a:gd name="T10" fmla="*/ 74 w 74"/>
                    <a:gd name="T11" fmla="*/ 10 h 19"/>
                    <a:gd name="T12" fmla="*/ 64 w 74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19">
                      <a:moveTo>
                        <a:pt x="64" y="19"/>
                      </a:move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4" y="19"/>
                        <a:pt x="0" y="15"/>
                        <a:pt x="0" y="10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70" y="0"/>
                        <a:pt x="74" y="4"/>
                        <a:pt x="74" y="10"/>
                      </a:cubicBezTo>
                      <a:cubicBezTo>
                        <a:pt x="74" y="15"/>
                        <a:pt x="70" y="19"/>
                        <a:pt x="64" y="1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70" name="Freeform 103"/>
                <p:cNvSpPr>
                  <a:spLocks/>
                </p:cNvSpPr>
                <p:nvPr/>
              </p:nvSpPr>
              <p:spPr bwMode="auto">
                <a:xfrm>
                  <a:off x="4217644" y="2576589"/>
                  <a:ext cx="430987" cy="44998"/>
                </a:xfrm>
                <a:custGeom>
                  <a:avLst/>
                  <a:gdLst>
                    <a:gd name="T0" fmla="*/ 172 w 182"/>
                    <a:gd name="T1" fmla="*/ 19 h 19"/>
                    <a:gd name="T2" fmla="*/ 10 w 182"/>
                    <a:gd name="T3" fmla="*/ 19 h 19"/>
                    <a:gd name="T4" fmla="*/ 0 w 182"/>
                    <a:gd name="T5" fmla="*/ 10 h 19"/>
                    <a:gd name="T6" fmla="*/ 10 w 182"/>
                    <a:gd name="T7" fmla="*/ 0 h 19"/>
                    <a:gd name="T8" fmla="*/ 172 w 182"/>
                    <a:gd name="T9" fmla="*/ 0 h 19"/>
                    <a:gd name="T10" fmla="*/ 182 w 182"/>
                    <a:gd name="T11" fmla="*/ 10 h 19"/>
                    <a:gd name="T12" fmla="*/ 172 w 182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2" h="19">
                      <a:moveTo>
                        <a:pt x="172" y="19"/>
                      </a:move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19"/>
                        <a:pt x="0" y="15"/>
                        <a:pt x="0" y="10"/>
                      </a:cubicBezTo>
                      <a:cubicBezTo>
                        <a:pt x="0" y="5"/>
                        <a:pt x="5" y="0"/>
                        <a:pt x="10" y="0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8" y="0"/>
                        <a:pt x="182" y="5"/>
                        <a:pt x="182" y="10"/>
                      </a:cubicBezTo>
                      <a:cubicBezTo>
                        <a:pt x="182" y="15"/>
                        <a:pt x="178" y="19"/>
                        <a:pt x="172" y="1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303" name="Group 302"/>
            <p:cNvGrpSpPr/>
            <p:nvPr/>
          </p:nvGrpSpPr>
          <p:grpSpPr>
            <a:xfrm>
              <a:off x="5541819" y="1717064"/>
              <a:ext cx="756971" cy="443584"/>
              <a:chOff x="5440959" y="1709262"/>
              <a:chExt cx="890255" cy="521688"/>
            </a:xfrm>
          </p:grpSpPr>
          <p:sp>
            <p:nvSpPr>
              <p:cNvPr id="356" name="TextBox 355"/>
              <p:cNvSpPr txBox="1"/>
              <p:nvPr/>
            </p:nvSpPr>
            <p:spPr>
              <a:xfrm>
                <a:off x="5440959" y="1709262"/>
                <a:ext cx="890255" cy="28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 Policy</a:t>
                </a:r>
              </a:p>
            </p:txBody>
          </p:sp>
          <p:grpSp>
            <p:nvGrpSpPr>
              <p:cNvPr id="357" name="Group 21"/>
              <p:cNvGrpSpPr>
                <a:grpSpLocks noChangeAspect="1"/>
              </p:cNvGrpSpPr>
              <p:nvPr/>
            </p:nvGrpSpPr>
            <p:grpSpPr bwMode="auto">
              <a:xfrm>
                <a:off x="5783874" y="1975319"/>
                <a:ext cx="206234" cy="255631"/>
                <a:chOff x="1556" y="972"/>
                <a:chExt cx="1027" cy="1273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358" name="Freeform 22"/>
                <p:cNvSpPr>
                  <a:spLocks/>
                </p:cNvSpPr>
                <p:nvPr/>
              </p:nvSpPr>
              <p:spPr bwMode="auto">
                <a:xfrm>
                  <a:off x="1556" y="972"/>
                  <a:ext cx="1027" cy="1273"/>
                </a:xfrm>
                <a:custGeom>
                  <a:avLst/>
                  <a:gdLst>
                    <a:gd name="T0" fmla="*/ 36 w 432"/>
                    <a:gd name="T1" fmla="*/ 0 h 536"/>
                    <a:gd name="T2" fmla="*/ 0 w 432"/>
                    <a:gd name="T3" fmla="*/ 36 h 536"/>
                    <a:gd name="T4" fmla="*/ 0 w 432"/>
                    <a:gd name="T5" fmla="*/ 500 h 536"/>
                    <a:gd name="T6" fmla="*/ 36 w 432"/>
                    <a:gd name="T7" fmla="*/ 536 h 536"/>
                    <a:gd name="T8" fmla="*/ 396 w 432"/>
                    <a:gd name="T9" fmla="*/ 536 h 536"/>
                    <a:gd name="T10" fmla="*/ 432 w 432"/>
                    <a:gd name="T11" fmla="*/ 500 h 536"/>
                    <a:gd name="T12" fmla="*/ 432 w 432"/>
                    <a:gd name="T13" fmla="*/ 135 h 536"/>
                    <a:gd name="T14" fmla="*/ 299 w 432"/>
                    <a:gd name="T15" fmla="*/ 0 h 536"/>
                    <a:gd name="T16" fmla="*/ 36 w 432"/>
                    <a:gd name="T17" fmla="*/ 0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2" h="536">
                      <a:moveTo>
                        <a:pt x="36" y="0"/>
                      </a:move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500"/>
                        <a:pt x="0" y="500"/>
                        <a:pt x="0" y="500"/>
                      </a:cubicBezTo>
                      <a:cubicBezTo>
                        <a:pt x="0" y="520"/>
                        <a:pt x="16" y="536"/>
                        <a:pt x="36" y="536"/>
                      </a:cubicBezTo>
                      <a:cubicBezTo>
                        <a:pt x="396" y="536"/>
                        <a:pt x="396" y="536"/>
                        <a:pt x="396" y="536"/>
                      </a:cubicBezTo>
                      <a:cubicBezTo>
                        <a:pt x="415" y="536"/>
                        <a:pt x="432" y="520"/>
                        <a:pt x="432" y="500"/>
                      </a:cubicBezTo>
                      <a:cubicBezTo>
                        <a:pt x="432" y="135"/>
                        <a:pt x="432" y="135"/>
                        <a:pt x="432" y="135"/>
                      </a:cubicBezTo>
                      <a:cubicBezTo>
                        <a:pt x="299" y="0"/>
                        <a:pt x="299" y="0"/>
                        <a:pt x="299" y="0"/>
                      </a:cubicBez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59" name="Freeform 23"/>
                <p:cNvSpPr>
                  <a:spLocks/>
                </p:cNvSpPr>
                <p:nvPr/>
              </p:nvSpPr>
              <p:spPr bwMode="auto">
                <a:xfrm>
                  <a:off x="1699" y="1212"/>
                  <a:ext cx="456" cy="95"/>
                </a:xfrm>
                <a:custGeom>
                  <a:avLst/>
                  <a:gdLst>
                    <a:gd name="T0" fmla="*/ 172 w 192"/>
                    <a:gd name="T1" fmla="*/ 40 h 40"/>
                    <a:gd name="T2" fmla="*/ 20 w 192"/>
                    <a:gd name="T3" fmla="*/ 40 h 40"/>
                    <a:gd name="T4" fmla="*/ 0 w 192"/>
                    <a:gd name="T5" fmla="*/ 20 h 40"/>
                    <a:gd name="T6" fmla="*/ 20 w 192"/>
                    <a:gd name="T7" fmla="*/ 0 h 40"/>
                    <a:gd name="T8" fmla="*/ 172 w 192"/>
                    <a:gd name="T9" fmla="*/ 0 h 40"/>
                    <a:gd name="T10" fmla="*/ 192 w 192"/>
                    <a:gd name="T11" fmla="*/ 20 h 40"/>
                    <a:gd name="T12" fmla="*/ 172 w 192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40">
                      <a:moveTo>
                        <a:pt x="172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9" y="40"/>
                        <a:pt x="0" y="31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83" y="0"/>
                        <a:pt x="192" y="9"/>
                        <a:pt x="192" y="20"/>
                      </a:cubicBezTo>
                      <a:cubicBezTo>
                        <a:pt x="192" y="31"/>
                        <a:pt x="183" y="40"/>
                        <a:pt x="172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0" name="Freeform 24"/>
                <p:cNvSpPr>
                  <a:spLocks/>
                </p:cNvSpPr>
                <p:nvPr/>
              </p:nvSpPr>
              <p:spPr bwMode="auto">
                <a:xfrm>
                  <a:off x="1699" y="1445"/>
                  <a:ext cx="732" cy="95"/>
                </a:xfrm>
                <a:custGeom>
                  <a:avLst/>
                  <a:gdLst>
                    <a:gd name="T0" fmla="*/ 288 w 308"/>
                    <a:gd name="T1" fmla="*/ 40 h 40"/>
                    <a:gd name="T2" fmla="*/ 20 w 308"/>
                    <a:gd name="T3" fmla="*/ 40 h 40"/>
                    <a:gd name="T4" fmla="*/ 0 w 308"/>
                    <a:gd name="T5" fmla="*/ 20 h 40"/>
                    <a:gd name="T6" fmla="*/ 20 w 308"/>
                    <a:gd name="T7" fmla="*/ 0 h 40"/>
                    <a:gd name="T8" fmla="*/ 288 w 308"/>
                    <a:gd name="T9" fmla="*/ 0 h 40"/>
                    <a:gd name="T10" fmla="*/ 308 w 308"/>
                    <a:gd name="T11" fmla="*/ 20 h 40"/>
                    <a:gd name="T12" fmla="*/ 288 w 308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8" h="40">
                      <a:moveTo>
                        <a:pt x="288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9" y="40"/>
                        <a:pt x="0" y="31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9" y="0"/>
                        <a:pt x="308" y="9"/>
                        <a:pt x="308" y="20"/>
                      </a:cubicBezTo>
                      <a:cubicBezTo>
                        <a:pt x="308" y="31"/>
                        <a:pt x="299" y="40"/>
                        <a:pt x="288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1" name="Freeform 25"/>
                <p:cNvSpPr>
                  <a:spLocks/>
                </p:cNvSpPr>
                <p:nvPr/>
              </p:nvSpPr>
              <p:spPr bwMode="auto">
                <a:xfrm>
                  <a:off x="1699" y="1680"/>
                  <a:ext cx="732" cy="95"/>
                </a:xfrm>
                <a:custGeom>
                  <a:avLst/>
                  <a:gdLst>
                    <a:gd name="T0" fmla="*/ 288 w 308"/>
                    <a:gd name="T1" fmla="*/ 40 h 40"/>
                    <a:gd name="T2" fmla="*/ 20 w 308"/>
                    <a:gd name="T3" fmla="*/ 40 h 40"/>
                    <a:gd name="T4" fmla="*/ 0 w 308"/>
                    <a:gd name="T5" fmla="*/ 20 h 40"/>
                    <a:gd name="T6" fmla="*/ 20 w 308"/>
                    <a:gd name="T7" fmla="*/ 0 h 40"/>
                    <a:gd name="T8" fmla="*/ 288 w 308"/>
                    <a:gd name="T9" fmla="*/ 0 h 40"/>
                    <a:gd name="T10" fmla="*/ 308 w 308"/>
                    <a:gd name="T11" fmla="*/ 20 h 40"/>
                    <a:gd name="T12" fmla="*/ 288 w 308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8" h="40">
                      <a:moveTo>
                        <a:pt x="288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9" y="40"/>
                        <a:pt x="0" y="31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9" y="0"/>
                        <a:pt x="308" y="9"/>
                        <a:pt x="308" y="20"/>
                      </a:cubicBezTo>
                      <a:cubicBezTo>
                        <a:pt x="308" y="31"/>
                        <a:pt x="299" y="40"/>
                        <a:pt x="288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2" name="Freeform 26"/>
                <p:cNvSpPr>
                  <a:spLocks/>
                </p:cNvSpPr>
                <p:nvPr/>
              </p:nvSpPr>
              <p:spPr bwMode="auto">
                <a:xfrm>
                  <a:off x="1699" y="1915"/>
                  <a:ext cx="732" cy="95"/>
                </a:xfrm>
                <a:custGeom>
                  <a:avLst/>
                  <a:gdLst>
                    <a:gd name="T0" fmla="*/ 288 w 308"/>
                    <a:gd name="T1" fmla="*/ 40 h 40"/>
                    <a:gd name="T2" fmla="*/ 20 w 308"/>
                    <a:gd name="T3" fmla="*/ 40 h 40"/>
                    <a:gd name="T4" fmla="*/ 0 w 308"/>
                    <a:gd name="T5" fmla="*/ 20 h 40"/>
                    <a:gd name="T6" fmla="*/ 20 w 308"/>
                    <a:gd name="T7" fmla="*/ 0 h 40"/>
                    <a:gd name="T8" fmla="*/ 288 w 308"/>
                    <a:gd name="T9" fmla="*/ 0 h 40"/>
                    <a:gd name="T10" fmla="*/ 308 w 308"/>
                    <a:gd name="T11" fmla="*/ 20 h 40"/>
                    <a:gd name="T12" fmla="*/ 288 w 308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8" h="40">
                      <a:moveTo>
                        <a:pt x="288" y="40"/>
                      </a:move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9" y="40"/>
                        <a:pt x="0" y="31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9" y="0"/>
                        <a:pt x="308" y="9"/>
                        <a:pt x="308" y="20"/>
                      </a:cubicBezTo>
                      <a:cubicBezTo>
                        <a:pt x="308" y="31"/>
                        <a:pt x="299" y="40"/>
                        <a:pt x="288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63" name="Freeform 27"/>
                <p:cNvSpPr>
                  <a:spLocks/>
                </p:cNvSpPr>
                <p:nvPr/>
              </p:nvSpPr>
              <p:spPr bwMode="auto">
                <a:xfrm>
                  <a:off x="2267" y="972"/>
                  <a:ext cx="316" cy="320"/>
                </a:xfrm>
                <a:custGeom>
                  <a:avLst/>
                  <a:gdLst>
                    <a:gd name="T0" fmla="*/ 133 w 133"/>
                    <a:gd name="T1" fmla="*/ 135 h 135"/>
                    <a:gd name="T2" fmla="*/ 0 w 133"/>
                    <a:gd name="T3" fmla="*/ 0 h 135"/>
                    <a:gd name="T4" fmla="*/ 0 w 133"/>
                    <a:gd name="T5" fmla="*/ 0 h 135"/>
                    <a:gd name="T6" fmla="*/ 0 w 133"/>
                    <a:gd name="T7" fmla="*/ 99 h 135"/>
                    <a:gd name="T8" fmla="*/ 36 w 133"/>
                    <a:gd name="T9" fmla="*/ 135 h 135"/>
                    <a:gd name="T10" fmla="*/ 133 w 133"/>
                    <a:gd name="T11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" h="135">
                      <a:moveTo>
                        <a:pt x="133" y="135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0" y="119"/>
                        <a:pt x="17" y="135"/>
                        <a:pt x="36" y="135"/>
                      </a:cubicBezTo>
                      <a:cubicBezTo>
                        <a:pt x="133" y="135"/>
                        <a:pt x="133" y="135"/>
                        <a:pt x="133" y="1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304" name="Group 303"/>
            <p:cNvGrpSpPr>
              <a:grpSpLocks noChangeAspect="1"/>
            </p:cNvGrpSpPr>
            <p:nvPr/>
          </p:nvGrpSpPr>
          <p:grpSpPr>
            <a:xfrm>
              <a:off x="3157876" y="1763960"/>
              <a:ext cx="2425839" cy="501678"/>
              <a:chOff x="-231493" y="2165050"/>
              <a:chExt cx="2996608" cy="619715"/>
            </a:xfrm>
          </p:grpSpPr>
          <p:sp>
            <p:nvSpPr>
              <p:cNvPr id="305" name="Rounded Rectangle 304"/>
              <p:cNvSpPr/>
              <p:nvPr/>
            </p:nvSpPr>
            <p:spPr>
              <a:xfrm>
                <a:off x="-231493" y="2165050"/>
                <a:ext cx="2996608" cy="578734"/>
              </a:xfrm>
              <a:prstGeom prst="roundRect">
                <a:avLst>
                  <a:gd name="adj" fmla="val 50000"/>
                </a:avLst>
              </a:prstGeom>
              <a:solidFill>
                <a:srgbClr val="00B050">
                  <a:alpha val="7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306" name="Group 305"/>
              <p:cNvGrpSpPr/>
              <p:nvPr/>
            </p:nvGrpSpPr>
            <p:grpSpPr>
              <a:xfrm>
                <a:off x="704141" y="2242186"/>
                <a:ext cx="999830" cy="542579"/>
                <a:chOff x="3732462" y="1873720"/>
                <a:chExt cx="1048503" cy="568993"/>
              </a:xfrm>
            </p:grpSpPr>
            <p:sp>
              <p:nvSpPr>
                <p:cNvPr id="351" name="Rectangle 350"/>
                <p:cNvSpPr/>
                <p:nvPr/>
              </p:nvSpPr>
              <p:spPr>
                <a:xfrm>
                  <a:off x="3732462" y="2123753"/>
                  <a:ext cx="1048503" cy="3189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rPr>
                    <a:t>Investigate</a:t>
                  </a:r>
                </a:p>
              </p:txBody>
            </p:sp>
            <p:grpSp>
              <p:nvGrpSpPr>
                <p:cNvPr id="352" name="Group 351"/>
                <p:cNvGrpSpPr/>
                <p:nvPr/>
              </p:nvGrpSpPr>
              <p:grpSpPr>
                <a:xfrm>
                  <a:off x="4153248" y="1873720"/>
                  <a:ext cx="246915" cy="249483"/>
                  <a:chOff x="158262" y="2439884"/>
                  <a:chExt cx="520612" cy="526027"/>
                </a:xfrm>
              </p:grpSpPr>
              <p:sp>
                <p:nvSpPr>
                  <p:cNvPr id="353" name="Oval 352"/>
                  <p:cNvSpPr/>
                  <p:nvPr/>
                </p:nvSpPr>
                <p:spPr>
                  <a:xfrm>
                    <a:off x="158262" y="2439884"/>
                    <a:ext cx="398584" cy="398584"/>
                  </a:xfrm>
                  <a:prstGeom prst="ellipse">
                    <a:avLst/>
                  </a:prstGeom>
                  <a:solidFill>
                    <a:schemeClr val="tx1"/>
                  </a:solidFill>
                  <a:ln w="31750" cap="rnd">
                    <a:solidFill>
                      <a:schemeClr val="bg2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499885" y="2794817"/>
                    <a:ext cx="178989" cy="171094"/>
                  </a:xfrm>
                  <a:prstGeom prst="line">
                    <a:avLst/>
                  </a:prstGeom>
                  <a:noFill/>
                  <a:ln w="31750" cap="rnd">
                    <a:solidFill>
                      <a:schemeClr val="bg2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355" name="Arc 354"/>
                  <p:cNvSpPr/>
                  <p:nvPr/>
                </p:nvSpPr>
                <p:spPr>
                  <a:xfrm>
                    <a:off x="263041" y="2544667"/>
                    <a:ext cx="189025" cy="189022"/>
                  </a:xfrm>
                  <a:prstGeom prst="arc">
                    <a:avLst>
                      <a:gd name="adj1" fmla="val 16792649"/>
                      <a:gd name="adj2" fmla="val 144983"/>
                    </a:avLst>
                  </a:prstGeom>
                  <a:noFill/>
                  <a:ln w="25400" cap="rnd">
                    <a:solidFill>
                      <a:schemeClr val="bg2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7" name="Group 306"/>
              <p:cNvGrpSpPr/>
              <p:nvPr/>
            </p:nvGrpSpPr>
            <p:grpSpPr>
              <a:xfrm>
                <a:off x="-59531" y="2215403"/>
                <a:ext cx="848928" cy="569362"/>
                <a:chOff x="3040858" y="1845633"/>
                <a:chExt cx="890255" cy="597080"/>
              </a:xfrm>
            </p:grpSpPr>
            <p:sp>
              <p:nvSpPr>
                <p:cNvPr id="342" name="Rectangle 341"/>
                <p:cNvSpPr/>
                <p:nvPr/>
              </p:nvSpPr>
              <p:spPr>
                <a:xfrm>
                  <a:off x="3040858" y="2123753"/>
                  <a:ext cx="890255" cy="3189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rPr>
                    <a:t>Detect</a:t>
                  </a:r>
                </a:p>
              </p:txBody>
            </p:sp>
            <p:grpSp>
              <p:nvGrpSpPr>
                <p:cNvPr id="343" name="Group 342"/>
                <p:cNvGrpSpPr/>
                <p:nvPr/>
              </p:nvGrpSpPr>
              <p:grpSpPr>
                <a:xfrm>
                  <a:off x="3345948" y="1845633"/>
                  <a:ext cx="280073" cy="280073"/>
                  <a:chOff x="413545" y="2864384"/>
                  <a:chExt cx="1374698" cy="1374698"/>
                </a:xfrm>
              </p:grpSpPr>
              <p:sp>
                <p:nvSpPr>
                  <p:cNvPr id="344" name="Oval 343"/>
                  <p:cNvSpPr/>
                  <p:nvPr/>
                </p:nvSpPr>
                <p:spPr>
                  <a:xfrm>
                    <a:off x="576320" y="3027159"/>
                    <a:ext cx="1049148" cy="10491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 cap="rnd">
                    <a:solidFill>
                      <a:schemeClr val="bg2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45" name="Group 344"/>
                  <p:cNvGrpSpPr/>
                  <p:nvPr/>
                </p:nvGrpSpPr>
                <p:grpSpPr>
                  <a:xfrm>
                    <a:off x="1100894" y="2864384"/>
                    <a:ext cx="0" cy="1374698"/>
                    <a:chOff x="1125273" y="2463910"/>
                    <a:chExt cx="0" cy="1902492"/>
                  </a:xfrm>
                  <a:noFill/>
                </p:grpSpPr>
                <p:cxnSp>
                  <p:nvCxnSpPr>
                    <p:cNvPr id="349" name="Straight Connector 348"/>
                    <p:cNvCxnSpPr/>
                    <p:nvPr/>
                  </p:nvCxnSpPr>
                  <p:spPr>
                    <a:xfrm flipV="1">
                      <a:off x="1125273" y="2463910"/>
                      <a:ext cx="0" cy="424464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349"/>
                    <p:cNvCxnSpPr/>
                    <p:nvPr/>
                  </p:nvCxnSpPr>
                  <p:spPr>
                    <a:xfrm flipV="1">
                      <a:off x="1125273" y="3941938"/>
                      <a:ext cx="0" cy="424464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/>
                  <p:cNvGrpSpPr/>
                  <p:nvPr/>
                </p:nvGrpSpPr>
                <p:grpSpPr>
                  <a:xfrm rot="5400000">
                    <a:off x="1100894" y="2864384"/>
                    <a:ext cx="0" cy="1374698"/>
                    <a:chOff x="1125273" y="2463910"/>
                    <a:chExt cx="0" cy="1902492"/>
                  </a:xfrm>
                  <a:noFill/>
                </p:grpSpPr>
                <p:cxnSp>
                  <p:nvCxnSpPr>
                    <p:cNvPr id="347" name="Straight Connector 346"/>
                    <p:cNvCxnSpPr/>
                    <p:nvPr/>
                  </p:nvCxnSpPr>
                  <p:spPr>
                    <a:xfrm flipV="1">
                      <a:off x="1125273" y="2463910"/>
                      <a:ext cx="0" cy="424464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8" name="Straight Connector 347"/>
                    <p:cNvCxnSpPr/>
                    <p:nvPr/>
                  </p:nvCxnSpPr>
                  <p:spPr>
                    <a:xfrm flipV="1">
                      <a:off x="1125273" y="3941938"/>
                      <a:ext cx="0" cy="424464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08" name="Group 307"/>
              <p:cNvGrpSpPr/>
              <p:nvPr/>
            </p:nvGrpSpPr>
            <p:grpSpPr>
              <a:xfrm>
                <a:off x="1618856" y="2219116"/>
                <a:ext cx="1087991" cy="564649"/>
                <a:chOff x="4631011" y="1849526"/>
                <a:chExt cx="1140955" cy="592136"/>
              </a:xfrm>
            </p:grpSpPr>
            <p:sp>
              <p:nvSpPr>
                <p:cNvPr id="309" name="Rectangle 308"/>
                <p:cNvSpPr/>
                <p:nvPr/>
              </p:nvSpPr>
              <p:spPr>
                <a:xfrm>
                  <a:off x="4631011" y="2122703"/>
                  <a:ext cx="1140955" cy="3189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latin typeface="CiscoSansTT ExtraLight"/>
                      <a:ea typeface="ＭＳ Ｐゴシック" charset="0"/>
                    </a:rPr>
                    <a:t>Remediate</a:t>
                  </a:r>
                </a:p>
              </p:txBody>
            </p:sp>
            <p:grpSp>
              <p:nvGrpSpPr>
                <p:cNvPr id="310" name="Group 309"/>
                <p:cNvGrpSpPr/>
                <p:nvPr/>
              </p:nvGrpSpPr>
              <p:grpSpPr>
                <a:xfrm>
                  <a:off x="4978636" y="1849526"/>
                  <a:ext cx="366290" cy="291103"/>
                  <a:chOff x="4605041" y="1610375"/>
                  <a:chExt cx="376280" cy="299043"/>
                </a:xfrm>
              </p:grpSpPr>
              <p:sp>
                <p:nvSpPr>
                  <p:cNvPr id="311" name="Freeform: Shape 1">
                    <a:extLst>
                      <a:ext uri="{FF2B5EF4-FFF2-40B4-BE49-F238E27FC236}">
                        <a16:creationId xmlns:a16="http://schemas.microsoft.com/office/drawing/2014/main" id="{07519F63-9584-4E2D-AA03-DCB301A82934}"/>
                      </a:ext>
                    </a:extLst>
                  </p:cNvPr>
                  <p:cNvSpPr/>
                  <p:nvPr/>
                </p:nvSpPr>
                <p:spPr>
                  <a:xfrm>
                    <a:off x="4605041" y="1735733"/>
                    <a:ext cx="254174" cy="173685"/>
                  </a:xfrm>
                  <a:custGeom>
                    <a:avLst/>
                    <a:gdLst/>
                    <a:ahLst/>
                    <a:cxnLst>
                      <a:cxn ang="3cd4">
                        <a:pos x="hc" y="t"/>
                      </a:cxn>
                      <a:cxn ang="cd2">
                        <a:pos x="l" y="vc"/>
                      </a:cxn>
                      <a:cxn ang="cd4">
                        <a:pos x="hc" y="b"/>
                      </a:cxn>
                      <a:cxn ang="0">
                        <a:pos x="r" y="vc"/>
                      </a:cxn>
                    </a:cxnLst>
                    <a:rect l="l" t="t" r="r" b="b"/>
                    <a:pathLst>
                      <a:path w="10719" h="7325">
                        <a:moveTo>
                          <a:pt x="7184" y="7323"/>
                        </a:moveTo>
                        <a:cubicBezTo>
                          <a:pt x="6881" y="7311"/>
                          <a:pt x="6604" y="7223"/>
                          <a:pt x="6342" y="7075"/>
                        </a:cubicBezTo>
                        <a:cubicBezTo>
                          <a:pt x="6139" y="6963"/>
                          <a:pt x="5941" y="6842"/>
                          <a:pt x="5738" y="6727"/>
                        </a:cubicBezTo>
                        <a:cubicBezTo>
                          <a:pt x="5625" y="6664"/>
                          <a:pt x="5506" y="6618"/>
                          <a:pt x="5377" y="6600"/>
                        </a:cubicBezTo>
                        <a:cubicBezTo>
                          <a:pt x="5185" y="6573"/>
                          <a:pt x="5011" y="6627"/>
                          <a:pt x="4849" y="6723"/>
                        </a:cubicBezTo>
                        <a:cubicBezTo>
                          <a:pt x="4660" y="6834"/>
                          <a:pt x="4478" y="6954"/>
                          <a:pt x="4290" y="7065"/>
                        </a:cubicBezTo>
                        <a:cubicBezTo>
                          <a:pt x="4019" y="7223"/>
                          <a:pt x="3728" y="7300"/>
                          <a:pt x="3417" y="7323"/>
                        </a:cubicBezTo>
                        <a:cubicBezTo>
                          <a:pt x="3184" y="7341"/>
                          <a:pt x="3010" y="7251"/>
                          <a:pt x="2870" y="7073"/>
                        </a:cubicBezTo>
                        <a:cubicBezTo>
                          <a:pt x="2737" y="6903"/>
                          <a:pt x="2655" y="6709"/>
                          <a:pt x="2584" y="6508"/>
                        </a:cubicBezTo>
                        <a:cubicBezTo>
                          <a:pt x="2446" y="6117"/>
                          <a:pt x="2373" y="5711"/>
                          <a:pt x="2319" y="5302"/>
                        </a:cubicBezTo>
                        <a:cubicBezTo>
                          <a:pt x="2313" y="5259"/>
                          <a:pt x="2299" y="5246"/>
                          <a:pt x="2258" y="5240"/>
                        </a:cubicBezTo>
                        <a:cubicBezTo>
                          <a:pt x="1789" y="5181"/>
                          <a:pt x="1322" y="5107"/>
                          <a:pt x="869" y="4964"/>
                        </a:cubicBezTo>
                        <a:cubicBezTo>
                          <a:pt x="623" y="4886"/>
                          <a:pt x="384" y="4794"/>
                          <a:pt x="189" y="4617"/>
                        </a:cubicBezTo>
                        <a:cubicBezTo>
                          <a:pt x="-48" y="4404"/>
                          <a:pt x="-63" y="4132"/>
                          <a:pt x="150" y="3892"/>
                        </a:cubicBezTo>
                        <a:cubicBezTo>
                          <a:pt x="300" y="3724"/>
                          <a:pt x="482" y="3602"/>
                          <a:pt x="677" y="3497"/>
                        </a:cubicBezTo>
                        <a:cubicBezTo>
                          <a:pt x="1144" y="3243"/>
                          <a:pt x="1645" y="3079"/>
                          <a:pt x="2162" y="2954"/>
                        </a:cubicBezTo>
                        <a:cubicBezTo>
                          <a:pt x="2201" y="2944"/>
                          <a:pt x="2215" y="2926"/>
                          <a:pt x="2227" y="2891"/>
                        </a:cubicBezTo>
                        <a:cubicBezTo>
                          <a:pt x="2383" y="2403"/>
                          <a:pt x="2520" y="1910"/>
                          <a:pt x="2706" y="1431"/>
                        </a:cubicBezTo>
                        <a:cubicBezTo>
                          <a:pt x="2831" y="1107"/>
                          <a:pt x="2977" y="792"/>
                          <a:pt x="3192" y="515"/>
                        </a:cubicBezTo>
                        <a:cubicBezTo>
                          <a:pt x="3364" y="292"/>
                          <a:pt x="3571" y="112"/>
                          <a:pt x="3851" y="36"/>
                        </a:cubicBezTo>
                        <a:cubicBezTo>
                          <a:pt x="4167" y="-48"/>
                          <a:pt x="4454" y="15"/>
                          <a:pt x="4712" y="214"/>
                        </a:cubicBezTo>
                        <a:cubicBezTo>
                          <a:pt x="5113" y="554"/>
                          <a:pt x="5666" y="431"/>
                          <a:pt x="5902" y="249"/>
                        </a:cubicBezTo>
                        <a:cubicBezTo>
                          <a:pt x="6356" y="-118"/>
                          <a:pt x="6911" y="-54"/>
                          <a:pt x="7313" y="302"/>
                        </a:cubicBezTo>
                        <a:cubicBezTo>
                          <a:pt x="7540" y="503"/>
                          <a:pt x="7702" y="753"/>
                          <a:pt x="7839" y="1021"/>
                        </a:cubicBezTo>
                        <a:cubicBezTo>
                          <a:pt x="8091" y="1519"/>
                          <a:pt x="8251" y="2049"/>
                          <a:pt x="8394" y="2586"/>
                        </a:cubicBezTo>
                        <a:cubicBezTo>
                          <a:pt x="8421" y="2682"/>
                          <a:pt x="8448" y="2778"/>
                          <a:pt x="8468" y="2877"/>
                        </a:cubicBezTo>
                        <a:cubicBezTo>
                          <a:pt x="8480" y="2932"/>
                          <a:pt x="8507" y="2954"/>
                          <a:pt x="8560" y="2967"/>
                        </a:cubicBezTo>
                        <a:cubicBezTo>
                          <a:pt x="9005" y="3071"/>
                          <a:pt x="9433" y="3219"/>
                          <a:pt x="9844" y="3415"/>
                        </a:cubicBezTo>
                        <a:cubicBezTo>
                          <a:pt x="10089" y="3534"/>
                          <a:pt x="10327" y="3667"/>
                          <a:pt x="10523" y="3862"/>
                        </a:cubicBezTo>
                        <a:cubicBezTo>
                          <a:pt x="10603" y="3942"/>
                          <a:pt x="10675" y="4030"/>
                          <a:pt x="10704" y="4142"/>
                        </a:cubicBezTo>
                        <a:cubicBezTo>
                          <a:pt x="10751" y="4325"/>
                          <a:pt x="10681" y="4472"/>
                          <a:pt x="10552" y="4599"/>
                        </a:cubicBezTo>
                        <a:cubicBezTo>
                          <a:pt x="10394" y="4755"/>
                          <a:pt x="10196" y="4843"/>
                          <a:pt x="9994" y="4919"/>
                        </a:cubicBezTo>
                        <a:cubicBezTo>
                          <a:pt x="9636" y="5052"/>
                          <a:pt x="9263" y="5123"/>
                          <a:pt x="8886" y="5185"/>
                        </a:cubicBezTo>
                        <a:cubicBezTo>
                          <a:pt x="8710" y="5213"/>
                          <a:pt x="8534" y="5236"/>
                          <a:pt x="8355" y="5256"/>
                        </a:cubicBezTo>
                        <a:cubicBezTo>
                          <a:pt x="8323" y="5261"/>
                          <a:pt x="8312" y="5273"/>
                          <a:pt x="8308" y="5304"/>
                        </a:cubicBezTo>
                        <a:cubicBezTo>
                          <a:pt x="8253" y="5639"/>
                          <a:pt x="8185" y="5973"/>
                          <a:pt x="8081" y="6299"/>
                        </a:cubicBezTo>
                        <a:cubicBezTo>
                          <a:pt x="7989" y="6580"/>
                          <a:pt x="7884" y="6854"/>
                          <a:pt x="7694" y="7087"/>
                        </a:cubicBezTo>
                        <a:cubicBezTo>
                          <a:pt x="7561" y="7243"/>
                          <a:pt x="7399" y="7343"/>
                          <a:pt x="7184" y="7323"/>
                        </a:cubicBezTo>
                        <a:close/>
                        <a:moveTo>
                          <a:pt x="3739" y="6496"/>
                        </a:moveTo>
                        <a:cubicBezTo>
                          <a:pt x="3870" y="6485"/>
                          <a:pt x="4013" y="6467"/>
                          <a:pt x="4146" y="6412"/>
                        </a:cubicBezTo>
                        <a:cubicBezTo>
                          <a:pt x="4288" y="6352"/>
                          <a:pt x="4415" y="6274"/>
                          <a:pt x="4488" y="6133"/>
                        </a:cubicBezTo>
                        <a:cubicBezTo>
                          <a:pt x="4525" y="6061"/>
                          <a:pt x="4515" y="6016"/>
                          <a:pt x="4452" y="5965"/>
                        </a:cubicBezTo>
                        <a:cubicBezTo>
                          <a:pt x="4370" y="5902"/>
                          <a:pt x="4273" y="5867"/>
                          <a:pt x="4177" y="5832"/>
                        </a:cubicBezTo>
                        <a:cubicBezTo>
                          <a:pt x="3835" y="5715"/>
                          <a:pt x="3481" y="5650"/>
                          <a:pt x="3124" y="5596"/>
                        </a:cubicBezTo>
                        <a:cubicBezTo>
                          <a:pt x="3089" y="5590"/>
                          <a:pt x="3083" y="5598"/>
                          <a:pt x="3087" y="5631"/>
                        </a:cubicBezTo>
                        <a:cubicBezTo>
                          <a:pt x="3102" y="5814"/>
                          <a:pt x="3141" y="5988"/>
                          <a:pt x="3223" y="6149"/>
                        </a:cubicBezTo>
                        <a:cubicBezTo>
                          <a:pt x="3327" y="6354"/>
                          <a:pt x="3483" y="6487"/>
                          <a:pt x="3739" y="6496"/>
                        </a:cubicBezTo>
                        <a:close/>
                        <a:moveTo>
                          <a:pt x="6676" y="6496"/>
                        </a:moveTo>
                        <a:cubicBezTo>
                          <a:pt x="6862" y="6496"/>
                          <a:pt x="6991" y="6446"/>
                          <a:pt x="7092" y="6338"/>
                        </a:cubicBezTo>
                        <a:cubicBezTo>
                          <a:pt x="7282" y="6135"/>
                          <a:pt x="7339" y="5881"/>
                          <a:pt x="7360" y="5615"/>
                        </a:cubicBezTo>
                        <a:cubicBezTo>
                          <a:pt x="7362" y="5578"/>
                          <a:pt x="7337" y="5596"/>
                          <a:pt x="7323" y="5601"/>
                        </a:cubicBezTo>
                        <a:cubicBezTo>
                          <a:pt x="7071" y="5652"/>
                          <a:pt x="6821" y="5703"/>
                          <a:pt x="6573" y="5771"/>
                        </a:cubicBezTo>
                        <a:cubicBezTo>
                          <a:pt x="6389" y="5820"/>
                          <a:pt x="6205" y="5869"/>
                          <a:pt x="6035" y="5955"/>
                        </a:cubicBezTo>
                        <a:cubicBezTo>
                          <a:pt x="5918" y="6014"/>
                          <a:pt x="5908" y="6076"/>
                          <a:pt x="5988" y="6178"/>
                        </a:cubicBezTo>
                        <a:cubicBezTo>
                          <a:pt x="5994" y="6186"/>
                          <a:pt x="6000" y="6192"/>
                          <a:pt x="6008" y="6201"/>
                        </a:cubicBezTo>
                        <a:cubicBezTo>
                          <a:pt x="6205" y="6393"/>
                          <a:pt x="6451" y="6469"/>
                          <a:pt x="6676" y="6496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 cap="flat">
                    <a:noFill/>
                    <a:prstDash val="solid"/>
                  </a:ln>
                </p:spPr>
                <p:txBody>
                  <a:bodyPr vert="horz" wrap="none" lIns="89977" tIns="44988" rIns="89977" bIns="44988" anchor="ctr" anchorCtr="1" compatLnSpc="0"/>
                  <a:lstStyle/>
                  <a:p>
                    <a:pPr marL="0" marR="0" lvl="0" indent="0" algn="l" defTabSz="457200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  <p:grpSp>
                <p:nvGrpSpPr>
                  <p:cNvPr id="312" name="Group 311"/>
                  <p:cNvGrpSpPr>
                    <a:grpSpLocks noChangeAspect="1"/>
                  </p:cNvGrpSpPr>
                  <p:nvPr/>
                </p:nvGrpSpPr>
                <p:grpSpPr>
                  <a:xfrm>
                    <a:off x="4790149" y="1610375"/>
                    <a:ext cx="158804" cy="160182"/>
                    <a:chOff x="12587345" y="2301556"/>
                    <a:chExt cx="114999" cy="115998"/>
                  </a:xfrm>
                  <a:solidFill>
                    <a:schemeClr val="tx1"/>
                  </a:solidFill>
                </p:grpSpPr>
                <p:sp>
                  <p:nvSpPr>
                    <p:cNvPr id="328" name="Freeform 3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8" y="2325555"/>
                      <a:ext cx="20999" cy="22999"/>
                    </a:xfrm>
                    <a:custGeom>
                      <a:avLst/>
                      <a:gdLst>
                        <a:gd name="T0" fmla="*/ 9 w 9"/>
                        <a:gd name="T1" fmla="*/ 0 h 10"/>
                        <a:gd name="T2" fmla="*/ 7 w 9"/>
                        <a:gd name="T3" fmla="*/ 0 h 10"/>
                        <a:gd name="T4" fmla="*/ 0 w 9"/>
                        <a:gd name="T5" fmla="*/ 0 h 10"/>
                        <a:gd name="T6" fmla="*/ 0 w 9"/>
                        <a:gd name="T7" fmla="*/ 10 h 10"/>
                        <a:gd name="T8" fmla="*/ 9 w 9"/>
                        <a:gd name="T9" fmla="*/ 10 h 10"/>
                        <a:gd name="T10" fmla="*/ 9 w 9"/>
                        <a:gd name="T11" fmla="*/ 0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9" h="10">
                          <a:moveTo>
                            <a:pt x="9" y="0"/>
                          </a:moveTo>
                          <a:cubicBezTo>
                            <a:pt x="9" y="0"/>
                            <a:pt x="8" y="0"/>
                            <a:pt x="7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9" y="10"/>
                            <a:pt x="9" y="10"/>
                            <a:pt x="9" y="10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9" name="Freeform 3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8" y="2301556"/>
                      <a:ext cx="20999" cy="23999"/>
                    </a:xfrm>
                    <a:custGeom>
                      <a:avLst/>
                      <a:gdLst>
                        <a:gd name="T0" fmla="*/ 4 w 9"/>
                        <a:gd name="T1" fmla="*/ 0 h 10"/>
                        <a:gd name="T2" fmla="*/ 0 w 9"/>
                        <a:gd name="T3" fmla="*/ 5 h 10"/>
                        <a:gd name="T4" fmla="*/ 0 w 9"/>
                        <a:gd name="T5" fmla="*/ 10 h 10"/>
                        <a:gd name="T6" fmla="*/ 7 w 9"/>
                        <a:gd name="T7" fmla="*/ 10 h 10"/>
                        <a:gd name="T8" fmla="*/ 9 w 9"/>
                        <a:gd name="T9" fmla="*/ 10 h 10"/>
                        <a:gd name="T10" fmla="*/ 9 w 9"/>
                        <a:gd name="T11" fmla="*/ 5 h 10"/>
                        <a:gd name="T12" fmla="*/ 4 w 9"/>
                        <a:gd name="T13" fmla="*/ 0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9" h="10">
                          <a:moveTo>
                            <a:pt x="4" y="0"/>
                          </a:moveTo>
                          <a:cubicBezTo>
                            <a:pt x="2" y="0"/>
                            <a:pt x="0" y="2"/>
                            <a:pt x="0" y="5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7" y="10"/>
                            <a:pt x="7" y="10"/>
                            <a:pt x="7" y="10"/>
                          </a:cubicBezTo>
                          <a:cubicBezTo>
                            <a:pt x="8" y="10"/>
                            <a:pt x="9" y="10"/>
                            <a:pt x="9" y="10"/>
                          </a:cubicBezTo>
                          <a:cubicBezTo>
                            <a:pt x="9" y="5"/>
                            <a:pt x="9" y="5"/>
                            <a:pt x="9" y="5"/>
                          </a:cubicBezTo>
                          <a:cubicBezTo>
                            <a:pt x="9" y="2"/>
                            <a:pt x="7" y="0"/>
                            <a:pt x="4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0" name="Freeform 3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8" y="2377554"/>
                      <a:ext cx="20999" cy="39999"/>
                    </a:xfrm>
                    <a:custGeom>
                      <a:avLst/>
                      <a:gdLst>
                        <a:gd name="T0" fmla="*/ 9 w 9"/>
                        <a:gd name="T1" fmla="*/ 0 h 17"/>
                        <a:gd name="T2" fmla="*/ 0 w 9"/>
                        <a:gd name="T3" fmla="*/ 0 h 17"/>
                        <a:gd name="T4" fmla="*/ 0 w 9"/>
                        <a:gd name="T5" fmla="*/ 13 h 17"/>
                        <a:gd name="T6" fmla="*/ 4 w 9"/>
                        <a:gd name="T7" fmla="*/ 17 h 17"/>
                        <a:gd name="T8" fmla="*/ 9 w 9"/>
                        <a:gd name="T9" fmla="*/ 13 h 17"/>
                        <a:gd name="T10" fmla="*/ 9 w 9"/>
                        <a:gd name="T11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9" h="17">
                          <a:moveTo>
                            <a:pt x="9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3"/>
                            <a:pt x="0" y="13"/>
                            <a:pt x="0" y="13"/>
                          </a:cubicBezTo>
                          <a:cubicBezTo>
                            <a:pt x="0" y="15"/>
                            <a:pt x="2" y="17"/>
                            <a:pt x="4" y="17"/>
                          </a:cubicBezTo>
                          <a:cubicBezTo>
                            <a:pt x="7" y="17"/>
                            <a:pt x="9" y="15"/>
                            <a:pt x="9" y="13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1" name="Rectangl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8" y="2370554"/>
                      <a:ext cx="20999" cy="7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2" name="Rectangl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8" y="2370554"/>
                      <a:ext cx="20999" cy="7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3" name="Freeform 41"/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12587348" y="2348555"/>
                      <a:ext cx="114996" cy="21999"/>
                    </a:xfrm>
                    <a:custGeom>
                      <a:avLst/>
                      <a:gdLst>
                        <a:gd name="T0" fmla="*/ 20 w 49"/>
                        <a:gd name="T1" fmla="*/ 0 h 9"/>
                        <a:gd name="T2" fmla="*/ 4 w 49"/>
                        <a:gd name="T3" fmla="*/ 0 h 9"/>
                        <a:gd name="T4" fmla="*/ 0 w 49"/>
                        <a:gd name="T5" fmla="*/ 5 h 9"/>
                        <a:gd name="T6" fmla="*/ 4 w 49"/>
                        <a:gd name="T7" fmla="*/ 9 h 9"/>
                        <a:gd name="T8" fmla="*/ 20 w 49"/>
                        <a:gd name="T9" fmla="*/ 9 h 9"/>
                        <a:gd name="T10" fmla="*/ 20 w 49"/>
                        <a:gd name="T11" fmla="*/ 0 h 9"/>
                        <a:gd name="T12" fmla="*/ 44 w 49"/>
                        <a:gd name="T13" fmla="*/ 0 h 9"/>
                        <a:gd name="T14" fmla="*/ 29 w 49"/>
                        <a:gd name="T15" fmla="*/ 0 h 9"/>
                        <a:gd name="T16" fmla="*/ 29 w 49"/>
                        <a:gd name="T17" fmla="*/ 9 h 9"/>
                        <a:gd name="T18" fmla="*/ 44 w 49"/>
                        <a:gd name="T19" fmla="*/ 9 h 9"/>
                        <a:gd name="T20" fmla="*/ 49 w 49"/>
                        <a:gd name="T21" fmla="*/ 5 h 9"/>
                        <a:gd name="T22" fmla="*/ 44 w 49"/>
                        <a:gd name="T23" fmla="*/ 0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49" h="9">
                          <a:moveTo>
                            <a:pt x="20" y="0"/>
                          </a:moveTo>
                          <a:cubicBezTo>
                            <a:pt x="4" y="0"/>
                            <a:pt x="4" y="0"/>
                            <a:pt x="4" y="0"/>
                          </a:cubicBezTo>
                          <a:cubicBezTo>
                            <a:pt x="2" y="0"/>
                            <a:pt x="0" y="2"/>
                            <a:pt x="0" y="5"/>
                          </a:cubicBezTo>
                          <a:cubicBezTo>
                            <a:pt x="0" y="7"/>
                            <a:pt x="2" y="9"/>
                            <a:pt x="4" y="9"/>
                          </a:cubicBezTo>
                          <a:cubicBezTo>
                            <a:pt x="20" y="9"/>
                            <a:pt x="20" y="9"/>
                            <a:pt x="20" y="9"/>
                          </a:cubicBezTo>
                          <a:cubicBezTo>
                            <a:pt x="20" y="0"/>
                            <a:pt x="20" y="0"/>
                            <a:pt x="20" y="0"/>
                          </a:cubicBezTo>
                          <a:moveTo>
                            <a:pt x="44" y="0"/>
                          </a:move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29" y="9"/>
                            <a:pt x="29" y="9"/>
                            <a:pt x="29" y="9"/>
                          </a:cubicBezTo>
                          <a:cubicBezTo>
                            <a:pt x="44" y="9"/>
                            <a:pt x="44" y="9"/>
                            <a:pt x="44" y="9"/>
                          </a:cubicBezTo>
                          <a:cubicBezTo>
                            <a:pt x="47" y="9"/>
                            <a:pt x="49" y="7"/>
                            <a:pt x="49" y="5"/>
                          </a:cubicBezTo>
                          <a:cubicBezTo>
                            <a:pt x="49" y="2"/>
                            <a:pt x="47" y="0"/>
                            <a:pt x="44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4" name="Rectangl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7" y="2348555"/>
                      <a:ext cx="20999" cy="2199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5" name="Rectangle 3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7" y="2348555"/>
                      <a:ext cx="20999" cy="2199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6" name="Freeform 33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7" y="2301558"/>
                      <a:ext cx="20999" cy="115996"/>
                    </a:xfrm>
                    <a:custGeom>
                      <a:avLst/>
                      <a:gdLst>
                        <a:gd name="T0" fmla="*/ 0 w 9"/>
                        <a:gd name="T1" fmla="*/ 45 h 49"/>
                        <a:gd name="T2" fmla="*/ 0 w 9"/>
                        <a:gd name="T3" fmla="*/ 5 h 49"/>
                        <a:gd name="T4" fmla="*/ 4 w 9"/>
                        <a:gd name="T5" fmla="*/ 0 h 49"/>
                        <a:gd name="T6" fmla="*/ 9 w 9"/>
                        <a:gd name="T7" fmla="*/ 5 h 49"/>
                        <a:gd name="T8" fmla="*/ 9 w 9"/>
                        <a:gd name="T9" fmla="*/ 45 h 49"/>
                        <a:gd name="T10" fmla="*/ 4 w 9"/>
                        <a:gd name="T11" fmla="*/ 49 h 49"/>
                        <a:gd name="T12" fmla="*/ 0 w 9"/>
                        <a:gd name="T13" fmla="*/ 45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9" h="49">
                          <a:moveTo>
                            <a:pt x="0" y="45"/>
                          </a:moveTo>
                          <a:cubicBezTo>
                            <a:pt x="0" y="5"/>
                            <a:pt x="0" y="5"/>
                            <a:pt x="0" y="5"/>
                          </a:cubicBezTo>
                          <a:cubicBezTo>
                            <a:pt x="0" y="2"/>
                            <a:pt x="2" y="0"/>
                            <a:pt x="4" y="0"/>
                          </a:cubicBezTo>
                          <a:cubicBezTo>
                            <a:pt x="7" y="0"/>
                            <a:pt x="9" y="2"/>
                            <a:pt x="9" y="5"/>
                          </a:cubicBezTo>
                          <a:cubicBezTo>
                            <a:pt x="9" y="45"/>
                            <a:pt x="9" y="45"/>
                            <a:pt x="9" y="45"/>
                          </a:cubicBezTo>
                          <a:cubicBezTo>
                            <a:pt x="9" y="47"/>
                            <a:pt x="7" y="49"/>
                            <a:pt x="4" y="49"/>
                          </a:cubicBezTo>
                          <a:cubicBezTo>
                            <a:pt x="2" y="49"/>
                            <a:pt x="0" y="47"/>
                            <a:pt x="0" y="4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7" name="Freeform 4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587373" y="2348557"/>
                      <a:ext cx="114996" cy="21999"/>
                    </a:xfrm>
                    <a:custGeom>
                      <a:avLst/>
                      <a:gdLst>
                        <a:gd name="T0" fmla="*/ 4 w 49"/>
                        <a:gd name="T1" fmla="*/ 0 h 9"/>
                        <a:gd name="T2" fmla="*/ 44 w 49"/>
                        <a:gd name="T3" fmla="*/ 0 h 9"/>
                        <a:gd name="T4" fmla="*/ 49 w 49"/>
                        <a:gd name="T5" fmla="*/ 5 h 9"/>
                        <a:gd name="T6" fmla="*/ 44 w 49"/>
                        <a:gd name="T7" fmla="*/ 9 h 9"/>
                        <a:gd name="T8" fmla="*/ 4 w 49"/>
                        <a:gd name="T9" fmla="*/ 9 h 9"/>
                        <a:gd name="T10" fmla="*/ 0 w 49"/>
                        <a:gd name="T11" fmla="*/ 5 h 9"/>
                        <a:gd name="T12" fmla="*/ 4 w 49"/>
                        <a:gd name="T13" fmla="*/ 0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9" h="9">
                          <a:moveTo>
                            <a:pt x="4" y="0"/>
                          </a:moveTo>
                          <a:cubicBezTo>
                            <a:pt x="44" y="0"/>
                            <a:pt x="44" y="0"/>
                            <a:pt x="44" y="0"/>
                          </a:cubicBezTo>
                          <a:cubicBezTo>
                            <a:pt x="47" y="0"/>
                            <a:pt x="49" y="2"/>
                            <a:pt x="49" y="5"/>
                          </a:cubicBezTo>
                          <a:cubicBezTo>
                            <a:pt x="49" y="7"/>
                            <a:pt x="47" y="9"/>
                            <a:pt x="44" y="9"/>
                          </a:cubicBezTo>
                          <a:cubicBezTo>
                            <a:pt x="4" y="9"/>
                            <a:pt x="4" y="9"/>
                            <a:pt x="4" y="9"/>
                          </a:cubicBezTo>
                          <a:cubicBezTo>
                            <a:pt x="2" y="9"/>
                            <a:pt x="0" y="7"/>
                            <a:pt x="0" y="5"/>
                          </a:cubicBezTo>
                          <a:cubicBezTo>
                            <a:pt x="0" y="2"/>
                            <a:pt x="2" y="0"/>
                            <a:pt x="4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8" name="Freeform 4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598381" y="2313558"/>
                      <a:ext cx="92997" cy="91997"/>
                    </a:xfrm>
                    <a:custGeom>
                      <a:avLst/>
                      <a:gdLst>
                        <a:gd name="T0" fmla="*/ 2 w 39"/>
                        <a:gd name="T1" fmla="*/ 30 h 39"/>
                        <a:gd name="T2" fmla="*/ 30 w 39"/>
                        <a:gd name="T3" fmla="*/ 2 h 39"/>
                        <a:gd name="T4" fmla="*/ 37 w 39"/>
                        <a:gd name="T5" fmla="*/ 2 h 39"/>
                        <a:gd name="T6" fmla="*/ 37 w 39"/>
                        <a:gd name="T7" fmla="*/ 9 h 39"/>
                        <a:gd name="T8" fmla="*/ 9 w 39"/>
                        <a:gd name="T9" fmla="*/ 37 h 39"/>
                        <a:gd name="T10" fmla="*/ 2 w 39"/>
                        <a:gd name="T11" fmla="*/ 37 h 39"/>
                        <a:gd name="T12" fmla="*/ 2 w 39"/>
                        <a:gd name="T13" fmla="*/ 30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9" h="39">
                          <a:moveTo>
                            <a:pt x="2" y="30"/>
                          </a:moveTo>
                          <a:cubicBezTo>
                            <a:pt x="30" y="2"/>
                            <a:pt x="30" y="2"/>
                            <a:pt x="30" y="2"/>
                          </a:cubicBezTo>
                          <a:cubicBezTo>
                            <a:pt x="32" y="0"/>
                            <a:pt x="35" y="0"/>
                            <a:pt x="37" y="2"/>
                          </a:cubicBezTo>
                          <a:cubicBezTo>
                            <a:pt x="39" y="4"/>
                            <a:pt x="39" y="7"/>
                            <a:pt x="37" y="9"/>
                          </a:cubicBezTo>
                          <a:cubicBezTo>
                            <a:pt x="9" y="37"/>
                            <a:pt x="9" y="37"/>
                            <a:pt x="9" y="37"/>
                          </a:cubicBezTo>
                          <a:cubicBezTo>
                            <a:pt x="7" y="39"/>
                            <a:pt x="4" y="39"/>
                            <a:pt x="2" y="37"/>
                          </a:cubicBezTo>
                          <a:cubicBezTo>
                            <a:pt x="0" y="35"/>
                            <a:pt x="0" y="32"/>
                            <a:pt x="2" y="3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39" name="Freeform 4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598373" y="2313558"/>
                      <a:ext cx="92997" cy="91997"/>
                    </a:xfrm>
                    <a:custGeom>
                      <a:avLst/>
                      <a:gdLst>
                        <a:gd name="T0" fmla="*/ 9 w 39"/>
                        <a:gd name="T1" fmla="*/ 2 h 39"/>
                        <a:gd name="T2" fmla="*/ 37 w 39"/>
                        <a:gd name="T3" fmla="*/ 30 h 39"/>
                        <a:gd name="T4" fmla="*/ 37 w 39"/>
                        <a:gd name="T5" fmla="*/ 37 h 39"/>
                        <a:gd name="T6" fmla="*/ 30 w 39"/>
                        <a:gd name="T7" fmla="*/ 37 h 39"/>
                        <a:gd name="T8" fmla="*/ 2 w 39"/>
                        <a:gd name="T9" fmla="*/ 9 h 39"/>
                        <a:gd name="T10" fmla="*/ 2 w 39"/>
                        <a:gd name="T11" fmla="*/ 2 h 39"/>
                        <a:gd name="T12" fmla="*/ 9 w 39"/>
                        <a:gd name="T13" fmla="*/ 2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9" h="39">
                          <a:moveTo>
                            <a:pt x="9" y="2"/>
                          </a:moveTo>
                          <a:cubicBezTo>
                            <a:pt x="37" y="30"/>
                            <a:pt x="37" y="30"/>
                            <a:pt x="37" y="30"/>
                          </a:cubicBezTo>
                          <a:cubicBezTo>
                            <a:pt x="39" y="32"/>
                            <a:pt x="39" y="35"/>
                            <a:pt x="37" y="37"/>
                          </a:cubicBezTo>
                          <a:cubicBezTo>
                            <a:pt x="35" y="39"/>
                            <a:pt x="32" y="39"/>
                            <a:pt x="30" y="37"/>
                          </a:cubicBezTo>
                          <a:cubicBezTo>
                            <a:pt x="2" y="9"/>
                            <a:pt x="2" y="9"/>
                            <a:pt x="2" y="9"/>
                          </a:cubicBezTo>
                          <a:cubicBezTo>
                            <a:pt x="0" y="7"/>
                            <a:pt x="0" y="4"/>
                            <a:pt x="2" y="2"/>
                          </a:cubicBezTo>
                          <a:cubicBezTo>
                            <a:pt x="4" y="0"/>
                            <a:pt x="7" y="0"/>
                            <a:pt x="9" y="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40" name="Oval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27372" y="2341557"/>
                      <a:ext cx="34999" cy="35999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41" name="Freeform 49"/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12608373" y="2325559"/>
                      <a:ext cx="70998" cy="70998"/>
                    </a:xfrm>
                    <a:custGeom>
                      <a:avLst/>
                      <a:gdLst>
                        <a:gd name="T0" fmla="*/ 15 w 30"/>
                        <a:gd name="T1" fmla="*/ 7 h 30"/>
                        <a:gd name="T2" fmla="*/ 23 w 30"/>
                        <a:gd name="T3" fmla="*/ 15 h 30"/>
                        <a:gd name="T4" fmla="*/ 15 w 30"/>
                        <a:gd name="T5" fmla="*/ 22 h 30"/>
                        <a:gd name="T6" fmla="*/ 8 w 30"/>
                        <a:gd name="T7" fmla="*/ 15 h 30"/>
                        <a:gd name="T8" fmla="*/ 15 w 30"/>
                        <a:gd name="T9" fmla="*/ 7 h 30"/>
                        <a:gd name="T10" fmla="*/ 15 w 30"/>
                        <a:gd name="T11" fmla="*/ 0 h 30"/>
                        <a:gd name="T12" fmla="*/ 0 w 30"/>
                        <a:gd name="T13" fmla="*/ 15 h 30"/>
                        <a:gd name="T14" fmla="*/ 15 w 30"/>
                        <a:gd name="T15" fmla="*/ 30 h 30"/>
                        <a:gd name="T16" fmla="*/ 30 w 30"/>
                        <a:gd name="T17" fmla="*/ 15 h 30"/>
                        <a:gd name="T18" fmla="*/ 15 w 30"/>
                        <a:gd name="T19" fmla="*/ 0 h 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30" h="30">
                          <a:moveTo>
                            <a:pt x="15" y="7"/>
                          </a:moveTo>
                          <a:cubicBezTo>
                            <a:pt x="20" y="7"/>
                            <a:pt x="23" y="10"/>
                            <a:pt x="23" y="15"/>
                          </a:cubicBezTo>
                          <a:cubicBezTo>
                            <a:pt x="23" y="19"/>
                            <a:pt x="20" y="22"/>
                            <a:pt x="15" y="22"/>
                          </a:cubicBezTo>
                          <a:cubicBezTo>
                            <a:pt x="11" y="22"/>
                            <a:pt x="8" y="19"/>
                            <a:pt x="8" y="15"/>
                          </a:cubicBezTo>
                          <a:cubicBezTo>
                            <a:pt x="8" y="10"/>
                            <a:pt x="11" y="7"/>
                            <a:pt x="15" y="7"/>
                          </a:cubicBezTo>
                          <a:moveTo>
                            <a:pt x="15" y="0"/>
                          </a:moveTo>
                          <a:cubicBezTo>
                            <a:pt x="7" y="0"/>
                            <a:pt x="0" y="6"/>
                            <a:pt x="0" y="15"/>
                          </a:cubicBezTo>
                          <a:cubicBezTo>
                            <a:pt x="0" y="23"/>
                            <a:pt x="7" y="30"/>
                            <a:pt x="15" y="30"/>
                          </a:cubicBezTo>
                          <a:cubicBezTo>
                            <a:pt x="24" y="30"/>
                            <a:pt x="30" y="23"/>
                            <a:pt x="30" y="15"/>
                          </a:cubicBezTo>
                          <a:cubicBezTo>
                            <a:pt x="30" y="6"/>
                            <a:pt x="24" y="0"/>
                            <a:pt x="15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313" name="Group 312"/>
                  <p:cNvGrpSpPr>
                    <a:grpSpLocks noChangeAspect="1"/>
                  </p:cNvGrpSpPr>
                  <p:nvPr/>
                </p:nvGrpSpPr>
                <p:grpSpPr>
                  <a:xfrm>
                    <a:off x="4876665" y="1771654"/>
                    <a:ext cx="104656" cy="105564"/>
                    <a:chOff x="12587345" y="2301556"/>
                    <a:chExt cx="114999" cy="115998"/>
                  </a:xfrm>
                  <a:solidFill>
                    <a:schemeClr val="bg2">
                      <a:lumMod val="75000"/>
                    </a:schemeClr>
                  </a:solidFill>
                </p:grpSpPr>
                <p:sp>
                  <p:nvSpPr>
                    <p:cNvPr id="314" name="Freeform 3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8" y="2325555"/>
                      <a:ext cx="20999" cy="22999"/>
                    </a:xfrm>
                    <a:custGeom>
                      <a:avLst/>
                      <a:gdLst>
                        <a:gd name="T0" fmla="*/ 9 w 9"/>
                        <a:gd name="T1" fmla="*/ 0 h 10"/>
                        <a:gd name="T2" fmla="*/ 7 w 9"/>
                        <a:gd name="T3" fmla="*/ 0 h 10"/>
                        <a:gd name="T4" fmla="*/ 0 w 9"/>
                        <a:gd name="T5" fmla="*/ 0 h 10"/>
                        <a:gd name="T6" fmla="*/ 0 w 9"/>
                        <a:gd name="T7" fmla="*/ 10 h 10"/>
                        <a:gd name="T8" fmla="*/ 9 w 9"/>
                        <a:gd name="T9" fmla="*/ 10 h 10"/>
                        <a:gd name="T10" fmla="*/ 9 w 9"/>
                        <a:gd name="T11" fmla="*/ 0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9" h="10">
                          <a:moveTo>
                            <a:pt x="9" y="0"/>
                          </a:moveTo>
                          <a:cubicBezTo>
                            <a:pt x="9" y="0"/>
                            <a:pt x="8" y="0"/>
                            <a:pt x="7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9" y="10"/>
                            <a:pt x="9" y="10"/>
                            <a:pt x="9" y="10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15" name="Freeform 3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8" y="2301556"/>
                      <a:ext cx="20999" cy="23999"/>
                    </a:xfrm>
                    <a:custGeom>
                      <a:avLst/>
                      <a:gdLst>
                        <a:gd name="T0" fmla="*/ 4 w 9"/>
                        <a:gd name="T1" fmla="*/ 0 h 10"/>
                        <a:gd name="T2" fmla="*/ 0 w 9"/>
                        <a:gd name="T3" fmla="*/ 5 h 10"/>
                        <a:gd name="T4" fmla="*/ 0 w 9"/>
                        <a:gd name="T5" fmla="*/ 10 h 10"/>
                        <a:gd name="T6" fmla="*/ 7 w 9"/>
                        <a:gd name="T7" fmla="*/ 10 h 10"/>
                        <a:gd name="T8" fmla="*/ 9 w 9"/>
                        <a:gd name="T9" fmla="*/ 10 h 10"/>
                        <a:gd name="T10" fmla="*/ 9 w 9"/>
                        <a:gd name="T11" fmla="*/ 5 h 10"/>
                        <a:gd name="T12" fmla="*/ 4 w 9"/>
                        <a:gd name="T13" fmla="*/ 0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9" h="10">
                          <a:moveTo>
                            <a:pt x="4" y="0"/>
                          </a:moveTo>
                          <a:cubicBezTo>
                            <a:pt x="2" y="0"/>
                            <a:pt x="0" y="2"/>
                            <a:pt x="0" y="5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7" y="10"/>
                            <a:pt x="7" y="10"/>
                            <a:pt x="7" y="10"/>
                          </a:cubicBezTo>
                          <a:cubicBezTo>
                            <a:pt x="8" y="10"/>
                            <a:pt x="9" y="10"/>
                            <a:pt x="9" y="10"/>
                          </a:cubicBezTo>
                          <a:cubicBezTo>
                            <a:pt x="9" y="5"/>
                            <a:pt x="9" y="5"/>
                            <a:pt x="9" y="5"/>
                          </a:cubicBezTo>
                          <a:cubicBezTo>
                            <a:pt x="9" y="2"/>
                            <a:pt x="7" y="0"/>
                            <a:pt x="4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16" name="Freeform 3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8" y="2377554"/>
                      <a:ext cx="20999" cy="39999"/>
                    </a:xfrm>
                    <a:custGeom>
                      <a:avLst/>
                      <a:gdLst>
                        <a:gd name="T0" fmla="*/ 9 w 9"/>
                        <a:gd name="T1" fmla="*/ 0 h 17"/>
                        <a:gd name="T2" fmla="*/ 0 w 9"/>
                        <a:gd name="T3" fmla="*/ 0 h 17"/>
                        <a:gd name="T4" fmla="*/ 0 w 9"/>
                        <a:gd name="T5" fmla="*/ 13 h 17"/>
                        <a:gd name="T6" fmla="*/ 4 w 9"/>
                        <a:gd name="T7" fmla="*/ 17 h 17"/>
                        <a:gd name="T8" fmla="*/ 9 w 9"/>
                        <a:gd name="T9" fmla="*/ 13 h 17"/>
                        <a:gd name="T10" fmla="*/ 9 w 9"/>
                        <a:gd name="T11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9" h="17">
                          <a:moveTo>
                            <a:pt x="9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3"/>
                            <a:pt x="0" y="13"/>
                            <a:pt x="0" y="13"/>
                          </a:cubicBezTo>
                          <a:cubicBezTo>
                            <a:pt x="0" y="15"/>
                            <a:pt x="2" y="17"/>
                            <a:pt x="4" y="17"/>
                          </a:cubicBezTo>
                          <a:cubicBezTo>
                            <a:pt x="7" y="17"/>
                            <a:pt x="9" y="15"/>
                            <a:pt x="9" y="13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17" name="Rectangl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8" y="2370554"/>
                      <a:ext cx="20999" cy="7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18" name="Rectangl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8" y="2370554"/>
                      <a:ext cx="20999" cy="7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19" name="Freeform 41"/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12587348" y="2348555"/>
                      <a:ext cx="114996" cy="21999"/>
                    </a:xfrm>
                    <a:custGeom>
                      <a:avLst/>
                      <a:gdLst>
                        <a:gd name="T0" fmla="*/ 20 w 49"/>
                        <a:gd name="T1" fmla="*/ 0 h 9"/>
                        <a:gd name="T2" fmla="*/ 4 w 49"/>
                        <a:gd name="T3" fmla="*/ 0 h 9"/>
                        <a:gd name="T4" fmla="*/ 0 w 49"/>
                        <a:gd name="T5" fmla="*/ 5 h 9"/>
                        <a:gd name="T6" fmla="*/ 4 w 49"/>
                        <a:gd name="T7" fmla="*/ 9 h 9"/>
                        <a:gd name="T8" fmla="*/ 20 w 49"/>
                        <a:gd name="T9" fmla="*/ 9 h 9"/>
                        <a:gd name="T10" fmla="*/ 20 w 49"/>
                        <a:gd name="T11" fmla="*/ 0 h 9"/>
                        <a:gd name="T12" fmla="*/ 44 w 49"/>
                        <a:gd name="T13" fmla="*/ 0 h 9"/>
                        <a:gd name="T14" fmla="*/ 29 w 49"/>
                        <a:gd name="T15" fmla="*/ 0 h 9"/>
                        <a:gd name="T16" fmla="*/ 29 w 49"/>
                        <a:gd name="T17" fmla="*/ 9 h 9"/>
                        <a:gd name="T18" fmla="*/ 44 w 49"/>
                        <a:gd name="T19" fmla="*/ 9 h 9"/>
                        <a:gd name="T20" fmla="*/ 49 w 49"/>
                        <a:gd name="T21" fmla="*/ 5 h 9"/>
                        <a:gd name="T22" fmla="*/ 44 w 49"/>
                        <a:gd name="T23" fmla="*/ 0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49" h="9">
                          <a:moveTo>
                            <a:pt x="20" y="0"/>
                          </a:moveTo>
                          <a:cubicBezTo>
                            <a:pt x="4" y="0"/>
                            <a:pt x="4" y="0"/>
                            <a:pt x="4" y="0"/>
                          </a:cubicBezTo>
                          <a:cubicBezTo>
                            <a:pt x="2" y="0"/>
                            <a:pt x="0" y="2"/>
                            <a:pt x="0" y="5"/>
                          </a:cubicBezTo>
                          <a:cubicBezTo>
                            <a:pt x="0" y="7"/>
                            <a:pt x="2" y="9"/>
                            <a:pt x="4" y="9"/>
                          </a:cubicBezTo>
                          <a:cubicBezTo>
                            <a:pt x="20" y="9"/>
                            <a:pt x="20" y="9"/>
                            <a:pt x="20" y="9"/>
                          </a:cubicBezTo>
                          <a:cubicBezTo>
                            <a:pt x="20" y="0"/>
                            <a:pt x="20" y="0"/>
                            <a:pt x="20" y="0"/>
                          </a:cubicBezTo>
                          <a:moveTo>
                            <a:pt x="44" y="0"/>
                          </a:move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29" y="9"/>
                            <a:pt x="29" y="9"/>
                            <a:pt x="29" y="9"/>
                          </a:cubicBezTo>
                          <a:cubicBezTo>
                            <a:pt x="44" y="9"/>
                            <a:pt x="44" y="9"/>
                            <a:pt x="44" y="9"/>
                          </a:cubicBezTo>
                          <a:cubicBezTo>
                            <a:pt x="47" y="9"/>
                            <a:pt x="49" y="7"/>
                            <a:pt x="49" y="5"/>
                          </a:cubicBezTo>
                          <a:cubicBezTo>
                            <a:pt x="49" y="2"/>
                            <a:pt x="47" y="0"/>
                            <a:pt x="44" y="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0" name="Rectangl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7" y="2348555"/>
                      <a:ext cx="20999" cy="2199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1" name="Rectangle 3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34347" y="2348555"/>
                      <a:ext cx="20999" cy="2199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2" name="Freeform 32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634347" y="2301558"/>
                      <a:ext cx="20999" cy="115996"/>
                    </a:xfrm>
                    <a:custGeom>
                      <a:avLst/>
                      <a:gdLst>
                        <a:gd name="T0" fmla="*/ 0 w 9"/>
                        <a:gd name="T1" fmla="*/ 45 h 49"/>
                        <a:gd name="T2" fmla="*/ 0 w 9"/>
                        <a:gd name="T3" fmla="*/ 5 h 49"/>
                        <a:gd name="T4" fmla="*/ 4 w 9"/>
                        <a:gd name="T5" fmla="*/ 0 h 49"/>
                        <a:gd name="T6" fmla="*/ 9 w 9"/>
                        <a:gd name="T7" fmla="*/ 5 h 49"/>
                        <a:gd name="T8" fmla="*/ 9 w 9"/>
                        <a:gd name="T9" fmla="*/ 45 h 49"/>
                        <a:gd name="T10" fmla="*/ 4 w 9"/>
                        <a:gd name="T11" fmla="*/ 49 h 49"/>
                        <a:gd name="T12" fmla="*/ 0 w 9"/>
                        <a:gd name="T13" fmla="*/ 45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9" h="49">
                          <a:moveTo>
                            <a:pt x="0" y="45"/>
                          </a:moveTo>
                          <a:cubicBezTo>
                            <a:pt x="0" y="5"/>
                            <a:pt x="0" y="5"/>
                            <a:pt x="0" y="5"/>
                          </a:cubicBezTo>
                          <a:cubicBezTo>
                            <a:pt x="0" y="2"/>
                            <a:pt x="2" y="0"/>
                            <a:pt x="4" y="0"/>
                          </a:cubicBezTo>
                          <a:cubicBezTo>
                            <a:pt x="7" y="0"/>
                            <a:pt x="9" y="2"/>
                            <a:pt x="9" y="5"/>
                          </a:cubicBezTo>
                          <a:cubicBezTo>
                            <a:pt x="9" y="45"/>
                            <a:pt x="9" y="45"/>
                            <a:pt x="9" y="45"/>
                          </a:cubicBezTo>
                          <a:cubicBezTo>
                            <a:pt x="9" y="47"/>
                            <a:pt x="7" y="49"/>
                            <a:pt x="4" y="49"/>
                          </a:cubicBezTo>
                          <a:cubicBezTo>
                            <a:pt x="2" y="49"/>
                            <a:pt x="0" y="47"/>
                            <a:pt x="0" y="4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3" name="Freeform 4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587373" y="2348557"/>
                      <a:ext cx="114996" cy="21999"/>
                    </a:xfrm>
                    <a:custGeom>
                      <a:avLst/>
                      <a:gdLst>
                        <a:gd name="T0" fmla="*/ 4 w 49"/>
                        <a:gd name="T1" fmla="*/ 0 h 9"/>
                        <a:gd name="T2" fmla="*/ 44 w 49"/>
                        <a:gd name="T3" fmla="*/ 0 h 9"/>
                        <a:gd name="T4" fmla="*/ 49 w 49"/>
                        <a:gd name="T5" fmla="*/ 5 h 9"/>
                        <a:gd name="T6" fmla="*/ 44 w 49"/>
                        <a:gd name="T7" fmla="*/ 9 h 9"/>
                        <a:gd name="T8" fmla="*/ 4 w 49"/>
                        <a:gd name="T9" fmla="*/ 9 h 9"/>
                        <a:gd name="T10" fmla="*/ 0 w 49"/>
                        <a:gd name="T11" fmla="*/ 5 h 9"/>
                        <a:gd name="T12" fmla="*/ 4 w 49"/>
                        <a:gd name="T13" fmla="*/ 0 h 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9" h="9">
                          <a:moveTo>
                            <a:pt x="4" y="0"/>
                          </a:moveTo>
                          <a:cubicBezTo>
                            <a:pt x="44" y="0"/>
                            <a:pt x="44" y="0"/>
                            <a:pt x="44" y="0"/>
                          </a:cubicBezTo>
                          <a:cubicBezTo>
                            <a:pt x="47" y="0"/>
                            <a:pt x="49" y="2"/>
                            <a:pt x="49" y="5"/>
                          </a:cubicBezTo>
                          <a:cubicBezTo>
                            <a:pt x="49" y="7"/>
                            <a:pt x="47" y="9"/>
                            <a:pt x="44" y="9"/>
                          </a:cubicBezTo>
                          <a:cubicBezTo>
                            <a:pt x="4" y="9"/>
                            <a:pt x="4" y="9"/>
                            <a:pt x="4" y="9"/>
                          </a:cubicBezTo>
                          <a:cubicBezTo>
                            <a:pt x="2" y="9"/>
                            <a:pt x="0" y="7"/>
                            <a:pt x="0" y="5"/>
                          </a:cubicBezTo>
                          <a:cubicBezTo>
                            <a:pt x="0" y="2"/>
                            <a:pt x="2" y="0"/>
                            <a:pt x="4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4" name="Freeform 4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598381" y="2313558"/>
                      <a:ext cx="92997" cy="91997"/>
                    </a:xfrm>
                    <a:custGeom>
                      <a:avLst/>
                      <a:gdLst>
                        <a:gd name="T0" fmla="*/ 2 w 39"/>
                        <a:gd name="T1" fmla="*/ 30 h 39"/>
                        <a:gd name="T2" fmla="*/ 30 w 39"/>
                        <a:gd name="T3" fmla="*/ 2 h 39"/>
                        <a:gd name="T4" fmla="*/ 37 w 39"/>
                        <a:gd name="T5" fmla="*/ 2 h 39"/>
                        <a:gd name="T6" fmla="*/ 37 w 39"/>
                        <a:gd name="T7" fmla="*/ 9 h 39"/>
                        <a:gd name="T8" fmla="*/ 9 w 39"/>
                        <a:gd name="T9" fmla="*/ 37 h 39"/>
                        <a:gd name="T10" fmla="*/ 2 w 39"/>
                        <a:gd name="T11" fmla="*/ 37 h 39"/>
                        <a:gd name="T12" fmla="*/ 2 w 39"/>
                        <a:gd name="T13" fmla="*/ 30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9" h="39">
                          <a:moveTo>
                            <a:pt x="2" y="30"/>
                          </a:moveTo>
                          <a:cubicBezTo>
                            <a:pt x="30" y="2"/>
                            <a:pt x="30" y="2"/>
                            <a:pt x="30" y="2"/>
                          </a:cubicBezTo>
                          <a:cubicBezTo>
                            <a:pt x="32" y="0"/>
                            <a:pt x="35" y="0"/>
                            <a:pt x="37" y="2"/>
                          </a:cubicBezTo>
                          <a:cubicBezTo>
                            <a:pt x="39" y="4"/>
                            <a:pt x="39" y="7"/>
                            <a:pt x="37" y="9"/>
                          </a:cubicBezTo>
                          <a:cubicBezTo>
                            <a:pt x="9" y="37"/>
                            <a:pt x="9" y="37"/>
                            <a:pt x="9" y="37"/>
                          </a:cubicBezTo>
                          <a:cubicBezTo>
                            <a:pt x="7" y="39"/>
                            <a:pt x="4" y="39"/>
                            <a:pt x="2" y="37"/>
                          </a:cubicBezTo>
                          <a:cubicBezTo>
                            <a:pt x="0" y="35"/>
                            <a:pt x="0" y="32"/>
                            <a:pt x="2" y="3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5" name="Freeform 4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598373" y="2313558"/>
                      <a:ext cx="92997" cy="91997"/>
                    </a:xfrm>
                    <a:custGeom>
                      <a:avLst/>
                      <a:gdLst>
                        <a:gd name="T0" fmla="*/ 9 w 39"/>
                        <a:gd name="T1" fmla="*/ 2 h 39"/>
                        <a:gd name="T2" fmla="*/ 37 w 39"/>
                        <a:gd name="T3" fmla="*/ 30 h 39"/>
                        <a:gd name="T4" fmla="*/ 37 w 39"/>
                        <a:gd name="T5" fmla="*/ 37 h 39"/>
                        <a:gd name="T6" fmla="*/ 30 w 39"/>
                        <a:gd name="T7" fmla="*/ 37 h 39"/>
                        <a:gd name="T8" fmla="*/ 2 w 39"/>
                        <a:gd name="T9" fmla="*/ 9 h 39"/>
                        <a:gd name="T10" fmla="*/ 2 w 39"/>
                        <a:gd name="T11" fmla="*/ 2 h 39"/>
                        <a:gd name="T12" fmla="*/ 9 w 39"/>
                        <a:gd name="T13" fmla="*/ 2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9" h="39">
                          <a:moveTo>
                            <a:pt x="9" y="2"/>
                          </a:moveTo>
                          <a:cubicBezTo>
                            <a:pt x="37" y="30"/>
                            <a:pt x="37" y="30"/>
                            <a:pt x="37" y="30"/>
                          </a:cubicBezTo>
                          <a:cubicBezTo>
                            <a:pt x="39" y="32"/>
                            <a:pt x="39" y="35"/>
                            <a:pt x="37" y="37"/>
                          </a:cubicBezTo>
                          <a:cubicBezTo>
                            <a:pt x="35" y="39"/>
                            <a:pt x="32" y="39"/>
                            <a:pt x="30" y="37"/>
                          </a:cubicBezTo>
                          <a:cubicBezTo>
                            <a:pt x="2" y="9"/>
                            <a:pt x="2" y="9"/>
                            <a:pt x="2" y="9"/>
                          </a:cubicBezTo>
                          <a:cubicBezTo>
                            <a:pt x="0" y="7"/>
                            <a:pt x="0" y="4"/>
                            <a:pt x="2" y="2"/>
                          </a:cubicBezTo>
                          <a:cubicBezTo>
                            <a:pt x="4" y="0"/>
                            <a:pt x="7" y="0"/>
                            <a:pt x="9" y="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6" name="Oval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627372" y="2341557"/>
                      <a:ext cx="34999" cy="35999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7" name="Freeform 49"/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12608373" y="2325559"/>
                      <a:ext cx="70998" cy="70998"/>
                    </a:xfrm>
                    <a:custGeom>
                      <a:avLst/>
                      <a:gdLst>
                        <a:gd name="T0" fmla="*/ 15 w 30"/>
                        <a:gd name="T1" fmla="*/ 7 h 30"/>
                        <a:gd name="T2" fmla="*/ 23 w 30"/>
                        <a:gd name="T3" fmla="*/ 15 h 30"/>
                        <a:gd name="T4" fmla="*/ 15 w 30"/>
                        <a:gd name="T5" fmla="*/ 22 h 30"/>
                        <a:gd name="T6" fmla="*/ 8 w 30"/>
                        <a:gd name="T7" fmla="*/ 15 h 30"/>
                        <a:gd name="T8" fmla="*/ 15 w 30"/>
                        <a:gd name="T9" fmla="*/ 7 h 30"/>
                        <a:gd name="T10" fmla="*/ 15 w 30"/>
                        <a:gd name="T11" fmla="*/ 0 h 30"/>
                        <a:gd name="T12" fmla="*/ 0 w 30"/>
                        <a:gd name="T13" fmla="*/ 15 h 30"/>
                        <a:gd name="T14" fmla="*/ 15 w 30"/>
                        <a:gd name="T15" fmla="*/ 30 h 30"/>
                        <a:gd name="T16" fmla="*/ 30 w 30"/>
                        <a:gd name="T17" fmla="*/ 15 h 30"/>
                        <a:gd name="T18" fmla="*/ 15 w 30"/>
                        <a:gd name="T19" fmla="*/ 0 h 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30" h="30">
                          <a:moveTo>
                            <a:pt x="15" y="7"/>
                          </a:moveTo>
                          <a:cubicBezTo>
                            <a:pt x="20" y="7"/>
                            <a:pt x="23" y="10"/>
                            <a:pt x="23" y="15"/>
                          </a:cubicBezTo>
                          <a:cubicBezTo>
                            <a:pt x="23" y="19"/>
                            <a:pt x="20" y="22"/>
                            <a:pt x="15" y="22"/>
                          </a:cubicBezTo>
                          <a:cubicBezTo>
                            <a:pt x="11" y="22"/>
                            <a:pt x="8" y="19"/>
                            <a:pt x="8" y="15"/>
                          </a:cubicBezTo>
                          <a:cubicBezTo>
                            <a:pt x="8" y="10"/>
                            <a:pt x="11" y="7"/>
                            <a:pt x="15" y="7"/>
                          </a:cubicBezTo>
                          <a:moveTo>
                            <a:pt x="15" y="0"/>
                          </a:moveTo>
                          <a:cubicBezTo>
                            <a:pt x="7" y="0"/>
                            <a:pt x="0" y="6"/>
                            <a:pt x="0" y="15"/>
                          </a:cubicBezTo>
                          <a:cubicBezTo>
                            <a:pt x="0" y="23"/>
                            <a:pt x="7" y="30"/>
                            <a:pt x="15" y="30"/>
                          </a:cubicBezTo>
                          <a:cubicBezTo>
                            <a:pt x="24" y="30"/>
                            <a:pt x="30" y="23"/>
                            <a:pt x="30" y="15"/>
                          </a:cubicBezTo>
                          <a:cubicBezTo>
                            <a:pt x="30" y="6"/>
                            <a:pt x="24" y="0"/>
                            <a:pt x="15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</p:grpSp>
            </p:grpSp>
          </p:grpSp>
        </p:grpSp>
        <p:cxnSp>
          <p:nvCxnSpPr>
            <p:cNvPr id="209" name="Straight Arrow Connector 208"/>
            <p:cNvCxnSpPr/>
            <p:nvPr/>
          </p:nvCxnSpPr>
          <p:spPr>
            <a:xfrm flipH="1">
              <a:off x="4368193" y="2286750"/>
              <a:ext cx="3676" cy="17203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589EF6-2769-4795-8E6D-0DB86681C842}"/>
              </a:ext>
            </a:extLst>
          </p:cNvPr>
          <p:cNvGrpSpPr/>
          <p:nvPr/>
        </p:nvGrpSpPr>
        <p:grpSpPr>
          <a:xfrm>
            <a:off x="2359735" y="3250033"/>
            <a:ext cx="4012747" cy="958410"/>
            <a:chOff x="2359735" y="3250033"/>
            <a:chExt cx="4012747" cy="9584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597DB8-DF1D-344D-B54C-0172E17B04BC}"/>
                </a:ext>
              </a:extLst>
            </p:cNvPr>
            <p:cNvGrpSpPr/>
            <p:nvPr/>
          </p:nvGrpSpPr>
          <p:grpSpPr>
            <a:xfrm>
              <a:off x="2359735" y="3431297"/>
              <a:ext cx="4012747" cy="768416"/>
              <a:chOff x="2295917" y="5037045"/>
              <a:chExt cx="6292387" cy="1204952"/>
            </a:xfrm>
          </p:grpSpPr>
          <p:sp>
            <p:nvSpPr>
              <p:cNvPr id="212" name="Rounded Rectangle 211"/>
              <p:cNvSpPr/>
              <p:nvPr/>
            </p:nvSpPr>
            <p:spPr>
              <a:xfrm>
                <a:off x="2295917" y="5037045"/>
                <a:ext cx="6292387" cy="1204952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19" name="Round Same Side Corner Rectangle 218"/>
              <p:cNvSpPr/>
              <p:nvPr/>
            </p:nvSpPr>
            <p:spPr>
              <a:xfrm>
                <a:off x="3190616" y="5037045"/>
                <a:ext cx="4502990" cy="33301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anchor="ctr" anchorCtr="0">
                <a:no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Comprehensive Threat Intelligence</a:t>
                </a:r>
              </a:p>
            </p:txBody>
          </p:sp>
        </p:grpSp>
        <p:sp>
          <p:nvSpPr>
            <p:cNvPr id="178" name="Rectangle 177"/>
            <p:cNvSpPr/>
            <p:nvPr/>
          </p:nvSpPr>
          <p:spPr>
            <a:xfrm>
              <a:off x="3016054" y="3953698"/>
              <a:ext cx="12233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>
                      <a:lumMod val="75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Known Threats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487485" y="3962222"/>
              <a:ext cx="143433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>
                      <a:lumMod val="75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Unknown/Zero-day</a:t>
              </a:r>
            </a:p>
          </p:txBody>
        </p:sp>
        <p:cxnSp>
          <p:nvCxnSpPr>
            <p:cNvPr id="217" name="Straight Arrow Connector 216"/>
            <p:cNvCxnSpPr/>
            <p:nvPr/>
          </p:nvCxnSpPr>
          <p:spPr>
            <a:xfrm flipH="1">
              <a:off x="4366703" y="3250033"/>
              <a:ext cx="3676" cy="17203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A903E933-97C3-413E-B2B4-C645BC3FEC36}"/>
                </a:ext>
              </a:extLst>
            </p:cNvPr>
            <p:cNvGrpSpPr/>
            <p:nvPr/>
          </p:nvGrpSpPr>
          <p:grpSpPr>
            <a:xfrm>
              <a:off x="5070688" y="3715283"/>
              <a:ext cx="267930" cy="215167"/>
              <a:chOff x="-70236" y="1148668"/>
              <a:chExt cx="5481840" cy="4402268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781095E4-7943-4D5D-82F6-634E557F935F}"/>
                  </a:ext>
                </a:extLst>
              </p:cNvPr>
              <p:cNvGrpSpPr/>
              <p:nvPr/>
            </p:nvGrpSpPr>
            <p:grpSpPr>
              <a:xfrm>
                <a:off x="1429964" y="1148668"/>
                <a:ext cx="2424205" cy="3860890"/>
                <a:chOff x="1429964" y="1148668"/>
                <a:chExt cx="2424205" cy="3860890"/>
              </a:xfrm>
            </p:grpSpPr>
            <p:sp>
              <p:nvSpPr>
                <p:cNvPr id="232" name="Arc 231">
                  <a:extLst>
                    <a:ext uri="{FF2B5EF4-FFF2-40B4-BE49-F238E27FC236}">
                      <a16:creationId xmlns:a16="http://schemas.microsoft.com/office/drawing/2014/main" id="{7653FAD6-A233-4394-87A8-7003DC340165}"/>
                    </a:ext>
                  </a:extLst>
                </p:cNvPr>
                <p:cNvSpPr/>
                <p:nvPr/>
              </p:nvSpPr>
              <p:spPr bwMode="auto">
                <a:xfrm>
                  <a:off x="1429964" y="1148668"/>
                  <a:ext cx="2424205" cy="2424205"/>
                </a:xfrm>
                <a:prstGeom prst="arc">
                  <a:avLst>
                    <a:gd name="adj1" fmla="val 18974969"/>
                    <a:gd name="adj2" fmla="val 13440053"/>
                  </a:avLst>
                </a:prstGeom>
                <a:noFill/>
                <a:ln w="25400" cap="rnd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  <p:sp>
              <p:nvSpPr>
                <p:cNvPr id="233" name="Arc 232">
                  <a:extLst>
                    <a:ext uri="{FF2B5EF4-FFF2-40B4-BE49-F238E27FC236}">
                      <a16:creationId xmlns:a16="http://schemas.microsoft.com/office/drawing/2014/main" id="{E25631B2-1C55-4FA3-AF4C-45F4BE428B41}"/>
                    </a:ext>
                  </a:extLst>
                </p:cNvPr>
                <p:cNvSpPr/>
                <p:nvPr/>
              </p:nvSpPr>
              <p:spPr bwMode="auto">
                <a:xfrm>
                  <a:off x="1543597" y="2812620"/>
                  <a:ext cx="2196939" cy="2196938"/>
                </a:xfrm>
                <a:prstGeom prst="arc">
                  <a:avLst>
                    <a:gd name="adj1" fmla="val 14670319"/>
                    <a:gd name="adj2" fmla="val 17598219"/>
                  </a:avLst>
                </a:prstGeom>
                <a:noFill/>
                <a:ln w="25400" cap="rnd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E4457C6-6408-4D6B-98FD-E9A7552660DE}"/>
                  </a:ext>
                </a:extLst>
              </p:cNvPr>
              <p:cNvGrpSpPr/>
              <p:nvPr/>
            </p:nvGrpSpPr>
            <p:grpSpPr>
              <a:xfrm rot="7200000">
                <a:off x="2269056" y="2408389"/>
                <a:ext cx="2424205" cy="3860890"/>
                <a:chOff x="1430063" y="1016845"/>
                <a:chExt cx="2424205" cy="3860890"/>
              </a:xfrm>
            </p:grpSpPr>
            <p:sp>
              <p:nvSpPr>
                <p:cNvPr id="230" name="Arc 229">
                  <a:extLst>
                    <a:ext uri="{FF2B5EF4-FFF2-40B4-BE49-F238E27FC236}">
                      <a16:creationId xmlns:a16="http://schemas.microsoft.com/office/drawing/2014/main" id="{2F8DA32A-FF10-4361-A625-BFA3A258F0F2}"/>
                    </a:ext>
                  </a:extLst>
                </p:cNvPr>
                <p:cNvSpPr/>
                <p:nvPr/>
              </p:nvSpPr>
              <p:spPr bwMode="auto">
                <a:xfrm>
                  <a:off x="1430063" y="1016845"/>
                  <a:ext cx="2424205" cy="2424205"/>
                </a:xfrm>
                <a:prstGeom prst="arc">
                  <a:avLst>
                    <a:gd name="adj1" fmla="val 18974969"/>
                    <a:gd name="adj2" fmla="val 13440053"/>
                  </a:avLst>
                </a:prstGeom>
                <a:noFill/>
                <a:ln w="25400" cap="rnd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  <p:sp>
              <p:nvSpPr>
                <p:cNvPr id="231" name="Arc 230">
                  <a:extLst>
                    <a:ext uri="{FF2B5EF4-FFF2-40B4-BE49-F238E27FC236}">
                      <a16:creationId xmlns:a16="http://schemas.microsoft.com/office/drawing/2014/main" id="{1780494F-C3AA-408E-871E-D501D7F13185}"/>
                    </a:ext>
                  </a:extLst>
                </p:cNvPr>
                <p:cNvSpPr/>
                <p:nvPr/>
              </p:nvSpPr>
              <p:spPr bwMode="auto">
                <a:xfrm>
                  <a:off x="1543698" y="2680797"/>
                  <a:ext cx="2196941" cy="2196938"/>
                </a:xfrm>
                <a:prstGeom prst="arc">
                  <a:avLst>
                    <a:gd name="adj1" fmla="val 14760924"/>
                    <a:gd name="adj2" fmla="val 17582231"/>
                  </a:avLst>
                </a:prstGeom>
                <a:noFill/>
                <a:ln w="25400" cap="rnd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3D3F4CEC-50C0-4471-BA5A-D43016103385}"/>
                  </a:ext>
                </a:extLst>
              </p:cNvPr>
              <p:cNvGrpSpPr/>
              <p:nvPr/>
            </p:nvGrpSpPr>
            <p:grpSpPr>
              <a:xfrm rot="14400000">
                <a:off x="648107" y="2408378"/>
                <a:ext cx="2424205" cy="3860891"/>
                <a:chOff x="1415886" y="1041079"/>
                <a:chExt cx="2424205" cy="3860891"/>
              </a:xfrm>
            </p:grpSpPr>
            <p:sp>
              <p:nvSpPr>
                <p:cNvPr id="228" name="Arc 227">
                  <a:extLst>
                    <a:ext uri="{FF2B5EF4-FFF2-40B4-BE49-F238E27FC236}">
                      <a16:creationId xmlns:a16="http://schemas.microsoft.com/office/drawing/2014/main" id="{796EBAA0-8640-4712-B819-B4F49FC2755C}"/>
                    </a:ext>
                  </a:extLst>
                </p:cNvPr>
                <p:cNvSpPr/>
                <p:nvPr/>
              </p:nvSpPr>
              <p:spPr bwMode="auto">
                <a:xfrm>
                  <a:off x="1415886" y="1041079"/>
                  <a:ext cx="2424205" cy="2424206"/>
                </a:xfrm>
                <a:prstGeom prst="arc">
                  <a:avLst>
                    <a:gd name="adj1" fmla="val 18974969"/>
                    <a:gd name="adj2" fmla="val 13440053"/>
                  </a:avLst>
                </a:prstGeom>
                <a:noFill/>
                <a:ln w="25400" cap="rnd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  <p:sp>
              <p:nvSpPr>
                <p:cNvPr id="229" name="Arc 228">
                  <a:extLst>
                    <a:ext uri="{FF2B5EF4-FFF2-40B4-BE49-F238E27FC236}">
                      <a16:creationId xmlns:a16="http://schemas.microsoft.com/office/drawing/2014/main" id="{6252DE37-19CC-4337-8632-15B846680EEE}"/>
                    </a:ext>
                  </a:extLst>
                </p:cNvPr>
                <p:cNvSpPr/>
                <p:nvPr/>
              </p:nvSpPr>
              <p:spPr bwMode="auto">
                <a:xfrm>
                  <a:off x="1529519" y="2705031"/>
                  <a:ext cx="2196941" cy="2196939"/>
                </a:xfrm>
                <a:prstGeom prst="arc">
                  <a:avLst>
                    <a:gd name="adj1" fmla="val 14676154"/>
                    <a:gd name="adj2" fmla="val 17462254"/>
                  </a:avLst>
                </a:prstGeom>
                <a:noFill/>
                <a:ln w="25400" cap="rnd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222" name="Freeform 54">
              <a:extLst>
                <a:ext uri="{FF2B5EF4-FFF2-40B4-BE49-F238E27FC236}">
                  <a16:creationId xmlns:a16="http://schemas.microsoft.com/office/drawing/2014/main" id="{E53971C5-A968-4EA0-95D6-6F82EAE613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07378" y="3723755"/>
              <a:ext cx="240651" cy="240652"/>
            </a:xfrm>
            <a:custGeom>
              <a:avLst/>
              <a:gdLst>
                <a:gd name="T0" fmla="*/ 6224 w 6557"/>
                <a:gd name="T1" fmla="*/ 3482 h 6332"/>
                <a:gd name="T2" fmla="*/ 5320 w 6557"/>
                <a:gd name="T3" fmla="*/ 3271 h 6332"/>
                <a:gd name="T4" fmla="*/ 5169 w 6557"/>
                <a:gd name="T5" fmla="*/ 2593 h 6332"/>
                <a:gd name="T6" fmla="*/ 6028 w 6557"/>
                <a:gd name="T7" fmla="*/ 2066 h 6332"/>
                <a:gd name="T8" fmla="*/ 6149 w 6557"/>
                <a:gd name="T9" fmla="*/ 1553 h 6332"/>
                <a:gd name="T10" fmla="*/ 5636 w 6557"/>
                <a:gd name="T11" fmla="*/ 1432 h 6332"/>
                <a:gd name="T12" fmla="*/ 4792 w 6557"/>
                <a:gd name="T13" fmla="*/ 1945 h 6332"/>
                <a:gd name="T14" fmla="*/ 4174 w 6557"/>
                <a:gd name="T15" fmla="*/ 1357 h 6332"/>
                <a:gd name="T16" fmla="*/ 4385 w 6557"/>
                <a:gd name="T17" fmla="*/ 498 h 6332"/>
                <a:gd name="T18" fmla="*/ 4114 w 6557"/>
                <a:gd name="T19" fmla="*/ 46 h 6332"/>
                <a:gd name="T20" fmla="*/ 3662 w 6557"/>
                <a:gd name="T21" fmla="*/ 317 h 6332"/>
                <a:gd name="T22" fmla="*/ 3481 w 6557"/>
                <a:gd name="T23" fmla="*/ 1025 h 6332"/>
                <a:gd name="T24" fmla="*/ 2864 w 6557"/>
                <a:gd name="T25" fmla="*/ 935 h 6332"/>
                <a:gd name="T26" fmla="*/ 2065 w 6557"/>
                <a:gd name="T27" fmla="*/ 302 h 6332"/>
                <a:gd name="T28" fmla="*/ 1236 w 6557"/>
                <a:gd name="T29" fmla="*/ 1131 h 6332"/>
                <a:gd name="T30" fmla="*/ 1417 w 6557"/>
                <a:gd name="T31" fmla="*/ 1643 h 6332"/>
                <a:gd name="T32" fmla="*/ 1131 w 6557"/>
                <a:gd name="T33" fmla="*/ 2277 h 6332"/>
                <a:gd name="T34" fmla="*/ 498 w 6557"/>
                <a:gd name="T35" fmla="*/ 2126 h 6332"/>
                <a:gd name="T36" fmla="*/ 45 w 6557"/>
                <a:gd name="T37" fmla="*/ 2412 h 6332"/>
                <a:gd name="T38" fmla="*/ 332 w 6557"/>
                <a:gd name="T39" fmla="*/ 2865 h 6332"/>
                <a:gd name="T40" fmla="*/ 1085 w 6557"/>
                <a:gd name="T41" fmla="*/ 3045 h 6332"/>
                <a:gd name="T42" fmla="*/ 1402 w 6557"/>
                <a:gd name="T43" fmla="*/ 3994 h 6332"/>
                <a:gd name="T44" fmla="*/ 678 w 6557"/>
                <a:gd name="T45" fmla="*/ 4431 h 6332"/>
                <a:gd name="T46" fmla="*/ 558 w 6557"/>
                <a:gd name="T47" fmla="*/ 4944 h 6332"/>
                <a:gd name="T48" fmla="*/ 859 w 6557"/>
                <a:gd name="T49" fmla="*/ 5125 h 6332"/>
                <a:gd name="T50" fmla="*/ 1055 w 6557"/>
                <a:gd name="T51" fmla="*/ 5064 h 6332"/>
                <a:gd name="T52" fmla="*/ 1869 w 6557"/>
                <a:gd name="T53" fmla="*/ 4567 h 6332"/>
                <a:gd name="T54" fmla="*/ 2517 w 6557"/>
                <a:gd name="T55" fmla="*/ 5019 h 6332"/>
                <a:gd name="T56" fmla="*/ 2306 w 6557"/>
                <a:gd name="T57" fmla="*/ 5863 h 6332"/>
                <a:gd name="T58" fmla="*/ 2578 w 6557"/>
                <a:gd name="T59" fmla="*/ 6316 h 6332"/>
                <a:gd name="T60" fmla="*/ 2668 w 6557"/>
                <a:gd name="T61" fmla="*/ 6331 h 6332"/>
                <a:gd name="T62" fmla="*/ 3030 w 6557"/>
                <a:gd name="T63" fmla="*/ 6044 h 6332"/>
                <a:gd name="T64" fmla="*/ 3226 w 6557"/>
                <a:gd name="T65" fmla="*/ 5245 h 6332"/>
                <a:gd name="T66" fmla="*/ 4461 w 6557"/>
                <a:gd name="T67" fmla="*/ 5004 h 6332"/>
                <a:gd name="T68" fmla="*/ 5229 w 6557"/>
                <a:gd name="T69" fmla="*/ 4009 h 6332"/>
                <a:gd name="T70" fmla="*/ 6043 w 6557"/>
                <a:gd name="T71" fmla="*/ 4205 h 6332"/>
                <a:gd name="T72" fmla="*/ 6134 w 6557"/>
                <a:gd name="T73" fmla="*/ 4220 h 6332"/>
                <a:gd name="T74" fmla="*/ 6496 w 6557"/>
                <a:gd name="T75" fmla="*/ 3934 h 6332"/>
                <a:gd name="T76" fmla="*/ 6224 w 6557"/>
                <a:gd name="T77" fmla="*/ 3482 h 6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57" h="6332">
                  <a:moveTo>
                    <a:pt x="6224" y="3482"/>
                  </a:moveTo>
                  <a:lnTo>
                    <a:pt x="5320" y="3271"/>
                  </a:lnTo>
                  <a:cubicBezTo>
                    <a:pt x="5305" y="3045"/>
                    <a:pt x="5260" y="2819"/>
                    <a:pt x="5169" y="2593"/>
                  </a:cubicBezTo>
                  <a:lnTo>
                    <a:pt x="6028" y="2066"/>
                  </a:lnTo>
                  <a:cubicBezTo>
                    <a:pt x="6209" y="1960"/>
                    <a:pt x="6269" y="1719"/>
                    <a:pt x="6149" y="1553"/>
                  </a:cubicBezTo>
                  <a:cubicBezTo>
                    <a:pt x="6043" y="1372"/>
                    <a:pt x="5802" y="1312"/>
                    <a:pt x="5636" y="1432"/>
                  </a:cubicBezTo>
                  <a:lnTo>
                    <a:pt x="4792" y="1945"/>
                  </a:lnTo>
                  <a:cubicBezTo>
                    <a:pt x="4611" y="1704"/>
                    <a:pt x="4400" y="1508"/>
                    <a:pt x="4174" y="1357"/>
                  </a:cubicBezTo>
                  <a:lnTo>
                    <a:pt x="4385" y="498"/>
                  </a:lnTo>
                  <a:cubicBezTo>
                    <a:pt x="4431" y="302"/>
                    <a:pt x="4310" y="91"/>
                    <a:pt x="4114" y="46"/>
                  </a:cubicBezTo>
                  <a:cubicBezTo>
                    <a:pt x="3918" y="0"/>
                    <a:pt x="3707" y="121"/>
                    <a:pt x="3662" y="317"/>
                  </a:cubicBezTo>
                  <a:lnTo>
                    <a:pt x="3481" y="1025"/>
                  </a:lnTo>
                  <a:cubicBezTo>
                    <a:pt x="3271" y="965"/>
                    <a:pt x="3075" y="935"/>
                    <a:pt x="2864" y="935"/>
                  </a:cubicBezTo>
                  <a:cubicBezTo>
                    <a:pt x="2774" y="558"/>
                    <a:pt x="2442" y="302"/>
                    <a:pt x="2065" y="302"/>
                  </a:cubicBezTo>
                  <a:cubicBezTo>
                    <a:pt x="1613" y="302"/>
                    <a:pt x="1236" y="679"/>
                    <a:pt x="1236" y="1131"/>
                  </a:cubicBezTo>
                  <a:cubicBezTo>
                    <a:pt x="1236" y="1327"/>
                    <a:pt x="1296" y="1508"/>
                    <a:pt x="1417" y="1643"/>
                  </a:cubicBezTo>
                  <a:cubicBezTo>
                    <a:pt x="1281" y="1824"/>
                    <a:pt x="1191" y="2035"/>
                    <a:pt x="1131" y="2277"/>
                  </a:cubicBezTo>
                  <a:lnTo>
                    <a:pt x="498" y="2126"/>
                  </a:lnTo>
                  <a:cubicBezTo>
                    <a:pt x="302" y="2081"/>
                    <a:pt x="91" y="2201"/>
                    <a:pt x="45" y="2412"/>
                  </a:cubicBezTo>
                  <a:cubicBezTo>
                    <a:pt x="0" y="2608"/>
                    <a:pt x="121" y="2819"/>
                    <a:pt x="332" y="2865"/>
                  </a:cubicBezTo>
                  <a:lnTo>
                    <a:pt x="1085" y="3045"/>
                  </a:lnTo>
                  <a:cubicBezTo>
                    <a:pt x="1116" y="3361"/>
                    <a:pt x="1221" y="3693"/>
                    <a:pt x="1402" y="3994"/>
                  </a:cubicBezTo>
                  <a:lnTo>
                    <a:pt x="678" y="4431"/>
                  </a:lnTo>
                  <a:cubicBezTo>
                    <a:pt x="498" y="4537"/>
                    <a:pt x="437" y="4778"/>
                    <a:pt x="558" y="4944"/>
                  </a:cubicBezTo>
                  <a:cubicBezTo>
                    <a:pt x="603" y="5064"/>
                    <a:pt x="739" y="5125"/>
                    <a:pt x="859" y="5125"/>
                  </a:cubicBezTo>
                  <a:cubicBezTo>
                    <a:pt x="920" y="5125"/>
                    <a:pt x="995" y="5110"/>
                    <a:pt x="1055" y="5064"/>
                  </a:cubicBezTo>
                  <a:lnTo>
                    <a:pt x="1869" y="4567"/>
                  </a:lnTo>
                  <a:cubicBezTo>
                    <a:pt x="2065" y="4748"/>
                    <a:pt x="2276" y="4899"/>
                    <a:pt x="2517" y="5019"/>
                  </a:cubicBezTo>
                  <a:lnTo>
                    <a:pt x="2306" y="5863"/>
                  </a:lnTo>
                  <a:cubicBezTo>
                    <a:pt x="2261" y="6059"/>
                    <a:pt x="2382" y="6270"/>
                    <a:pt x="2578" y="6316"/>
                  </a:cubicBezTo>
                  <a:cubicBezTo>
                    <a:pt x="2608" y="6316"/>
                    <a:pt x="2638" y="6331"/>
                    <a:pt x="2668" y="6331"/>
                  </a:cubicBezTo>
                  <a:cubicBezTo>
                    <a:pt x="2834" y="6331"/>
                    <a:pt x="2985" y="6210"/>
                    <a:pt x="3030" y="6044"/>
                  </a:cubicBezTo>
                  <a:lnTo>
                    <a:pt x="3226" y="5245"/>
                  </a:lnTo>
                  <a:cubicBezTo>
                    <a:pt x="3647" y="5306"/>
                    <a:pt x="4084" y="5230"/>
                    <a:pt x="4461" y="5004"/>
                  </a:cubicBezTo>
                  <a:cubicBezTo>
                    <a:pt x="4838" y="4778"/>
                    <a:pt x="5109" y="4416"/>
                    <a:pt x="5229" y="4009"/>
                  </a:cubicBezTo>
                  <a:lnTo>
                    <a:pt x="6043" y="4205"/>
                  </a:lnTo>
                  <a:cubicBezTo>
                    <a:pt x="6074" y="4205"/>
                    <a:pt x="6104" y="4220"/>
                    <a:pt x="6134" y="4220"/>
                  </a:cubicBezTo>
                  <a:cubicBezTo>
                    <a:pt x="6300" y="4220"/>
                    <a:pt x="6465" y="4100"/>
                    <a:pt x="6496" y="3934"/>
                  </a:cubicBezTo>
                  <a:cubicBezTo>
                    <a:pt x="6556" y="3723"/>
                    <a:pt x="6420" y="3527"/>
                    <a:pt x="6224" y="3482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B2FEB-E44B-4808-93B0-F935D0D8A56A}"/>
              </a:ext>
            </a:extLst>
          </p:cNvPr>
          <p:cNvGrpSpPr/>
          <p:nvPr/>
        </p:nvGrpSpPr>
        <p:grpSpPr>
          <a:xfrm>
            <a:off x="895691" y="1513248"/>
            <a:ext cx="1062798" cy="2686467"/>
            <a:chOff x="895691" y="1513248"/>
            <a:chExt cx="1062798" cy="2686467"/>
          </a:xfrm>
        </p:grpSpPr>
        <p:sp>
          <p:nvSpPr>
            <p:cNvPr id="796" name="Rounded Rectangle 795"/>
            <p:cNvSpPr/>
            <p:nvPr/>
          </p:nvSpPr>
          <p:spPr>
            <a:xfrm>
              <a:off x="955450" y="1513248"/>
              <a:ext cx="957379" cy="2686467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895691" y="2507361"/>
              <a:ext cx="1062798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Continuous Trust Verification</a:t>
              </a:r>
            </a:p>
            <a:p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iscoSansTT ExtraLight"/>
                  <a:ea typeface="ＭＳ Ｐゴシック" charset="0"/>
                </a:rPr>
                <a:t>Users, devices, applications, and more</a:t>
              </a:r>
            </a:p>
          </p:txBody>
        </p:sp>
        <p:grpSp>
          <p:nvGrpSpPr>
            <p:cNvPr id="514" name="Group 513"/>
            <p:cNvGrpSpPr>
              <a:grpSpLocks noChangeAspect="1"/>
            </p:cNvGrpSpPr>
            <p:nvPr/>
          </p:nvGrpSpPr>
          <p:grpSpPr>
            <a:xfrm>
              <a:off x="1119611" y="1826692"/>
              <a:ext cx="629056" cy="623064"/>
              <a:chOff x="7217552" y="3327527"/>
              <a:chExt cx="524984" cy="519984"/>
            </a:xfrm>
            <a:solidFill>
              <a:schemeClr val="tx2"/>
            </a:solidFill>
          </p:grpSpPr>
          <p:sp>
            <p:nvSpPr>
              <p:cNvPr id="515" name="Freeform 108"/>
              <p:cNvSpPr>
                <a:spLocks/>
              </p:cNvSpPr>
              <p:nvPr/>
            </p:nvSpPr>
            <p:spPr bwMode="auto">
              <a:xfrm>
                <a:off x="7225552" y="3327527"/>
                <a:ext cx="516984" cy="387988"/>
              </a:xfrm>
              <a:custGeom>
                <a:avLst/>
                <a:gdLst>
                  <a:gd name="T0" fmla="*/ 199 w 219"/>
                  <a:gd name="T1" fmla="*/ 164 h 164"/>
                  <a:gd name="T2" fmla="*/ 197 w 219"/>
                  <a:gd name="T3" fmla="*/ 164 h 164"/>
                  <a:gd name="T4" fmla="*/ 194 w 219"/>
                  <a:gd name="T5" fmla="*/ 156 h 164"/>
                  <a:gd name="T6" fmla="*/ 199 w 219"/>
                  <a:gd name="T7" fmla="*/ 81 h 164"/>
                  <a:gd name="T8" fmla="*/ 150 w 219"/>
                  <a:gd name="T9" fmla="*/ 25 h 164"/>
                  <a:gd name="T10" fmla="*/ 75 w 219"/>
                  <a:gd name="T11" fmla="*/ 20 h 164"/>
                  <a:gd name="T12" fmla="*/ 19 w 219"/>
                  <a:gd name="T13" fmla="*/ 70 h 164"/>
                  <a:gd name="T14" fmla="*/ 12 w 219"/>
                  <a:gd name="T15" fmla="*/ 90 h 164"/>
                  <a:gd name="T16" fmla="*/ 5 w 219"/>
                  <a:gd name="T17" fmla="*/ 94 h 164"/>
                  <a:gd name="T18" fmla="*/ 0 w 219"/>
                  <a:gd name="T19" fmla="*/ 87 h 164"/>
                  <a:gd name="T20" fmla="*/ 9 w 219"/>
                  <a:gd name="T21" fmla="*/ 65 h 164"/>
                  <a:gd name="T22" fmla="*/ 71 w 219"/>
                  <a:gd name="T23" fmla="*/ 10 h 164"/>
                  <a:gd name="T24" fmla="*/ 155 w 219"/>
                  <a:gd name="T25" fmla="*/ 15 h 164"/>
                  <a:gd name="T26" fmla="*/ 210 w 219"/>
                  <a:gd name="T27" fmla="*/ 78 h 164"/>
                  <a:gd name="T28" fmla="*/ 204 w 219"/>
                  <a:gd name="T29" fmla="*/ 161 h 164"/>
                  <a:gd name="T30" fmla="*/ 199 w 219"/>
                  <a:gd name="T3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9" h="164">
                    <a:moveTo>
                      <a:pt x="199" y="164"/>
                    </a:moveTo>
                    <a:cubicBezTo>
                      <a:pt x="198" y="164"/>
                      <a:pt x="197" y="164"/>
                      <a:pt x="197" y="164"/>
                    </a:cubicBezTo>
                    <a:cubicBezTo>
                      <a:pt x="194" y="162"/>
                      <a:pt x="193" y="159"/>
                      <a:pt x="194" y="156"/>
                    </a:cubicBezTo>
                    <a:cubicBezTo>
                      <a:pt x="206" y="133"/>
                      <a:pt x="207" y="106"/>
                      <a:pt x="199" y="81"/>
                    </a:cubicBezTo>
                    <a:cubicBezTo>
                      <a:pt x="191" y="57"/>
                      <a:pt x="173" y="37"/>
                      <a:pt x="150" y="25"/>
                    </a:cubicBezTo>
                    <a:cubicBezTo>
                      <a:pt x="126" y="14"/>
                      <a:pt x="100" y="12"/>
                      <a:pt x="75" y="20"/>
                    </a:cubicBezTo>
                    <a:cubicBezTo>
                      <a:pt x="50" y="29"/>
                      <a:pt x="31" y="46"/>
                      <a:pt x="19" y="70"/>
                    </a:cubicBezTo>
                    <a:cubicBezTo>
                      <a:pt x="16" y="76"/>
                      <a:pt x="13" y="83"/>
                      <a:pt x="12" y="90"/>
                    </a:cubicBezTo>
                    <a:cubicBezTo>
                      <a:pt x="11" y="93"/>
                      <a:pt x="8" y="95"/>
                      <a:pt x="5" y="94"/>
                    </a:cubicBezTo>
                    <a:cubicBezTo>
                      <a:pt x="2" y="94"/>
                      <a:pt x="0" y="90"/>
                      <a:pt x="0" y="87"/>
                    </a:cubicBezTo>
                    <a:cubicBezTo>
                      <a:pt x="2" y="80"/>
                      <a:pt x="5" y="72"/>
                      <a:pt x="9" y="65"/>
                    </a:cubicBezTo>
                    <a:cubicBezTo>
                      <a:pt x="22" y="38"/>
                      <a:pt x="44" y="19"/>
                      <a:pt x="71" y="10"/>
                    </a:cubicBezTo>
                    <a:cubicBezTo>
                      <a:pt x="99" y="0"/>
                      <a:pt x="129" y="2"/>
                      <a:pt x="155" y="15"/>
                    </a:cubicBezTo>
                    <a:cubicBezTo>
                      <a:pt x="181" y="28"/>
                      <a:pt x="200" y="50"/>
                      <a:pt x="210" y="78"/>
                    </a:cubicBezTo>
                    <a:cubicBezTo>
                      <a:pt x="219" y="105"/>
                      <a:pt x="217" y="135"/>
                      <a:pt x="204" y="161"/>
                    </a:cubicBezTo>
                    <a:cubicBezTo>
                      <a:pt x="203" y="163"/>
                      <a:pt x="201" y="164"/>
                      <a:pt x="199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6" name="Freeform 109"/>
              <p:cNvSpPr>
                <a:spLocks/>
              </p:cNvSpPr>
              <p:nvPr/>
            </p:nvSpPr>
            <p:spPr bwMode="auto">
              <a:xfrm>
                <a:off x="7255551" y="3509521"/>
                <a:ext cx="302991" cy="316990"/>
              </a:xfrm>
              <a:custGeom>
                <a:avLst/>
                <a:gdLst>
                  <a:gd name="T0" fmla="*/ 50 w 128"/>
                  <a:gd name="T1" fmla="*/ 134 h 134"/>
                  <a:gd name="T2" fmla="*/ 45 w 128"/>
                  <a:gd name="T3" fmla="*/ 131 h 134"/>
                  <a:gd name="T4" fmla="*/ 47 w 128"/>
                  <a:gd name="T5" fmla="*/ 123 h 134"/>
                  <a:gd name="T6" fmla="*/ 94 w 128"/>
                  <a:gd name="T7" fmla="*/ 81 h 134"/>
                  <a:gd name="T8" fmla="*/ 113 w 128"/>
                  <a:gd name="T9" fmla="*/ 40 h 134"/>
                  <a:gd name="T10" fmla="*/ 102 w 128"/>
                  <a:gd name="T11" fmla="*/ 18 h 134"/>
                  <a:gd name="T12" fmla="*/ 76 w 128"/>
                  <a:gd name="T13" fmla="*/ 27 h 134"/>
                  <a:gd name="T14" fmla="*/ 71 w 128"/>
                  <a:gd name="T15" fmla="*/ 37 h 134"/>
                  <a:gd name="T16" fmla="*/ 53 w 128"/>
                  <a:gd name="T17" fmla="*/ 70 h 134"/>
                  <a:gd name="T18" fmla="*/ 8 w 128"/>
                  <a:gd name="T19" fmla="*/ 96 h 134"/>
                  <a:gd name="T20" fmla="*/ 1 w 128"/>
                  <a:gd name="T21" fmla="*/ 92 h 134"/>
                  <a:gd name="T22" fmla="*/ 4 w 128"/>
                  <a:gd name="T23" fmla="*/ 85 h 134"/>
                  <a:gd name="T24" fmla="*/ 44 w 128"/>
                  <a:gd name="T25" fmla="*/ 63 h 134"/>
                  <a:gd name="T26" fmla="*/ 61 w 128"/>
                  <a:gd name="T27" fmla="*/ 32 h 134"/>
                  <a:gd name="T28" fmla="*/ 65 w 128"/>
                  <a:gd name="T29" fmla="*/ 22 h 134"/>
                  <a:gd name="T30" fmla="*/ 107 w 128"/>
                  <a:gd name="T31" fmla="*/ 8 h 134"/>
                  <a:gd name="T32" fmla="*/ 123 w 128"/>
                  <a:gd name="T33" fmla="*/ 44 h 134"/>
                  <a:gd name="T34" fmla="*/ 104 w 128"/>
                  <a:gd name="T35" fmla="*/ 88 h 134"/>
                  <a:gd name="T36" fmla="*/ 52 w 128"/>
                  <a:gd name="T37" fmla="*/ 133 h 134"/>
                  <a:gd name="T38" fmla="*/ 50 w 128"/>
                  <a:gd name="T3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34">
                    <a:moveTo>
                      <a:pt x="50" y="134"/>
                    </a:moveTo>
                    <a:cubicBezTo>
                      <a:pt x="48" y="134"/>
                      <a:pt x="46" y="133"/>
                      <a:pt x="45" y="131"/>
                    </a:cubicBezTo>
                    <a:cubicBezTo>
                      <a:pt x="43" y="128"/>
                      <a:pt x="44" y="125"/>
                      <a:pt x="47" y="123"/>
                    </a:cubicBezTo>
                    <a:cubicBezTo>
                      <a:pt x="47" y="123"/>
                      <a:pt x="78" y="106"/>
                      <a:pt x="94" y="81"/>
                    </a:cubicBezTo>
                    <a:cubicBezTo>
                      <a:pt x="104" y="67"/>
                      <a:pt x="110" y="48"/>
                      <a:pt x="113" y="40"/>
                    </a:cubicBezTo>
                    <a:cubicBezTo>
                      <a:pt x="116" y="30"/>
                      <a:pt x="113" y="23"/>
                      <a:pt x="102" y="18"/>
                    </a:cubicBezTo>
                    <a:cubicBezTo>
                      <a:pt x="93" y="13"/>
                      <a:pt x="81" y="17"/>
                      <a:pt x="76" y="27"/>
                    </a:cubicBezTo>
                    <a:cubicBezTo>
                      <a:pt x="74" y="30"/>
                      <a:pt x="73" y="33"/>
                      <a:pt x="71" y="37"/>
                    </a:cubicBezTo>
                    <a:cubicBezTo>
                      <a:pt x="66" y="47"/>
                      <a:pt x="61" y="60"/>
                      <a:pt x="53" y="70"/>
                    </a:cubicBezTo>
                    <a:cubicBezTo>
                      <a:pt x="41" y="86"/>
                      <a:pt x="9" y="96"/>
                      <a:pt x="8" y="96"/>
                    </a:cubicBezTo>
                    <a:cubicBezTo>
                      <a:pt x="5" y="97"/>
                      <a:pt x="2" y="95"/>
                      <a:pt x="1" y="92"/>
                    </a:cubicBezTo>
                    <a:cubicBezTo>
                      <a:pt x="0" y="89"/>
                      <a:pt x="1" y="86"/>
                      <a:pt x="4" y="85"/>
                    </a:cubicBezTo>
                    <a:cubicBezTo>
                      <a:pt x="13" y="83"/>
                      <a:pt x="36" y="74"/>
                      <a:pt x="44" y="63"/>
                    </a:cubicBezTo>
                    <a:cubicBezTo>
                      <a:pt x="51" y="54"/>
                      <a:pt x="56" y="42"/>
                      <a:pt x="61" y="32"/>
                    </a:cubicBezTo>
                    <a:cubicBezTo>
                      <a:pt x="62" y="28"/>
                      <a:pt x="64" y="25"/>
                      <a:pt x="65" y="22"/>
                    </a:cubicBezTo>
                    <a:cubicBezTo>
                      <a:pt x="73" y="6"/>
                      <a:pt x="92" y="0"/>
                      <a:pt x="107" y="8"/>
                    </a:cubicBezTo>
                    <a:cubicBezTo>
                      <a:pt x="123" y="15"/>
                      <a:pt x="128" y="28"/>
                      <a:pt x="123" y="44"/>
                    </a:cubicBezTo>
                    <a:cubicBezTo>
                      <a:pt x="121" y="52"/>
                      <a:pt x="114" y="72"/>
                      <a:pt x="104" y="88"/>
                    </a:cubicBezTo>
                    <a:cubicBezTo>
                      <a:pt x="86" y="115"/>
                      <a:pt x="54" y="132"/>
                      <a:pt x="52" y="133"/>
                    </a:cubicBezTo>
                    <a:cubicBezTo>
                      <a:pt x="51" y="134"/>
                      <a:pt x="51" y="134"/>
                      <a:pt x="5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7" name="Freeform 110"/>
              <p:cNvSpPr>
                <a:spLocks/>
              </p:cNvSpPr>
              <p:nvPr/>
            </p:nvSpPr>
            <p:spPr bwMode="auto">
              <a:xfrm>
                <a:off x="7227552" y="3455523"/>
                <a:ext cx="398988" cy="391988"/>
              </a:xfrm>
              <a:custGeom>
                <a:avLst/>
                <a:gdLst>
                  <a:gd name="T0" fmla="*/ 94 w 169"/>
                  <a:gd name="T1" fmla="*/ 166 h 166"/>
                  <a:gd name="T2" fmla="*/ 89 w 169"/>
                  <a:gd name="T3" fmla="*/ 164 h 166"/>
                  <a:gd name="T4" fmla="*/ 90 w 169"/>
                  <a:gd name="T5" fmla="*/ 156 h 166"/>
                  <a:gd name="T6" fmla="*/ 129 w 169"/>
                  <a:gd name="T7" fmla="*/ 117 h 166"/>
                  <a:gd name="T8" fmla="*/ 147 w 169"/>
                  <a:gd name="T9" fmla="*/ 77 h 166"/>
                  <a:gd name="T10" fmla="*/ 126 w 169"/>
                  <a:gd name="T11" fmla="*/ 18 h 166"/>
                  <a:gd name="T12" fmla="*/ 64 w 169"/>
                  <a:gd name="T13" fmla="*/ 39 h 166"/>
                  <a:gd name="T14" fmla="*/ 63 w 169"/>
                  <a:gd name="T15" fmla="*/ 42 h 166"/>
                  <a:gd name="T16" fmla="*/ 49 w 169"/>
                  <a:gd name="T17" fmla="*/ 71 h 166"/>
                  <a:gd name="T18" fmla="*/ 7 w 169"/>
                  <a:gd name="T19" fmla="*/ 96 h 166"/>
                  <a:gd name="T20" fmla="*/ 0 w 169"/>
                  <a:gd name="T21" fmla="*/ 92 h 166"/>
                  <a:gd name="T22" fmla="*/ 5 w 169"/>
                  <a:gd name="T23" fmla="*/ 85 h 166"/>
                  <a:gd name="T24" fmla="*/ 40 w 169"/>
                  <a:gd name="T25" fmla="*/ 65 h 166"/>
                  <a:gd name="T26" fmla="*/ 52 w 169"/>
                  <a:gd name="T27" fmla="*/ 39 h 166"/>
                  <a:gd name="T28" fmla="*/ 54 w 169"/>
                  <a:gd name="T29" fmla="*/ 33 h 166"/>
                  <a:gd name="T30" fmla="*/ 87 w 169"/>
                  <a:gd name="T31" fmla="*/ 5 h 166"/>
                  <a:gd name="T32" fmla="*/ 131 w 169"/>
                  <a:gd name="T33" fmla="*/ 7 h 166"/>
                  <a:gd name="T34" fmla="*/ 158 w 169"/>
                  <a:gd name="T35" fmla="*/ 81 h 166"/>
                  <a:gd name="T36" fmla="*/ 138 w 169"/>
                  <a:gd name="T37" fmla="*/ 123 h 166"/>
                  <a:gd name="T38" fmla="*/ 97 w 169"/>
                  <a:gd name="T39" fmla="*/ 165 h 166"/>
                  <a:gd name="T40" fmla="*/ 94 w 169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166">
                    <a:moveTo>
                      <a:pt x="94" y="166"/>
                    </a:moveTo>
                    <a:cubicBezTo>
                      <a:pt x="92" y="166"/>
                      <a:pt x="91" y="166"/>
                      <a:pt x="89" y="164"/>
                    </a:cubicBezTo>
                    <a:cubicBezTo>
                      <a:pt x="87" y="162"/>
                      <a:pt x="88" y="158"/>
                      <a:pt x="90" y="156"/>
                    </a:cubicBezTo>
                    <a:cubicBezTo>
                      <a:pt x="91" y="156"/>
                      <a:pt x="115" y="137"/>
                      <a:pt x="129" y="117"/>
                    </a:cubicBezTo>
                    <a:cubicBezTo>
                      <a:pt x="136" y="106"/>
                      <a:pt x="142" y="93"/>
                      <a:pt x="147" y="77"/>
                    </a:cubicBezTo>
                    <a:cubicBezTo>
                      <a:pt x="157" y="48"/>
                      <a:pt x="150" y="29"/>
                      <a:pt x="126" y="18"/>
                    </a:cubicBezTo>
                    <a:cubicBezTo>
                      <a:pt x="103" y="6"/>
                      <a:pt x="77" y="16"/>
                      <a:pt x="64" y="39"/>
                    </a:cubicBezTo>
                    <a:cubicBezTo>
                      <a:pt x="64" y="39"/>
                      <a:pt x="63" y="41"/>
                      <a:pt x="63" y="42"/>
                    </a:cubicBezTo>
                    <a:cubicBezTo>
                      <a:pt x="60" y="49"/>
                      <a:pt x="56" y="60"/>
                      <a:pt x="49" y="71"/>
                    </a:cubicBezTo>
                    <a:cubicBezTo>
                      <a:pt x="39" y="88"/>
                      <a:pt x="9" y="96"/>
                      <a:pt x="7" y="96"/>
                    </a:cubicBezTo>
                    <a:cubicBezTo>
                      <a:pt x="4" y="97"/>
                      <a:pt x="1" y="95"/>
                      <a:pt x="0" y="92"/>
                    </a:cubicBezTo>
                    <a:cubicBezTo>
                      <a:pt x="0" y="89"/>
                      <a:pt x="2" y="86"/>
                      <a:pt x="5" y="85"/>
                    </a:cubicBezTo>
                    <a:cubicBezTo>
                      <a:pt x="12" y="83"/>
                      <a:pt x="33" y="76"/>
                      <a:pt x="40" y="65"/>
                    </a:cubicBezTo>
                    <a:cubicBezTo>
                      <a:pt x="46" y="55"/>
                      <a:pt x="50" y="45"/>
                      <a:pt x="52" y="39"/>
                    </a:cubicBezTo>
                    <a:cubicBezTo>
                      <a:pt x="53" y="36"/>
                      <a:pt x="53" y="34"/>
                      <a:pt x="54" y="33"/>
                    </a:cubicBezTo>
                    <a:cubicBezTo>
                      <a:pt x="62" y="20"/>
                      <a:pt x="73" y="10"/>
                      <a:pt x="87" y="5"/>
                    </a:cubicBezTo>
                    <a:cubicBezTo>
                      <a:pt x="102" y="0"/>
                      <a:pt x="117" y="1"/>
                      <a:pt x="131" y="7"/>
                    </a:cubicBezTo>
                    <a:cubicBezTo>
                      <a:pt x="160" y="22"/>
                      <a:pt x="169" y="46"/>
                      <a:pt x="158" y="81"/>
                    </a:cubicBezTo>
                    <a:cubicBezTo>
                      <a:pt x="152" y="98"/>
                      <a:pt x="146" y="112"/>
                      <a:pt x="138" y="123"/>
                    </a:cubicBezTo>
                    <a:cubicBezTo>
                      <a:pt x="123" y="145"/>
                      <a:pt x="98" y="164"/>
                      <a:pt x="97" y="165"/>
                    </a:cubicBezTo>
                    <a:cubicBezTo>
                      <a:pt x="96" y="166"/>
                      <a:pt x="95" y="166"/>
                      <a:pt x="94" y="1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8" name="Freeform 111"/>
              <p:cNvSpPr>
                <a:spLocks/>
              </p:cNvSpPr>
              <p:nvPr/>
            </p:nvSpPr>
            <p:spPr bwMode="auto">
              <a:xfrm>
                <a:off x="7217552" y="3370526"/>
                <a:ext cx="479985" cy="464986"/>
              </a:xfrm>
              <a:custGeom>
                <a:avLst/>
                <a:gdLst>
                  <a:gd name="T0" fmla="*/ 141 w 203"/>
                  <a:gd name="T1" fmla="*/ 197 h 197"/>
                  <a:gd name="T2" fmla="*/ 137 w 203"/>
                  <a:gd name="T3" fmla="*/ 196 h 197"/>
                  <a:gd name="T4" fmla="*/ 137 w 203"/>
                  <a:gd name="T5" fmla="*/ 188 h 197"/>
                  <a:gd name="T6" fmla="*/ 171 w 203"/>
                  <a:gd name="T7" fmla="*/ 133 h 197"/>
                  <a:gd name="T8" fmla="*/ 141 w 203"/>
                  <a:gd name="T9" fmla="*/ 30 h 197"/>
                  <a:gd name="T10" fmla="*/ 45 w 203"/>
                  <a:gd name="T11" fmla="*/ 63 h 197"/>
                  <a:gd name="T12" fmla="*/ 41 w 203"/>
                  <a:gd name="T13" fmla="*/ 75 h 197"/>
                  <a:gd name="T14" fmla="*/ 38 w 203"/>
                  <a:gd name="T15" fmla="*/ 82 h 197"/>
                  <a:gd name="T16" fmla="*/ 7 w 203"/>
                  <a:gd name="T17" fmla="*/ 106 h 197"/>
                  <a:gd name="T18" fmla="*/ 0 w 203"/>
                  <a:gd name="T19" fmla="*/ 102 h 197"/>
                  <a:gd name="T20" fmla="*/ 5 w 203"/>
                  <a:gd name="T21" fmla="*/ 95 h 197"/>
                  <a:gd name="T22" fmla="*/ 28 w 203"/>
                  <a:gd name="T23" fmla="*/ 78 h 197"/>
                  <a:gd name="T24" fmla="*/ 30 w 203"/>
                  <a:gd name="T25" fmla="*/ 72 h 197"/>
                  <a:gd name="T26" fmla="*/ 35 w 203"/>
                  <a:gd name="T27" fmla="*/ 58 h 197"/>
                  <a:gd name="T28" fmla="*/ 146 w 203"/>
                  <a:gd name="T29" fmla="*/ 20 h 197"/>
                  <a:gd name="T30" fmla="*/ 182 w 203"/>
                  <a:gd name="T31" fmla="*/ 137 h 197"/>
                  <a:gd name="T32" fmla="*/ 146 w 203"/>
                  <a:gd name="T33" fmla="*/ 195 h 197"/>
                  <a:gd name="T34" fmla="*/ 141 w 203"/>
                  <a:gd name="T3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197">
                    <a:moveTo>
                      <a:pt x="141" y="197"/>
                    </a:moveTo>
                    <a:cubicBezTo>
                      <a:pt x="140" y="197"/>
                      <a:pt x="139" y="197"/>
                      <a:pt x="137" y="196"/>
                    </a:cubicBezTo>
                    <a:cubicBezTo>
                      <a:pt x="135" y="194"/>
                      <a:pt x="135" y="190"/>
                      <a:pt x="137" y="188"/>
                    </a:cubicBezTo>
                    <a:cubicBezTo>
                      <a:pt x="137" y="188"/>
                      <a:pt x="159" y="163"/>
                      <a:pt x="171" y="133"/>
                    </a:cubicBezTo>
                    <a:cubicBezTo>
                      <a:pt x="190" y="86"/>
                      <a:pt x="179" y="49"/>
                      <a:pt x="141" y="30"/>
                    </a:cubicBezTo>
                    <a:cubicBezTo>
                      <a:pt x="106" y="13"/>
                      <a:pt x="62" y="27"/>
                      <a:pt x="45" y="63"/>
                    </a:cubicBezTo>
                    <a:cubicBezTo>
                      <a:pt x="43" y="67"/>
                      <a:pt x="42" y="71"/>
                      <a:pt x="41" y="75"/>
                    </a:cubicBezTo>
                    <a:cubicBezTo>
                      <a:pt x="40" y="77"/>
                      <a:pt x="39" y="80"/>
                      <a:pt x="38" y="82"/>
                    </a:cubicBezTo>
                    <a:cubicBezTo>
                      <a:pt x="32" y="100"/>
                      <a:pt x="8" y="106"/>
                      <a:pt x="7" y="106"/>
                    </a:cubicBezTo>
                    <a:cubicBezTo>
                      <a:pt x="4" y="107"/>
                      <a:pt x="1" y="105"/>
                      <a:pt x="0" y="102"/>
                    </a:cubicBezTo>
                    <a:cubicBezTo>
                      <a:pt x="0" y="99"/>
                      <a:pt x="1" y="96"/>
                      <a:pt x="5" y="95"/>
                    </a:cubicBezTo>
                    <a:cubicBezTo>
                      <a:pt x="5" y="95"/>
                      <a:pt x="24" y="91"/>
                      <a:pt x="28" y="78"/>
                    </a:cubicBezTo>
                    <a:cubicBezTo>
                      <a:pt x="28" y="76"/>
                      <a:pt x="29" y="74"/>
                      <a:pt x="30" y="72"/>
                    </a:cubicBezTo>
                    <a:cubicBezTo>
                      <a:pt x="31" y="67"/>
                      <a:pt x="32" y="63"/>
                      <a:pt x="35" y="58"/>
                    </a:cubicBezTo>
                    <a:cubicBezTo>
                      <a:pt x="55" y="17"/>
                      <a:pt x="105" y="0"/>
                      <a:pt x="146" y="20"/>
                    </a:cubicBezTo>
                    <a:cubicBezTo>
                      <a:pt x="190" y="41"/>
                      <a:pt x="203" y="85"/>
                      <a:pt x="182" y="137"/>
                    </a:cubicBezTo>
                    <a:cubicBezTo>
                      <a:pt x="169" y="169"/>
                      <a:pt x="146" y="194"/>
                      <a:pt x="146" y="195"/>
                    </a:cubicBezTo>
                    <a:cubicBezTo>
                      <a:pt x="144" y="197"/>
                      <a:pt x="143" y="197"/>
                      <a:pt x="141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9" name="Freeform 112"/>
              <p:cNvSpPr>
                <a:spLocks/>
              </p:cNvSpPr>
              <p:nvPr/>
            </p:nvSpPr>
            <p:spPr bwMode="auto">
              <a:xfrm>
                <a:off x="7295550" y="3585519"/>
                <a:ext cx="191994" cy="202994"/>
              </a:xfrm>
              <a:custGeom>
                <a:avLst/>
                <a:gdLst>
                  <a:gd name="T0" fmla="*/ 7 w 81"/>
                  <a:gd name="T1" fmla="*/ 86 h 86"/>
                  <a:gd name="T2" fmla="*/ 2 w 81"/>
                  <a:gd name="T3" fmla="*/ 83 h 86"/>
                  <a:gd name="T4" fmla="*/ 4 w 81"/>
                  <a:gd name="T5" fmla="*/ 75 h 86"/>
                  <a:gd name="T6" fmla="*/ 45 w 81"/>
                  <a:gd name="T7" fmla="*/ 48 h 86"/>
                  <a:gd name="T8" fmla="*/ 69 w 81"/>
                  <a:gd name="T9" fmla="*/ 5 h 86"/>
                  <a:gd name="T10" fmla="*/ 76 w 81"/>
                  <a:gd name="T11" fmla="*/ 0 h 86"/>
                  <a:gd name="T12" fmla="*/ 81 w 81"/>
                  <a:gd name="T13" fmla="*/ 7 h 86"/>
                  <a:gd name="T14" fmla="*/ 54 w 81"/>
                  <a:gd name="T15" fmla="*/ 56 h 86"/>
                  <a:gd name="T16" fmla="*/ 9 w 81"/>
                  <a:gd name="T17" fmla="*/ 86 h 86"/>
                  <a:gd name="T18" fmla="*/ 7 w 81"/>
                  <a:gd name="T1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6">
                    <a:moveTo>
                      <a:pt x="7" y="86"/>
                    </a:moveTo>
                    <a:cubicBezTo>
                      <a:pt x="5" y="86"/>
                      <a:pt x="3" y="85"/>
                      <a:pt x="2" y="83"/>
                    </a:cubicBezTo>
                    <a:cubicBezTo>
                      <a:pt x="0" y="80"/>
                      <a:pt x="2" y="76"/>
                      <a:pt x="4" y="75"/>
                    </a:cubicBezTo>
                    <a:cubicBezTo>
                      <a:pt x="5" y="75"/>
                      <a:pt x="33" y="62"/>
                      <a:pt x="45" y="48"/>
                    </a:cubicBezTo>
                    <a:cubicBezTo>
                      <a:pt x="65" y="26"/>
                      <a:pt x="69" y="5"/>
                      <a:pt x="69" y="5"/>
                    </a:cubicBezTo>
                    <a:cubicBezTo>
                      <a:pt x="70" y="2"/>
                      <a:pt x="73" y="0"/>
                      <a:pt x="76" y="0"/>
                    </a:cubicBezTo>
                    <a:cubicBezTo>
                      <a:pt x="79" y="1"/>
                      <a:pt x="81" y="4"/>
                      <a:pt x="81" y="7"/>
                    </a:cubicBezTo>
                    <a:cubicBezTo>
                      <a:pt x="80" y="8"/>
                      <a:pt x="75" y="31"/>
                      <a:pt x="54" y="56"/>
                    </a:cubicBezTo>
                    <a:cubicBezTo>
                      <a:pt x="39" y="72"/>
                      <a:pt x="10" y="85"/>
                      <a:pt x="9" y="86"/>
                    </a:cubicBezTo>
                    <a:cubicBezTo>
                      <a:pt x="8" y="86"/>
                      <a:pt x="8" y="86"/>
                      <a:pt x="7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64F2B2-E92B-4843-89F0-C6DF2A25C18F}"/>
              </a:ext>
            </a:extLst>
          </p:cNvPr>
          <p:cNvGrpSpPr/>
          <p:nvPr/>
        </p:nvGrpSpPr>
        <p:grpSpPr>
          <a:xfrm>
            <a:off x="6374882" y="1899889"/>
            <a:ext cx="466570" cy="1915616"/>
            <a:chOff x="6374882" y="1899889"/>
            <a:chExt cx="466570" cy="1915616"/>
          </a:xfrm>
        </p:grpSpPr>
        <p:cxnSp>
          <p:nvCxnSpPr>
            <p:cNvPr id="257" name="Straight Arrow Connector 45">
              <a:extLst>
                <a:ext uri="{FF2B5EF4-FFF2-40B4-BE49-F238E27FC236}">
                  <a16:creationId xmlns:a16="http://schemas.microsoft.com/office/drawing/2014/main" id="{065EC336-0690-47E4-970A-6711B17D6245}"/>
                </a:ext>
              </a:extLst>
            </p:cNvPr>
            <p:cNvCxnSpPr/>
            <p:nvPr/>
          </p:nvCxnSpPr>
          <p:spPr>
            <a:xfrm flipV="1">
              <a:off x="6381119" y="1899889"/>
              <a:ext cx="10799" cy="1915616"/>
            </a:xfrm>
            <a:prstGeom prst="bentConnector3">
              <a:avLst>
                <a:gd name="adj1" fmla="val 1800000"/>
              </a:avLst>
            </a:prstGeom>
            <a:ln w="25400" cap="rnd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DE74C730-402B-43D7-B1E3-801E0D9469DF}"/>
                </a:ext>
              </a:extLst>
            </p:cNvPr>
            <p:cNvCxnSpPr/>
            <p:nvPr/>
          </p:nvCxnSpPr>
          <p:spPr>
            <a:xfrm>
              <a:off x="6374882" y="2852815"/>
              <a:ext cx="466570" cy="31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581EFC-5792-4D41-860B-A3925F4E02F3}"/>
              </a:ext>
            </a:extLst>
          </p:cNvPr>
          <p:cNvGrpSpPr/>
          <p:nvPr/>
        </p:nvGrpSpPr>
        <p:grpSpPr>
          <a:xfrm>
            <a:off x="2359735" y="2473489"/>
            <a:ext cx="4012747" cy="768416"/>
            <a:chOff x="2359735" y="2473489"/>
            <a:chExt cx="4012747" cy="768416"/>
          </a:xfrm>
        </p:grpSpPr>
        <p:sp>
          <p:nvSpPr>
            <p:cNvPr id="211" name="Rounded Rectangle 210"/>
            <p:cNvSpPr/>
            <p:nvPr/>
          </p:nvSpPr>
          <p:spPr>
            <a:xfrm>
              <a:off x="2359735" y="2473489"/>
              <a:ext cx="4012747" cy="76841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213" name="Round Same Side Corner Rectangle 212"/>
            <p:cNvSpPr/>
            <p:nvPr/>
          </p:nvSpPr>
          <p:spPr>
            <a:xfrm>
              <a:off x="2930297" y="2473489"/>
              <a:ext cx="2871622" cy="212371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Enforcement Everywhere</a:t>
              </a: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C6FB65B-1476-4554-A8A3-28489142BBE8}"/>
                </a:ext>
              </a:extLst>
            </p:cNvPr>
            <p:cNvGrpSpPr/>
            <p:nvPr/>
          </p:nvGrpSpPr>
          <p:grpSpPr>
            <a:xfrm>
              <a:off x="3488735" y="2774145"/>
              <a:ext cx="955484" cy="463710"/>
              <a:chOff x="3894985" y="2792679"/>
              <a:chExt cx="955484" cy="463710"/>
            </a:xfrm>
          </p:grpSpPr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F84CA89B-B87D-4CF5-AF9C-03291CE667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65707" y="2792679"/>
                <a:ext cx="414040" cy="228254"/>
                <a:chOff x="572756" y="4356495"/>
                <a:chExt cx="701979" cy="386989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02" name="Freeform 294">
                  <a:extLst>
                    <a:ext uri="{FF2B5EF4-FFF2-40B4-BE49-F238E27FC236}">
                      <a16:creationId xmlns:a16="http://schemas.microsoft.com/office/drawing/2014/main" id="{77C249C0-AAD3-40E4-8E1A-BCDFB23A18A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72756" y="4701485"/>
                  <a:ext cx="701979" cy="41999"/>
                </a:xfrm>
                <a:custGeom>
                  <a:avLst/>
                  <a:gdLst>
                    <a:gd name="T0" fmla="*/ 288 w 297"/>
                    <a:gd name="T1" fmla="*/ 18 h 18"/>
                    <a:gd name="T2" fmla="*/ 10 w 297"/>
                    <a:gd name="T3" fmla="*/ 18 h 18"/>
                    <a:gd name="T4" fmla="*/ 0 w 297"/>
                    <a:gd name="T5" fmla="*/ 9 h 18"/>
                    <a:gd name="T6" fmla="*/ 10 w 297"/>
                    <a:gd name="T7" fmla="*/ 0 h 18"/>
                    <a:gd name="T8" fmla="*/ 288 w 297"/>
                    <a:gd name="T9" fmla="*/ 0 h 18"/>
                    <a:gd name="T10" fmla="*/ 297 w 297"/>
                    <a:gd name="T11" fmla="*/ 9 h 18"/>
                    <a:gd name="T12" fmla="*/ 288 w 297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18">
                      <a:moveTo>
                        <a:pt x="288" y="18"/>
                      </a:move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3" y="0"/>
                        <a:pt x="297" y="4"/>
                        <a:pt x="297" y="9"/>
                      </a:cubicBezTo>
                      <a:cubicBezTo>
                        <a:pt x="297" y="14"/>
                        <a:pt x="293" y="18"/>
                        <a:pt x="28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03" name="Freeform 295">
                  <a:extLst>
                    <a:ext uri="{FF2B5EF4-FFF2-40B4-BE49-F238E27FC236}">
                      <a16:creationId xmlns:a16="http://schemas.microsoft.com/office/drawing/2014/main" id="{52D97A3A-DA81-4264-8763-4D048221BD3A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650754" y="4356495"/>
                  <a:ext cx="545983" cy="306991"/>
                </a:xfrm>
                <a:custGeom>
                  <a:avLst/>
                  <a:gdLst>
                    <a:gd name="T0" fmla="*/ 216 w 231"/>
                    <a:gd name="T1" fmla="*/ 11 h 130"/>
                    <a:gd name="T2" fmla="*/ 221 w 231"/>
                    <a:gd name="T3" fmla="*/ 16 h 130"/>
                    <a:gd name="T4" fmla="*/ 221 w 231"/>
                    <a:gd name="T5" fmla="*/ 115 h 130"/>
                    <a:gd name="T6" fmla="*/ 216 w 231"/>
                    <a:gd name="T7" fmla="*/ 120 h 130"/>
                    <a:gd name="T8" fmla="*/ 15 w 231"/>
                    <a:gd name="T9" fmla="*/ 120 h 130"/>
                    <a:gd name="T10" fmla="*/ 10 w 231"/>
                    <a:gd name="T11" fmla="*/ 115 h 130"/>
                    <a:gd name="T12" fmla="*/ 10 w 231"/>
                    <a:gd name="T13" fmla="*/ 16 h 130"/>
                    <a:gd name="T14" fmla="*/ 15 w 231"/>
                    <a:gd name="T15" fmla="*/ 11 h 130"/>
                    <a:gd name="T16" fmla="*/ 216 w 231"/>
                    <a:gd name="T17" fmla="*/ 11 h 130"/>
                    <a:gd name="T18" fmla="*/ 216 w 231"/>
                    <a:gd name="T19" fmla="*/ 0 h 130"/>
                    <a:gd name="T20" fmla="*/ 15 w 231"/>
                    <a:gd name="T21" fmla="*/ 0 h 130"/>
                    <a:gd name="T22" fmla="*/ 0 w 231"/>
                    <a:gd name="T23" fmla="*/ 16 h 130"/>
                    <a:gd name="T24" fmla="*/ 0 w 231"/>
                    <a:gd name="T25" fmla="*/ 115 h 130"/>
                    <a:gd name="T26" fmla="*/ 15 w 231"/>
                    <a:gd name="T27" fmla="*/ 130 h 130"/>
                    <a:gd name="T28" fmla="*/ 216 w 231"/>
                    <a:gd name="T29" fmla="*/ 130 h 130"/>
                    <a:gd name="T30" fmla="*/ 231 w 231"/>
                    <a:gd name="T31" fmla="*/ 115 h 130"/>
                    <a:gd name="T32" fmla="*/ 231 w 231"/>
                    <a:gd name="T33" fmla="*/ 16 h 130"/>
                    <a:gd name="T34" fmla="*/ 216 w 231"/>
                    <a:gd name="T35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1" h="130">
                      <a:moveTo>
                        <a:pt x="216" y="11"/>
                      </a:moveTo>
                      <a:cubicBezTo>
                        <a:pt x="219" y="11"/>
                        <a:pt x="221" y="13"/>
                        <a:pt x="221" y="16"/>
                      </a:cubicBezTo>
                      <a:cubicBezTo>
                        <a:pt x="221" y="115"/>
                        <a:pt x="221" y="115"/>
                        <a:pt x="221" y="115"/>
                      </a:cubicBezTo>
                      <a:cubicBezTo>
                        <a:pt x="221" y="118"/>
                        <a:pt x="219" y="120"/>
                        <a:pt x="216" y="120"/>
                      </a:cubicBezTo>
                      <a:cubicBezTo>
                        <a:pt x="15" y="120"/>
                        <a:pt x="15" y="120"/>
                        <a:pt x="15" y="120"/>
                      </a:cubicBezTo>
                      <a:cubicBezTo>
                        <a:pt x="12" y="120"/>
                        <a:pt x="10" y="118"/>
                        <a:pt x="10" y="115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13"/>
                        <a:pt x="12" y="11"/>
                        <a:pt x="15" y="11"/>
                      </a:cubicBezTo>
                      <a:cubicBezTo>
                        <a:pt x="216" y="11"/>
                        <a:pt x="216" y="11"/>
                        <a:pt x="216" y="11"/>
                      </a:cubicBezTo>
                      <a:moveTo>
                        <a:pt x="216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23"/>
                        <a:pt x="7" y="130"/>
                        <a:pt x="15" y="130"/>
                      </a:cubicBezTo>
                      <a:cubicBezTo>
                        <a:pt x="216" y="130"/>
                        <a:pt x="216" y="130"/>
                        <a:pt x="216" y="130"/>
                      </a:cubicBezTo>
                      <a:cubicBezTo>
                        <a:pt x="224" y="130"/>
                        <a:pt x="231" y="123"/>
                        <a:pt x="231" y="115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31" y="7"/>
                        <a:pt x="224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 cap="rnd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1F98AFA-79A4-4EFF-AF63-CF9730413608}"/>
                  </a:ext>
                </a:extLst>
              </p:cNvPr>
              <p:cNvSpPr/>
              <p:nvPr/>
            </p:nvSpPr>
            <p:spPr>
              <a:xfrm>
                <a:off x="3894985" y="3010168"/>
                <a:ext cx="95548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Endpoint</a:t>
                </a: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660878F9-20CC-4F76-9B77-8ABC41439812}"/>
                </a:ext>
              </a:extLst>
            </p:cNvPr>
            <p:cNvGrpSpPr/>
            <p:nvPr/>
          </p:nvGrpSpPr>
          <p:grpSpPr>
            <a:xfrm>
              <a:off x="2707447" y="2752738"/>
              <a:ext cx="955484" cy="485117"/>
              <a:chOff x="2957714" y="2771272"/>
              <a:chExt cx="955484" cy="48511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3D111FB0-2A73-4EF1-A61E-B983340B07BC}"/>
                  </a:ext>
                </a:extLst>
              </p:cNvPr>
              <p:cNvGrpSpPr/>
              <p:nvPr/>
            </p:nvGrpSpPr>
            <p:grpSpPr>
              <a:xfrm>
                <a:off x="3299922" y="2771272"/>
                <a:ext cx="271069" cy="271068"/>
                <a:chOff x="2003307" y="2820790"/>
                <a:chExt cx="423947" cy="423947"/>
              </a:xfrm>
            </p:grpSpPr>
            <p:sp>
              <p:nvSpPr>
                <p:cNvPr id="208" name="Freeform 11">
                  <a:extLst>
                    <a:ext uri="{FF2B5EF4-FFF2-40B4-BE49-F238E27FC236}">
                      <a16:creationId xmlns:a16="http://schemas.microsoft.com/office/drawing/2014/main" id="{B9855BB2-9496-42DC-BD7E-36C0DBF732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307" y="2820790"/>
                  <a:ext cx="423947" cy="423947"/>
                </a:xfrm>
                <a:custGeom>
                  <a:avLst/>
                  <a:gdLst>
                    <a:gd name="T0" fmla="*/ 1255 w 1256"/>
                    <a:gd name="T1" fmla="*/ 660 h 1256"/>
                    <a:gd name="T2" fmla="*/ 1243 w 1256"/>
                    <a:gd name="T3" fmla="*/ 754 h 1256"/>
                    <a:gd name="T4" fmla="*/ 1218 w 1256"/>
                    <a:gd name="T5" fmla="*/ 845 h 1256"/>
                    <a:gd name="T6" fmla="*/ 1180 w 1256"/>
                    <a:gd name="T7" fmla="*/ 928 h 1256"/>
                    <a:gd name="T8" fmla="*/ 1132 w 1256"/>
                    <a:gd name="T9" fmla="*/ 1004 h 1256"/>
                    <a:gd name="T10" fmla="*/ 1071 w 1256"/>
                    <a:gd name="T11" fmla="*/ 1073 h 1256"/>
                    <a:gd name="T12" fmla="*/ 1004 w 1256"/>
                    <a:gd name="T13" fmla="*/ 1132 h 1256"/>
                    <a:gd name="T14" fmla="*/ 928 w 1256"/>
                    <a:gd name="T15" fmla="*/ 1181 h 1256"/>
                    <a:gd name="T16" fmla="*/ 843 w 1256"/>
                    <a:gd name="T17" fmla="*/ 1218 h 1256"/>
                    <a:gd name="T18" fmla="*/ 754 w 1256"/>
                    <a:gd name="T19" fmla="*/ 1243 h 1256"/>
                    <a:gd name="T20" fmla="*/ 660 w 1256"/>
                    <a:gd name="T21" fmla="*/ 1256 h 1256"/>
                    <a:gd name="T22" fmla="*/ 595 w 1256"/>
                    <a:gd name="T23" fmla="*/ 1256 h 1256"/>
                    <a:gd name="T24" fmla="*/ 500 w 1256"/>
                    <a:gd name="T25" fmla="*/ 1243 h 1256"/>
                    <a:gd name="T26" fmla="*/ 411 w 1256"/>
                    <a:gd name="T27" fmla="*/ 1218 h 1256"/>
                    <a:gd name="T28" fmla="*/ 328 w 1256"/>
                    <a:gd name="T29" fmla="*/ 1181 h 1256"/>
                    <a:gd name="T30" fmla="*/ 252 w 1256"/>
                    <a:gd name="T31" fmla="*/ 1132 h 1256"/>
                    <a:gd name="T32" fmla="*/ 183 w 1256"/>
                    <a:gd name="T33" fmla="*/ 1073 h 1256"/>
                    <a:gd name="T34" fmla="*/ 124 w 1256"/>
                    <a:gd name="T35" fmla="*/ 1004 h 1256"/>
                    <a:gd name="T36" fmla="*/ 75 w 1256"/>
                    <a:gd name="T37" fmla="*/ 928 h 1256"/>
                    <a:gd name="T38" fmla="*/ 36 w 1256"/>
                    <a:gd name="T39" fmla="*/ 845 h 1256"/>
                    <a:gd name="T40" fmla="*/ 13 w 1256"/>
                    <a:gd name="T41" fmla="*/ 754 h 1256"/>
                    <a:gd name="T42" fmla="*/ 0 w 1256"/>
                    <a:gd name="T43" fmla="*/ 660 h 1256"/>
                    <a:gd name="T44" fmla="*/ 0 w 1256"/>
                    <a:gd name="T45" fmla="*/ 596 h 1256"/>
                    <a:gd name="T46" fmla="*/ 13 w 1256"/>
                    <a:gd name="T47" fmla="*/ 502 h 1256"/>
                    <a:gd name="T48" fmla="*/ 36 w 1256"/>
                    <a:gd name="T49" fmla="*/ 411 h 1256"/>
                    <a:gd name="T50" fmla="*/ 75 w 1256"/>
                    <a:gd name="T51" fmla="*/ 328 h 1256"/>
                    <a:gd name="T52" fmla="*/ 124 w 1256"/>
                    <a:gd name="T53" fmla="*/ 252 h 1256"/>
                    <a:gd name="T54" fmla="*/ 183 w 1256"/>
                    <a:gd name="T55" fmla="*/ 183 h 1256"/>
                    <a:gd name="T56" fmla="*/ 252 w 1256"/>
                    <a:gd name="T57" fmla="*/ 124 h 1256"/>
                    <a:gd name="T58" fmla="*/ 328 w 1256"/>
                    <a:gd name="T59" fmla="*/ 75 h 1256"/>
                    <a:gd name="T60" fmla="*/ 411 w 1256"/>
                    <a:gd name="T61" fmla="*/ 38 h 1256"/>
                    <a:gd name="T62" fmla="*/ 500 w 1256"/>
                    <a:gd name="T63" fmla="*/ 13 h 1256"/>
                    <a:gd name="T64" fmla="*/ 595 w 1256"/>
                    <a:gd name="T65" fmla="*/ 0 h 1256"/>
                    <a:gd name="T66" fmla="*/ 660 w 1256"/>
                    <a:gd name="T67" fmla="*/ 0 h 1256"/>
                    <a:gd name="T68" fmla="*/ 754 w 1256"/>
                    <a:gd name="T69" fmla="*/ 13 h 1256"/>
                    <a:gd name="T70" fmla="*/ 843 w 1256"/>
                    <a:gd name="T71" fmla="*/ 38 h 1256"/>
                    <a:gd name="T72" fmla="*/ 928 w 1256"/>
                    <a:gd name="T73" fmla="*/ 75 h 1256"/>
                    <a:gd name="T74" fmla="*/ 1004 w 1256"/>
                    <a:gd name="T75" fmla="*/ 124 h 1256"/>
                    <a:gd name="T76" fmla="*/ 1071 w 1256"/>
                    <a:gd name="T77" fmla="*/ 183 h 1256"/>
                    <a:gd name="T78" fmla="*/ 1132 w 1256"/>
                    <a:gd name="T79" fmla="*/ 252 h 1256"/>
                    <a:gd name="T80" fmla="*/ 1180 w 1256"/>
                    <a:gd name="T81" fmla="*/ 328 h 1256"/>
                    <a:gd name="T82" fmla="*/ 1218 w 1256"/>
                    <a:gd name="T83" fmla="*/ 411 h 1256"/>
                    <a:gd name="T84" fmla="*/ 1243 w 1256"/>
                    <a:gd name="T85" fmla="*/ 502 h 1256"/>
                    <a:gd name="T86" fmla="*/ 1255 w 1256"/>
                    <a:gd name="T87" fmla="*/ 596 h 1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256" h="1256">
                      <a:moveTo>
                        <a:pt x="1256" y="628"/>
                      </a:moveTo>
                      <a:lnTo>
                        <a:pt x="1256" y="628"/>
                      </a:lnTo>
                      <a:lnTo>
                        <a:pt x="1255" y="660"/>
                      </a:lnTo>
                      <a:lnTo>
                        <a:pt x="1253" y="692"/>
                      </a:lnTo>
                      <a:lnTo>
                        <a:pt x="1248" y="724"/>
                      </a:lnTo>
                      <a:lnTo>
                        <a:pt x="1243" y="754"/>
                      </a:lnTo>
                      <a:lnTo>
                        <a:pt x="1236" y="786"/>
                      </a:lnTo>
                      <a:lnTo>
                        <a:pt x="1228" y="815"/>
                      </a:lnTo>
                      <a:lnTo>
                        <a:pt x="1218" y="845"/>
                      </a:lnTo>
                      <a:lnTo>
                        <a:pt x="1207" y="872"/>
                      </a:lnTo>
                      <a:lnTo>
                        <a:pt x="1194" y="901"/>
                      </a:lnTo>
                      <a:lnTo>
                        <a:pt x="1180" y="928"/>
                      </a:lnTo>
                      <a:lnTo>
                        <a:pt x="1165" y="953"/>
                      </a:lnTo>
                      <a:lnTo>
                        <a:pt x="1149" y="979"/>
                      </a:lnTo>
                      <a:lnTo>
                        <a:pt x="1132" y="1004"/>
                      </a:lnTo>
                      <a:lnTo>
                        <a:pt x="1113" y="1028"/>
                      </a:lnTo>
                      <a:lnTo>
                        <a:pt x="1094" y="1051"/>
                      </a:lnTo>
                      <a:lnTo>
                        <a:pt x="1071" y="1073"/>
                      </a:lnTo>
                      <a:lnTo>
                        <a:pt x="1051" y="1094"/>
                      </a:lnTo>
                      <a:lnTo>
                        <a:pt x="1027" y="1113"/>
                      </a:lnTo>
                      <a:lnTo>
                        <a:pt x="1004" y="1132"/>
                      </a:lnTo>
                      <a:lnTo>
                        <a:pt x="979" y="1149"/>
                      </a:lnTo>
                      <a:lnTo>
                        <a:pt x="953" y="1165"/>
                      </a:lnTo>
                      <a:lnTo>
                        <a:pt x="928" y="1181"/>
                      </a:lnTo>
                      <a:lnTo>
                        <a:pt x="901" y="1194"/>
                      </a:lnTo>
                      <a:lnTo>
                        <a:pt x="872" y="1207"/>
                      </a:lnTo>
                      <a:lnTo>
                        <a:pt x="843" y="1218"/>
                      </a:lnTo>
                      <a:lnTo>
                        <a:pt x="815" y="1228"/>
                      </a:lnTo>
                      <a:lnTo>
                        <a:pt x="784" y="1237"/>
                      </a:lnTo>
                      <a:lnTo>
                        <a:pt x="754" y="1243"/>
                      </a:lnTo>
                      <a:lnTo>
                        <a:pt x="724" y="1250"/>
                      </a:lnTo>
                      <a:lnTo>
                        <a:pt x="692" y="1253"/>
                      </a:lnTo>
                      <a:lnTo>
                        <a:pt x="660" y="1256"/>
                      </a:lnTo>
                      <a:lnTo>
                        <a:pt x="628" y="1256"/>
                      </a:lnTo>
                      <a:lnTo>
                        <a:pt x="628" y="1256"/>
                      </a:lnTo>
                      <a:lnTo>
                        <a:pt x="595" y="1256"/>
                      </a:lnTo>
                      <a:lnTo>
                        <a:pt x="563" y="1253"/>
                      </a:lnTo>
                      <a:lnTo>
                        <a:pt x="532" y="1250"/>
                      </a:lnTo>
                      <a:lnTo>
                        <a:pt x="500" y="1243"/>
                      </a:lnTo>
                      <a:lnTo>
                        <a:pt x="470" y="1237"/>
                      </a:lnTo>
                      <a:lnTo>
                        <a:pt x="441" y="1228"/>
                      </a:lnTo>
                      <a:lnTo>
                        <a:pt x="411" y="1218"/>
                      </a:lnTo>
                      <a:lnTo>
                        <a:pt x="382" y="1207"/>
                      </a:lnTo>
                      <a:lnTo>
                        <a:pt x="355" y="1194"/>
                      </a:lnTo>
                      <a:lnTo>
                        <a:pt x="328" y="1181"/>
                      </a:lnTo>
                      <a:lnTo>
                        <a:pt x="301" y="1165"/>
                      </a:lnTo>
                      <a:lnTo>
                        <a:pt x="276" y="1149"/>
                      </a:lnTo>
                      <a:lnTo>
                        <a:pt x="252" y="1132"/>
                      </a:lnTo>
                      <a:lnTo>
                        <a:pt x="228" y="1113"/>
                      </a:lnTo>
                      <a:lnTo>
                        <a:pt x="205" y="1094"/>
                      </a:lnTo>
                      <a:lnTo>
                        <a:pt x="183" y="1073"/>
                      </a:lnTo>
                      <a:lnTo>
                        <a:pt x="162" y="1051"/>
                      </a:lnTo>
                      <a:lnTo>
                        <a:pt x="143" y="1028"/>
                      </a:lnTo>
                      <a:lnTo>
                        <a:pt x="124" y="1004"/>
                      </a:lnTo>
                      <a:lnTo>
                        <a:pt x="107" y="979"/>
                      </a:lnTo>
                      <a:lnTo>
                        <a:pt x="91" y="953"/>
                      </a:lnTo>
                      <a:lnTo>
                        <a:pt x="75" y="928"/>
                      </a:lnTo>
                      <a:lnTo>
                        <a:pt x="60" y="901"/>
                      </a:lnTo>
                      <a:lnTo>
                        <a:pt x="49" y="872"/>
                      </a:lnTo>
                      <a:lnTo>
                        <a:pt x="36" y="845"/>
                      </a:lnTo>
                      <a:lnTo>
                        <a:pt x="27" y="815"/>
                      </a:lnTo>
                      <a:lnTo>
                        <a:pt x="19" y="786"/>
                      </a:lnTo>
                      <a:lnTo>
                        <a:pt x="13" y="754"/>
                      </a:lnTo>
                      <a:lnTo>
                        <a:pt x="6" y="724"/>
                      </a:lnTo>
                      <a:lnTo>
                        <a:pt x="3" y="692"/>
                      </a:lnTo>
                      <a:lnTo>
                        <a:pt x="0" y="660"/>
                      </a:lnTo>
                      <a:lnTo>
                        <a:pt x="0" y="628"/>
                      </a:lnTo>
                      <a:lnTo>
                        <a:pt x="0" y="628"/>
                      </a:lnTo>
                      <a:lnTo>
                        <a:pt x="0" y="596"/>
                      </a:lnTo>
                      <a:lnTo>
                        <a:pt x="3" y="564"/>
                      </a:lnTo>
                      <a:lnTo>
                        <a:pt x="6" y="532"/>
                      </a:lnTo>
                      <a:lnTo>
                        <a:pt x="13" y="502"/>
                      </a:lnTo>
                      <a:lnTo>
                        <a:pt x="19" y="470"/>
                      </a:lnTo>
                      <a:lnTo>
                        <a:pt x="27" y="441"/>
                      </a:lnTo>
                      <a:lnTo>
                        <a:pt x="36" y="411"/>
                      </a:lnTo>
                      <a:lnTo>
                        <a:pt x="49" y="384"/>
                      </a:lnTo>
                      <a:lnTo>
                        <a:pt x="60" y="355"/>
                      </a:lnTo>
                      <a:lnTo>
                        <a:pt x="75" y="328"/>
                      </a:lnTo>
                      <a:lnTo>
                        <a:pt x="91" y="303"/>
                      </a:lnTo>
                      <a:lnTo>
                        <a:pt x="107" y="277"/>
                      </a:lnTo>
                      <a:lnTo>
                        <a:pt x="124" y="252"/>
                      </a:lnTo>
                      <a:lnTo>
                        <a:pt x="143" y="228"/>
                      </a:lnTo>
                      <a:lnTo>
                        <a:pt x="162" y="205"/>
                      </a:lnTo>
                      <a:lnTo>
                        <a:pt x="183" y="183"/>
                      </a:lnTo>
                      <a:lnTo>
                        <a:pt x="205" y="162"/>
                      </a:lnTo>
                      <a:lnTo>
                        <a:pt x="228" y="143"/>
                      </a:lnTo>
                      <a:lnTo>
                        <a:pt x="252" y="124"/>
                      </a:lnTo>
                      <a:lnTo>
                        <a:pt x="276" y="107"/>
                      </a:lnTo>
                      <a:lnTo>
                        <a:pt x="301" y="91"/>
                      </a:lnTo>
                      <a:lnTo>
                        <a:pt x="328" y="75"/>
                      </a:lnTo>
                      <a:lnTo>
                        <a:pt x="355" y="62"/>
                      </a:lnTo>
                      <a:lnTo>
                        <a:pt x="382" y="49"/>
                      </a:lnTo>
                      <a:lnTo>
                        <a:pt x="411" y="38"/>
                      </a:lnTo>
                      <a:lnTo>
                        <a:pt x="441" y="28"/>
                      </a:lnTo>
                      <a:lnTo>
                        <a:pt x="470" y="19"/>
                      </a:lnTo>
                      <a:lnTo>
                        <a:pt x="500" y="13"/>
                      </a:lnTo>
                      <a:lnTo>
                        <a:pt x="532" y="6"/>
                      </a:lnTo>
                      <a:lnTo>
                        <a:pt x="563" y="3"/>
                      </a:lnTo>
                      <a:lnTo>
                        <a:pt x="595" y="0"/>
                      </a:lnTo>
                      <a:lnTo>
                        <a:pt x="628" y="0"/>
                      </a:lnTo>
                      <a:lnTo>
                        <a:pt x="628" y="0"/>
                      </a:lnTo>
                      <a:lnTo>
                        <a:pt x="660" y="0"/>
                      </a:lnTo>
                      <a:lnTo>
                        <a:pt x="692" y="3"/>
                      </a:lnTo>
                      <a:lnTo>
                        <a:pt x="724" y="6"/>
                      </a:lnTo>
                      <a:lnTo>
                        <a:pt x="754" y="13"/>
                      </a:lnTo>
                      <a:lnTo>
                        <a:pt x="784" y="19"/>
                      </a:lnTo>
                      <a:lnTo>
                        <a:pt x="815" y="28"/>
                      </a:lnTo>
                      <a:lnTo>
                        <a:pt x="843" y="38"/>
                      </a:lnTo>
                      <a:lnTo>
                        <a:pt x="872" y="49"/>
                      </a:lnTo>
                      <a:lnTo>
                        <a:pt x="901" y="62"/>
                      </a:lnTo>
                      <a:lnTo>
                        <a:pt x="928" y="75"/>
                      </a:lnTo>
                      <a:lnTo>
                        <a:pt x="953" y="91"/>
                      </a:lnTo>
                      <a:lnTo>
                        <a:pt x="979" y="107"/>
                      </a:lnTo>
                      <a:lnTo>
                        <a:pt x="1004" y="124"/>
                      </a:lnTo>
                      <a:lnTo>
                        <a:pt x="1027" y="143"/>
                      </a:lnTo>
                      <a:lnTo>
                        <a:pt x="1051" y="162"/>
                      </a:lnTo>
                      <a:lnTo>
                        <a:pt x="1071" y="183"/>
                      </a:lnTo>
                      <a:lnTo>
                        <a:pt x="1094" y="205"/>
                      </a:lnTo>
                      <a:lnTo>
                        <a:pt x="1113" y="228"/>
                      </a:lnTo>
                      <a:lnTo>
                        <a:pt x="1132" y="252"/>
                      </a:lnTo>
                      <a:lnTo>
                        <a:pt x="1149" y="277"/>
                      </a:lnTo>
                      <a:lnTo>
                        <a:pt x="1165" y="303"/>
                      </a:lnTo>
                      <a:lnTo>
                        <a:pt x="1180" y="328"/>
                      </a:lnTo>
                      <a:lnTo>
                        <a:pt x="1194" y="355"/>
                      </a:lnTo>
                      <a:lnTo>
                        <a:pt x="1207" y="384"/>
                      </a:lnTo>
                      <a:lnTo>
                        <a:pt x="1218" y="411"/>
                      </a:lnTo>
                      <a:lnTo>
                        <a:pt x="1228" y="441"/>
                      </a:lnTo>
                      <a:lnTo>
                        <a:pt x="1236" y="470"/>
                      </a:lnTo>
                      <a:lnTo>
                        <a:pt x="1243" y="502"/>
                      </a:lnTo>
                      <a:lnTo>
                        <a:pt x="1248" y="532"/>
                      </a:lnTo>
                      <a:lnTo>
                        <a:pt x="1253" y="564"/>
                      </a:lnTo>
                      <a:lnTo>
                        <a:pt x="1255" y="596"/>
                      </a:lnTo>
                      <a:lnTo>
                        <a:pt x="1256" y="628"/>
                      </a:lnTo>
                      <a:lnTo>
                        <a:pt x="1256" y="6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10" name="Freeform 271">
                  <a:extLst>
                    <a:ext uri="{FF2B5EF4-FFF2-40B4-BE49-F238E27FC236}">
                      <a16:creationId xmlns:a16="http://schemas.microsoft.com/office/drawing/2014/main" id="{89F31CDF-461A-4C08-ABBB-9E4EEBAE3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307" y="2820790"/>
                  <a:ext cx="423947" cy="423947"/>
                </a:xfrm>
                <a:custGeom>
                  <a:avLst/>
                  <a:gdLst>
                    <a:gd name="T0" fmla="*/ 1255 w 1256"/>
                    <a:gd name="T1" fmla="*/ 660 h 1256"/>
                    <a:gd name="T2" fmla="*/ 1243 w 1256"/>
                    <a:gd name="T3" fmla="*/ 754 h 1256"/>
                    <a:gd name="T4" fmla="*/ 1218 w 1256"/>
                    <a:gd name="T5" fmla="*/ 845 h 1256"/>
                    <a:gd name="T6" fmla="*/ 1180 w 1256"/>
                    <a:gd name="T7" fmla="*/ 928 h 1256"/>
                    <a:gd name="T8" fmla="*/ 1132 w 1256"/>
                    <a:gd name="T9" fmla="*/ 1004 h 1256"/>
                    <a:gd name="T10" fmla="*/ 1071 w 1256"/>
                    <a:gd name="T11" fmla="*/ 1073 h 1256"/>
                    <a:gd name="T12" fmla="*/ 1004 w 1256"/>
                    <a:gd name="T13" fmla="*/ 1132 h 1256"/>
                    <a:gd name="T14" fmla="*/ 928 w 1256"/>
                    <a:gd name="T15" fmla="*/ 1181 h 1256"/>
                    <a:gd name="T16" fmla="*/ 843 w 1256"/>
                    <a:gd name="T17" fmla="*/ 1218 h 1256"/>
                    <a:gd name="T18" fmla="*/ 754 w 1256"/>
                    <a:gd name="T19" fmla="*/ 1243 h 1256"/>
                    <a:gd name="T20" fmla="*/ 660 w 1256"/>
                    <a:gd name="T21" fmla="*/ 1256 h 1256"/>
                    <a:gd name="T22" fmla="*/ 595 w 1256"/>
                    <a:gd name="T23" fmla="*/ 1256 h 1256"/>
                    <a:gd name="T24" fmla="*/ 500 w 1256"/>
                    <a:gd name="T25" fmla="*/ 1243 h 1256"/>
                    <a:gd name="T26" fmla="*/ 411 w 1256"/>
                    <a:gd name="T27" fmla="*/ 1218 h 1256"/>
                    <a:gd name="T28" fmla="*/ 328 w 1256"/>
                    <a:gd name="T29" fmla="*/ 1181 h 1256"/>
                    <a:gd name="T30" fmla="*/ 252 w 1256"/>
                    <a:gd name="T31" fmla="*/ 1132 h 1256"/>
                    <a:gd name="T32" fmla="*/ 183 w 1256"/>
                    <a:gd name="T33" fmla="*/ 1073 h 1256"/>
                    <a:gd name="T34" fmla="*/ 124 w 1256"/>
                    <a:gd name="T35" fmla="*/ 1004 h 1256"/>
                    <a:gd name="T36" fmla="*/ 75 w 1256"/>
                    <a:gd name="T37" fmla="*/ 928 h 1256"/>
                    <a:gd name="T38" fmla="*/ 36 w 1256"/>
                    <a:gd name="T39" fmla="*/ 845 h 1256"/>
                    <a:gd name="T40" fmla="*/ 13 w 1256"/>
                    <a:gd name="T41" fmla="*/ 754 h 1256"/>
                    <a:gd name="T42" fmla="*/ 0 w 1256"/>
                    <a:gd name="T43" fmla="*/ 660 h 1256"/>
                    <a:gd name="T44" fmla="*/ 0 w 1256"/>
                    <a:gd name="T45" fmla="*/ 596 h 1256"/>
                    <a:gd name="T46" fmla="*/ 13 w 1256"/>
                    <a:gd name="T47" fmla="*/ 502 h 1256"/>
                    <a:gd name="T48" fmla="*/ 36 w 1256"/>
                    <a:gd name="T49" fmla="*/ 411 h 1256"/>
                    <a:gd name="T50" fmla="*/ 75 w 1256"/>
                    <a:gd name="T51" fmla="*/ 328 h 1256"/>
                    <a:gd name="T52" fmla="*/ 124 w 1256"/>
                    <a:gd name="T53" fmla="*/ 252 h 1256"/>
                    <a:gd name="T54" fmla="*/ 183 w 1256"/>
                    <a:gd name="T55" fmla="*/ 183 h 1256"/>
                    <a:gd name="T56" fmla="*/ 252 w 1256"/>
                    <a:gd name="T57" fmla="*/ 124 h 1256"/>
                    <a:gd name="T58" fmla="*/ 328 w 1256"/>
                    <a:gd name="T59" fmla="*/ 75 h 1256"/>
                    <a:gd name="T60" fmla="*/ 411 w 1256"/>
                    <a:gd name="T61" fmla="*/ 38 h 1256"/>
                    <a:gd name="T62" fmla="*/ 500 w 1256"/>
                    <a:gd name="T63" fmla="*/ 13 h 1256"/>
                    <a:gd name="T64" fmla="*/ 595 w 1256"/>
                    <a:gd name="T65" fmla="*/ 0 h 1256"/>
                    <a:gd name="T66" fmla="*/ 660 w 1256"/>
                    <a:gd name="T67" fmla="*/ 0 h 1256"/>
                    <a:gd name="T68" fmla="*/ 754 w 1256"/>
                    <a:gd name="T69" fmla="*/ 13 h 1256"/>
                    <a:gd name="T70" fmla="*/ 843 w 1256"/>
                    <a:gd name="T71" fmla="*/ 38 h 1256"/>
                    <a:gd name="T72" fmla="*/ 928 w 1256"/>
                    <a:gd name="T73" fmla="*/ 75 h 1256"/>
                    <a:gd name="T74" fmla="*/ 1004 w 1256"/>
                    <a:gd name="T75" fmla="*/ 124 h 1256"/>
                    <a:gd name="T76" fmla="*/ 1071 w 1256"/>
                    <a:gd name="T77" fmla="*/ 183 h 1256"/>
                    <a:gd name="T78" fmla="*/ 1132 w 1256"/>
                    <a:gd name="T79" fmla="*/ 252 h 1256"/>
                    <a:gd name="T80" fmla="*/ 1180 w 1256"/>
                    <a:gd name="T81" fmla="*/ 328 h 1256"/>
                    <a:gd name="T82" fmla="*/ 1218 w 1256"/>
                    <a:gd name="T83" fmla="*/ 411 h 1256"/>
                    <a:gd name="T84" fmla="*/ 1243 w 1256"/>
                    <a:gd name="T85" fmla="*/ 502 h 1256"/>
                    <a:gd name="T86" fmla="*/ 1255 w 1256"/>
                    <a:gd name="T87" fmla="*/ 596 h 1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256" h="1256">
                      <a:moveTo>
                        <a:pt x="1256" y="628"/>
                      </a:moveTo>
                      <a:lnTo>
                        <a:pt x="1256" y="628"/>
                      </a:lnTo>
                      <a:lnTo>
                        <a:pt x="1255" y="660"/>
                      </a:lnTo>
                      <a:lnTo>
                        <a:pt x="1253" y="692"/>
                      </a:lnTo>
                      <a:lnTo>
                        <a:pt x="1248" y="724"/>
                      </a:lnTo>
                      <a:lnTo>
                        <a:pt x="1243" y="754"/>
                      </a:lnTo>
                      <a:lnTo>
                        <a:pt x="1236" y="786"/>
                      </a:lnTo>
                      <a:lnTo>
                        <a:pt x="1228" y="815"/>
                      </a:lnTo>
                      <a:lnTo>
                        <a:pt x="1218" y="845"/>
                      </a:lnTo>
                      <a:lnTo>
                        <a:pt x="1207" y="872"/>
                      </a:lnTo>
                      <a:lnTo>
                        <a:pt x="1194" y="901"/>
                      </a:lnTo>
                      <a:lnTo>
                        <a:pt x="1180" y="928"/>
                      </a:lnTo>
                      <a:lnTo>
                        <a:pt x="1165" y="953"/>
                      </a:lnTo>
                      <a:lnTo>
                        <a:pt x="1149" y="979"/>
                      </a:lnTo>
                      <a:lnTo>
                        <a:pt x="1132" y="1004"/>
                      </a:lnTo>
                      <a:lnTo>
                        <a:pt x="1113" y="1028"/>
                      </a:lnTo>
                      <a:lnTo>
                        <a:pt x="1094" y="1051"/>
                      </a:lnTo>
                      <a:lnTo>
                        <a:pt x="1071" y="1073"/>
                      </a:lnTo>
                      <a:lnTo>
                        <a:pt x="1051" y="1094"/>
                      </a:lnTo>
                      <a:lnTo>
                        <a:pt x="1027" y="1113"/>
                      </a:lnTo>
                      <a:lnTo>
                        <a:pt x="1004" y="1132"/>
                      </a:lnTo>
                      <a:lnTo>
                        <a:pt x="979" y="1149"/>
                      </a:lnTo>
                      <a:lnTo>
                        <a:pt x="953" y="1165"/>
                      </a:lnTo>
                      <a:lnTo>
                        <a:pt x="928" y="1181"/>
                      </a:lnTo>
                      <a:lnTo>
                        <a:pt x="901" y="1194"/>
                      </a:lnTo>
                      <a:lnTo>
                        <a:pt x="872" y="1207"/>
                      </a:lnTo>
                      <a:lnTo>
                        <a:pt x="843" y="1218"/>
                      </a:lnTo>
                      <a:lnTo>
                        <a:pt x="815" y="1228"/>
                      </a:lnTo>
                      <a:lnTo>
                        <a:pt x="784" y="1237"/>
                      </a:lnTo>
                      <a:lnTo>
                        <a:pt x="754" y="1243"/>
                      </a:lnTo>
                      <a:lnTo>
                        <a:pt x="724" y="1250"/>
                      </a:lnTo>
                      <a:lnTo>
                        <a:pt x="692" y="1253"/>
                      </a:lnTo>
                      <a:lnTo>
                        <a:pt x="660" y="1256"/>
                      </a:lnTo>
                      <a:lnTo>
                        <a:pt x="628" y="1256"/>
                      </a:lnTo>
                      <a:lnTo>
                        <a:pt x="628" y="1256"/>
                      </a:lnTo>
                      <a:lnTo>
                        <a:pt x="595" y="1256"/>
                      </a:lnTo>
                      <a:lnTo>
                        <a:pt x="563" y="1253"/>
                      </a:lnTo>
                      <a:lnTo>
                        <a:pt x="532" y="1250"/>
                      </a:lnTo>
                      <a:lnTo>
                        <a:pt x="500" y="1243"/>
                      </a:lnTo>
                      <a:lnTo>
                        <a:pt x="470" y="1237"/>
                      </a:lnTo>
                      <a:lnTo>
                        <a:pt x="441" y="1228"/>
                      </a:lnTo>
                      <a:lnTo>
                        <a:pt x="411" y="1218"/>
                      </a:lnTo>
                      <a:lnTo>
                        <a:pt x="382" y="1207"/>
                      </a:lnTo>
                      <a:lnTo>
                        <a:pt x="355" y="1194"/>
                      </a:lnTo>
                      <a:lnTo>
                        <a:pt x="328" y="1181"/>
                      </a:lnTo>
                      <a:lnTo>
                        <a:pt x="301" y="1165"/>
                      </a:lnTo>
                      <a:lnTo>
                        <a:pt x="276" y="1149"/>
                      </a:lnTo>
                      <a:lnTo>
                        <a:pt x="252" y="1132"/>
                      </a:lnTo>
                      <a:lnTo>
                        <a:pt x="228" y="1113"/>
                      </a:lnTo>
                      <a:lnTo>
                        <a:pt x="205" y="1094"/>
                      </a:lnTo>
                      <a:lnTo>
                        <a:pt x="183" y="1073"/>
                      </a:lnTo>
                      <a:lnTo>
                        <a:pt x="162" y="1051"/>
                      </a:lnTo>
                      <a:lnTo>
                        <a:pt x="143" y="1028"/>
                      </a:lnTo>
                      <a:lnTo>
                        <a:pt x="124" y="1004"/>
                      </a:lnTo>
                      <a:lnTo>
                        <a:pt x="107" y="979"/>
                      </a:lnTo>
                      <a:lnTo>
                        <a:pt x="91" y="953"/>
                      </a:lnTo>
                      <a:lnTo>
                        <a:pt x="75" y="928"/>
                      </a:lnTo>
                      <a:lnTo>
                        <a:pt x="60" y="901"/>
                      </a:lnTo>
                      <a:lnTo>
                        <a:pt x="49" y="872"/>
                      </a:lnTo>
                      <a:lnTo>
                        <a:pt x="36" y="845"/>
                      </a:lnTo>
                      <a:lnTo>
                        <a:pt x="27" y="815"/>
                      </a:lnTo>
                      <a:lnTo>
                        <a:pt x="19" y="786"/>
                      </a:lnTo>
                      <a:lnTo>
                        <a:pt x="13" y="754"/>
                      </a:lnTo>
                      <a:lnTo>
                        <a:pt x="6" y="724"/>
                      </a:lnTo>
                      <a:lnTo>
                        <a:pt x="3" y="692"/>
                      </a:lnTo>
                      <a:lnTo>
                        <a:pt x="0" y="660"/>
                      </a:lnTo>
                      <a:lnTo>
                        <a:pt x="0" y="628"/>
                      </a:lnTo>
                      <a:lnTo>
                        <a:pt x="0" y="628"/>
                      </a:lnTo>
                      <a:lnTo>
                        <a:pt x="0" y="596"/>
                      </a:lnTo>
                      <a:lnTo>
                        <a:pt x="3" y="564"/>
                      </a:lnTo>
                      <a:lnTo>
                        <a:pt x="6" y="532"/>
                      </a:lnTo>
                      <a:lnTo>
                        <a:pt x="13" y="502"/>
                      </a:lnTo>
                      <a:lnTo>
                        <a:pt x="19" y="470"/>
                      </a:lnTo>
                      <a:lnTo>
                        <a:pt x="27" y="441"/>
                      </a:lnTo>
                      <a:lnTo>
                        <a:pt x="36" y="411"/>
                      </a:lnTo>
                      <a:lnTo>
                        <a:pt x="49" y="384"/>
                      </a:lnTo>
                      <a:lnTo>
                        <a:pt x="60" y="355"/>
                      </a:lnTo>
                      <a:lnTo>
                        <a:pt x="75" y="328"/>
                      </a:lnTo>
                      <a:lnTo>
                        <a:pt x="91" y="303"/>
                      </a:lnTo>
                      <a:lnTo>
                        <a:pt x="107" y="277"/>
                      </a:lnTo>
                      <a:lnTo>
                        <a:pt x="124" y="252"/>
                      </a:lnTo>
                      <a:lnTo>
                        <a:pt x="143" y="228"/>
                      </a:lnTo>
                      <a:lnTo>
                        <a:pt x="162" y="205"/>
                      </a:lnTo>
                      <a:lnTo>
                        <a:pt x="183" y="183"/>
                      </a:lnTo>
                      <a:lnTo>
                        <a:pt x="205" y="162"/>
                      </a:lnTo>
                      <a:lnTo>
                        <a:pt x="228" y="143"/>
                      </a:lnTo>
                      <a:lnTo>
                        <a:pt x="252" y="124"/>
                      </a:lnTo>
                      <a:lnTo>
                        <a:pt x="276" y="107"/>
                      </a:lnTo>
                      <a:lnTo>
                        <a:pt x="301" y="91"/>
                      </a:lnTo>
                      <a:lnTo>
                        <a:pt x="328" y="75"/>
                      </a:lnTo>
                      <a:lnTo>
                        <a:pt x="355" y="62"/>
                      </a:lnTo>
                      <a:lnTo>
                        <a:pt x="382" y="49"/>
                      </a:lnTo>
                      <a:lnTo>
                        <a:pt x="411" y="38"/>
                      </a:lnTo>
                      <a:lnTo>
                        <a:pt x="441" y="28"/>
                      </a:lnTo>
                      <a:lnTo>
                        <a:pt x="470" y="19"/>
                      </a:lnTo>
                      <a:lnTo>
                        <a:pt x="500" y="13"/>
                      </a:lnTo>
                      <a:lnTo>
                        <a:pt x="532" y="6"/>
                      </a:lnTo>
                      <a:lnTo>
                        <a:pt x="563" y="3"/>
                      </a:lnTo>
                      <a:lnTo>
                        <a:pt x="595" y="0"/>
                      </a:lnTo>
                      <a:lnTo>
                        <a:pt x="628" y="0"/>
                      </a:lnTo>
                      <a:lnTo>
                        <a:pt x="628" y="0"/>
                      </a:lnTo>
                      <a:lnTo>
                        <a:pt x="660" y="0"/>
                      </a:lnTo>
                      <a:lnTo>
                        <a:pt x="692" y="3"/>
                      </a:lnTo>
                      <a:lnTo>
                        <a:pt x="724" y="6"/>
                      </a:lnTo>
                      <a:lnTo>
                        <a:pt x="754" y="13"/>
                      </a:lnTo>
                      <a:lnTo>
                        <a:pt x="784" y="19"/>
                      </a:lnTo>
                      <a:lnTo>
                        <a:pt x="815" y="28"/>
                      </a:lnTo>
                      <a:lnTo>
                        <a:pt x="843" y="38"/>
                      </a:lnTo>
                      <a:lnTo>
                        <a:pt x="872" y="49"/>
                      </a:lnTo>
                      <a:lnTo>
                        <a:pt x="901" y="62"/>
                      </a:lnTo>
                      <a:lnTo>
                        <a:pt x="928" y="75"/>
                      </a:lnTo>
                      <a:lnTo>
                        <a:pt x="953" y="91"/>
                      </a:lnTo>
                      <a:lnTo>
                        <a:pt x="979" y="107"/>
                      </a:lnTo>
                      <a:lnTo>
                        <a:pt x="1004" y="124"/>
                      </a:lnTo>
                      <a:lnTo>
                        <a:pt x="1027" y="143"/>
                      </a:lnTo>
                      <a:lnTo>
                        <a:pt x="1051" y="162"/>
                      </a:lnTo>
                      <a:lnTo>
                        <a:pt x="1071" y="183"/>
                      </a:lnTo>
                      <a:lnTo>
                        <a:pt x="1094" y="205"/>
                      </a:lnTo>
                      <a:lnTo>
                        <a:pt x="1113" y="228"/>
                      </a:lnTo>
                      <a:lnTo>
                        <a:pt x="1132" y="252"/>
                      </a:lnTo>
                      <a:lnTo>
                        <a:pt x="1149" y="277"/>
                      </a:lnTo>
                      <a:lnTo>
                        <a:pt x="1165" y="303"/>
                      </a:lnTo>
                      <a:lnTo>
                        <a:pt x="1180" y="328"/>
                      </a:lnTo>
                      <a:lnTo>
                        <a:pt x="1194" y="355"/>
                      </a:lnTo>
                      <a:lnTo>
                        <a:pt x="1207" y="384"/>
                      </a:lnTo>
                      <a:lnTo>
                        <a:pt x="1218" y="411"/>
                      </a:lnTo>
                      <a:lnTo>
                        <a:pt x="1228" y="441"/>
                      </a:lnTo>
                      <a:lnTo>
                        <a:pt x="1236" y="470"/>
                      </a:lnTo>
                      <a:lnTo>
                        <a:pt x="1243" y="502"/>
                      </a:lnTo>
                      <a:lnTo>
                        <a:pt x="1248" y="532"/>
                      </a:lnTo>
                      <a:lnTo>
                        <a:pt x="1253" y="564"/>
                      </a:lnTo>
                      <a:lnTo>
                        <a:pt x="1255" y="596"/>
                      </a:lnTo>
                      <a:lnTo>
                        <a:pt x="1256" y="628"/>
                      </a:lnTo>
                      <a:lnTo>
                        <a:pt x="1256" y="62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18" name="Freeform 272">
                  <a:extLst>
                    <a:ext uri="{FF2B5EF4-FFF2-40B4-BE49-F238E27FC236}">
                      <a16:creationId xmlns:a16="http://schemas.microsoft.com/office/drawing/2014/main" id="{F818C3AE-16D2-43EF-A5B1-0204DC868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423" y="2946354"/>
                  <a:ext cx="47255" cy="47930"/>
                </a:xfrm>
                <a:custGeom>
                  <a:avLst/>
                  <a:gdLst>
                    <a:gd name="T0" fmla="*/ 105 w 140"/>
                    <a:gd name="T1" fmla="*/ 9 h 140"/>
                    <a:gd name="T2" fmla="*/ 105 w 140"/>
                    <a:gd name="T3" fmla="*/ 9 h 140"/>
                    <a:gd name="T4" fmla="*/ 118 w 140"/>
                    <a:gd name="T5" fmla="*/ 17 h 140"/>
                    <a:gd name="T6" fmla="*/ 127 w 140"/>
                    <a:gd name="T7" fmla="*/ 27 h 140"/>
                    <a:gd name="T8" fmla="*/ 134 w 140"/>
                    <a:gd name="T9" fmla="*/ 40 h 140"/>
                    <a:gd name="T10" fmla="*/ 139 w 140"/>
                    <a:gd name="T11" fmla="*/ 53 h 140"/>
                    <a:gd name="T12" fmla="*/ 140 w 140"/>
                    <a:gd name="T13" fmla="*/ 65 h 140"/>
                    <a:gd name="T14" fmla="*/ 140 w 140"/>
                    <a:gd name="T15" fmla="*/ 80 h 140"/>
                    <a:gd name="T16" fmla="*/ 137 w 140"/>
                    <a:gd name="T17" fmla="*/ 92 h 140"/>
                    <a:gd name="T18" fmla="*/ 132 w 140"/>
                    <a:gd name="T19" fmla="*/ 105 h 140"/>
                    <a:gd name="T20" fmla="*/ 132 w 140"/>
                    <a:gd name="T21" fmla="*/ 105 h 140"/>
                    <a:gd name="T22" fmla="*/ 123 w 140"/>
                    <a:gd name="T23" fmla="*/ 116 h 140"/>
                    <a:gd name="T24" fmla="*/ 113 w 140"/>
                    <a:gd name="T25" fmla="*/ 126 h 140"/>
                    <a:gd name="T26" fmla="*/ 102 w 140"/>
                    <a:gd name="T27" fmla="*/ 134 h 140"/>
                    <a:gd name="T28" fmla="*/ 89 w 140"/>
                    <a:gd name="T29" fmla="*/ 139 h 140"/>
                    <a:gd name="T30" fmla="*/ 75 w 140"/>
                    <a:gd name="T31" fmla="*/ 140 h 140"/>
                    <a:gd name="T32" fmla="*/ 62 w 140"/>
                    <a:gd name="T33" fmla="*/ 140 h 140"/>
                    <a:gd name="T34" fmla="*/ 48 w 140"/>
                    <a:gd name="T35" fmla="*/ 137 h 140"/>
                    <a:gd name="T36" fmla="*/ 35 w 140"/>
                    <a:gd name="T37" fmla="*/ 131 h 140"/>
                    <a:gd name="T38" fmla="*/ 35 w 140"/>
                    <a:gd name="T39" fmla="*/ 131 h 140"/>
                    <a:gd name="T40" fmla="*/ 24 w 140"/>
                    <a:gd name="T41" fmla="*/ 123 h 140"/>
                    <a:gd name="T42" fmla="*/ 14 w 140"/>
                    <a:gd name="T43" fmla="*/ 113 h 140"/>
                    <a:gd name="T44" fmla="*/ 8 w 140"/>
                    <a:gd name="T45" fmla="*/ 100 h 140"/>
                    <a:gd name="T46" fmla="*/ 3 w 140"/>
                    <a:gd name="T47" fmla="*/ 88 h 140"/>
                    <a:gd name="T48" fmla="*/ 0 w 140"/>
                    <a:gd name="T49" fmla="*/ 75 h 140"/>
                    <a:gd name="T50" fmla="*/ 0 w 140"/>
                    <a:gd name="T51" fmla="*/ 62 h 140"/>
                    <a:gd name="T52" fmla="*/ 3 w 140"/>
                    <a:gd name="T53" fmla="*/ 48 h 140"/>
                    <a:gd name="T54" fmla="*/ 9 w 140"/>
                    <a:gd name="T55" fmla="*/ 35 h 140"/>
                    <a:gd name="T56" fmla="*/ 9 w 140"/>
                    <a:gd name="T57" fmla="*/ 35 h 140"/>
                    <a:gd name="T58" fmla="*/ 17 w 140"/>
                    <a:gd name="T59" fmla="*/ 24 h 140"/>
                    <a:gd name="T60" fmla="*/ 29 w 140"/>
                    <a:gd name="T61" fmla="*/ 14 h 140"/>
                    <a:gd name="T62" fmla="*/ 40 w 140"/>
                    <a:gd name="T63" fmla="*/ 6 h 140"/>
                    <a:gd name="T64" fmla="*/ 53 w 140"/>
                    <a:gd name="T65" fmla="*/ 1 h 140"/>
                    <a:gd name="T66" fmla="*/ 65 w 140"/>
                    <a:gd name="T67" fmla="*/ 0 h 140"/>
                    <a:gd name="T68" fmla="*/ 80 w 140"/>
                    <a:gd name="T69" fmla="*/ 0 h 140"/>
                    <a:gd name="T70" fmla="*/ 92 w 140"/>
                    <a:gd name="T71" fmla="*/ 3 h 140"/>
                    <a:gd name="T72" fmla="*/ 105 w 140"/>
                    <a:gd name="T73" fmla="*/ 9 h 140"/>
                    <a:gd name="T74" fmla="*/ 105 w 140"/>
                    <a:gd name="T75" fmla="*/ 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0" h="140">
                      <a:moveTo>
                        <a:pt x="105" y="9"/>
                      </a:moveTo>
                      <a:lnTo>
                        <a:pt x="105" y="9"/>
                      </a:lnTo>
                      <a:lnTo>
                        <a:pt x="118" y="17"/>
                      </a:lnTo>
                      <a:lnTo>
                        <a:pt x="127" y="27"/>
                      </a:lnTo>
                      <a:lnTo>
                        <a:pt x="134" y="40"/>
                      </a:lnTo>
                      <a:lnTo>
                        <a:pt x="139" y="53"/>
                      </a:lnTo>
                      <a:lnTo>
                        <a:pt x="140" y="65"/>
                      </a:lnTo>
                      <a:lnTo>
                        <a:pt x="140" y="80"/>
                      </a:lnTo>
                      <a:lnTo>
                        <a:pt x="137" y="92"/>
                      </a:lnTo>
                      <a:lnTo>
                        <a:pt x="132" y="105"/>
                      </a:lnTo>
                      <a:lnTo>
                        <a:pt x="132" y="105"/>
                      </a:lnTo>
                      <a:lnTo>
                        <a:pt x="123" y="116"/>
                      </a:lnTo>
                      <a:lnTo>
                        <a:pt x="113" y="126"/>
                      </a:lnTo>
                      <a:lnTo>
                        <a:pt x="102" y="134"/>
                      </a:lnTo>
                      <a:lnTo>
                        <a:pt x="89" y="139"/>
                      </a:lnTo>
                      <a:lnTo>
                        <a:pt x="75" y="140"/>
                      </a:lnTo>
                      <a:lnTo>
                        <a:pt x="62" y="140"/>
                      </a:lnTo>
                      <a:lnTo>
                        <a:pt x="48" y="137"/>
                      </a:lnTo>
                      <a:lnTo>
                        <a:pt x="35" y="131"/>
                      </a:lnTo>
                      <a:lnTo>
                        <a:pt x="35" y="131"/>
                      </a:lnTo>
                      <a:lnTo>
                        <a:pt x="24" y="123"/>
                      </a:lnTo>
                      <a:lnTo>
                        <a:pt x="14" y="113"/>
                      </a:lnTo>
                      <a:lnTo>
                        <a:pt x="8" y="100"/>
                      </a:lnTo>
                      <a:lnTo>
                        <a:pt x="3" y="88"/>
                      </a:lnTo>
                      <a:lnTo>
                        <a:pt x="0" y="75"/>
                      </a:lnTo>
                      <a:lnTo>
                        <a:pt x="0" y="62"/>
                      </a:lnTo>
                      <a:lnTo>
                        <a:pt x="3" y="48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17" y="24"/>
                      </a:lnTo>
                      <a:lnTo>
                        <a:pt x="29" y="14"/>
                      </a:lnTo>
                      <a:lnTo>
                        <a:pt x="40" y="6"/>
                      </a:lnTo>
                      <a:lnTo>
                        <a:pt x="53" y="1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2" y="3"/>
                      </a:lnTo>
                      <a:lnTo>
                        <a:pt x="105" y="9"/>
                      </a:lnTo>
                      <a:lnTo>
                        <a:pt x="105" y="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20" name="Freeform 273">
                  <a:extLst>
                    <a:ext uri="{FF2B5EF4-FFF2-40B4-BE49-F238E27FC236}">
                      <a16:creationId xmlns:a16="http://schemas.microsoft.com/office/drawing/2014/main" id="{57D57F93-9AE4-4561-961F-0528ECC96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25" y="3127949"/>
                  <a:ext cx="47255" cy="47255"/>
                </a:xfrm>
                <a:custGeom>
                  <a:avLst/>
                  <a:gdLst>
                    <a:gd name="T0" fmla="*/ 105 w 140"/>
                    <a:gd name="T1" fmla="*/ 10 h 141"/>
                    <a:gd name="T2" fmla="*/ 105 w 140"/>
                    <a:gd name="T3" fmla="*/ 10 h 141"/>
                    <a:gd name="T4" fmla="*/ 118 w 140"/>
                    <a:gd name="T5" fmla="*/ 18 h 141"/>
                    <a:gd name="T6" fmla="*/ 126 w 140"/>
                    <a:gd name="T7" fmla="*/ 27 h 141"/>
                    <a:gd name="T8" fmla="*/ 134 w 140"/>
                    <a:gd name="T9" fmla="*/ 40 h 141"/>
                    <a:gd name="T10" fmla="*/ 138 w 140"/>
                    <a:gd name="T11" fmla="*/ 51 h 141"/>
                    <a:gd name="T12" fmla="*/ 140 w 140"/>
                    <a:gd name="T13" fmla="*/ 66 h 141"/>
                    <a:gd name="T14" fmla="*/ 140 w 140"/>
                    <a:gd name="T15" fmla="*/ 78 h 141"/>
                    <a:gd name="T16" fmla="*/ 137 w 140"/>
                    <a:gd name="T17" fmla="*/ 93 h 141"/>
                    <a:gd name="T18" fmla="*/ 130 w 140"/>
                    <a:gd name="T19" fmla="*/ 105 h 141"/>
                    <a:gd name="T20" fmla="*/ 130 w 140"/>
                    <a:gd name="T21" fmla="*/ 105 h 141"/>
                    <a:gd name="T22" fmla="*/ 122 w 140"/>
                    <a:gd name="T23" fmla="*/ 117 h 141"/>
                    <a:gd name="T24" fmla="*/ 113 w 140"/>
                    <a:gd name="T25" fmla="*/ 126 h 141"/>
                    <a:gd name="T26" fmla="*/ 102 w 140"/>
                    <a:gd name="T27" fmla="*/ 134 h 141"/>
                    <a:gd name="T28" fmla="*/ 89 w 140"/>
                    <a:gd name="T29" fmla="*/ 139 h 141"/>
                    <a:gd name="T30" fmla="*/ 75 w 140"/>
                    <a:gd name="T31" fmla="*/ 141 h 141"/>
                    <a:gd name="T32" fmla="*/ 62 w 140"/>
                    <a:gd name="T33" fmla="*/ 141 h 141"/>
                    <a:gd name="T34" fmla="*/ 48 w 140"/>
                    <a:gd name="T35" fmla="*/ 137 h 141"/>
                    <a:gd name="T36" fmla="*/ 35 w 140"/>
                    <a:gd name="T37" fmla="*/ 131 h 141"/>
                    <a:gd name="T38" fmla="*/ 35 w 140"/>
                    <a:gd name="T39" fmla="*/ 131 h 141"/>
                    <a:gd name="T40" fmla="*/ 24 w 140"/>
                    <a:gd name="T41" fmla="*/ 123 h 141"/>
                    <a:gd name="T42" fmla="*/ 14 w 140"/>
                    <a:gd name="T43" fmla="*/ 113 h 141"/>
                    <a:gd name="T44" fmla="*/ 6 w 140"/>
                    <a:gd name="T45" fmla="*/ 101 h 141"/>
                    <a:gd name="T46" fmla="*/ 1 w 140"/>
                    <a:gd name="T47" fmla="*/ 88 h 141"/>
                    <a:gd name="T48" fmla="*/ 0 w 140"/>
                    <a:gd name="T49" fmla="*/ 75 h 141"/>
                    <a:gd name="T50" fmla="*/ 0 w 140"/>
                    <a:gd name="T51" fmla="*/ 61 h 141"/>
                    <a:gd name="T52" fmla="*/ 3 w 140"/>
                    <a:gd name="T53" fmla="*/ 48 h 141"/>
                    <a:gd name="T54" fmla="*/ 9 w 140"/>
                    <a:gd name="T55" fmla="*/ 35 h 141"/>
                    <a:gd name="T56" fmla="*/ 9 w 140"/>
                    <a:gd name="T57" fmla="*/ 35 h 141"/>
                    <a:gd name="T58" fmla="*/ 17 w 140"/>
                    <a:gd name="T59" fmla="*/ 24 h 141"/>
                    <a:gd name="T60" fmla="*/ 27 w 140"/>
                    <a:gd name="T61" fmla="*/ 15 h 141"/>
                    <a:gd name="T62" fmla="*/ 40 w 140"/>
                    <a:gd name="T63" fmla="*/ 7 h 141"/>
                    <a:gd name="T64" fmla="*/ 52 w 140"/>
                    <a:gd name="T65" fmla="*/ 2 h 141"/>
                    <a:gd name="T66" fmla="*/ 65 w 140"/>
                    <a:gd name="T67" fmla="*/ 0 h 141"/>
                    <a:gd name="T68" fmla="*/ 79 w 140"/>
                    <a:gd name="T69" fmla="*/ 0 h 141"/>
                    <a:gd name="T70" fmla="*/ 92 w 140"/>
                    <a:gd name="T71" fmla="*/ 3 h 141"/>
                    <a:gd name="T72" fmla="*/ 105 w 140"/>
                    <a:gd name="T73" fmla="*/ 10 h 141"/>
                    <a:gd name="T74" fmla="*/ 105 w 140"/>
                    <a:gd name="T75" fmla="*/ 1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0" h="141">
                      <a:moveTo>
                        <a:pt x="105" y="10"/>
                      </a:moveTo>
                      <a:lnTo>
                        <a:pt x="105" y="10"/>
                      </a:lnTo>
                      <a:lnTo>
                        <a:pt x="118" y="18"/>
                      </a:lnTo>
                      <a:lnTo>
                        <a:pt x="126" y="27"/>
                      </a:lnTo>
                      <a:lnTo>
                        <a:pt x="134" y="40"/>
                      </a:lnTo>
                      <a:lnTo>
                        <a:pt x="138" y="51"/>
                      </a:lnTo>
                      <a:lnTo>
                        <a:pt x="140" y="66"/>
                      </a:lnTo>
                      <a:lnTo>
                        <a:pt x="140" y="78"/>
                      </a:lnTo>
                      <a:lnTo>
                        <a:pt x="137" y="93"/>
                      </a:lnTo>
                      <a:lnTo>
                        <a:pt x="130" y="105"/>
                      </a:lnTo>
                      <a:lnTo>
                        <a:pt x="130" y="105"/>
                      </a:lnTo>
                      <a:lnTo>
                        <a:pt x="122" y="117"/>
                      </a:lnTo>
                      <a:lnTo>
                        <a:pt x="113" y="126"/>
                      </a:lnTo>
                      <a:lnTo>
                        <a:pt x="102" y="134"/>
                      </a:lnTo>
                      <a:lnTo>
                        <a:pt x="89" y="139"/>
                      </a:lnTo>
                      <a:lnTo>
                        <a:pt x="75" y="141"/>
                      </a:lnTo>
                      <a:lnTo>
                        <a:pt x="62" y="141"/>
                      </a:lnTo>
                      <a:lnTo>
                        <a:pt x="48" y="137"/>
                      </a:lnTo>
                      <a:lnTo>
                        <a:pt x="35" y="131"/>
                      </a:lnTo>
                      <a:lnTo>
                        <a:pt x="35" y="131"/>
                      </a:lnTo>
                      <a:lnTo>
                        <a:pt x="24" y="123"/>
                      </a:lnTo>
                      <a:lnTo>
                        <a:pt x="14" y="113"/>
                      </a:lnTo>
                      <a:lnTo>
                        <a:pt x="6" y="101"/>
                      </a:lnTo>
                      <a:lnTo>
                        <a:pt x="1" y="88"/>
                      </a:lnTo>
                      <a:lnTo>
                        <a:pt x="0" y="75"/>
                      </a:lnTo>
                      <a:lnTo>
                        <a:pt x="0" y="61"/>
                      </a:lnTo>
                      <a:lnTo>
                        <a:pt x="3" y="48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17" y="24"/>
                      </a:lnTo>
                      <a:lnTo>
                        <a:pt x="27" y="15"/>
                      </a:lnTo>
                      <a:lnTo>
                        <a:pt x="40" y="7"/>
                      </a:lnTo>
                      <a:lnTo>
                        <a:pt x="52" y="2"/>
                      </a:lnTo>
                      <a:lnTo>
                        <a:pt x="65" y="0"/>
                      </a:lnTo>
                      <a:lnTo>
                        <a:pt x="79" y="0"/>
                      </a:lnTo>
                      <a:lnTo>
                        <a:pt x="92" y="3"/>
                      </a:lnTo>
                      <a:lnTo>
                        <a:pt x="105" y="10"/>
                      </a:lnTo>
                      <a:lnTo>
                        <a:pt x="105" y="1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21" name="Freeform 274">
                  <a:extLst>
                    <a:ext uri="{FF2B5EF4-FFF2-40B4-BE49-F238E27FC236}">
                      <a16:creationId xmlns:a16="http://schemas.microsoft.com/office/drawing/2014/main" id="{2F657CB5-4CE4-4DB6-BF19-00C26EBD15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7313" y="3054366"/>
                  <a:ext cx="47255" cy="47930"/>
                </a:xfrm>
                <a:custGeom>
                  <a:avLst/>
                  <a:gdLst>
                    <a:gd name="T0" fmla="*/ 105 w 141"/>
                    <a:gd name="T1" fmla="*/ 9 h 142"/>
                    <a:gd name="T2" fmla="*/ 105 w 141"/>
                    <a:gd name="T3" fmla="*/ 9 h 142"/>
                    <a:gd name="T4" fmla="*/ 117 w 141"/>
                    <a:gd name="T5" fmla="*/ 17 h 142"/>
                    <a:gd name="T6" fmla="*/ 126 w 141"/>
                    <a:gd name="T7" fmla="*/ 28 h 142"/>
                    <a:gd name="T8" fmla="*/ 134 w 141"/>
                    <a:gd name="T9" fmla="*/ 40 h 142"/>
                    <a:gd name="T10" fmla="*/ 139 w 141"/>
                    <a:gd name="T11" fmla="*/ 52 h 142"/>
                    <a:gd name="T12" fmla="*/ 141 w 141"/>
                    <a:gd name="T13" fmla="*/ 65 h 142"/>
                    <a:gd name="T14" fmla="*/ 141 w 141"/>
                    <a:gd name="T15" fmla="*/ 80 h 142"/>
                    <a:gd name="T16" fmla="*/ 137 w 141"/>
                    <a:gd name="T17" fmla="*/ 92 h 142"/>
                    <a:gd name="T18" fmla="*/ 131 w 141"/>
                    <a:gd name="T19" fmla="*/ 107 h 142"/>
                    <a:gd name="T20" fmla="*/ 131 w 141"/>
                    <a:gd name="T21" fmla="*/ 107 h 142"/>
                    <a:gd name="T22" fmla="*/ 123 w 141"/>
                    <a:gd name="T23" fmla="*/ 118 h 142"/>
                    <a:gd name="T24" fmla="*/ 113 w 141"/>
                    <a:gd name="T25" fmla="*/ 127 h 142"/>
                    <a:gd name="T26" fmla="*/ 101 w 141"/>
                    <a:gd name="T27" fmla="*/ 134 h 142"/>
                    <a:gd name="T28" fmla="*/ 88 w 141"/>
                    <a:gd name="T29" fmla="*/ 139 h 142"/>
                    <a:gd name="T30" fmla="*/ 75 w 141"/>
                    <a:gd name="T31" fmla="*/ 142 h 142"/>
                    <a:gd name="T32" fmla="*/ 62 w 141"/>
                    <a:gd name="T33" fmla="*/ 140 h 142"/>
                    <a:gd name="T34" fmla="*/ 48 w 141"/>
                    <a:gd name="T35" fmla="*/ 139 h 142"/>
                    <a:gd name="T36" fmla="*/ 35 w 141"/>
                    <a:gd name="T37" fmla="*/ 132 h 142"/>
                    <a:gd name="T38" fmla="*/ 35 w 141"/>
                    <a:gd name="T39" fmla="*/ 132 h 142"/>
                    <a:gd name="T40" fmla="*/ 24 w 141"/>
                    <a:gd name="T41" fmla="*/ 124 h 142"/>
                    <a:gd name="T42" fmla="*/ 15 w 141"/>
                    <a:gd name="T43" fmla="*/ 113 h 142"/>
                    <a:gd name="T44" fmla="*/ 7 w 141"/>
                    <a:gd name="T45" fmla="*/ 102 h 142"/>
                    <a:gd name="T46" fmla="*/ 2 w 141"/>
                    <a:gd name="T47" fmla="*/ 89 h 142"/>
                    <a:gd name="T48" fmla="*/ 0 w 141"/>
                    <a:gd name="T49" fmla="*/ 76 h 142"/>
                    <a:gd name="T50" fmla="*/ 0 w 141"/>
                    <a:gd name="T51" fmla="*/ 62 h 142"/>
                    <a:gd name="T52" fmla="*/ 3 w 141"/>
                    <a:gd name="T53" fmla="*/ 49 h 142"/>
                    <a:gd name="T54" fmla="*/ 10 w 141"/>
                    <a:gd name="T55" fmla="*/ 35 h 142"/>
                    <a:gd name="T56" fmla="*/ 10 w 141"/>
                    <a:gd name="T57" fmla="*/ 35 h 142"/>
                    <a:gd name="T58" fmla="*/ 18 w 141"/>
                    <a:gd name="T59" fmla="*/ 24 h 142"/>
                    <a:gd name="T60" fmla="*/ 27 w 141"/>
                    <a:gd name="T61" fmla="*/ 14 h 142"/>
                    <a:gd name="T62" fmla="*/ 40 w 141"/>
                    <a:gd name="T63" fmla="*/ 8 h 142"/>
                    <a:gd name="T64" fmla="*/ 53 w 141"/>
                    <a:gd name="T65" fmla="*/ 3 h 142"/>
                    <a:gd name="T66" fmla="*/ 66 w 141"/>
                    <a:gd name="T67" fmla="*/ 0 h 142"/>
                    <a:gd name="T68" fmla="*/ 78 w 141"/>
                    <a:gd name="T69" fmla="*/ 1 h 142"/>
                    <a:gd name="T70" fmla="*/ 93 w 141"/>
                    <a:gd name="T71" fmla="*/ 5 h 142"/>
                    <a:gd name="T72" fmla="*/ 105 w 141"/>
                    <a:gd name="T73" fmla="*/ 9 h 142"/>
                    <a:gd name="T74" fmla="*/ 105 w 141"/>
                    <a:gd name="T75" fmla="*/ 9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1" h="142">
                      <a:moveTo>
                        <a:pt x="105" y="9"/>
                      </a:moveTo>
                      <a:lnTo>
                        <a:pt x="105" y="9"/>
                      </a:lnTo>
                      <a:lnTo>
                        <a:pt x="117" y="17"/>
                      </a:lnTo>
                      <a:lnTo>
                        <a:pt x="126" y="28"/>
                      </a:lnTo>
                      <a:lnTo>
                        <a:pt x="134" y="40"/>
                      </a:lnTo>
                      <a:lnTo>
                        <a:pt x="139" y="52"/>
                      </a:lnTo>
                      <a:lnTo>
                        <a:pt x="141" y="65"/>
                      </a:lnTo>
                      <a:lnTo>
                        <a:pt x="141" y="80"/>
                      </a:lnTo>
                      <a:lnTo>
                        <a:pt x="137" y="92"/>
                      </a:lnTo>
                      <a:lnTo>
                        <a:pt x="131" y="107"/>
                      </a:lnTo>
                      <a:lnTo>
                        <a:pt x="131" y="107"/>
                      </a:lnTo>
                      <a:lnTo>
                        <a:pt x="123" y="118"/>
                      </a:lnTo>
                      <a:lnTo>
                        <a:pt x="113" y="127"/>
                      </a:lnTo>
                      <a:lnTo>
                        <a:pt x="101" y="134"/>
                      </a:lnTo>
                      <a:lnTo>
                        <a:pt x="88" y="139"/>
                      </a:lnTo>
                      <a:lnTo>
                        <a:pt x="75" y="142"/>
                      </a:lnTo>
                      <a:lnTo>
                        <a:pt x="62" y="140"/>
                      </a:lnTo>
                      <a:lnTo>
                        <a:pt x="48" y="139"/>
                      </a:lnTo>
                      <a:lnTo>
                        <a:pt x="35" y="132"/>
                      </a:lnTo>
                      <a:lnTo>
                        <a:pt x="35" y="132"/>
                      </a:lnTo>
                      <a:lnTo>
                        <a:pt x="24" y="124"/>
                      </a:lnTo>
                      <a:lnTo>
                        <a:pt x="15" y="113"/>
                      </a:lnTo>
                      <a:lnTo>
                        <a:pt x="7" y="102"/>
                      </a:lnTo>
                      <a:lnTo>
                        <a:pt x="2" y="89"/>
                      </a:lnTo>
                      <a:lnTo>
                        <a:pt x="0" y="76"/>
                      </a:lnTo>
                      <a:lnTo>
                        <a:pt x="0" y="62"/>
                      </a:lnTo>
                      <a:lnTo>
                        <a:pt x="3" y="49"/>
                      </a:lnTo>
                      <a:lnTo>
                        <a:pt x="10" y="35"/>
                      </a:lnTo>
                      <a:lnTo>
                        <a:pt x="10" y="35"/>
                      </a:lnTo>
                      <a:lnTo>
                        <a:pt x="18" y="24"/>
                      </a:lnTo>
                      <a:lnTo>
                        <a:pt x="27" y="14"/>
                      </a:lnTo>
                      <a:lnTo>
                        <a:pt x="40" y="8"/>
                      </a:lnTo>
                      <a:lnTo>
                        <a:pt x="53" y="3"/>
                      </a:lnTo>
                      <a:lnTo>
                        <a:pt x="66" y="0"/>
                      </a:lnTo>
                      <a:lnTo>
                        <a:pt x="78" y="1"/>
                      </a:lnTo>
                      <a:lnTo>
                        <a:pt x="93" y="5"/>
                      </a:lnTo>
                      <a:lnTo>
                        <a:pt x="105" y="9"/>
                      </a:lnTo>
                      <a:lnTo>
                        <a:pt x="105" y="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23" name="Freeform 275">
                  <a:extLst>
                    <a:ext uri="{FF2B5EF4-FFF2-40B4-BE49-F238E27FC236}">
                      <a16:creationId xmlns:a16="http://schemas.microsoft.com/office/drawing/2014/main" id="{3BE0EF59-6746-4DD8-8DA2-BBD344623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8953" y="2842392"/>
                  <a:ext cx="47930" cy="47255"/>
                </a:xfrm>
                <a:custGeom>
                  <a:avLst/>
                  <a:gdLst>
                    <a:gd name="T0" fmla="*/ 107 w 142"/>
                    <a:gd name="T1" fmla="*/ 9 h 140"/>
                    <a:gd name="T2" fmla="*/ 107 w 142"/>
                    <a:gd name="T3" fmla="*/ 9 h 140"/>
                    <a:gd name="T4" fmla="*/ 118 w 142"/>
                    <a:gd name="T5" fmla="*/ 17 h 140"/>
                    <a:gd name="T6" fmla="*/ 127 w 142"/>
                    <a:gd name="T7" fmla="*/ 27 h 140"/>
                    <a:gd name="T8" fmla="*/ 134 w 142"/>
                    <a:gd name="T9" fmla="*/ 38 h 140"/>
                    <a:gd name="T10" fmla="*/ 139 w 142"/>
                    <a:gd name="T11" fmla="*/ 51 h 140"/>
                    <a:gd name="T12" fmla="*/ 142 w 142"/>
                    <a:gd name="T13" fmla="*/ 65 h 140"/>
                    <a:gd name="T14" fmla="*/ 140 w 142"/>
                    <a:gd name="T15" fmla="*/ 78 h 140"/>
                    <a:gd name="T16" fmla="*/ 137 w 142"/>
                    <a:gd name="T17" fmla="*/ 92 h 140"/>
                    <a:gd name="T18" fmla="*/ 132 w 142"/>
                    <a:gd name="T19" fmla="*/ 105 h 140"/>
                    <a:gd name="T20" fmla="*/ 132 w 142"/>
                    <a:gd name="T21" fmla="*/ 105 h 140"/>
                    <a:gd name="T22" fmla="*/ 124 w 142"/>
                    <a:gd name="T23" fmla="*/ 116 h 140"/>
                    <a:gd name="T24" fmla="*/ 113 w 142"/>
                    <a:gd name="T25" fmla="*/ 126 h 140"/>
                    <a:gd name="T26" fmla="*/ 102 w 142"/>
                    <a:gd name="T27" fmla="*/ 133 h 140"/>
                    <a:gd name="T28" fmla="*/ 89 w 142"/>
                    <a:gd name="T29" fmla="*/ 138 h 140"/>
                    <a:gd name="T30" fmla="*/ 76 w 142"/>
                    <a:gd name="T31" fmla="*/ 140 h 140"/>
                    <a:gd name="T32" fmla="*/ 62 w 142"/>
                    <a:gd name="T33" fmla="*/ 140 h 140"/>
                    <a:gd name="T34" fmla="*/ 48 w 142"/>
                    <a:gd name="T35" fmla="*/ 137 h 140"/>
                    <a:gd name="T36" fmla="*/ 35 w 142"/>
                    <a:gd name="T37" fmla="*/ 130 h 140"/>
                    <a:gd name="T38" fmla="*/ 35 w 142"/>
                    <a:gd name="T39" fmla="*/ 130 h 140"/>
                    <a:gd name="T40" fmla="*/ 24 w 142"/>
                    <a:gd name="T41" fmla="*/ 122 h 140"/>
                    <a:gd name="T42" fmla="*/ 14 w 142"/>
                    <a:gd name="T43" fmla="*/ 113 h 140"/>
                    <a:gd name="T44" fmla="*/ 8 w 142"/>
                    <a:gd name="T45" fmla="*/ 100 h 140"/>
                    <a:gd name="T46" fmla="*/ 3 w 142"/>
                    <a:gd name="T47" fmla="*/ 87 h 140"/>
                    <a:gd name="T48" fmla="*/ 0 w 142"/>
                    <a:gd name="T49" fmla="*/ 74 h 140"/>
                    <a:gd name="T50" fmla="*/ 0 w 142"/>
                    <a:gd name="T51" fmla="*/ 60 h 140"/>
                    <a:gd name="T52" fmla="*/ 3 w 142"/>
                    <a:gd name="T53" fmla="*/ 47 h 140"/>
                    <a:gd name="T54" fmla="*/ 9 w 142"/>
                    <a:gd name="T55" fmla="*/ 35 h 140"/>
                    <a:gd name="T56" fmla="*/ 9 w 142"/>
                    <a:gd name="T57" fmla="*/ 35 h 140"/>
                    <a:gd name="T58" fmla="*/ 17 w 142"/>
                    <a:gd name="T59" fmla="*/ 22 h 140"/>
                    <a:gd name="T60" fmla="*/ 29 w 142"/>
                    <a:gd name="T61" fmla="*/ 14 h 140"/>
                    <a:gd name="T62" fmla="*/ 40 w 142"/>
                    <a:gd name="T63" fmla="*/ 6 h 140"/>
                    <a:gd name="T64" fmla="*/ 52 w 142"/>
                    <a:gd name="T65" fmla="*/ 1 h 140"/>
                    <a:gd name="T66" fmla="*/ 65 w 142"/>
                    <a:gd name="T67" fmla="*/ 0 h 140"/>
                    <a:gd name="T68" fmla="*/ 80 w 142"/>
                    <a:gd name="T69" fmla="*/ 0 h 140"/>
                    <a:gd name="T70" fmla="*/ 92 w 142"/>
                    <a:gd name="T71" fmla="*/ 3 h 140"/>
                    <a:gd name="T72" fmla="*/ 107 w 142"/>
                    <a:gd name="T73" fmla="*/ 9 h 140"/>
                    <a:gd name="T74" fmla="*/ 107 w 142"/>
                    <a:gd name="T75" fmla="*/ 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2" h="140">
                      <a:moveTo>
                        <a:pt x="107" y="9"/>
                      </a:moveTo>
                      <a:lnTo>
                        <a:pt x="107" y="9"/>
                      </a:lnTo>
                      <a:lnTo>
                        <a:pt x="118" y="17"/>
                      </a:lnTo>
                      <a:lnTo>
                        <a:pt x="127" y="27"/>
                      </a:lnTo>
                      <a:lnTo>
                        <a:pt x="134" y="38"/>
                      </a:lnTo>
                      <a:lnTo>
                        <a:pt x="139" y="51"/>
                      </a:lnTo>
                      <a:lnTo>
                        <a:pt x="142" y="65"/>
                      </a:lnTo>
                      <a:lnTo>
                        <a:pt x="140" y="78"/>
                      </a:lnTo>
                      <a:lnTo>
                        <a:pt x="137" y="92"/>
                      </a:lnTo>
                      <a:lnTo>
                        <a:pt x="132" y="105"/>
                      </a:lnTo>
                      <a:lnTo>
                        <a:pt x="132" y="105"/>
                      </a:lnTo>
                      <a:lnTo>
                        <a:pt x="124" y="116"/>
                      </a:lnTo>
                      <a:lnTo>
                        <a:pt x="113" y="126"/>
                      </a:lnTo>
                      <a:lnTo>
                        <a:pt x="102" y="133"/>
                      </a:lnTo>
                      <a:lnTo>
                        <a:pt x="89" y="138"/>
                      </a:lnTo>
                      <a:lnTo>
                        <a:pt x="76" y="140"/>
                      </a:lnTo>
                      <a:lnTo>
                        <a:pt x="62" y="140"/>
                      </a:lnTo>
                      <a:lnTo>
                        <a:pt x="48" y="137"/>
                      </a:lnTo>
                      <a:lnTo>
                        <a:pt x="35" y="130"/>
                      </a:lnTo>
                      <a:lnTo>
                        <a:pt x="35" y="130"/>
                      </a:lnTo>
                      <a:lnTo>
                        <a:pt x="24" y="122"/>
                      </a:lnTo>
                      <a:lnTo>
                        <a:pt x="14" y="113"/>
                      </a:lnTo>
                      <a:lnTo>
                        <a:pt x="8" y="100"/>
                      </a:lnTo>
                      <a:lnTo>
                        <a:pt x="3" y="87"/>
                      </a:lnTo>
                      <a:lnTo>
                        <a:pt x="0" y="74"/>
                      </a:lnTo>
                      <a:lnTo>
                        <a:pt x="0" y="60"/>
                      </a:lnTo>
                      <a:lnTo>
                        <a:pt x="3" y="47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17" y="22"/>
                      </a:lnTo>
                      <a:lnTo>
                        <a:pt x="29" y="14"/>
                      </a:lnTo>
                      <a:lnTo>
                        <a:pt x="40" y="6"/>
                      </a:lnTo>
                      <a:lnTo>
                        <a:pt x="52" y="1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2" y="3"/>
                      </a:lnTo>
                      <a:lnTo>
                        <a:pt x="107" y="9"/>
                      </a:lnTo>
                      <a:lnTo>
                        <a:pt x="107" y="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4" name="Freeform 276">
                  <a:extLst>
                    <a:ext uri="{FF2B5EF4-FFF2-40B4-BE49-F238E27FC236}">
                      <a16:creationId xmlns:a16="http://schemas.microsoft.com/office/drawing/2014/main" id="{F0246E6A-77B9-451F-8B2A-E75170954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7514" y="2894373"/>
                  <a:ext cx="47255" cy="47930"/>
                </a:xfrm>
                <a:custGeom>
                  <a:avLst/>
                  <a:gdLst>
                    <a:gd name="T0" fmla="*/ 105 w 140"/>
                    <a:gd name="T1" fmla="*/ 10 h 142"/>
                    <a:gd name="T2" fmla="*/ 105 w 140"/>
                    <a:gd name="T3" fmla="*/ 10 h 142"/>
                    <a:gd name="T4" fmla="*/ 118 w 140"/>
                    <a:gd name="T5" fmla="*/ 18 h 142"/>
                    <a:gd name="T6" fmla="*/ 127 w 140"/>
                    <a:gd name="T7" fmla="*/ 29 h 142"/>
                    <a:gd name="T8" fmla="*/ 134 w 140"/>
                    <a:gd name="T9" fmla="*/ 40 h 142"/>
                    <a:gd name="T10" fmla="*/ 138 w 140"/>
                    <a:gd name="T11" fmla="*/ 53 h 142"/>
                    <a:gd name="T12" fmla="*/ 140 w 140"/>
                    <a:gd name="T13" fmla="*/ 66 h 142"/>
                    <a:gd name="T14" fmla="*/ 140 w 140"/>
                    <a:gd name="T15" fmla="*/ 80 h 142"/>
                    <a:gd name="T16" fmla="*/ 137 w 140"/>
                    <a:gd name="T17" fmla="*/ 93 h 142"/>
                    <a:gd name="T18" fmla="*/ 132 w 140"/>
                    <a:gd name="T19" fmla="*/ 107 h 142"/>
                    <a:gd name="T20" fmla="*/ 132 w 140"/>
                    <a:gd name="T21" fmla="*/ 107 h 142"/>
                    <a:gd name="T22" fmla="*/ 122 w 140"/>
                    <a:gd name="T23" fmla="*/ 118 h 142"/>
                    <a:gd name="T24" fmla="*/ 113 w 140"/>
                    <a:gd name="T25" fmla="*/ 128 h 142"/>
                    <a:gd name="T26" fmla="*/ 102 w 140"/>
                    <a:gd name="T27" fmla="*/ 134 h 142"/>
                    <a:gd name="T28" fmla="*/ 89 w 140"/>
                    <a:gd name="T29" fmla="*/ 139 h 142"/>
                    <a:gd name="T30" fmla="*/ 75 w 140"/>
                    <a:gd name="T31" fmla="*/ 142 h 142"/>
                    <a:gd name="T32" fmla="*/ 62 w 140"/>
                    <a:gd name="T33" fmla="*/ 141 h 142"/>
                    <a:gd name="T34" fmla="*/ 47 w 140"/>
                    <a:gd name="T35" fmla="*/ 137 h 142"/>
                    <a:gd name="T36" fmla="*/ 35 w 140"/>
                    <a:gd name="T37" fmla="*/ 133 h 142"/>
                    <a:gd name="T38" fmla="*/ 35 w 140"/>
                    <a:gd name="T39" fmla="*/ 133 h 142"/>
                    <a:gd name="T40" fmla="*/ 24 w 140"/>
                    <a:gd name="T41" fmla="*/ 123 h 142"/>
                    <a:gd name="T42" fmla="*/ 14 w 140"/>
                    <a:gd name="T43" fmla="*/ 113 h 142"/>
                    <a:gd name="T44" fmla="*/ 6 w 140"/>
                    <a:gd name="T45" fmla="*/ 102 h 142"/>
                    <a:gd name="T46" fmla="*/ 1 w 140"/>
                    <a:gd name="T47" fmla="*/ 90 h 142"/>
                    <a:gd name="T48" fmla="*/ 0 w 140"/>
                    <a:gd name="T49" fmla="*/ 75 h 142"/>
                    <a:gd name="T50" fmla="*/ 0 w 140"/>
                    <a:gd name="T51" fmla="*/ 62 h 142"/>
                    <a:gd name="T52" fmla="*/ 3 w 140"/>
                    <a:gd name="T53" fmla="*/ 48 h 142"/>
                    <a:gd name="T54" fmla="*/ 9 w 140"/>
                    <a:gd name="T55" fmla="*/ 35 h 142"/>
                    <a:gd name="T56" fmla="*/ 9 w 140"/>
                    <a:gd name="T57" fmla="*/ 35 h 142"/>
                    <a:gd name="T58" fmla="*/ 17 w 140"/>
                    <a:gd name="T59" fmla="*/ 24 h 142"/>
                    <a:gd name="T60" fmla="*/ 28 w 140"/>
                    <a:gd name="T61" fmla="*/ 15 h 142"/>
                    <a:gd name="T62" fmla="*/ 40 w 140"/>
                    <a:gd name="T63" fmla="*/ 8 h 142"/>
                    <a:gd name="T64" fmla="*/ 52 w 140"/>
                    <a:gd name="T65" fmla="*/ 3 h 142"/>
                    <a:gd name="T66" fmla="*/ 65 w 140"/>
                    <a:gd name="T67" fmla="*/ 0 h 142"/>
                    <a:gd name="T68" fmla="*/ 79 w 140"/>
                    <a:gd name="T69" fmla="*/ 0 h 142"/>
                    <a:gd name="T70" fmla="*/ 92 w 140"/>
                    <a:gd name="T71" fmla="*/ 3 h 142"/>
                    <a:gd name="T72" fmla="*/ 105 w 140"/>
                    <a:gd name="T73" fmla="*/ 10 h 142"/>
                    <a:gd name="T74" fmla="*/ 105 w 140"/>
                    <a:gd name="T75" fmla="*/ 1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0" h="142">
                      <a:moveTo>
                        <a:pt x="105" y="10"/>
                      </a:moveTo>
                      <a:lnTo>
                        <a:pt x="105" y="10"/>
                      </a:lnTo>
                      <a:lnTo>
                        <a:pt x="118" y="18"/>
                      </a:lnTo>
                      <a:lnTo>
                        <a:pt x="127" y="29"/>
                      </a:lnTo>
                      <a:lnTo>
                        <a:pt x="134" y="40"/>
                      </a:lnTo>
                      <a:lnTo>
                        <a:pt x="138" y="53"/>
                      </a:lnTo>
                      <a:lnTo>
                        <a:pt x="140" y="66"/>
                      </a:lnTo>
                      <a:lnTo>
                        <a:pt x="140" y="80"/>
                      </a:lnTo>
                      <a:lnTo>
                        <a:pt x="137" y="93"/>
                      </a:lnTo>
                      <a:lnTo>
                        <a:pt x="132" y="107"/>
                      </a:lnTo>
                      <a:lnTo>
                        <a:pt x="132" y="107"/>
                      </a:lnTo>
                      <a:lnTo>
                        <a:pt x="122" y="118"/>
                      </a:lnTo>
                      <a:lnTo>
                        <a:pt x="113" y="128"/>
                      </a:lnTo>
                      <a:lnTo>
                        <a:pt x="102" y="134"/>
                      </a:lnTo>
                      <a:lnTo>
                        <a:pt x="89" y="139"/>
                      </a:lnTo>
                      <a:lnTo>
                        <a:pt x="75" y="142"/>
                      </a:lnTo>
                      <a:lnTo>
                        <a:pt x="62" y="141"/>
                      </a:lnTo>
                      <a:lnTo>
                        <a:pt x="47" y="137"/>
                      </a:lnTo>
                      <a:lnTo>
                        <a:pt x="35" y="133"/>
                      </a:lnTo>
                      <a:lnTo>
                        <a:pt x="35" y="133"/>
                      </a:lnTo>
                      <a:lnTo>
                        <a:pt x="24" y="123"/>
                      </a:lnTo>
                      <a:lnTo>
                        <a:pt x="14" y="113"/>
                      </a:lnTo>
                      <a:lnTo>
                        <a:pt x="6" y="102"/>
                      </a:lnTo>
                      <a:lnTo>
                        <a:pt x="1" y="90"/>
                      </a:lnTo>
                      <a:lnTo>
                        <a:pt x="0" y="75"/>
                      </a:lnTo>
                      <a:lnTo>
                        <a:pt x="0" y="62"/>
                      </a:lnTo>
                      <a:lnTo>
                        <a:pt x="3" y="48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17" y="24"/>
                      </a:lnTo>
                      <a:lnTo>
                        <a:pt x="28" y="15"/>
                      </a:lnTo>
                      <a:lnTo>
                        <a:pt x="40" y="8"/>
                      </a:lnTo>
                      <a:lnTo>
                        <a:pt x="52" y="3"/>
                      </a:lnTo>
                      <a:lnTo>
                        <a:pt x="65" y="0"/>
                      </a:lnTo>
                      <a:lnTo>
                        <a:pt x="79" y="0"/>
                      </a:lnTo>
                      <a:lnTo>
                        <a:pt x="92" y="3"/>
                      </a:lnTo>
                      <a:lnTo>
                        <a:pt x="105" y="10"/>
                      </a:lnTo>
                      <a:lnTo>
                        <a:pt x="105" y="1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5" name="Freeform 277">
                  <a:extLst>
                    <a:ext uri="{FF2B5EF4-FFF2-40B4-BE49-F238E27FC236}">
                      <a16:creationId xmlns:a16="http://schemas.microsoft.com/office/drawing/2014/main" id="{7E501D34-3A54-4B1F-8915-7B70DDF9B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0266" y="2967281"/>
                  <a:ext cx="81009" cy="109362"/>
                </a:xfrm>
                <a:custGeom>
                  <a:avLst/>
                  <a:gdLst>
                    <a:gd name="T0" fmla="*/ 225 w 241"/>
                    <a:gd name="T1" fmla="*/ 74 h 326"/>
                    <a:gd name="T2" fmla="*/ 225 w 241"/>
                    <a:gd name="T3" fmla="*/ 74 h 326"/>
                    <a:gd name="T4" fmla="*/ 233 w 241"/>
                    <a:gd name="T5" fmla="*/ 37 h 326"/>
                    <a:gd name="T6" fmla="*/ 241 w 241"/>
                    <a:gd name="T7" fmla="*/ 0 h 326"/>
                    <a:gd name="T8" fmla="*/ 241 w 241"/>
                    <a:gd name="T9" fmla="*/ 0 h 326"/>
                    <a:gd name="T10" fmla="*/ 201 w 241"/>
                    <a:gd name="T11" fmla="*/ 32 h 326"/>
                    <a:gd name="T12" fmla="*/ 164 w 241"/>
                    <a:gd name="T13" fmla="*/ 66 h 326"/>
                    <a:gd name="T14" fmla="*/ 131 w 241"/>
                    <a:gd name="T15" fmla="*/ 101 h 326"/>
                    <a:gd name="T16" fmla="*/ 100 w 241"/>
                    <a:gd name="T17" fmla="*/ 138 h 326"/>
                    <a:gd name="T18" fmla="*/ 72 w 241"/>
                    <a:gd name="T19" fmla="*/ 174 h 326"/>
                    <a:gd name="T20" fmla="*/ 44 w 241"/>
                    <a:gd name="T21" fmla="*/ 213 h 326"/>
                    <a:gd name="T22" fmla="*/ 21 w 241"/>
                    <a:gd name="T23" fmla="*/ 251 h 326"/>
                    <a:gd name="T24" fmla="*/ 0 w 241"/>
                    <a:gd name="T25" fmla="*/ 287 h 326"/>
                    <a:gd name="T26" fmla="*/ 0 w 241"/>
                    <a:gd name="T27" fmla="*/ 287 h 326"/>
                    <a:gd name="T28" fmla="*/ 33 w 241"/>
                    <a:gd name="T29" fmla="*/ 326 h 326"/>
                    <a:gd name="T30" fmla="*/ 33 w 241"/>
                    <a:gd name="T31" fmla="*/ 326 h 326"/>
                    <a:gd name="T32" fmla="*/ 51 w 241"/>
                    <a:gd name="T33" fmla="*/ 294 h 326"/>
                    <a:gd name="T34" fmla="*/ 70 w 241"/>
                    <a:gd name="T35" fmla="*/ 260 h 326"/>
                    <a:gd name="T36" fmla="*/ 92 w 241"/>
                    <a:gd name="T37" fmla="*/ 228 h 326"/>
                    <a:gd name="T38" fmla="*/ 115 w 241"/>
                    <a:gd name="T39" fmla="*/ 197 h 326"/>
                    <a:gd name="T40" fmla="*/ 140 w 241"/>
                    <a:gd name="T41" fmla="*/ 165 h 326"/>
                    <a:gd name="T42" fmla="*/ 166 w 241"/>
                    <a:gd name="T43" fmla="*/ 133 h 326"/>
                    <a:gd name="T44" fmla="*/ 194 w 241"/>
                    <a:gd name="T45" fmla="*/ 103 h 326"/>
                    <a:gd name="T46" fmla="*/ 225 w 241"/>
                    <a:gd name="T47" fmla="*/ 74 h 326"/>
                    <a:gd name="T48" fmla="*/ 225 w 241"/>
                    <a:gd name="T49" fmla="*/ 74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41" h="326">
                      <a:moveTo>
                        <a:pt x="225" y="74"/>
                      </a:moveTo>
                      <a:lnTo>
                        <a:pt x="225" y="74"/>
                      </a:lnTo>
                      <a:lnTo>
                        <a:pt x="233" y="37"/>
                      </a:lnTo>
                      <a:lnTo>
                        <a:pt x="241" y="0"/>
                      </a:lnTo>
                      <a:lnTo>
                        <a:pt x="241" y="0"/>
                      </a:lnTo>
                      <a:lnTo>
                        <a:pt x="201" y="32"/>
                      </a:lnTo>
                      <a:lnTo>
                        <a:pt x="164" y="66"/>
                      </a:lnTo>
                      <a:lnTo>
                        <a:pt x="131" y="101"/>
                      </a:lnTo>
                      <a:lnTo>
                        <a:pt x="100" y="138"/>
                      </a:lnTo>
                      <a:lnTo>
                        <a:pt x="72" y="174"/>
                      </a:lnTo>
                      <a:lnTo>
                        <a:pt x="44" y="213"/>
                      </a:lnTo>
                      <a:lnTo>
                        <a:pt x="21" y="251"/>
                      </a:lnTo>
                      <a:lnTo>
                        <a:pt x="0" y="287"/>
                      </a:lnTo>
                      <a:lnTo>
                        <a:pt x="0" y="287"/>
                      </a:lnTo>
                      <a:lnTo>
                        <a:pt x="33" y="326"/>
                      </a:lnTo>
                      <a:lnTo>
                        <a:pt x="33" y="326"/>
                      </a:lnTo>
                      <a:lnTo>
                        <a:pt x="51" y="294"/>
                      </a:lnTo>
                      <a:lnTo>
                        <a:pt x="70" y="260"/>
                      </a:lnTo>
                      <a:lnTo>
                        <a:pt x="92" y="228"/>
                      </a:lnTo>
                      <a:lnTo>
                        <a:pt x="115" y="197"/>
                      </a:lnTo>
                      <a:lnTo>
                        <a:pt x="140" y="165"/>
                      </a:lnTo>
                      <a:lnTo>
                        <a:pt x="166" y="133"/>
                      </a:lnTo>
                      <a:lnTo>
                        <a:pt x="194" y="103"/>
                      </a:lnTo>
                      <a:lnTo>
                        <a:pt x="225" y="74"/>
                      </a:lnTo>
                      <a:lnTo>
                        <a:pt x="225" y="74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6" name="Freeform 278">
                  <a:extLst>
                    <a:ext uri="{FF2B5EF4-FFF2-40B4-BE49-F238E27FC236}">
                      <a16:creationId xmlns:a16="http://schemas.microsoft.com/office/drawing/2014/main" id="{FE0E0E14-9964-4F98-817E-A6B946885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51" y="2912600"/>
                  <a:ext cx="131640" cy="63457"/>
                </a:xfrm>
                <a:custGeom>
                  <a:avLst/>
                  <a:gdLst>
                    <a:gd name="T0" fmla="*/ 19 w 391"/>
                    <a:gd name="T1" fmla="*/ 120 h 189"/>
                    <a:gd name="T2" fmla="*/ 19 w 391"/>
                    <a:gd name="T3" fmla="*/ 120 h 189"/>
                    <a:gd name="T4" fmla="*/ 10 w 391"/>
                    <a:gd name="T5" fmla="*/ 154 h 189"/>
                    <a:gd name="T6" fmla="*/ 0 w 391"/>
                    <a:gd name="T7" fmla="*/ 189 h 189"/>
                    <a:gd name="T8" fmla="*/ 0 w 391"/>
                    <a:gd name="T9" fmla="*/ 189 h 189"/>
                    <a:gd name="T10" fmla="*/ 24 w 391"/>
                    <a:gd name="T11" fmla="*/ 173 h 189"/>
                    <a:gd name="T12" fmla="*/ 48 w 391"/>
                    <a:gd name="T13" fmla="*/ 158 h 189"/>
                    <a:gd name="T14" fmla="*/ 72 w 391"/>
                    <a:gd name="T15" fmla="*/ 144 h 189"/>
                    <a:gd name="T16" fmla="*/ 96 w 391"/>
                    <a:gd name="T17" fmla="*/ 131 h 189"/>
                    <a:gd name="T18" fmla="*/ 145 w 391"/>
                    <a:gd name="T19" fmla="*/ 107 h 189"/>
                    <a:gd name="T20" fmla="*/ 196 w 391"/>
                    <a:gd name="T21" fmla="*/ 88 h 189"/>
                    <a:gd name="T22" fmla="*/ 246 w 391"/>
                    <a:gd name="T23" fmla="*/ 72 h 189"/>
                    <a:gd name="T24" fmla="*/ 295 w 391"/>
                    <a:gd name="T25" fmla="*/ 58 h 189"/>
                    <a:gd name="T26" fmla="*/ 344 w 391"/>
                    <a:gd name="T27" fmla="*/ 48 h 189"/>
                    <a:gd name="T28" fmla="*/ 391 w 391"/>
                    <a:gd name="T29" fmla="*/ 40 h 189"/>
                    <a:gd name="T30" fmla="*/ 391 w 391"/>
                    <a:gd name="T31" fmla="*/ 40 h 189"/>
                    <a:gd name="T32" fmla="*/ 365 w 391"/>
                    <a:gd name="T33" fmla="*/ 20 h 189"/>
                    <a:gd name="T34" fmla="*/ 340 w 391"/>
                    <a:gd name="T35" fmla="*/ 0 h 189"/>
                    <a:gd name="T36" fmla="*/ 340 w 391"/>
                    <a:gd name="T37" fmla="*/ 0 h 189"/>
                    <a:gd name="T38" fmla="*/ 301 w 391"/>
                    <a:gd name="T39" fmla="*/ 8 h 189"/>
                    <a:gd name="T40" fmla="*/ 262 w 391"/>
                    <a:gd name="T41" fmla="*/ 18 h 189"/>
                    <a:gd name="T42" fmla="*/ 220 w 391"/>
                    <a:gd name="T43" fmla="*/ 29 h 189"/>
                    <a:gd name="T44" fmla="*/ 180 w 391"/>
                    <a:gd name="T45" fmla="*/ 43 h 189"/>
                    <a:gd name="T46" fmla="*/ 139 w 391"/>
                    <a:gd name="T47" fmla="*/ 59 h 189"/>
                    <a:gd name="T48" fmla="*/ 99 w 391"/>
                    <a:gd name="T49" fmla="*/ 77 h 189"/>
                    <a:gd name="T50" fmla="*/ 59 w 391"/>
                    <a:gd name="T51" fmla="*/ 98 h 189"/>
                    <a:gd name="T52" fmla="*/ 19 w 391"/>
                    <a:gd name="T53" fmla="*/ 120 h 189"/>
                    <a:gd name="T54" fmla="*/ 19 w 391"/>
                    <a:gd name="T55" fmla="*/ 120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91" h="189">
                      <a:moveTo>
                        <a:pt x="19" y="120"/>
                      </a:moveTo>
                      <a:lnTo>
                        <a:pt x="19" y="120"/>
                      </a:lnTo>
                      <a:lnTo>
                        <a:pt x="10" y="154"/>
                      </a:lnTo>
                      <a:lnTo>
                        <a:pt x="0" y="189"/>
                      </a:lnTo>
                      <a:lnTo>
                        <a:pt x="0" y="189"/>
                      </a:lnTo>
                      <a:lnTo>
                        <a:pt x="24" y="173"/>
                      </a:lnTo>
                      <a:lnTo>
                        <a:pt x="48" y="158"/>
                      </a:lnTo>
                      <a:lnTo>
                        <a:pt x="72" y="144"/>
                      </a:lnTo>
                      <a:lnTo>
                        <a:pt x="96" y="131"/>
                      </a:lnTo>
                      <a:lnTo>
                        <a:pt x="145" y="107"/>
                      </a:lnTo>
                      <a:lnTo>
                        <a:pt x="196" y="88"/>
                      </a:lnTo>
                      <a:lnTo>
                        <a:pt x="246" y="72"/>
                      </a:lnTo>
                      <a:lnTo>
                        <a:pt x="295" y="58"/>
                      </a:lnTo>
                      <a:lnTo>
                        <a:pt x="344" y="48"/>
                      </a:lnTo>
                      <a:lnTo>
                        <a:pt x="391" y="40"/>
                      </a:lnTo>
                      <a:lnTo>
                        <a:pt x="391" y="40"/>
                      </a:lnTo>
                      <a:lnTo>
                        <a:pt x="365" y="20"/>
                      </a:lnTo>
                      <a:lnTo>
                        <a:pt x="340" y="0"/>
                      </a:lnTo>
                      <a:lnTo>
                        <a:pt x="340" y="0"/>
                      </a:lnTo>
                      <a:lnTo>
                        <a:pt x="301" y="8"/>
                      </a:lnTo>
                      <a:lnTo>
                        <a:pt x="262" y="18"/>
                      </a:lnTo>
                      <a:lnTo>
                        <a:pt x="220" y="29"/>
                      </a:lnTo>
                      <a:lnTo>
                        <a:pt x="180" y="43"/>
                      </a:lnTo>
                      <a:lnTo>
                        <a:pt x="139" y="59"/>
                      </a:lnTo>
                      <a:lnTo>
                        <a:pt x="99" y="77"/>
                      </a:lnTo>
                      <a:lnTo>
                        <a:pt x="59" y="98"/>
                      </a:lnTo>
                      <a:lnTo>
                        <a:pt x="19" y="120"/>
                      </a:lnTo>
                      <a:lnTo>
                        <a:pt x="19" y="12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7" name="Freeform 279">
                  <a:extLst>
                    <a:ext uri="{FF2B5EF4-FFF2-40B4-BE49-F238E27FC236}">
                      <a16:creationId xmlns:a16="http://schemas.microsoft.com/office/drawing/2014/main" id="{3C1728B0-1F39-415C-B2F2-5EB21593D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1816" y="2905174"/>
                  <a:ext cx="84384" cy="18227"/>
                </a:xfrm>
                <a:custGeom>
                  <a:avLst/>
                  <a:gdLst>
                    <a:gd name="T0" fmla="*/ 0 w 251"/>
                    <a:gd name="T1" fmla="*/ 11 h 54"/>
                    <a:gd name="T2" fmla="*/ 0 w 251"/>
                    <a:gd name="T3" fmla="*/ 11 h 54"/>
                    <a:gd name="T4" fmla="*/ 34 w 251"/>
                    <a:gd name="T5" fmla="*/ 40 h 54"/>
                    <a:gd name="T6" fmla="*/ 34 w 251"/>
                    <a:gd name="T7" fmla="*/ 40 h 54"/>
                    <a:gd name="T8" fmla="*/ 48 w 251"/>
                    <a:gd name="T9" fmla="*/ 54 h 54"/>
                    <a:gd name="T10" fmla="*/ 48 w 251"/>
                    <a:gd name="T11" fmla="*/ 54 h 54"/>
                    <a:gd name="T12" fmla="*/ 83 w 251"/>
                    <a:gd name="T13" fmla="*/ 51 h 54"/>
                    <a:gd name="T14" fmla="*/ 117 w 251"/>
                    <a:gd name="T15" fmla="*/ 50 h 54"/>
                    <a:gd name="T16" fmla="*/ 174 w 251"/>
                    <a:gd name="T17" fmla="*/ 48 h 54"/>
                    <a:gd name="T18" fmla="*/ 220 w 251"/>
                    <a:gd name="T19" fmla="*/ 48 h 54"/>
                    <a:gd name="T20" fmla="*/ 251 w 251"/>
                    <a:gd name="T21" fmla="*/ 51 h 54"/>
                    <a:gd name="T22" fmla="*/ 251 w 251"/>
                    <a:gd name="T23" fmla="*/ 51 h 54"/>
                    <a:gd name="T24" fmla="*/ 235 w 251"/>
                    <a:gd name="T25" fmla="*/ 26 h 54"/>
                    <a:gd name="T26" fmla="*/ 217 w 251"/>
                    <a:gd name="T27" fmla="*/ 2 h 54"/>
                    <a:gd name="T28" fmla="*/ 217 w 251"/>
                    <a:gd name="T29" fmla="*/ 2 h 54"/>
                    <a:gd name="T30" fmla="*/ 176 w 251"/>
                    <a:gd name="T31" fmla="*/ 0 h 54"/>
                    <a:gd name="T32" fmla="*/ 125 w 251"/>
                    <a:gd name="T33" fmla="*/ 2 h 54"/>
                    <a:gd name="T34" fmla="*/ 66 w 251"/>
                    <a:gd name="T35" fmla="*/ 5 h 54"/>
                    <a:gd name="T36" fmla="*/ 0 w 251"/>
                    <a:gd name="T37" fmla="*/ 11 h 54"/>
                    <a:gd name="T38" fmla="*/ 0 w 251"/>
                    <a:gd name="T39" fmla="*/ 1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51" h="54">
                      <a:moveTo>
                        <a:pt x="0" y="11"/>
                      </a:moveTo>
                      <a:lnTo>
                        <a:pt x="0" y="11"/>
                      </a:lnTo>
                      <a:lnTo>
                        <a:pt x="34" y="40"/>
                      </a:lnTo>
                      <a:lnTo>
                        <a:pt x="34" y="40"/>
                      </a:lnTo>
                      <a:lnTo>
                        <a:pt x="48" y="54"/>
                      </a:lnTo>
                      <a:lnTo>
                        <a:pt x="48" y="54"/>
                      </a:lnTo>
                      <a:lnTo>
                        <a:pt x="83" y="51"/>
                      </a:lnTo>
                      <a:lnTo>
                        <a:pt x="117" y="50"/>
                      </a:lnTo>
                      <a:lnTo>
                        <a:pt x="174" y="48"/>
                      </a:lnTo>
                      <a:lnTo>
                        <a:pt x="220" y="48"/>
                      </a:lnTo>
                      <a:lnTo>
                        <a:pt x="251" y="51"/>
                      </a:lnTo>
                      <a:lnTo>
                        <a:pt x="251" y="51"/>
                      </a:lnTo>
                      <a:lnTo>
                        <a:pt x="235" y="26"/>
                      </a:lnTo>
                      <a:lnTo>
                        <a:pt x="217" y="2"/>
                      </a:lnTo>
                      <a:lnTo>
                        <a:pt x="217" y="2"/>
                      </a:lnTo>
                      <a:lnTo>
                        <a:pt x="176" y="0"/>
                      </a:lnTo>
                      <a:lnTo>
                        <a:pt x="125" y="2"/>
                      </a:lnTo>
                      <a:lnTo>
                        <a:pt x="66" y="5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8" name="Freeform 280">
                  <a:extLst>
                    <a:ext uri="{FF2B5EF4-FFF2-40B4-BE49-F238E27FC236}">
                      <a16:creationId xmlns:a16="http://schemas.microsoft.com/office/drawing/2014/main" id="{58A2A008-FEB1-4A33-89D8-CFA20D9FC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3136" y="3079344"/>
                  <a:ext cx="40504" cy="93160"/>
                </a:xfrm>
                <a:custGeom>
                  <a:avLst/>
                  <a:gdLst>
                    <a:gd name="T0" fmla="*/ 86 w 121"/>
                    <a:gd name="T1" fmla="*/ 0 h 276"/>
                    <a:gd name="T2" fmla="*/ 86 w 121"/>
                    <a:gd name="T3" fmla="*/ 0 h 276"/>
                    <a:gd name="T4" fmla="*/ 70 w 121"/>
                    <a:gd name="T5" fmla="*/ 33 h 276"/>
                    <a:gd name="T6" fmla="*/ 56 w 121"/>
                    <a:gd name="T7" fmla="*/ 67 h 276"/>
                    <a:gd name="T8" fmla="*/ 32 w 121"/>
                    <a:gd name="T9" fmla="*/ 127 h 276"/>
                    <a:gd name="T10" fmla="*/ 13 w 121"/>
                    <a:gd name="T11" fmla="*/ 183 h 276"/>
                    <a:gd name="T12" fmla="*/ 0 w 121"/>
                    <a:gd name="T13" fmla="*/ 228 h 276"/>
                    <a:gd name="T14" fmla="*/ 0 w 121"/>
                    <a:gd name="T15" fmla="*/ 228 h 276"/>
                    <a:gd name="T16" fmla="*/ 17 w 121"/>
                    <a:gd name="T17" fmla="*/ 252 h 276"/>
                    <a:gd name="T18" fmla="*/ 36 w 121"/>
                    <a:gd name="T19" fmla="*/ 276 h 276"/>
                    <a:gd name="T20" fmla="*/ 36 w 121"/>
                    <a:gd name="T21" fmla="*/ 276 h 276"/>
                    <a:gd name="T22" fmla="*/ 48 w 121"/>
                    <a:gd name="T23" fmla="*/ 234 h 276"/>
                    <a:gd name="T24" fmla="*/ 64 w 121"/>
                    <a:gd name="T25" fmla="*/ 180 h 276"/>
                    <a:gd name="T26" fmla="*/ 75 w 121"/>
                    <a:gd name="T27" fmla="*/ 146 h 276"/>
                    <a:gd name="T28" fmla="*/ 87 w 121"/>
                    <a:gd name="T29" fmla="*/ 113 h 276"/>
                    <a:gd name="T30" fmla="*/ 103 w 121"/>
                    <a:gd name="T31" fmla="*/ 76 h 276"/>
                    <a:gd name="T32" fmla="*/ 121 w 121"/>
                    <a:gd name="T33" fmla="*/ 38 h 276"/>
                    <a:gd name="T34" fmla="*/ 121 w 121"/>
                    <a:gd name="T35" fmla="*/ 38 h 276"/>
                    <a:gd name="T36" fmla="*/ 86 w 121"/>
                    <a:gd name="T37" fmla="*/ 0 h 276"/>
                    <a:gd name="T38" fmla="*/ 86 w 121"/>
                    <a:gd name="T39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1" h="276">
                      <a:moveTo>
                        <a:pt x="86" y="0"/>
                      </a:moveTo>
                      <a:lnTo>
                        <a:pt x="86" y="0"/>
                      </a:lnTo>
                      <a:lnTo>
                        <a:pt x="70" y="33"/>
                      </a:lnTo>
                      <a:lnTo>
                        <a:pt x="56" y="67"/>
                      </a:lnTo>
                      <a:lnTo>
                        <a:pt x="32" y="127"/>
                      </a:lnTo>
                      <a:lnTo>
                        <a:pt x="13" y="183"/>
                      </a:lnTo>
                      <a:lnTo>
                        <a:pt x="0" y="228"/>
                      </a:lnTo>
                      <a:lnTo>
                        <a:pt x="0" y="228"/>
                      </a:lnTo>
                      <a:lnTo>
                        <a:pt x="17" y="252"/>
                      </a:lnTo>
                      <a:lnTo>
                        <a:pt x="36" y="276"/>
                      </a:lnTo>
                      <a:lnTo>
                        <a:pt x="36" y="276"/>
                      </a:lnTo>
                      <a:lnTo>
                        <a:pt x="48" y="234"/>
                      </a:lnTo>
                      <a:lnTo>
                        <a:pt x="64" y="180"/>
                      </a:lnTo>
                      <a:lnTo>
                        <a:pt x="75" y="146"/>
                      </a:lnTo>
                      <a:lnTo>
                        <a:pt x="87" y="113"/>
                      </a:lnTo>
                      <a:lnTo>
                        <a:pt x="103" y="76"/>
                      </a:lnTo>
                      <a:lnTo>
                        <a:pt x="121" y="38"/>
                      </a:lnTo>
                      <a:lnTo>
                        <a:pt x="121" y="38"/>
                      </a:lnTo>
                      <a:lnTo>
                        <a:pt x="86" y="0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9" name="Freeform 281">
                  <a:extLst>
                    <a:ext uri="{FF2B5EF4-FFF2-40B4-BE49-F238E27FC236}">
                      <a16:creationId xmlns:a16="http://schemas.microsoft.com/office/drawing/2014/main" id="{B5FF829F-27DE-4B05-AD1A-F264EF669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1275" y="2870070"/>
                  <a:ext cx="56031" cy="97211"/>
                </a:xfrm>
                <a:custGeom>
                  <a:avLst/>
                  <a:gdLst>
                    <a:gd name="T0" fmla="*/ 60 w 165"/>
                    <a:gd name="T1" fmla="*/ 246 h 287"/>
                    <a:gd name="T2" fmla="*/ 60 w 165"/>
                    <a:gd name="T3" fmla="*/ 246 h 287"/>
                    <a:gd name="T4" fmla="*/ 71 w 165"/>
                    <a:gd name="T5" fmla="*/ 214 h 287"/>
                    <a:gd name="T6" fmla="*/ 82 w 165"/>
                    <a:gd name="T7" fmla="*/ 182 h 287"/>
                    <a:gd name="T8" fmla="*/ 95 w 165"/>
                    <a:gd name="T9" fmla="*/ 152 h 287"/>
                    <a:gd name="T10" fmla="*/ 108 w 165"/>
                    <a:gd name="T11" fmla="*/ 122 h 287"/>
                    <a:gd name="T12" fmla="*/ 137 w 165"/>
                    <a:gd name="T13" fmla="*/ 66 h 287"/>
                    <a:gd name="T14" fmla="*/ 165 w 165"/>
                    <a:gd name="T15" fmla="*/ 16 h 287"/>
                    <a:gd name="T16" fmla="*/ 165 w 165"/>
                    <a:gd name="T17" fmla="*/ 16 h 287"/>
                    <a:gd name="T18" fmla="*/ 118 w 165"/>
                    <a:gd name="T19" fmla="*/ 0 h 287"/>
                    <a:gd name="T20" fmla="*/ 118 w 165"/>
                    <a:gd name="T21" fmla="*/ 0 h 287"/>
                    <a:gd name="T22" fmla="*/ 102 w 165"/>
                    <a:gd name="T23" fmla="*/ 31 h 287"/>
                    <a:gd name="T24" fmla="*/ 84 w 165"/>
                    <a:gd name="T25" fmla="*/ 63 h 287"/>
                    <a:gd name="T26" fmla="*/ 67 w 165"/>
                    <a:gd name="T27" fmla="*/ 96 h 287"/>
                    <a:gd name="T28" fmla="*/ 51 w 165"/>
                    <a:gd name="T29" fmla="*/ 133 h 287"/>
                    <a:gd name="T30" fmla="*/ 36 w 165"/>
                    <a:gd name="T31" fmla="*/ 169 h 287"/>
                    <a:gd name="T32" fmla="*/ 22 w 165"/>
                    <a:gd name="T33" fmla="*/ 208 h 287"/>
                    <a:gd name="T34" fmla="*/ 9 w 165"/>
                    <a:gd name="T35" fmla="*/ 248 h 287"/>
                    <a:gd name="T36" fmla="*/ 0 w 165"/>
                    <a:gd name="T37" fmla="*/ 287 h 287"/>
                    <a:gd name="T38" fmla="*/ 0 w 165"/>
                    <a:gd name="T39" fmla="*/ 287 h 287"/>
                    <a:gd name="T40" fmla="*/ 4 w 165"/>
                    <a:gd name="T41" fmla="*/ 283 h 287"/>
                    <a:gd name="T42" fmla="*/ 4 w 165"/>
                    <a:gd name="T43" fmla="*/ 283 h 287"/>
                    <a:gd name="T44" fmla="*/ 31 w 165"/>
                    <a:gd name="T45" fmla="*/ 264 h 287"/>
                    <a:gd name="T46" fmla="*/ 60 w 165"/>
                    <a:gd name="T47" fmla="*/ 246 h 287"/>
                    <a:gd name="T48" fmla="*/ 60 w 165"/>
                    <a:gd name="T49" fmla="*/ 246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65" h="287">
                      <a:moveTo>
                        <a:pt x="60" y="246"/>
                      </a:moveTo>
                      <a:lnTo>
                        <a:pt x="60" y="246"/>
                      </a:lnTo>
                      <a:lnTo>
                        <a:pt x="71" y="214"/>
                      </a:lnTo>
                      <a:lnTo>
                        <a:pt x="82" y="182"/>
                      </a:lnTo>
                      <a:lnTo>
                        <a:pt x="95" y="152"/>
                      </a:lnTo>
                      <a:lnTo>
                        <a:pt x="108" y="122"/>
                      </a:lnTo>
                      <a:lnTo>
                        <a:pt x="137" y="66"/>
                      </a:lnTo>
                      <a:lnTo>
                        <a:pt x="165" y="16"/>
                      </a:lnTo>
                      <a:lnTo>
                        <a:pt x="165" y="16"/>
                      </a:lnTo>
                      <a:lnTo>
                        <a:pt x="118" y="0"/>
                      </a:lnTo>
                      <a:lnTo>
                        <a:pt x="118" y="0"/>
                      </a:lnTo>
                      <a:lnTo>
                        <a:pt x="102" y="31"/>
                      </a:lnTo>
                      <a:lnTo>
                        <a:pt x="84" y="63"/>
                      </a:lnTo>
                      <a:lnTo>
                        <a:pt x="67" y="96"/>
                      </a:lnTo>
                      <a:lnTo>
                        <a:pt x="51" y="133"/>
                      </a:lnTo>
                      <a:lnTo>
                        <a:pt x="36" y="169"/>
                      </a:lnTo>
                      <a:lnTo>
                        <a:pt x="22" y="208"/>
                      </a:lnTo>
                      <a:lnTo>
                        <a:pt x="9" y="248"/>
                      </a:lnTo>
                      <a:lnTo>
                        <a:pt x="0" y="287"/>
                      </a:lnTo>
                      <a:lnTo>
                        <a:pt x="0" y="287"/>
                      </a:lnTo>
                      <a:lnTo>
                        <a:pt x="4" y="283"/>
                      </a:lnTo>
                      <a:lnTo>
                        <a:pt x="4" y="283"/>
                      </a:lnTo>
                      <a:lnTo>
                        <a:pt x="31" y="264"/>
                      </a:lnTo>
                      <a:lnTo>
                        <a:pt x="60" y="246"/>
                      </a:lnTo>
                      <a:lnTo>
                        <a:pt x="60" y="24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0" name="Freeform 282">
                  <a:extLst>
                    <a:ext uri="{FF2B5EF4-FFF2-40B4-BE49-F238E27FC236}">
                      <a16:creationId xmlns:a16="http://schemas.microsoft.com/office/drawing/2014/main" id="{523C4DEF-DD52-4CFF-A6EA-7D1C9D3FD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0555" y="2821465"/>
                  <a:ext cx="43205" cy="39829"/>
                </a:xfrm>
                <a:custGeom>
                  <a:avLst/>
                  <a:gdLst>
                    <a:gd name="T0" fmla="*/ 46 w 127"/>
                    <a:gd name="T1" fmla="*/ 118 h 118"/>
                    <a:gd name="T2" fmla="*/ 46 w 127"/>
                    <a:gd name="T3" fmla="*/ 118 h 118"/>
                    <a:gd name="T4" fmla="*/ 70 w 127"/>
                    <a:gd name="T5" fmla="*/ 83 h 118"/>
                    <a:gd name="T6" fmla="*/ 92 w 127"/>
                    <a:gd name="T7" fmla="*/ 53 h 118"/>
                    <a:gd name="T8" fmla="*/ 127 w 127"/>
                    <a:gd name="T9" fmla="*/ 6 h 118"/>
                    <a:gd name="T10" fmla="*/ 127 w 127"/>
                    <a:gd name="T11" fmla="*/ 6 h 118"/>
                    <a:gd name="T12" fmla="*/ 100 w 127"/>
                    <a:gd name="T13" fmla="*/ 3 h 118"/>
                    <a:gd name="T14" fmla="*/ 73 w 127"/>
                    <a:gd name="T15" fmla="*/ 0 h 118"/>
                    <a:gd name="T16" fmla="*/ 73 w 127"/>
                    <a:gd name="T17" fmla="*/ 0 h 118"/>
                    <a:gd name="T18" fmla="*/ 38 w 127"/>
                    <a:gd name="T19" fmla="*/ 45 h 118"/>
                    <a:gd name="T20" fmla="*/ 19 w 127"/>
                    <a:gd name="T21" fmla="*/ 72 h 118"/>
                    <a:gd name="T22" fmla="*/ 0 w 127"/>
                    <a:gd name="T23" fmla="*/ 102 h 118"/>
                    <a:gd name="T24" fmla="*/ 0 w 127"/>
                    <a:gd name="T25" fmla="*/ 102 h 118"/>
                    <a:gd name="T26" fmla="*/ 46 w 127"/>
                    <a:gd name="T27" fmla="*/ 118 h 118"/>
                    <a:gd name="T28" fmla="*/ 46 w 127"/>
                    <a:gd name="T29" fmla="*/ 1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7" h="118">
                      <a:moveTo>
                        <a:pt x="46" y="118"/>
                      </a:moveTo>
                      <a:lnTo>
                        <a:pt x="46" y="118"/>
                      </a:lnTo>
                      <a:lnTo>
                        <a:pt x="70" y="83"/>
                      </a:lnTo>
                      <a:lnTo>
                        <a:pt x="92" y="53"/>
                      </a:lnTo>
                      <a:lnTo>
                        <a:pt x="127" y="6"/>
                      </a:lnTo>
                      <a:lnTo>
                        <a:pt x="127" y="6"/>
                      </a:lnTo>
                      <a:lnTo>
                        <a:pt x="100" y="3"/>
                      </a:lnTo>
                      <a:lnTo>
                        <a:pt x="73" y="0"/>
                      </a:lnTo>
                      <a:lnTo>
                        <a:pt x="73" y="0"/>
                      </a:lnTo>
                      <a:lnTo>
                        <a:pt x="38" y="45"/>
                      </a:lnTo>
                      <a:lnTo>
                        <a:pt x="19" y="72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46" y="118"/>
                      </a:lnTo>
                      <a:lnTo>
                        <a:pt x="46" y="11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1" name="Freeform 283">
                  <a:extLst>
                    <a:ext uri="{FF2B5EF4-FFF2-40B4-BE49-F238E27FC236}">
                      <a16:creationId xmlns:a16="http://schemas.microsoft.com/office/drawing/2014/main" id="{F233E4BD-9EE6-4304-9831-230582E2D9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3174" y="2976057"/>
                  <a:ext cx="42530" cy="170794"/>
                </a:xfrm>
                <a:custGeom>
                  <a:avLst/>
                  <a:gdLst>
                    <a:gd name="T0" fmla="*/ 8 w 126"/>
                    <a:gd name="T1" fmla="*/ 46 h 505"/>
                    <a:gd name="T2" fmla="*/ 8 w 126"/>
                    <a:gd name="T3" fmla="*/ 46 h 505"/>
                    <a:gd name="T4" fmla="*/ 4 w 126"/>
                    <a:gd name="T5" fmla="*/ 75 h 505"/>
                    <a:gd name="T6" fmla="*/ 1 w 126"/>
                    <a:gd name="T7" fmla="*/ 103 h 505"/>
                    <a:gd name="T8" fmla="*/ 0 w 126"/>
                    <a:gd name="T9" fmla="*/ 134 h 505"/>
                    <a:gd name="T10" fmla="*/ 0 w 126"/>
                    <a:gd name="T11" fmla="*/ 164 h 505"/>
                    <a:gd name="T12" fmla="*/ 0 w 126"/>
                    <a:gd name="T13" fmla="*/ 164 h 505"/>
                    <a:gd name="T14" fmla="*/ 1 w 126"/>
                    <a:gd name="T15" fmla="*/ 207 h 505"/>
                    <a:gd name="T16" fmla="*/ 4 w 126"/>
                    <a:gd name="T17" fmla="*/ 248 h 505"/>
                    <a:gd name="T18" fmla="*/ 9 w 126"/>
                    <a:gd name="T19" fmla="*/ 290 h 505"/>
                    <a:gd name="T20" fmla="*/ 17 w 126"/>
                    <a:gd name="T21" fmla="*/ 330 h 505"/>
                    <a:gd name="T22" fmla="*/ 27 w 126"/>
                    <a:gd name="T23" fmla="*/ 368 h 505"/>
                    <a:gd name="T24" fmla="*/ 38 w 126"/>
                    <a:gd name="T25" fmla="*/ 406 h 505"/>
                    <a:gd name="T26" fmla="*/ 49 w 126"/>
                    <a:gd name="T27" fmla="*/ 444 h 505"/>
                    <a:gd name="T28" fmla="*/ 63 w 126"/>
                    <a:gd name="T29" fmla="*/ 480 h 505"/>
                    <a:gd name="T30" fmla="*/ 63 w 126"/>
                    <a:gd name="T31" fmla="*/ 480 h 505"/>
                    <a:gd name="T32" fmla="*/ 94 w 126"/>
                    <a:gd name="T33" fmla="*/ 492 h 505"/>
                    <a:gd name="T34" fmla="*/ 126 w 126"/>
                    <a:gd name="T35" fmla="*/ 505 h 505"/>
                    <a:gd name="T36" fmla="*/ 126 w 126"/>
                    <a:gd name="T37" fmla="*/ 505 h 505"/>
                    <a:gd name="T38" fmla="*/ 110 w 126"/>
                    <a:gd name="T39" fmla="*/ 467 h 505"/>
                    <a:gd name="T40" fmla="*/ 94 w 126"/>
                    <a:gd name="T41" fmla="*/ 427 h 505"/>
                    <a:gd name="T42" fmla="*/ 81 w 126"/>
                    <a:gd name="T43" fmla="*/ 385 h 505"/>
                    <a:gd name="T44" fmla="*/ 70 w 126"/>
                    <a:gd name="T45" fmla="*/ 344 h 505"/>
                    <a:gd name="T46" fmla="*/ 60 w 126"/>
                    <a:gd name="T47" fmla="*/ 299 h 505"/>
                    <a:gd name="T48" fmla="*/ 52 w 126"/>
                    <a:gd name="T49" fmla="*/ 255 h 505"/>
                    <a:gd name="T50" fmla="*/ 47 w 126"/>
                    <a:gd name="T51" fmla="*/ 210 h 505"/>
                    <a:gd name="T52" fmla="*/ 46 w 126"/>
                    <a:gd name="T53" fmla="*/ 164 h 505"/>
                    <a:gd name="T54" fmla="*/ 46 w 126"/>
                    <a:gd name="T55" fmla="*/ 164 h 505"/>
                    <a:gd name="T56" fmla="*/ 47 w 126"/>
                    <a:gd name="T57" fmla="*/ 121 h 505"/>
                    <a:gd name="T58" fmla="*/ 51 w 126"/>
                    <a:gd name="T59" fmla="*/ 81 h 505"/>
                    <a:gd name="T60" fmla="*/ 57 w 126"/>
                    <a:gd name="T61" fmla="*/ 39 h 505"/>
                    <a:gd name="T62" fmla="*/ 65 w 126"/>
                    <a:gd name="T63" fmla="*/ 0 h 505"/>
                    <a:gd name="T64" fmla="*/ 65 w 126"/>
                    <a:gd name="T65" fmla="*/ 0 h 505"/>
                    <a:gd name="T66" fmla="*/ 57 w 126"/>
                    <a:gd name="T67" fmla="*/ 6 h 505"/>
                    <a:gd name="T68" fmla="*/ 57 w 126"/>
                    <a:gd name="T69" fmla="*/ 6 h 505"/>
                    <a:gd name="T70" fmla="*/ 32 w 126"/>
                    <a:gd name="T71" fmla="*/ 25 h 505"/>
                    <a:gd name="T72" fmla="*/ 8 w 126"/>
                    <a:gd name="T73" fmla="*/ 46 h 505"/>
                    <a:gd name="T74" fmla="*/ 8 w 126"/>
                    <a:gd name="T75" fmla="*/ 46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6" h="505">
                      <a:moveTo>
                        <a:pt x="8" y="46"/>
                      </a:moveTo>
                      <a:lnTo>
                        <a:pt x="8" y="46"/>
                      </a:lnTo>
                      <a:lnTo>
                        <a:pt x="4" y="75"/>
                      </a:lnTo>
                      <a:lnTo>
                        <a:pt x="1" y="103"/>
                      </a:lnTo>
                      <a:lnTo>
                        <a:pt x="0" y="134"/>
                      </a:lnTo>
                      <a:lnTo>
                        <a:pt x="0" y="164"/>
                      </a:lnTo>
                      <a:lnTo>
                        <a:pt x="0" y="164"/>
                      </a:lnTo>
                      <a:lnTo>
                        <a:pt x="1" y="207"/>
                      </a:lnTo>
                      <a:lnTo>
                        <a:pt x="4" y="248"/>
                      </a:lnTo>
                      <a:lnTo>
                        <a:pt x="9" y="290"/>
                      </a:lnTo>
                      <a:lnTo>
                        <a:pt x="17" y="330"/>
                      </a:lnTo>
                      <a:lnTo>
                        <a:pt x="27" y="368"/>
                      </a:lnTo>
                      <a:lnTo>
                        <a:pt x="38" y="406"/>
                      </a:lnTo>
                      <a:lnTo>
                        <a:pt x="49" y="444"/>
                      </a:lnTo>
                      <a:lnTo>
                        <a:pt x="63" y="480"/>
                      </a:lnTo>
                      <a:lnTo>
                        <a:pt x="63" y="480"/>
                      </a:lnTo>
                      <a:lnTo>
                        <a:pt x="94" y="492"/>
                      </a:lnTo>
                      <a:lnTo>
                        <a:pt x="126" y="505"/>
                      </a:lnTo>
                      <a:lnTo>
                        <a:pt x="126" y="505"/>
                      </a:lnTo>
                      <a:lnTo>
                        <a:pt x="110" y="467"/>
                      </a:lnTo>
                      <a:lnTo>
                        <a:pt x="94" y="427"/>
                      </a:lnTo>
                      <a:lnTo>
                        <a:pt x="81" y="385"/>
                      </a:lnTo>
                      <a:lnTo>
                        <a:pt x="70" y="344"/>
                      </a:lnTo>
                      <a:lnTo>
                        <a:pt x="60" y="299"/>
                      </a:lnTo>
                      <a:lnTo>
                        <a:pt x="52" y="255"/>
                      </a:lnTo>
                      <a:lnTo>
                        <a:pt x="47" y="210"/>
                      </a:lnTo>
                      <a:lnTo>
                        <a:pt x="46" y="164"/>
                      </a:lnTo>
                      <a:lnTo>
                        <a:pt x="46" y="164"/>
                      </a:lnTo>
                      <a:lnTo>
                        <a:pt x="47" y="121"/>
                      </a:lnTo>
                      <a:lnTo>
                        <a:pt x="51" y="81"/>
                      </a:lnTo>
                      <a:lnTo>
                        <a:pt x="57" y="39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32" y="25"/>
                      </a:lnTo>
                      <a:lnTo>
                        <a:pt x="8" y="46"/>
                      </a:lnTo>
                      <a:lnTo>
                        <a:pt x="8" y="4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2" name="Freeform 284">
                  <a:extLst>
                    <a:ext uri="{FF2B5EF4-FFF2-40B4-BE49-F238E27FC236}">
                      <a16:creationId xmlns:a16="http://schemas.microsoft.com/office/drawing/2014/main" id="{1CC6BDDE-DF5F-48AF-91AC-611E6C5DE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4227" y="3159002"/>
                  <a:ext cx="70883" cy="85059"/>
                </a:xfrm>
                <a:custGeom>
                  <a:avLst/>
                  <a:gdLst>
                    <a:gd name="T0" fmla="*/ 0 w 210"/>
                    <a:gd name="T1" fmla="*/ 0 h 250"/>
                    <a:gd name="T2" fmla="*/ 0 w 210"/>
                    <a:gd name="T3" fmla="*/ 0 h 250"/>
                    <a:gd name="T4" fmla="*/ 19 w 210"/>
                    <a:gd name="T5" fmla="*/ 41 h 250"/>
                    <a:gd name="T6" fmla="*/ 41 w 210"/>
                    <a:gd name="T7" fmla="*/ 79 h 250"/>
                    <a:gd name="T8" fmla="*/ 62 w 210"/>
                    <a:gd name="T9" fmla="*/ 116 h 250"/>
                    <a:gd name="T10" fmla="*/ 82 w 210"/>
                    <a:gd name="T11" fmla="*/ 150 h 250"/>
                    <a:gd name="T12" fmla="*/ 103 w 210"/>
                    <a:gd name="T13" fmla="*/ 180 h 250"/>
                    <a:gd name="T14" fmla="*/ 122 w 210"/>
                    <a:gd name="T15" fmla="*/ 207 h 250"/>
                    <a:gd name="T16" fmla="*/ 156 w 210"/>
                    <a:gd name="T17" fmla="*/ 250 h 250"/>
                    <a:gd name="T18" fmla="*/ 156 w 210"/>
                    <a:gd name="T19" fmla="*/ 250 h 250"/>
                    <a:gd name="T20" fmla="*/ 183 w 210"/>
                    <a:gd name="T21" fmla="*/ 247 h 250"/>
                    <a:gd name="T22" fmla="*/ 210 w 210"/>
                    <a:gd name="T23" fmla="*/ 242 h 250"/>
                    <a:gd name="T24" fmla="*/ 210 w 210"/>
                    <a:gd name="T25" fmla="*/ 242 h 250"/>
                    <a:gd name="T26" fmla="*/ 183 w 210"/>
                    <a:gd name="T27" fmla="*/ 209 h 250"/>
                    <a:gd name="T28" fmla="*/ 148 w 210"/>
                    <a:gd name="T29" fmla="*/ 159 h 250"/>
                    <a:gd name="T30" fmla="*/ 127 w 210"/>
                    <a:gd name="T31" fmla="*/ 130 h 250"/>
                    <a:gd name="T32" fmla="*/ 106 w 210"/>
                    <a:gd name="T33" fmla="*/ 97 h 250"/>
                    <a:gd name="T34" fmla="*/ 84 w 210"/>
                    <a:gd name="T35" fmla="*/ 60 h 250"/>
                    <a:gd name="T36" fmla="*/ 63 w 210"/>
                    <a:gd name="T37" fmla="*/ 20 h 250"/>
                    <a:gd name="T38" fmla="*/ 63 w 210"/>
                    <a:gd name="T39" fmla="*/ 20 h 250"/>
                    <a:gd name="T40" fmla="*/ 31 w 210"/>
                    <a:gd name="T41" fmla="*/ 11 h 250"/>
                    <a:gd name="T42" fmla="*/ 0 w 210"/>
                    <a:gd name="T43" fmla="*/ 0 h 250"/>
                    <a:gd name="T44" fmla="*/ 0 w 210"/>
                    <a:gd name="T45" fmla="*/ 0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0" h="25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9" y="41"/>
                      </a:lnTo>
                      <a:lnTo>
                        <a:pt x="41" y="79"/>
                      </a:lnTo>
                      <a:lnTo>
                        <a:pt x="62" y="116"/>
                      </a:lnTo>
                      <a:lnTo>
                        <a:pt x="82" y="150"/>
                      </a:lnTo>
                      <a:lnTo>
                        <a:pt x="103" y="180"/>
                      </a:lnTo>
                      <a:lnTo>
                        <a:pt x="122" y="207"/>
                      </a:lnTo>
                      <a:lnTo>
                        <a:pt x="156" y="250"/>
                      </a:lnTo>
                      <a:lnTo>
                        <a:pt x="156" y="250"/>
                      </a:lnTo>
                      <a:lnTo>
                        <a:pt x="183" y="247"/>
                      </a:lnTo>
                      <a:lnTo>
                        <a:pt x="210" y="242"/>
                      </a:lnTo>
                      <a:lnTo>
                        <a:pt x="210" y="242"/>
                      </a:lnTo>
                      <a:lnTo>
                        <a:pt x="183" y="209"/>
                      </a:lnTo>
                      <a:lnTo>
                        <a:pt x="148" y="159"/>
                      </a:lnTo>
                      <a:lnTo>
                        <a:pt x="127" y="130"/>
                      </a:lnTo>
                      <a:lnTo>
                        <a:pt x="106" y="97"/>
                      </a:lnTo>
                      <a:lnTo>
                        <a:pt x="84" y="60"/>
                      </a:lnTo>
                      <a:lnTo>
                        <a:pt x="63" y="20"/>
                      </a:lnTo>
                      <a:lnTo>
                        <a:pt x="63" y="20"/>
                      </a:lnTo>
                      <a:lnTo>
                        <a:pt x="31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3" name="Freeform 285">
                  <a:extLst>
                    <a:ext uri="{FF2B5EF4-FFF2-40B4-BE49-F238E27FC236}">
                      <a16:creationId xmlns:a16="http://schemas.microsoft.com/office/drawing/2014/main" id="{23C30D96-9DBF-463C-89DA-8E0A3C61C8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5703" y="3146851"/>
                  <a:ext cx="193071" cy="33079"/>
                </a:xfrm>
                <a:custGeom>
                  <a:avLst/>
                  <a:gdLst>
                    <a:gd name="T0" fmla="*/ 0 w 570"/>
                    <a:gd name="T1" fmla="*/ 0 h 97"/>
                    <a:gd name="T2" fmla="*/ 0 w 570"/>
                    <a:gd name="T3" fmla="*/ 0 h 97"/>
                    <a:gd name="T4" fmla="*/ 14 w 570"/>
                    <a:gd name="T5" fmla="*/ 29 h 97"/>
                    <a:gd name="T6" fmla="*/ 28 w 570"/>
                    <a:gd name="T7" fmla="*/ 57 h 97"/>
                    <a:gd name="T8" fmla="*/ 28 w 570"/>
                    <a:gd name="T9" fmla="*/ 57 h 97"/>
                    <a:gd name="T10" fmla="*/ 67 w 570"/>
                    <a:gd name="T11" fmla="*/ 69 h 97"/>
                    <a:gd name="T12" fmla="*/ 103 w 570"/>
                    <a:gd name="T13" fmla="*/ 77 h 97"/>
                    <a:gd name="T14" fmla="*/ 142 w 570"/>
                    <a:gd name="T15" fmla="*/ 83 h 97"/>
                    <a:gd name="T16" fmla="*/ 178 w 570"/>
                    <a:gd name="T17" fmla="*/ 88 h 97"/>
                    <a:gd name="T18" fmla="*/ 215 w 570"/>
                    <a:gd name="T19" fmla="*/ 93 h 97"/>
                    <a:gd name="T20" fmla="*/ 250 w 570"/>
                    <a:gd name="T21" fmla="*/ 94 h 97"/>
                    <a:gd name="T22" fmla="*/ 285 w 570"/>
                    <a:gd name="T23" fmla="*/ 96 h 97"/>
                    <a:gd name="T24" fmla="*/ 318 w 570"/>
                    <a:gd name="T25" fmla="*/ 97 h 97"/>
                    <a:gd name="T26" fmla="*/ 318 w 570"/>
                    <a:gd name="T27" fmla="*/ 97 h 97"/>
                    <a:gd name="T28" fmla="*/ 381 w 570"/>
                    <a:gd name="T29" fmla="*/ 96 h 97"/>
                    <a:gd name="T30" fmla="*/ 438 w 570"/>
                    <a:gd name="T31" fmla="*/ 91 h 97"/>
                    <a:gd name="T32" fmla="*/ 486 w 570"/>
                    <a:gd name="T33" fmla="*/ 85 h 97"/>
                    <a:gd name="T34" fmla="*/ 527 w 570"/>
                    <a:gd name="T35" fmla="*/ 80 h 97"/>
                    <a:gd name="T36" fmla="*/ 527 w 570"/>
                    <a:gd name="T37" fmla="*/ 80 h 97"/>
                    <a:gd name="T38" fmla="*/ 550 w 570"/>
                    <a:gd name="T39" fmla="*/ 53 h 97"/>
                    <a:gd name="T40" fmla="*/ 570 w 570"/>
                    <a:gd name="T41" fmla="*/ 24 h 97"/>
                    <a:gd name="T42" fmla="*/ 570 w 570"/>
                    <a:gd name="T43" fmla="*/ 22 h 97"/>
                    <a:gd name="T44" fmla="*/ 570 w 570"/>
                    <a:gd name="T45" fmla="*/ 22 h 97"/>
                    <a:gd name="T46" fmla="*/ 556 w 570"/>
                    <a:gd name="T47" fmla="*/ 26 h 97"/>
                    <a:gd name="T48" fmla="*/ 518 w 570"/>
                    <a:gd name="T49" fmla="*/ 32 h 97"/>
                    <a:gd name="T50" fmla="*/ 460 w 570"/>
                    <a:gd name="T51" fmla="*/ 40 h 97"/>
                    <a:gd name="T52" fmla="*/ 425 w 570"/>
                    <a:gd name="T53" fmla="*/ 45 h 97"/>
                    <a:gd name="T54" fmla="*/ 387 w 570"/>
                    <a:gd name="T55" fmla="*/ 46 h 97"/>
                    <a:gd name="T56" fmla="*/ 344 w 570"/>
                    <a:gd name="T57" fmla="*/ 48 h 97"/>
                    <a:gd name="T58" fmla="*/ 299 w 570"/>
                    <a:gd name="T59" fmla="*/ 48 h 97"/>
                    <a:gd name="T60" fmla="*/ 253 w 570"/>
                    <a:gd name="T61" fmla="*/ 46 h 97"/>
                    <a:gd name="T62" fmla="*/ 204 w 570"/>
                    <a:gd name="T63" fmla="*/ 43 h 97"/>
                    <a:gd name="T64" fmla="*/ 154 w 570"/>
                    <a:gd name="T65" fmla="*/ 37 h 97"/>
                    <a:gd name="T66" fmla="*/ 103 w 570"/>
                    <a:gd name="T67" fmla="*/ 27 h 97"/>
                    <a:gd name="T68" fmla="*/ 51 w 570"/>
                    <a:gd name="T69" fmla="*/ 16 h 97"/>
                    <a:gd name="T70" fmla="*/ 0 w 570"/>
                    <a:gd name="T71" fmla="*/ 0 h 97"/>
                    <a:gd name="T72" fmla="*/ 0 w 570"/>
                    <a:gd name="T7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0" h="9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29"/>
                      </a:lnTo>
                      <a:lnTo>
                        <a:pt x="28" y="57"/>
                      </a:lnTo>
                      <a:lnTo>
                        <a:pt x="28" y="57"/>
                      </a:lnTo>
                      <a:lnTo>
                        <a:pt x="67" y="69"/>
                      </a:lnTo>
                      <a:lnTo>
                        <a:pt x="103" y="77"/>
                      </a:lnTo>
                      <a:lnTo>
                        <a:pt x="142" y="83"/>
                      </a:lnTo>
                      <a:lnTo>
                        <a:pt x="178" y="88"/>
                      </a:lnTo>
                      <a:lnTo>
                        <a:pt x="215" y="93"/>
                      </a:lnTo>
                      <a:lnTo>
                        <a:pt x="250" y="94"/>
                      </a:lnTo>
                      <a:lnTo>
                        <a:pt x="285" y="96"/>
                      </a:lnTo>
                      <a:lnTo>
                        <a:pt x="318" y="97"/>
                      </a:lnTo>
                      <a:lnTo>
                        <a:pt x="318" y="97"/>
                      </a:lnTo>
                      <a:lnTo>
                        <a:pt x="381" y="96"/>
                      </a:lnTo>
                      <a:lnTo>
                        <a:pt x="438" y="91"/>
                      </a:lnTo>
                      <a:lnTo>
                        <a:pt x="486" y="85"/>
                      </a:lnTo>
                      <a:lnTo>
                        <a:pt x="527" y="80"/>
                      </a:lnTo>
                      <a:lnTo>
                        <a:pt x="527" y="80"/>
                      </a:lnTo>
                      <a:lnTo>
                        <a:pt x="550" y="53"/>
                      </a:lnTo>
                      <a:lnTo>
                        <a:pt x="570" y="24"/>
                      </a:lnTo>
                      <a:lnTo>
                        <a:pt x="570" y="22"/>
                      </a:lnTo>
                      <a:lnTo>
                        <a:pt x="570" y="22"/>
                      </a:lnTo>
                      <a:lnTo>
                        <a:pt x="556" y="26"/>
                      </a:lnTo>
                      <a:lnTo>
                        <a:pt x="518" y="32"/>
                      </a:lnTo>
                      <a:lnTo>
                        <a:pt x="460" y="40"/>
                      </a:lnTo>
                      <a:lnTo>
                        <a:pt x="425" y="45"/>
                      </a:lnTo>
                      <a:lnTo>
                        <a:pt x="387" y="46"/>
                      </a:lnTo>
                      <a:lnTo>
                        <a:pt x="344" y="48"/>
                      </a:lnTo>
                      <a:lnTo>
                        <a:pt x="299" y="48"/>
                      </a:lnTo>
                      <a:lnTo>
                        <a:pt x="253" y="46"/>
                      </a:lnTo>
                      <a:lnTo>
                        <a:pt x="204" y="43"/>
                      </a:lnTo>
                      <a:lnTo>
                        <a:pt x="154" y="37"/>
                      </a:lnTo>
                      <a:lnTo>
                        <a:pt x="103" y="27"/>
                      </a:lnTo>
                      <a:lnTo>
                        <a:pt x="51" y="16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4" name="Freeform 286">
                  <a:extLst>
                    <a:ext uri="{FF2B5EF4-FFF2-40B4-BE49-F238E27FC236}">
                      <a16:creationId xmlns:a16="http://schemas.microsoft.com/office/drawing/2014/main" id="{8C18E839-CD1A-41F6-BD3F-6EF425F85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9383" y="2956480"/>
                  <a:ext cx="70883" cy="122864"/>
                </a:xfrm>
                <a:custGeom>
                  <a:avLst/>
                  <a:gdLst>
                    <a:gd name="T0" fmla="*/ 209 w 209"/>
                    <a:gd name="T1" fmla="*/ 318 h 365"/>
                    <a:gd name="T2" fmla="*/ 209 w 209"/>
                    <a:gd name="T3" fmla="*/ 318 h 365"/>
                    <a:gd name="T4" fmla="*/ 172 w 209"/>
                    <a:gd name="T5" fmla="*/ 272 h 365"/>
                    <a:gd name="T6" fmla="*/ 140 w 209"/>
                    <a:gd name="T7" fmla="*/ 226 h 365"/>
                    <a:gd name="T8" fmla="*/ 112 w 209"/>
                    <a:gd name="T9" fmla="*/ 180 h 365"/>
                    <a:gd name="T10" fmla="*/ 86 w 209"/>
                    <a:gd name="T11" fmla="*/ 137 h 365"/>
                    <a:gd name="T12" fmla="*/ 65 w 209"/>
                    <a:gd name="T13" fmla="*/ 95 h 365"/>
                    <a:gd name="T14" fmla="*/ 48 w 209"/>
                    <a:gd name="T15" fmla="*/ 59 h 365"/>
                    <a:gd name="T16" fmla="*/ 33 w 209"/>
                    <a:gd name="T17" fmla="*/ 27 h 365"/>
                    <a:gd name="T18" fmla="*/ 22 w 209"/>
                    <a:gd name="T19" fmla="*/ 0 h 365"/>
                    <a:gd name="T20" fmla="*/ 22 w 209"/>
                    <a:gd name="T21" fmla="*/ 0 h 365"/>
                    <a:gd name="T22" fmla="*/ 9 w 209"/>
                    <a:gd name="T23" fmla="*/ 35 h 365"/>
                    <a:gd name="T24" fmla="*/ 0 w 209"/>
                    <a:gd name="T25" fmla="*/ 70 h 365"/>
                    <a:gd name="T26" fmla="*/ 0 w 209"/>
                    <a:gd name="T27" fmla="*/ 70 h 365"/>
                    <a:gd name="T28" fmla="*/ 14 w 209"/>
                    <a:gd name="T29" fmla="*/ 100 h 365"/>
                    <a:gd name="T30" fmla="*/ 30 w 209"/>
                    <a:gd name="T31" fmla="*/ 134 h 365"/>
                    <a:gd name="T32" fmla="*/ 49 w 209"/>
                    <a:gd name="T33" fmla="*/ 169 h 365"/>
                    <a:gd name="T34" fmla="*/ 70 w 209"/>
                    <a:gd name="T35" fmla="*/ 207 h 365"/>
                    <a:gd name="T36" fmla="*/ 96 w 209"/>
                    <a:gd name="T37" fmla="*/ 245 h 365"/>
                    <a:gd name="T38" fmla="*/ 123 w 209"/>
                    <a:gd name="T39" fmla="*/ 285 h 365"/>
                    <a:gd name="T40" fmla="*/ 151 w 209"/>
                    <a:gd name="T41" fmla="*/ 325 h 365"/>
                    <a:gd name="T42" fmla="*/ 185 w 209"/>
                    <a:gd name="T43" fmla="*/ 365 h 365"/>
                    <a:gd name="T44" fmla="*/ 185 w 209"/>
                    <a:gd name="T45" fmla="*/ 365 h 365"/>
                    <a:gd name="T46" fmla="*/ 209 w 209"/>
                    <a:gd name="T47" fmla="*/ 318 h 365"/>
                    <a:gd name="T48" fmla="*/ 209 w 209"/>
                    <a:gd name="T49" fmla="*/ 318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9" h="365">
                      <a:moveTo>
                        <a:pt x="209" y="318"/>
                      </a:moveTo>
                      <a:lnTo>
                        <a:pt x="209" y="318"/>
                      </a:lnTo>
                      <a:lnTo>
                        <a:pt x="172" y="272"/>
                      </a:lnTo>
                      <a:lnTo>
                        <a:pt x="140" y="226"/>
                      </a:lnTo>
                      <a:lnTo>
                        <a:pt x="112" y="180"/>
                      </a:lnTo>
                      <a:lnTo>
                        <a:pt x="86" y="137"/>
                      </a:lnTo>
                      <a:lnTo>
                        <a:pt x="65" y="95"/>
                      </a:lnTo>
                      <a:lnTo>
                        <a:pt x="48" y="59"/>
                      </a:lnTo>
                      <a:lnTo>
                        <a:pt x="33" y="2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9" y="35"/>
                      </a:lnTo>
                      <a:lnTo>
                        <a:pt x="0" y="70"/>
                      </a:lnTo>
                      <a:lnTo>
                        <a:pt x="0" y="70"/>
                      </a:lnTo>
                      <a:lnTo>
                        <a:pt x="14" y="100"/>
                      </a:lnTo>
                      <a:lnTo>
                        <a:pt x="30" y="134"/>
                      </a:lnTo>
                      <a:lnTo>
                        <a:pt x="49" y="169"/>
                      </a:lnTo>
                      <a:lnTo>
                        <a:pt x="70" y="207"/>
                      </a:lnTo>
                      <a:lnTo>
                        <a:pt x="96" y="245"/>
                      </a:lnTo>
                      <a:lnTo>
                        <a:pt x="123" y="285"/>
                      </a:lnTo>
                      <a:lnTo>
                        <a:pt x="151" y="325"/>
                      </a:lnTo>
                      <a:lnTo>
                        <a:pt x="185" y="365"/>
                      </a:lnTo>
                      <a:lnTo>
                        <a:pt x="185" y="365"/>
                      </a:lnTo>
                      <a:lnTo>
                        <a:pt x="209" y="318"/>
                      </a:lnTo>
                      <a:lnTo>
                        <a:pt x="209" y="31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5" name="Freeform 287">
                  <a:extLst>
                    <a:ext uri="{FF2B5EF4-FFF2-40B4-BE49-F238E27FC236}">
                      <a16:creationId xmlns:a16="http://schemas.microsoft.com/office/drawing/2014/main" id="{1548FB81-B9CB-4946-9331-5F93A47EA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3641" y="3076643"/>
                  <a:ext cx="100586" cy="82359"/>
                </a:xfrm>
                <a:custGeom>
                  <a:avLst/>
                  <a:gdLst>
                    <a:gd name="T0" fmla="*/ 212 w 297"/>
                    <a:gd name="T1" fmla="*/ 153 h 244"/>
                    <a:gd name="T2" fmla="*/ 212 w 297"/>
                    <a:gd name="T3" fmla="*/ 153 h 244"/>
                    <a:gd name="T4" fmla="*/ 185 w 297"/>
                    <a:gd name="T5" fmla="*/ 137 h 244"/>
                    <a:gd name="T6" fmla="*/ 159 w 297"/>
                    <a:gd name="T7" fmla="*/ 119 h 244"/>
                    <a:gd name="T8" fmla="*/ 134 w 297"/>
                    <a:gd name="T9" fmla="*/ 102 h 244"/>
                    <a:gd name="T10" fmla="*/ 110 w 297"/>
                    <a:gd name="T11" fmla="*/ 83 h 244"/>
                    <a:gd name="T12" fmla="*/ 86 w 297"/>
                    <a:gd name="T13" fmla="*/ 64 h 244"/>
                    <a:gd name="T14" fmla="*/ 64 w 297"/>
                    <a:gd name="T15" fmla="*/ 43 h 244"/>
                    <a:gd name="T16" fmla="*/ 43 w 297"/>
                    <a:gd name="T17" fmla="*/ 22 h 244"/>
                    <a:gd name="T18" fmla="*/ 22 w 297"/>
                    <a:gd name="T19" fmla="*/ 0 h 244"/>
                    <a:gd name="T20" fmla="*/ 22 w 297"/>
                    <a:gd name="T21" fmla="*/ 0 h 244"/>
                    <a:gd name="T22" fmla="*/ 0 w 297"/>
                    <a:gd name="T23" fmla="*/ 46 h 244"/>
                    <a:gd name="T24" fmla="*/ 0 w 297"/>
                    <a:gd name="T25" fmla="*/ 46 h 244"/>
                    <a:gd name="T26" fmla="*/ 21 w 297"/>
                    <a:gd name="T27" fmla="*/ 67 h 244"/>
                    <a:gd name="T28" fmla="*/ 41 w 297"/>
                    <a:gd name="T29" fmla="*/ 86 h 244"/>
                    <a:gd name="T30" fmla="*/ 64 w 297"/>
                    <a:gd name="T31" fmla="*/ 107 h 244"/>
                    <a:gd name="T32" fmla="*/ 88 w 297"/>
                    <a:gd name="T33" fmla="*/ 126 h 244"/>
                    <a:gd name="T34" fmla="*/ 112 w 297"/>
                    <a:gd name="T35" fmla="*/ 143 h 244"/>
                    <a:gd name="T36" fmla="*/ 137 w 297"/>
                    <a:gd name="T37" fmla="*/ 162 h 244"/>
                    <a:gd name="T38" fmla="*/ 163 w 297"/>
                    <a:gd name="T39" fmla="*/ 178 h 244"/>
                    <a:gd name="T40" fmla="*/ 190 w 297"/>
                    <a:gd name="T41" fmla="*/ 194 h 244"/>
                    <a:gd name="T42" fmla="*/ 190 w 297"/>
                    <a:gd name="T43" fmla="*/ 194 h 244"/>
                    <a:gd name="T44" fmla="*/ 215 w 297"/>
                    <a:gd name="T45" fmla="*/ 209 h 244"/>
                    <a:gd name="T46" fmla="*/ 242 w 297"/>
                    <a:gd name="T47" fmla="*/ 221 h 244"/>
                    <a:gd name="T48" fmla="*/ 269 w 297"/>
                    <a:gd name="T49" fmla="*/ 233 h 244"/>
                    <a:gd name="T50" fmla="*/ 297 w 297"/>
                    <a:gd name="T51" fmla="*/ 244 h 244"/>
                    <a:gd name="T52" fmla="*/ 297 w 297"/>
                    <a:gd name="T53" fmla="*/ 244 h 244"/>
                    <a:gd name="T54" fmla="*/ 282 w 297"/>
                    <a:gd name="T55" fmla="*/ 213 h 244"/>
                    <a:gd name="T56" fmla="*/ 269 w 297"/>
                    <a:gd name="T57" fmla="*/ 182 h 244"/>
                    <a:gd name="T58" fmla="*/ 269 w 297"/>
                    <a:gd name="T59" fmla="*/ 182 h 244"/>
                    <a:gd name="T60" fmla="*/ 241 w 297"/>
                    <a:gd name="T61" fmla="*/ 169 h 244"/>
                    <a:gd name="T62" fmla="*/ 212 w 297"/>
                    <a:gd name="T63" fmla="*/ 153 h 244"/>
                    <a:gd name="T64" fmla="*/ 212 w 297"/>
                    <a:gd name="T65" fmla="*/ 15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7" h="244">
                      <a:moveTo>
                        <a:pt x="212" y="153"/>
                      </a:moveTo>
                      <a:lnTo>
                        <a:pt x="212" y="153"/>
                      </a:lnTo>
                      <a:lnTo>
                        <a:pt x="185" y="137"/>
                      </a:lnTo>
                      <a:lnTo>
                        <a:pt x="159" y="119"/>
                      </a:lnTo>
                      <a:lnTo>
                        <a:pt x="134" y="102"/>
                      </a:lnTo>
                      <a:lnTo>
                        <a:pt x="110" y="83"/>
                      </a:lnTo>
                      <a:lnTo>
                        <a:pt x="86" y="64"/>
                      </a:lnTo>
                      <a:lnTo>
                        <a:pt x="64" y="43"/>
                      </a:lnTo>
                      <a:lnTo>
                        <a:pt x="43" y="2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21" y="67"/>
                      </a:lnTo>
                      <a:lnTo>
                        <a:pt x="41" y="86"/>
                      </a:lnTo>
                      <a:lnTo>
                        <a:pt x="64" y="107"/>
                      </a:lnTo>
                      <a:lnTo>
                        <a:pt x="88" y="126"/>
                      </a:lnTo>
                      <a:lnTo>
                        <a:pt x="112" y="143"/>
                      </a:lnTo>
                      <a:lnTo>
                        <a:pt x="137" y="162"/>
                      </a:lnTo>
                      <a:lnTo>
                        <a:pt x="163" y="178"/>
                      </a:lnTo>
                      <a:lnTo>
                        <a:pt x="190" y="194"/>
                      </a:lnTo>
                      <a:lnTo>
                        <a:pt x="190" y="194"/>
                      </a:lnTo>
                      <a:lnTo>
                        <a:pt x="215" y="209"/>
                      </a:lnTo>
                      <a:lnTo>
                        <a:pt x="242" y="221"/>
                      </a:lnTo>
                      <a:lnTo>
                        <a:pt x="269" y="233"/>
                      </a:lnTo>
                      <a:lnTo>
                        <a:pt x="297" y="244"/>
                      </a:lnTo>
                      <a:lnTo>
                        <a:pt x="297" y="244"/>
                      </a:lnTo>
                      <a:lnTo>
                        <a:pt x="282" y="213"/>
                      </a:lnTo>
                      <a:lnTo>
                        <a:pt x="269" y="182"/>
                      </a:lnTo>
                      <a:lnTo>
                        <a:pt x="269" y="182"/>
                      </a:lnTo>
                      <a:lnTo>
                        <a:pt x="241" y="169"/>
                      </a:lnTo>
                      <a:lnTo>
                        <a:pt x="212" y="153"/>
                      </a:lnTo>
                      <a:lnTo>
                        <a:pt x="212" y="15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6" name="Freeform 288">
                  <a:extLst>
                    <a:ext uri="{FF2B5EF4-FFF2-40B4-BE49-F238E27FC236}">
                      <a16:creationId xmlns:a16="http://schemas.microsoft.com/office/drawing/2014/main" id="{EB70AFBC-B7FC-494C-82BC-41EBFAEBD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776" y="3138075"/>
                  <a:ext cx="31053" cy="28353"/>
                </a:xfrm>
                <a:custGeom>
                  <a:avLst/>
                  <a:gdLst>
                    <a:gd name="T0" fmla="*/ 28 w 91"/>
                    <a:gd name="T1" fmla="*/ 62 h 82"/>
                    <a:gd name="T2" fmla="*/ 28 w 91"/>
                    <a:gd name="T3" fmla="*/ 62 h 82"/>
                    <a:gd name="T4" fmla="*/ 59 w 91"/>
                    <a:gd name="T5" fmla="*/ 73 h 82"/>
                    <a:gd name="T6" fmla="*/ 91 w 91"/>
                    <a:gd name="T7" fmla="*/ 82 h 82"/>
                    <a:gd name="T8" fmla="*/ 91 w 91"/>
                    <a:gd name="T9" fmla="*/ 82 h 82"/>
                    <a:gd name="T10" fmla="*/ 77 w 91"/>
                    <a:gd name="T11" fmla="*/ 54 h 82"/>
                    <a:gd name="T12" fmla="*/ 63 w 91"/>
                    <a:gd name="T13" fmla="*/ 25 h 82"/>
                    <a:gd name="T14" fmla="*/ 63 w 91"/>
                    <a:gd name="T15" fmla="*/ 25 h 82"/>
                    <a:gd name="T16" fmla="*/ 31 w 91"/>
                    <a:gd name="T17" fmla="*/ 12 h 82"/>
                    <a:gd name="T18" fmla="*/ 0 w 91"/>
                    <a:gd name="T19" fmla="*/ 0 h 82"/>
                    <a:gd name="T20" fmla="*/ 0 w 91"/>
                    <a:gd name="T21" fmla="*/ 0 h 82"/>
                    <a:gd name="T22" fmla="*/ 13 w 91"/>
                    <a:gd name="T23" fmla="*/ 31 h 82"/>
                    <a:gd name="T24" fmla="*/ 28 w 91"/>
                    <a:gd name="T25" fmla="*/ 62 h 82"/>
                    <a:gd name="T26" fmla="*/ 28 w 91"/>
                    <a:gd name="T27" fmla="*/ 6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1" h="82">
                      <a:moveTo>
                        <a:pt x="28" y="62"/>
                      </a:moveTo>
                      <a:lnTo>
                        <a:pt x="28" y="62"/>
                      </a:lnTo>
                      <a:lnTo>
                        <a:pt x="59" y="73"/>
                      </a:lnTo>
                      <a:lnTo>
                        <a:pt x="91" y="82"/>
                      </a:lnTo>
                      <a:lnTo>
                        <a:pt x="91" y="82"/>
                      </a:lnTo>
                      <a:lnTo>
                        <a:pt x="77" y="54"/>
                      </a:lnTo>
                      <a:lnTo>
                        <a:pt x="63" y="25"/>
                      </a:lnTo>
                      <a:lnTo>
                        <a:pt x="63" y="25"/>
                      </a:lnTo>
                      <a:lnTo>
                        <a:pt x="31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3" y="31"/>
                      </a:lnTo>
                      <a:lnTo>
                        <a:pt x="28" y="62"/>
                      </a:lnTo>
                      <a:lnTo>
                        <a:pt x="28" y="6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7" name="Freeform 289">
                  <a:extLst>
                    <a:ext uri="{FF2B5EF4-FFF2-40B4-BE49-F238E27FC236}">
                      <a16:creationId xmlns:a16="http://schemas.microsoft.com/office/drawing/2014/main" id="{9D65DD65-82DF-4CB0-8747-AA11FE0540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7091" y="2923401"/>
                  <a:ext cx="111387" cy="198472"/>
                </a:xfrm>
                <a:custGeom>
                  <a:avLst/>
                  <a:gdLst>
                    <a:gd name="T0" fmla="*/ 60 w 328"/>
                    <a:gd name="T1" fmla="*/ 0 h 589"/>
                    <a:gd name="T2" fmla="*/ 60 w 328"/>
                    <a:gd name="T3" fmla="*/ 0 h 589"/>
                    <a:gd name="T4" fmla="*/ 0 w 328"/>
                    <a:gd name="T5" fmla="*/ 8 h 589"/>
                    <a:gd name="T6" fmla="*/ 0 w 328"/>
                    <a:gd name="T7" fmla="*/ 8 h 589"/>
                    <a:gd name="T8" fmla="*/ 14 w 328"/>
                    <a:gd name="T9" fmla="*/ 21 h 589"/>
                    <a:gd name="T10" fmla="*/ 14 w 328"/>
                    <a:gd name="T11" fmla="*/ 21 h 589"/>
                    <a:gd name="T12" fmla="*/ 49 w 328"/>
                    <a:gd name="T13" fmla="*/ 55 h 589"/>
                    <a:gd name="T14" fmla="*/ 81 w 328"/>
                    <a:gd name="T15" fmla="*/ 91 h 589"/>
                    <a:gd name="T16" fmla="*/ 111 w 328"/>
                    <a:gd name="T17" fmla="*/ 128 h 589"/>
                    <a:gd name="T18" fmla="*/ 137 w 328"/>
                    <a:gd name="T19" fmla="*/ 168 h 589"/>
                    <a:gd name="T20" fmla="*/ 162 w 328"/>
                    <a:gd name="T21" fmla="*/ 206 h 589"/>
                    <a:gd name="T22" fmla="*/ 183 w 328"/>
                    <a:gd name="T23" fmla="*/ 246 h 589"/>
                    <a:gd name="T24" fmla="*/ 204 w 328"/>
                    <a:gd name="T25" fmla="*/ 286 h 589"/>
                    <a:gd name="T26" fmla="*/ 221 w 328"/>
                    <a:gd name="T27" fmla="*/ 326 h 589"/>
                    <a:gd name="T28" fmla="*/ 236 w 328"/>
                    <a:gd name="T29" fmla="*/ 365 h 589"/>
                    <a:gd name="T30" fmla="*/ 250 w 328"/>
                    <a:gd name="T31" fmla="*/ 402 h 589"/>
                    <a:gd name="T32" fmla="*/ 261 w 328"/>
                    <a:gd name="T33" fmla="*/ 439 h 589"/>
                    <a:gd name="T34" fmla="*/ 271 w 328"/>
                    <a:gd name="T35" fmla="*/ 474 h 589"/>
                    <a:gd name="T36" fmla="*/ 287 w 328"/>
                    <a:gd name="T37" fmla="*/ 538 h 589"/>
                    <a:gd name="T38" fmla="*/ 296 w 328"/>
                    <a:gd name="T39" fmla="*/ 589 h 589"/>
                    <a:gd name="T40" fmla="*/ 296 w 328"/>
                    <a:gd name="T41" fmla="*/ 589 h 589"/>
                    <a:gd name="T42" fmla="*/ 314 w 328"/>
                    <a:gd name="T43" fmla="*/ 549 h 589"/>
                    <a:gd name="T44" fmla="*/ 328 w 328"/>
                    <a:gd name="T45" fmla="*/ 506 h 589"/>
                    <a:gd name="T46" fmla="*/ 328 w 328"/>
                    <a:gd name="T47" fmla="*/ 506 h 589"/>
                    <a:gd name="T48" fmla="*/ 314 w 328"/>
                    <a:gd name="T49" fmla="*/ 452 h 589"/>
                    <a:gd name="T50" fmla="*/ 296 w 328"/>
                    <a:gd name="T51" fmla="*/ 391 h 589"/>
                    <a:gd name="T52" fmla="*/ 285 w 328"/>
                    <a:gd name="T53" fmla="*/ 359 h 589"/>
                    <a:gd name="T54" fmla="*/ 272 w 328"/>
                    <a:gd name="T55" fmla="*/ 327 h 589"/>
                    <a:gd name="T56" fmla="*/ 260 w 328"/>
                    <a:gd name="T57" fmla="*/ 294 h 589"/>
                    <a:gd name="T58" fmla="*/ 244 w 328"/>
                    <a:gd name="T59" fmla="*/ 260 h 589"/>
                    <a:gd name="T60" fmla="*/ 226 w 328"/>
                    <a:gd name="T61" fmla="*/ 227 h 589"/>
                    <a:gd name="T62" fmla="*/ 209 w 328"/>
                    <a:gd name="T63" fmla="*/ 193 h 589"/>
                    <a:gd name="T64" fmla="*/ 188 w 328"/>
                    <a:gd name="T65" fmla="*/ 158 h 589"/>
                    <a:gd name="T66" fmla="*/ 167 w 328"/>
                    <a:gd name="T67" fmla="*/ 126 h 589"/>
                    <a:gd name="T68" fmla="*/ 143 w 328"/>
                    <a:gd name="T69" fmla="*/ 93 h 589"/>
                    <a:gd name="T70" fmla="*/ 118 w 328"/>
                    <a:gd name="T71" fmla="*/ 61 h 589"/>
                    <a:gd name="T72" fmla="*/ 91 w 328"/>
                    <a:gd name="T73" fmla="*/ 31 h 589"/>
                    <a:gd name="T74" fmla="*/ 60 w 328"/>
                    <a:gd name="T75" fmla="*/ 0 h 589"/>
                    <a:gd name="T76" fmla="*/ 60 w 328"/>
                    <a:gd name="T77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28" h="589">
                      <a:moveTo>
                        <a:pt x="60" y="0"/>
                      </a:moveTo>
                      <a:lnTo>
                        <a:pt x="6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4" y="21"/>
                      </a:lnTo>
                      <a:lnTo>
                        <a:pt x="14" y="21"/>
                      </a:lnTo>
                      <a:lnTo>
                        <a:pt x="49" y="55"/>
                      </a:lnTo>
                      <a:lnTo>
                        <a:pt x="81" y="91"/>
                      </a:lnTo>
                      <a:lnTo>
                        <a:pt x="111" y="128"/>
                      </a:lnTo>
                      <a:lnTo>
                        <a:pt x="137" y="168"/>
                      </a:lnTo>
                      <a:lnTo>
                        <a:pt x="162" y="206"/>
                      </a:lnTo>
                      <a:lnTo>
                        <a:pt x="183" y="246"/>
                      </a:lnTo>
                      <a:lnTo>
                        <a:pt x="204" y="286"/>
                      </a:lnTo>
                      <a:lnTo>
                        <a:pt x="221" y="326"/>
                      </a:lnTo>
                      <a:lnTo>
                        <a:pt x="236" y="365"/>
                      </a:lnTo>
                      <a:lnTo>
                        <a:pt x="250" y="402"/>
                      </a:lnTo>
                      <a:lnTo>
                        <a:pt x="261" y="439"/>
                      </a:lnTo>
                      <a:lnTo>
                        <a:pt x="271" y="474"/>
                      </a:lnTo>
                      <a:lnTo>
                        <a:pt x="287" y="538"/>
                      </a:lnTo>
                      <a:lnTo>
                        <a:pt x="296" y="589"/>
                      </a:lnTo>
                      <a:lnTo>
                        <a:pt x="296" y="589"/>
                      </a:lnTo>
                      <a:lnTo>
                        <a:pt x="314" y="549"/>
                      </a:lnTo>
                      <a:lnTo>
                        <a:pt x="328" y="506"/>
                      </a:lnTo>
                      <a:lnTo>
                        <a:pt x="328" y="506"/>
                      </a:lnTo>
                      <a:lnTo>
                        <a:pt x="314" y="452"/>
                      </a:lnTo>
                      <a:lnTo>
                        <a:pt x="296" y="391"/>
                      </a:lnTo>
                      <a:lnTo>
                        <a:pt x="285" y="359"/>
                      </a:lnTo>
                      <a:lnTo>
                        <a:pt x="272" y="327"/>
                      </a:lnTo>
                      <a:lnTo>
                        <a:pt x="260" y="294"/>
                      </a:lnTo>
                      <a:lnTo>
                        <a:pt x="244" y="260"/>
                      </a:lnTo>
                      <a:lnTo>
                        <a:pt x="226" y="227"/>
                      </a:lnTo>
                      <a:lnTo>
                        <a:pt x="209" y="193"/>
                      </a:lnTo>
                      <a:lnTo>
                        <a:pt x="188" y="158"/>
                      </a:lnTo>
                      <a:lnTo>
                        <a:pt x="167" y="126"/>
                      </a:lnTo>
                      <a:lnTo>
                        <a:pt x="143" y="93"/>
                      </a:lnTo>
                      <a:lnTo>
                        <a:pt x="118" y="61"/>
                      </a:lnTo>
                      <a:lnTo>
                        <a:pt x="91" y="31"/>
                      </a:lnTo>
                      <a:lnTo>
                        <a:pt x="60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8" name="Freeform 290">
                  <a:extLst>
                    <a:ext uri="{FF2B5EF4-FFF2-40B4-BE49-F238E27FC236}">
                      <a16:creationId xmlns:a16="http://schemas.microsoft.com/office/drawing/2014/main" id="{335EA88F-DB45-4B70-AA60-3D00936B76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68" y="2839692"/>
                  <a:ext cx="108687" cy="30378"/>
                </a:xfrm>
                <a:custGeom>
                  <a:avLst/>
                  <a:gdLst>
                    <a:gd name="T0" fmla="*/ 322 w 322"/>
                    <a:gd name="T1" fmla="*/ 49 h 90"/>
                    <a:gd name="T2" fmla="*/ 322 w 322"/>
                    <a:gd name="T3" fmla="*/ 49 h 90"/>
                    <a:gd name="T4" fmla="*/ 287 w 322"/>
                    <a:gd name="T5" fmla="*/ 38 h 90"/>
                    <a:gd name="T6" fmla="*/ 253 w 322"/>
                    <a:gd name="T7" fmla="*/ 30 h 90"/>
                    <a:gd name="T8" fmla="*/ 188 w 322"/>
                    <a:gd name="T9" fmla="*/ 16 h 90"/>
                    <a:gd name="T10" fmla="*/ 129 w 322"/>
                    <a:gd name="T11" fmla="*/ 6 h 90"/>
                    <a:gd name="T12" fmla="*/ 78 w 322"/>
                    <a:gd name="T13" fmla="*/ 0 h 90"/>
                    <a:gd name="T14" fmla="*/ 78 w 322"/>
                    <a:gd name="T15" fmla="*/ 0 h 90"/>
                    <a:gd name="T16" fmla="*/ 38 w 322"/>
                    <a:gd name="T17" fmla="*/ 19 h 90"/>
                    <a:gd name="T18" fmla="*/ 0 w 322"/>
                    <a:gd name="T19" fmla="*/ 41 h 90"/>
                    <a:gd name="T20" fmla="*/ 0 w 322"/>
                    <a:gd name="T21" fmla="*/ 41 h 90"/>
                    <a:gd name="T22" fmla="*/ 51 w 322"/>
                    <a:gd name="T23" fmla="*/ 44 h 90"/>
                    <a:gd name="T24" fmla="*/ 82 w 322"/>
                    <a:gd name="T25" fmla="*/ 47 h 90"/>
                    <a:gd name="T26" fmla="*/ 119 w 322"/>
                    <a:gd name="T27" fmla="*/ 52 h 90"/>
                    <a:gd name="T28" fmla="*/ 159 w 322"/>
                    <a:gd name="T29" fmla="*/ 59 h 90"/>
                    <a:gd name="T30" fmla="*/ 202 w 322"/>
                    <a:gd name="T31" fmla="*/ 67 h 90"/>
                    <a:gd name="T32" fmla="*/ 248 w 322"/>
                    <a:gd name="T33" fmla="*/ 78 h 90"/>
                    <a:gd name="T34" fmla="*/ 295 w 322"/>
                    <a:gd name="T35" fmla="*/ 90 h 90"/>
                    <a:gd name="T36" fmla="*/ 295 w 322"/>
                    <a:gd name="T37" fmla="*/ 90 h 90"/>
                    <a:gd name="T38" fmla="*/ 322 w 322"/>
                    <a:gd name="T39" fmla="*/ 49 h 90"/>
                    <a:gd name="T40" fmla="*/ 322 w 322"/>
                    <a:gd name="T41" fmla="*/ 4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22" h="90">
                      <a:moveTo>
                        <a:pt x="322" y="49"/>
                      </a:moveTo>
                      <a:lnTo>
                        <a:pt x="322" y="49"/>
                      </a:lnTo>
                      <a:lnTo>
                        <a:pt x="287" y="38"/>
                      </a:lnTo>
                      <a:lnTo>
                        <a:pt x="253" y="30"/>
                      </a:lnTo>
                      <a:lnTo>
                        <a:pt x="188" y="16"/>
                      </a:lnTo>
                      <a:lnTo>
                        <a:pt x="129" y="6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38" y="19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51" y="44"/>
                      </a:lnTo>
                      <a:lnTo>
                        <a:pt x="82" y="47"/>
                      </a:lnTo>
                      <a:lnTo>
                        <a:pt x="119" y="52"/>
                      </a:lnTo>
                      <a:lnTo>
                        <a:pt x="159" y="59"/>
                      </a:lnTo>
                      <a:lnTo>
                        <a:pt x="202" y="67"/>
                      </a:lnTo>
                      <a:lnTo>
                        <a:pt x="248" y="78"/>
                      </a:lnTo>
                      <a:lnTo>
                        <a:pt x="295" y="90"/>
                      </a:lnTo>
                      <a:lnTo>
                        <a:pt x="295" y="90"/>
                      </a:lnTo>
                      <a:lnTo>
                        <a:pt x="322" y="49"/>
                      </a:lnTo>
                      <a:lnTo>
                        <a:pt x="322" y="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49" name="Freeform 291">
                  <a:extLst>
                    <a:ext uri="{FF2B5EF4-FFF2-40B4-BE49-F238E27FC236}">
                      <a16:creationId xmlns:a16="http://schemas.microsoft.com/office/drawing/2014/main" id="{9C47B2F1-0963-44CC-BB8C-F09F5E9698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306" y="2861294"/>
                  <a:ext cx="94510" cy="51306"/>
                </a:xfrm>
                <a:custGeom>
                  <a:avLst/>
                  <a:gdLst>
                    <a:gd name="T0" fmla="*/ 216 w 279"/>
                    <a:gd name="T1" fmla="*/ 151 h 151"/>
                    <a:gd name="T2" fmla="*/ 216 w 279"/>
                    <a:gd name="T3" fmla="*/ 151 h 151"/>
                    <a:gd name="T4" fmla="*/ 279 w 279"/>
                    <a:gd name="T5" fmla="*/ 140 h 151"/>
                    <a:gd name="T6" fmla="*/ 279 w 279"/>
                    <a:gd name="T7" fmla="*/ 140 h 151"/>
                    <a:gd name="T8" fmla="*/ 249 w 279"/>
                    <a:gd name="T9" fmla="*/ 116 h 151"/>
                    <a:gd name="T10" fmla="*/ 219 w 279"/>
                    <a:gd name="T11" fmla="*/ 96 h 151"/>
                    <a:gd name="T12" fmla="*/ 187 w 279"/>
                    <a:gd name="T13" fmla="*/ 75 h 151"/>
                    <a:gd name="T14" fmla="*/ 155 w 279"/>
                    <a:gd name="T15" fmla="*/ 57 h 151"/>
                    <a:gd name="T16" fmla="*/ 123 w 279"/>
                    <a:gd name="T17" fmla="*/ 41 h 151"/>
                    <a:gd name="T18" fmla="*/ 90 w 279"/>
                    <a:gd name="T19" fmla="*/ 25 h 151"/>
                    <a:gd name="T20" fmla="*/ 58 w 279"/>
                    <a:gd name="T21" fmla="*/ 11 h 151"/>
                    <a:gd name="T22" fmla="*/ 26 w 279"/>
                    <a:gd name="T23" fmla="*/ 0 h 151"/>
                    <a:gd name="T24" fmla="*/ 26 w 279"/>
                    <a:gd name="T25" fmla="*/ 0 h 151"/>
                    <a:gd name="T26" fmla="*/ 0 w 279"/>
                    <a:gd name="T27" fmla="*/ 41 h 151"/>
                    <a:gd name="T28" fmla="*/ 0 w 279"/>
                    <a:gd name="T29" fmla="*/ 41 h 151"/>
                    <a:gd name="T30" fmla="*/ 55 w 279"/>
                    <a:gd name="T31" fmla="*/ 62 h 151"/>
                    <a:gd name="T32" fmla="*/ 82 w 279"/>
                    <a:gd name="T33" fmla="*/ 73 h 151"/>
                    <a:gd name="T34" fmla="*/ 109 w 279"/>
                    <a:gd name="T35" fmla="*/ 88 h 151"/>
                    <a:gd name="T36" fmla="*/ 136 w 279"/>
                    <a:gd name="T37" fmla="*/ 102 h 151"/>
                    <a:gd name="T38" fmla="*/ 163 w 279"/>
                    <a:gd name="T39" fmla="*/ 116 h 151"/>
                    <a:gd name="T40" fmla="*/ 190 w 279"/>
                    <a:gd name="T41" fmla="*/ 132 h 151"/>
                    <a:gd name="T42" fmla="*/ 216 w 279"/>
                    <a:gd name="T43" fmla="*/ 151 h 151"/>
                    <a:gd name="T44" fmla="*/ 216 w 279"/>
                    <a:gd name="T4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79" h="151">
                      <a:moveTo>
                        <a:pt x="216" y="151"/>
                      </a:moveTo>
                      <a:lnTo>
                        <a:pt x="216" y="151"/>
                      </a:lnTo>
                      <a:lnTo>
                        <a:pt x="279" y="140"/>
                      </a:lnTo>
                      <a:lnTo>
                        <a:pt x="279" y="140"/>
                      </a:lnTo>
                      <a:lnTo>
                        <a:pt x="249" y="116"/>
                      </a:lnTo>
                      <a:lnTo>
                        <a:pt x="219" y="96"/>
                      </a:lnTo>
                      <a:lnTo>
                        <a:pt x="187" y="75"/>
                      </a:lnTo>
                      <a:lnTo>
                        <a:pt x="155" y="57"/>
                      </a:lnTo>
                      <a:lnTo>
                        <a:pt x="123" y="41"/>
                      </a:lnTo>
                      <a:lnTo>
                        <a:pt x="90" y="25"/>
                      </a:lnTo>
                      <a:lnTo>
                        <a:pt x="58" y="11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55" y="62"/>
                      </a:lnTo>
                      <a:lnTo>
                        <a:pt x="82" y="73"/>
                      </a:lnTo>
                      <a:lnTo>
                        <a:pt x="109" y="88"/>
                      </a:lnTo>
                      <a:lnTo>
                        <a:pt x="136" y="102"/>
                      </a:lnTo>
                      <a:lnTo>
                        <a:pt x="163" y="116"/>
                      </a:lnTo>
                      <a:lnTo>
                        <a:pt x="190" y="132"/>
                      </a:lnTo>
                      <a:lnTo>
                        <a:pt x="216" y="151"/>
                      </a:lnTo>
                      <a:lnTo>
                        <a:pt x="216" y="15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50" name="Freeform 292">
                  <a:extLst>
                    <a:ext uri="{FF2B5EF4-FFF2-40B4-BE49-F238E27FC236}">
                      <a16:creationId xmlns:a16="http://schemas.microsoft.com/office/drawing/2014/main" id="{51B13C29-F207-454E-89B0-38FE820B3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104" y="2856569"/>
                  <a:ext cx="24978" cy="18902"/>
                </a:xfrm>
                <a:custGeom>
                  <a:avLst/>
                  <a:gdLst>
                    <a:gd name="T0" fmla="*/ 73 w 73"/>
                    <a:gd name="T1" fmla="*/ 16 h 57"/>
                    <a:gd name="T2" fmla="*/ 73 w 73"/>
                    <a:gd name="T3" fmla="*/ 16 h 57"/>
                    <a:gd name="T4" fmla="*/ 27 w 73"/>
                    <a:gd name="T5" fmla="*/ 0 h 57"/>
                    <a:gd name="T6" fmla="*/ 27 w 73"/>
                    <a:gd name="T7" fmla="*/ 0 h 57"/>
                    <a:gd name="T8" fmla="*/ 0 w 73"/>
                    <a:gd name="T9" fmla="*/ 41 h 57"/>
                    <a:gd name="T10" fmla="*/ 0 w 73"/>
                    <a:gd name="T11" fmla="*/ 41 h 57"/>
                    <a:gd name="T12" fmla="*/ 47 w 73"/>
                    <a:gd name="T13" fmla="*/ 57 h 57"/>
                    <a:gd name="T14" fmla="*/ 47 w 73"/>
                    <a:gd name="T15" fmla="*/ 57 h 57"/>
                    <a:gd name="T16" fmla="*/ 73 w 73"/>
                    <a:gd name="T17" fmla="*/ 16 h 57"/>
                    <a:gd name="T18" fmla="*/ 73 w 73"/>
                    <a:gd name="T19" fmla="*/ 1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3" h="57">
                      <a:moveTo>
                        <a:pt x="73" y="16"/>
                      </a:moveTo>
                      <a:lnTo>
                        <a:pt x="73" y="16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47" y="57"/>
                      </a:lnTo>
                      <a:lnTo>
                        <a:pt x="47" y="57"/>
                      </a:lnTo>
                      <a:lnTo>
                        <a:pt x="73" y="16"/>
                      </a:lnTo>
                      <a:lnTo>
                        <a:pt x="73" y="1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1CE7F373-9989-48DA-9352-953D7B7B622D}"/>
                  </a:ext>
                </a:extLst>
              </p:cNvPr>
              <p:cNvSpPr/>
              <p:nvPr/>
            </p:nvSpPr>
            <p:spPr>
              <a:xfrm>
                <a:off x="2957714" y="3010168"/>
                <a:ext cx="95548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Network</a:t>
                </a: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A98185DE-8318-432A-B63D-7A91639B3AF6}"/>
                </a:ext>
              </a:extLst>
            </p:cNvPr>
            <p:cNvGrpSpPr/>
            <p:nvPr/>
          </p:nvGrpSpPr>
          <p:grpSpPr>
            <a:xfrm>
              <a:off x="4270023" y="2772143"/>
              <a:ext cx="955484" cy="465716"/>
              <a:chOff x="4863181" y="2790677"/>
              <a:chExt cx="955484" cy="465716"/>
            </a:xfrm>
          </p:grpSpPr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0E928379-667E-4C6C-B203-3DDF987E74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06481" y="2790677"/>
                <a:ext cx="468885" cy="232265"/>
                <a:chOff x="836085" y="1496592"/>
                <a:chExt cx="538984" cy="266992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54" name="Freeform 751">
                  <a:extLst>
                    <a:ext uri="{FF2B5EF4-FFF2-40B4-BE49-F238E27FC236}">
                      <a16:creationId xmlns:a16="http://schemas.microsoft.com/office/drawing/2014/main" id="{C2BFC5A3-E2E2-4C2D-A822-CC7DC498E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085" y="1647588"/>
                  <a:ext cx="538984" cy="115996"/>
                </a:xfrm>
                <a:custGeom>
                  <a:avLst/>
                  <a:gdLst>
                    <a:gd name="T0" fmla="*/ 204 w 228"/>
                    <a:gd name="T1" fmla="*/ 49 h 49"/>
                    <a:gd name="T2" fmla="*/ 24 w 228"/>
                    <a:gd name="T3" fmla="*/ 49 h 49"/>
                    <a:gd name="T4" fmla="*/ 0 w 228"/>
                    <a:gd name="T5" fmla="*/ 25 h 49"/>
                    <a:gd name="T6" fmla="*/ 0 w 228"/>
                    <a:gd name="T7" fmla="*/ 25 h 49"/>
                    <a:gd name="T8" fmla="*/ 24 w 228"/>
                    <a:gd name="T9" fmla="*/ 0 h 49"/>
                    <a:gd name="T10" fmla="*/ 204 w 228"/>
                    <a:gd name="T11" fmla="*/ 0 h 49"/>
                    <a:gd name="T12" fmla="*/ 228 w 228"/>
                    <a:gd name="T13" fmla="*/ 25 h 49"/>
                    <a:gd name="T14" fmla="*/ 228 w 228"/>
                    <a:gd name="T15" fmla="*/ 25 h 49"/>
                    <a:gd name="T16" fmla="*/ 204 w 228"/>
                    <a:gd name="T17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8" h="49">
                      <a:moveTo>
                        <a:pt x="204" y="49"/>
                      </a:move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1" y="49"/>
                        <a:pt x="0" y="38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204" y="0"/>
                        <a:pt x="204" y="0"/>
                        <a:pt x="204" y="0"/>
                      </a:cubicBezTo>
                      <a:cubicBezTo>
                        <a:pt x="217" y="0"/>
                        <a:pt x="228" y="11"/>
                        <a:pt x="228" y="25"/>
                      </a:cubicBezTo>
                      <a:cubicBezTo>
                        <a:pt x="228" y="25"/>
                        <a:pt x="228" y="25"/>
                        <a:pt x="228" y="25"/>
                      </a:cubicBezTo>
                      <a:cubicBezTo>
                        <a:pt x="228" y="38"/>
                        <a:pt x="217" y="49"/>
                        <a:pt x="204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55" name="Freeform 752">
                  <a:extLst>
                    <a:ext uri="{FF2B5EF4-FFF2-40B4-BE49-F238E27FC236}">
                      <a16:creationId xmlns:a16="http://schemas.microsoft.com/office/drawing/2014/main" id="{DD83323F-85DB-44B3-99A6-3D53A5CD0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081" y="1571590"/>
                  <a:ext cx="382988" cy="115996"/>
                </a:xfrm>
                <a:custGeom>
                  <a:avLst/>
                  <a:gdLst>
                    <a:gd name="T0" fmla="*/ 137 w 162"/>
                    <a:gd name="T1" fmla="*/ 49 h 49"/>
                    <a:gd name="T2" fmla="*/ 24 w 162"/>
                    <a:gd name="T3" fmla="*/ 49 h 49"/>
                    <a:gd name="T4" fmla="*/ 0 w 162"/>
                    <a:gd name="T5" fmla="*/ 25 h 49"/>
                    <a:gd name="T6" fmla="*/ 0 w 162"/>
                    <a:gd name="T7" fmla="*/ 25 h 49"/>
                    <a:gd name="T8" fmla="*/ 24 w 162"/>
                    <a:gd name="T9" fmla="*/ 0 h 49"/>
                    <a:gd name="T10" fmla="*/ 137 w 162"/>
                    <a:gd name="T11" fmla="*/ 0 h 49"/>
                    <a:gd name="T12" fmla="*/ 162 w 162"/>
                    <a:gd name="T13" fmla="*/ 25 h 49"/>
                    <a:gd name="T14" fmla="*/ 162 w 162"/>
                    <a:gd name="T15" fmla="*/ 25 h 49"/>
                    <a:gd name="T16" fmla="*/ 137 w 162"/>
                    <a:gd name="T17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2" h="49">
                      <a:moveTo>
                        <a:pt x="137" y="49"/>
                      </a:move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1" y="49"/>
                        <a:pt x="0" y="38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151" y="0"/>
                        <a:pt x="162" y="11"/>
                        <a:pt x="162" y="25"/>
                      </a:cubicBezTo>
                      <a:cubicBezTo>
                        <a:pt x="162" y="25"/>
                        <a:pt x="162" y="25"/>
                        <a:pt x="162" y="25"/>
                      </a:cubicBezTo>
                      <a:cubicBezTo>
                        <a:pt x="162" y="38"/>
                        <a:pt x="151" y="49"/>
                        <a:pt x="137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56" name="Freeform 753">
                  <a:extLst>
                    <a:ext uri="{FF2B5EF4-FFF2-40B4-BE49-F238E27FC236}">
                      <a16:creationId xmlns:a16="http://schemas.microsoft.com/office/drawing/2014/main" id="{6D52BA39-64D5-4F10-A0AD-537AB73A9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6076" y="1496592"/>
                  <a:ext cx="181994" cy="115996"/>
                </a:xfrm>
                <a:custGeom>
                  <a:avLst/>
                  <a:gdLst>
                    <a:gd name="T0" fmla="*/ 52 w 77"/>
                    <a:gd name="T1" fmla="*/ 49 h 49"/>
                    <a:gd name="T2" fmla="*/ 24 w 77"/>
                    <a:gd name="T3" fmla="*/ 49 h 49"/>
                    <a:gd name="T4" fmla="*/ 0 w 77"/>
                    <a:gd name="T5" fmla="*/ 24 h 49"/>
                    <a:gd name="T6" fmla="*/ 0 w 77"/>
                    <a:gd name="T7" fmla="*/ 24 h 49"/>
                    <a:gd name="T8" fmla="*/ 24 w 77"/>
                    <a:gd name="T9" fmla="*/ 0 h 49"/>
                    <a:gd name="T10" fmla="*/ 52 w 77"/>
                    <a:gd name="T11" fmla="*/ 0 h 49"/>
                    <a:gd name="T12" fmla="*/ 77 w 77"/>
                    <a:gd name="T13" fmla="*/ 24 h 49"/>
                    <a:gd name="T14" fmla="*/ 77 w 77"/>
                    <a:gd name="T15" fmla="*/ 24 h 49"/>
                    <a:gd name="T16" fmla="*/ 52 w 77"/>
                    <a:gd name="T17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" h="49">
                      <a:moveTo>
                        <a:pt x="52" y="49"/>
                      </a:move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66" y="0"/>
                        <a:pt x="77" y="11"/>
                        <a:pt x="77" y="24"/>
                      </a:cubicBezTo>
                      <a:cubicBezTo>
                        <a:pt x="77" y="24"/>
                        <a:pt x="77" y="24"/>
                        <a:pt x="77" y="24"/>
                      </a:cubicBezTo>
                      <a:cubicBezTo>
                        <a:pt x="77" y="38"/>
                        <a:pt x="66" y="49"/>
                        <a:pt x="52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64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C0DF4839-F062-436D-8577-D7060DC6E74B}"/>
                  </a:ext>
                </a:extLst>
              </p:cNvPr>
              <p:cNvSpPr/>
              <p:nvPr/>
            </p:nvSpPr>
            <p:spPr>
              <a:xfrm>
                <a:off x="4863181" y="3010173"/>
                <a:ext cx="955484" cy="246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Cloud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EFA424-461F-4F6C-BC1D-9EEAB4B48FF2}"/>
                </a:ext>
              </a:extLst>
            </p:cNvPr>
            <p:cNvGrpSpPr/>
            <p:nvPr/>
          </p:nvGrpSpPr>
          <p:grpSpPr>
            <a:xfrm>
              <a:off x="5051312" y="2771793"/>
              <a:ext cx="955484" cy="466066"/>
              <a:chOff x="4748932" y="2790327"/>
              <a:chExt cx="955484" cy="466066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C5891CCB-ADC4-4DEB-995D-26A855ED9B79}"/>
                  </a:ext>
                </a:extLst>
              </p:cNvPr>
              <p:cNvSpPr/>
              <p:nvPr/>
            </p:nvSpPr>
            <p:spPr>
              <a:xfrm>
                <a:off x="4748932" y="3010173"/>
                <a:ext cx="955484" cy="246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Application</a:t>
                </a:r>
              </a:p>
            </p:txBody>
          </p: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91AA4A00-C189-4169-BD97-4FA1652904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03230" y="2790327"/>
                <a:ext cx="246888" cy="240688"/>
                <a:chOff x="4916500" y="2230574"/>
                <a:chExt cx="1812617" cy="1767105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63" name="Rectangle: Rounded Corners 262">
                  <a:extLst>
                    <a:ext uri="{FF2B5EF4-FFF2-40B4-BE49-F238E27FC236}">
                      <a16:creationId xmlns:a16="http://schemas.microsoft.com/office/drawing/2014/main" id="{5914EBED-6A44-4C25-818F-10E9D4B4CF1E}"/>
                    </a:ext>
                  </a:extLst>
                </p:cNvPr>
                <p:cNvSpPr/>
                <p:nvPr/>
              </p:nvSpPr>
              <p:spPr>
                <a:xfrm>
                  <a:off x="5690286" y="2958848"/>
                  <a:ext cx="1038831" cy="1038831"/>
                </a:xfrm>
                <a:prstGeom prst="roundRect">
                  <a:avLst>
                    <a:gd name="adj" fmla="val 1972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48DFD44A-9169-4D1B-B8A6-DA9D3AD42172}"/>
                    </a:ext>
                  </a:extLst>
                </p:cNvPr>
                <p:cNvSpPr/>
                <p:nvPr/>
              </p:nvSpPr>
              <p:spPr>
                <a:xfrm>
                  <a:off x="4916500" y="2230574"/>
                  <a:ext cx="1038831" cy="1038831"/>
                </a:xfrm>
                <a:custGeom>
                  <a:avLst/>
                  <a:gdLst>
                    <a:gd name="connsiteX0" fmla="*/ 204889 w 1038831"/>
                    <a:gd name="connsiteY0" fmla="*/ 0 h 1038831"/>
                    <a:gd name="connsiteX1" fmla="*/ 833942 w 1038831"/>
                    <a:gd name="connsiteY1" fmla="*/ 0 h 1038831"/>
                    <a:gd name="connsiteX2" fmla="*/ 1038831 w 1038831"/>
                    <a:gd name="connsiteY2" fmla="*/ 204889 h 1038831"/>
                    <a:gd name="connsiteX3" fmla="*/ 1038831 w 1038831"/>
                    <a:gd name="connsiteY3" fmla="*/ 271965 h 1038831"/>
                    <a:gd name="connsiteX4" fmla="*/ 500032 w 1038831"/>
                    <a:gd name="connsiteY4" fmla="*/ 271965 h 1038831"/>
                    <a:gd name="connsiteX5" fmla="*/ 295143 w 1038831"/>
                    <a:gd name="connsiteY5" fmla="*/ 476854 h 1038831"/>
                    <a:gd name="connsiteX6" fmla="*/ 295143 w 1038831"/>
                    <a:gd name="connsiteY6" fmla="*/ 1038831 h 1038831"/>
                    <a:gd name="connsiteX7" fmla="*/ 204889 w 1038831"/>
                    <a:gd name="connsiteY7" fmla="*/ 1038831 h 1038831"/>
                    <a:gd name="connsiteX8" fmla="*/ 0 w 1038831"/>
                    <a:gd name="connsiteY8" fmla="*/ 833942 h 1038831"/>
                    <a:gd name="connsiteX9" fmla="*/ 0 w 1038831"/>
                    <a:gd name="connsiteY9" fmla="*/ 204889 h 1038831"/>
                    <a:gd name="connsiteX10" fmla="*/ 204889 w 1038831"/>
                    <a:gd name="connsiteY10" fmla="*/ 0 h 1038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8831" h="1038831">
                      <a:moveTo>
                        <a:pt x="204889" y="0"/>
                      </a:moveTo>
                      <a:lnTo>
                        <a:pt x="833942" y="0"/>
                      </a:lnTo>
                      <a:cubicBezTo>
                        <a:pt x="947099" y="0"/>
                        <a:pt x="1038831" y="91732"/>
                        <a:pt x="1038831" y="204889"/>
                      </a:cubicBezTo>
                      <a:lnTo>
                        <a:pt x="1038831" y="271965"/>
                      </a:lnTo>
                      <a:lnTo>
                        <a:pt x="500032" y="271965"/>
                      </a:lnTo>
                      <a:cubicBezTo>
                        <a:pt x="386875" y="271965"/>
                        <a:pt x="295143" y="363697"/>
                        <a:pt x="295143" y="476854"/>
                      </a:cubicBezTo>
                      <a:lnTo>
                        <a:pt x="295143" y="1038831"/>
                      </a:lnTo>
                      <a:lnTo>
                        <a:pt x="204889" y="1038831"/>
                      </a:lnTo>
                      <a:cubicBezTo>
                        <a:pt x="91732" y="1038831"/>
                        <a:pt x="0" y="947099"/>
                        <a:pt x="0" y="833942"/>
                      </a:cubicBezTo>
                      <a:lnTo>
                        <a:pt x="0" y="204889"/>
                      </a:lnTo>
                      <a:cubicBezTo>
                        <a:pt x="0" y="91732"/>
                        <a:pt x="91732" y="0"/>
                        <a:pt x="20488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AB50D9CD-ECD6-4138-80AF-1E07A30BB94C}"/>
                    </a:ext>
                  </a:extLst>
                </p:cNvPr>
                <p:cNvSpPr/>
                <p:nvPr/>
              </p:nvSpPr>
              <p:spPr>
                <a:xfrm>
                  <a:off x="5299573" y="2596807"/>
                  <a:ext cx="1038831" cy="1038831"/>
                </a:xfrm>
                <a:custGeom>
                  <a:avLst/>
                  <a:gdLst>
                    <a:gd name="connsiteX0" fmla="*/ 204889 w 1038831"/>
                    <a:gd name="connsiteY0" fmla="*/ 0 h 1038831"/>
                    <a:gd name="connsiteX1" fmla="*/ 833942 w 1038831"/>
                    <a:gd name="connsiteY1" fmla="*/ 0 h 1038831"/>
                    <a:gd name="connsiteX2" fmla="*/ 1038831 w 1038831"/>
                    <a:gd name="connsiteY2" fmla="*/ 204889 h 1038831"/>
                    <a:gd name="connsiteX3" fmla="*/ 1038831 w 1038831"/>
                    <a:gd name="connsiteY3" fmla="*/ 271965 h 1038831"/>
                    <a:gd name="connsiteX4" fmla="*/ 500032 w 1038831"/>
                    <a:gd name="connsiteY4" fmla="*/ 271965 h 1038831"/>
                    <a:gd name="connsiteX5" fmla="*/ 295143 w 1038831"/>
                    <a:gd name="connsiteY5" fmla="*/ 476854 h 1038831"/>
                    <a:gd name="connsiteX6" fmla="*/ 295143 w 1038831"/>
                    <a:gd name="connsiteY6" fmla="*/ 1038831 h 1038831"/>
                    <a:gd name="connsiteX7" fmla="*/ 204889 w 1038831"/>
                    <a:gd name="connsiteY7" fmla="*/ 1038831 h 1038831"/>
                    <a:gd name="connsiteX8" fmla="*/ 0 w 1038831"/>
                    <a:gd name="connsiteY8" fmla="*/ 833942 h 1038831"/>
                    <a:gd name="connsiteX9" fmla="*/ 0 w 1038831"/>
                    <a:gd name="connsiteY9" fmla="*/ 204889 h 1038831"/>
                    <a:gd name="connsiteX10" fmla="*/ 204889 w 1038831"/>
                    <a:gd name="connsiteY10" fmla="*/ 0 h 1038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8831" h="1038831">
                      <a:moveTo>
                        <a:pt x="204889" y="0"/>
                      </a:moveTo>
                      <a:lnTo>
                        <a:pt x="833942" y="0"/>
                      </a:lnTo>
                      <a:cubicBezTo>
                        <a:pt x="947099" y="0"/>
                        <a:pt x="1038831" y="91732"/>
                        <a:pt x="1038831" y="204889"/>
                      </a:cubicBezTo>
                      <a:lnTo>
                        <a:pt x="1038831" y="271965"/>
                      </a:lnTo>
                      <a:lnTo>
                        <a:pt x="500032" y="271965"/>
                      </a:lnTo>
                      <a:cubicBezTo>
                        <a:pt x="386875" y="271965"/>
                        <a:pt x="295143" y="363697"/>
                        <a:pt x="295143" y="476854"/>
                      </a:cubicBezTo>
                      <a:lnTo>
                        <a:pt x="295143" y="1038831"/>
                      </a:lnTo>
                      <a:lnTo>
                        <a:pt x="204889" y="1038831"/>
                      </a:lnTo>
                      <a:cubicBezTo>
                        <a:pt x="91732" y="1038831"/>
                        <a:pt x="0" y="947099"/>
                        <a:pt x="0" y="833942"/>
                      </a:cubicBezTo>
                      <a:lnTo>
                        <a:pt x="0" y="204889"/>
                      </a:lnTo>
                      <a:cubicBezTo>
                        <a:pt x="0" y="91732"/>
                        <a:pt x="91732" y="0"/>
                        <a:pt x="20488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79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8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8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8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 animBg="1"/>
      <p:bldP spid="192" grpId="0" animBg="1"/>
      <p:bldP spid="193" grpId="0" animBg="1"/>
      <p:bldP spid="19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B684A810-4629-B94B-BC67-C02D949E589D}"/>
              </a:ext>
            </a:extLst>
          </p:cNvPr>
          <p:cNvSpPr/>
          <p:nvPr/>
        </p:nvSpPr>
        <p:spPr>
          <a:xfrm>
            <a:off x="0" y="4195723"/>
            <a:ext cx="9144000" cy="9477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88" name="Round Diagonal Corner Rectangle 87">
            <a:extLst>
              <a:ext uri="{FF2B5EF4-FFF2-40B4-BE49-F238E27FC236}">
                <a16:creationId xmlns:a16="http://schemas.microsoft.com/office/drawing/2014/main" id="{F0EAF783-02B7-AD4D-AADD-B4DA1B5AF5E3}"/>
              </a:ext>
            </a:extLst>
          </p:cNvPr>
          <p:cNvSpPr/>
          <p:nvPr/>
        </p:nvSpPr>
        <p:spPr>
          <a:xfrm>
            <a:off x="7620145" y="2805309"/>
            <a:ext cx="1523859" cy="2338192"/>
          </a:xfrm>
          <a:prstGeom prst="round2DiagRect">
            <a:avLst>
              <a:gd name="adj1" fmla="val 11606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89" name="Round Diagonal Corner Rectangle 88">
            <a:extLst>
              <a:ext uri="{FF2B5EF4-FFF2-40B4-BE49-F238E27FC236}">
                <a16:creationId xmlns:a16="http://schemas.microsoft.com/office/drawing/2014/main" id="{672A0C0D-69DF-9441-99F8-B8575C348EEC}"/>
              </a:ext>
            </a:extLst>
          </p:cNvPr>
          <p:cNvSpPr/>
          <p:nvPr/>
        </p:nvSpPr>
        <p:spPr>
          <a:xfrm>
            <a:off x="6096117" y="3005218"/>
            <a:ext cx="1523859" cy="2138282"/>
          </a:xfrm>
          <a:prstGeom prst="round2DiagRect">
            <a:avLst>
              <a:gd name="adj1" fmla="val 11606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0" name="Round Diagonal Corner Rectangle 89">
            <a:extLst>
              <a:ext uri="{FF2B5EF4-FFF2-40B4-BE49-F238E27FC236}">
                <a16:creationId xmlns:a16="http://schemas.microsoft.com/office/drawing/2014/main" id="{2B228F8A-B972-3244-BE8F-8D6CAD75A0E6}"/>
              </a:ext>
            </a:extLst>
          </p:cNvPr>
          <p:cNvSpPr/>
          <p:nvPr/>
        </p:nvSpPr>
        <p:spPr>
          <a:xfrm>
            <a:off x="4572088" y="3210930"/>
            <a:ext cx="1523859" cy="1932571"/>
          </a:xfrm>
          <a:prstGeom prst="round2DiagRect">
            <a:avLst>
              <a:gd name="adj1" fmla="val 11606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1" name="Round Diagonal Corner Rectangle 90">
            <a:extLst>
              <a:ext uri="{FF2B5EF4-FFF2-40B4-BE49-F238E27FC236}">
                <a16:creationId xmlns:a16="http://schemas.microsoft.com/office/drawing/2014/main" id="{749F0288-3B90-3B4E-9920-F1EEA5EE0E3A}"/>
              </a:ext>
            </a:extLst>
          </p:cNvPr>
          <p:cNvSpPr/>
          <p:nvPr/>
        </p:nvSpPr>
        <p:spPr>
          <a:xfrm>
            <a:off x="3048059" y="3418068"/>
            <a:ext cx="1523859" cy="1725433"/>
          </a:xfrm>
          <a:prstGeom prst="round2DiagRect">
            <a:avLst>
              <a:gd name="adj1" fmla="val 11606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2" name="Round Diagonal Corner Rectangle 91">
            <a:extLst>
              <a:ext uri="{FF2B5EF4-FFF2-40B4-BE49-F238E27FC236}">
                <a16:creationId xmlns:a16="http://schemas.microsoft.com/office/drawing/2014/main" id="{1115C20E-184F-984E-8B3C-648BED52A03B}"/>
              </a:ext>
            </a:extLst>
          </p:cNvPr>
          <p:cNvSpPr/>
          <p:nvPr/>
        </p:nvSpPr>
        <p:spPr>
          <a:xfrm>
            <a:off x="1524030" y="3623565"/>
            <a:ext cx="1523859" cy="1519935"/>
          </a:xfrm>
          <a:prstGeom prst="round2DiagRect">
            <a:avLst>
              <a:gd name="adj1" fmla="val 11606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3" name="Round Diagonal Corner Rectangle 92">
            <a:extLst>
              <a:ext uri="{FF2B5EF4-FFF2-40B4-BE49-F238E27FC236}">
                <a16:creationId xmlns:a16="http://schemas.microsoft.com/office/drawing/2014/main" id="{934E33A3-3BE3-1C42-8923-7709D07DA5CC}"/>
              </a:ext>
            </a:extLst>
          </p:cNvPr>
          <p:cNvSpPr/>
          <p:nvPr/>
        </p:nvSpPr>
        <p:spPr>
          <a:xfrm>
            <a:off x="1" y="3828016"/>
            <a:ext cx="1523859" cy="1315484"/>
          </a:xfrm>
          <a:prstGeom prst="round2DiagRect">
            <a:avLst>
              <a:gd name="adj1" fmla="val 11606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00C6F69-3924-4D44-B537-96312CB71672}"/>
              </a:ext>
            </a:extLst>
          </p:cNvPr>
          <p:cNvSpPr/>
          <p:nvPr/>
        </p:nvSpPr>
        <p:spPr>
          <a:xfrm>
            <a:off x="94693" y="3993102"/>
            <a:ext cx="1383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User-Device Trust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7462C6D-3531-9B4E-856E-53F02435701E}"/>
              </a:ext>
            </a:extLst>
          </p:cNvPr>
          <p:cNvSpPr/>
          <p:nvPr/>
        </p:nvSpPr>
        <p:spPr>
          <a:xfrm>
            <a:off x="1589740" y="3774935"/>
            <a:ext cx="1430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IoT Trust</a:t>
            </a:r>
          </a:p>
          <a:p>
            <a:pPr algn="ctr" defTabSz="457189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9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— AND/OR —</a:t>
            </a:r>
          </a:p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Workload Trust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0E1390D-F441-1B46-870B-8DCE5E74682A}"/>
              </a:ext>
            </a:extLst>
          </p:cNvPr>
          <p:cNvSpPr/>
          <p:nvPr/>
        </p:nvSpPr>
        <p:spPr>
          <a:xfrm>
            <a:off x="4692639" y="3438649"/>
            <a:ext cx="1383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App and Data</a:t>
            </a:r>
            <a:b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</a:b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Access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F00CC8-E454-9340-948F-8EB2400D9E1A}"/>
              </a:ext>
            </a:extLst>
          </p:cNvPr>
          <p:cNvSpPr/>
          <p:nvPr/>
        </p:nvSpPr>
        <p:spPr>
          <a:xfrm>
            <a:off x="3129100" y="3597788"/>
            <a:ext cx="1383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Network</a:t>
            </a:r>
            <a:b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</a:b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Access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A546A4C-15E3-6242-A7C2-7E9AB6D198B1}"/>
              </a:ext>
            </a:extLst>
          </p:cNvPr>
          <p:cNvSpPr/>
          <p:nvPr/>
        </p:nvSpPr>
        <p:spPr>
          <a:xfrm>
            <a:off x="6155584" y="3169002"/>
            <a:ext cx="1433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Policy Normalization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D5178DB-90E4-A348-9359-6802992E99EE}"/>
              </a:ext>
            </a:extLst>
          </p:cNvPr>
          <p:cNvSpPr/>
          <p:nvPr/>
        </p:nvSpPr>
        <p:spPr>
          <a:xfrm>
            <a:off x="7688625" y="2962239"/>
            <a:ext cx="1419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400" dirty="0">
                <a:solidFill>
                  <a:srgbClr val="005073">
                    <a:lumMod val="75000"/>
                  </a:srgbClr>
                </a:solidFill>
                <a:latin typeface="CiscoSansTT ExtraLight"/>
                <a:cs typeface="+mn-cs"/>
              </a:rPr>
              <a:t>Threat Response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451CEF4-3C8E-764B-9AD8-366DF3882FDD}"/>
              </a:ext>
            </a:extLst>
          </p:cNvPr>
          <p:cNvSpPr>
            <a:spLocks noChangeAspect="1"/>
          </p:cNvSpPr>
          <p:nvPr/>
        </p:nvSpPr>
        <p:spPr>
          <a:xfrm>
            <a:off x="642232" y="3700259"/>
            <a:ext cx="274320" cy="2743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400" dirty="0">
                <a:solidFill>
                  <a:srgbClr val="FFFFFF"/>
                </a:solidFill>
                <a:latin typeface="CiscoSansTT ExtraLight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3BCF17A-43B2-7346-A638-395424652B15}"/>
              </a:ext>
            </a:extLst>
          </p:cNvPr>
          <p:cNvSpPr>
            <a:spLocks noChangeAspect="1"/>
          </p:cNvSpPr>
          <p:nvPr/>
        </p:nvSpPr>
        <p:spPr>
          <a:xfrm>
            <a:off x="2163085" y="3485116"/>
            <a:ext cx="274320" cy="2743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400" dirty="0">
                <a:solidFill>
                  <a:srgbClr val="FFFFFF"/>
                </a:solidFill>
                <a:latin typeface="CiscoSansTT ExtraLight"/>
              </a:rPr>
              <a:t>2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60EACFE-7D5D-094A-A6CE-DF03F3DCEBED}"/>
              </a:ext>
            </a:extLst>
          </p:cNvPr>
          <p:cNvSpPr>
            <a:spLocks noChangeAspect="1"/>
          </p:cNvSpPr>
          <p:nvPr/>
        </p:nvSpPr>
        <p:spPr>
          <a:xfrm>
            <a:off x="3683938" y="329389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400" dirty="0">
                <a:solidFill>
                  <a:srgbClr val="FFFFFF"/>
                </a:solidFill>
                <a:latin typeface="CiscoSansTT ExtraLight"/>
              </a:rPr>
              <a:t>3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2A6F1D7-B0CF-2748-8545-0A660C55CF7A}"/>
              </a:ext>
            </a:extLst>
          </p:cNvPr>
          <p:cNvSpPr>
            <a:spLocks noChangeAspect="1"/>
          </p:cNvSpPr>
          <p:nvPr/>
        </p:nvSpPr>
        <p:spPr>
          <a:xfrm>
            <a:off x="5204791" y="3081990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400" dirty="0">
                <a:solidFill>
                  <a:srgbClr val="FFFFFF"/>
                </a:solidFill>
                <a:latin typeface="CiscoSansTT ExtraLight"/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206C38F-FE5A-2846-ACA7-ECF3BA70EE13}"/>
              </a:ext>
            </a:extLst>
          </p:cNvPr>
          <p:cNvSpPr>
            <a:spLocks noChangeAspect="1"/>
          </p:cNvSpPr>
          <p:nvPr/>
        </p:nvSpPr>
        <p:spPr>
          <a:xfrm>
            <a:off x="6725644" y="2874282"/>
            <a:ext cx="274320" cy="27432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400" dirty="0">
                <a:solidFill>
                  <a:srgbClr val="FFFFFF"/>
                </a:solidFill>
                <a:latin typeface="CiscoSansTT ExtraLight"/>
              </a:rPr>
              <a:t>5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15D297A-3E31-3341-B670-0DC36234A32F}"/>
              </a:ext>
            </a:extLst>
          </p:cNvPr>
          <p:cNvSpPr>
            <a:spLocks noChangeAspect="1"/>
          </p:cNvSpPr>
          <p:nvPr/>
        </p:nvSpPr>
        <p:spPr>
          <a:xfrm>
            <a:off x="8246496" y="2669813"/>
            <a:ext cx="274320" cy="27432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400" dirty="0">
                <a:solidFill>
                  <a:srgbClr val="FFFFFF"/>
                </a:solidFill>
                <a:latin typeface="CiscoSansTT ExtraLight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936782-4842-1E43-8256-87E2550FD0B5}"/>
              </a:ext>
            </a:extLst>
          </p:cNvPr>
          <p:cNvGrpSpPr>
            <a:grpSpLocks noChangeAspect="1"/>
          </p:cNvGrpSpPr>
          <p:nvPr/>
        </p:nvGrpSpPr>
        <p:grpSpPr>
          <a:xfrm>
            <a:off x="2273518" y="2012119"/>
            <a:ext cx="1505982" cy="169719"/>
            <a:chOff x="4437064" y="2501900"/>
            <a:chExt cx="4144458" cy="4953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23C9DFD-5557-654A-AF8C-8459683C04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7064" y="2687638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0 h 71"/>
                <a:gd name="T4" fmla="*/ 2355 w 2366"/>
                <a:gd name="T5" fmla="*/ 60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63 w 2366"/>
                <a:gd name="T27" fmla="*/ 50 h 71"/>
                <a:gd name="T28" fmla="*/ 2363 w 2366"/>
                <a:gd name="T29" fmla="*/ 50 h 71"/>
                <a:gd name="T30" fmla="*/ 2363 w 2366"/>
                <a:gd name="T31" fmla="*/ 50 h 71"/>
                <a:gd name="T32" fmla="*/ 2363 w 2366"/>
                <a:gd name="T33" fmla="*/ 49 h 71"/>
                <a:gd name="T34" fmla="*/ 2363 w 2366"/>
                <a:gd name="T35" fmla="*/ 50 h 71"/>
                <a:gd name="T36" fmla="*/ 2363 w 2366"/>
                <a:gd name="T37" fmla="*/ 49 h 71"/>
                <a:gd name="T38" fmla="*/ 2363 w 2366"/>
                <a:gd name="T39" fmla="*/ 21 h 71"/>
                <a:gd name="T40" fmla="*/ 2366 w 2366"/>
                <a:gd name="T41" fmla="*/ 35 h 71"/>
                <a:gd name="T42" fmla="*/ 2363 w 2366"/>
                <a:gd name="T43" fmla="*/ 49 h 71"/>
                <a:gd name="T44" fmla="*/ 2366 w 2366"/>
                <a:gd name="T45" fmla="*/ 35 h 71"/>
                <a:gd name="T46" fmla="*/ 2363 w 2366"/>
                <a:gd name="T47" fmla="*/ 21 h 71"/>
                <a:gd name="T48" fmla="*/ 2362 w 2366"/>
                <a:gd name="T49" fmla="*/ 21 h 71"/>
                <a:gd name="T50" fmla="*/ 2362 w 2366"/>
                <a:gd name="T51" fmla="*/ 21 h 71"/>
                <a:gd name="T52" fmla="*/ 2362 w 2366"/>
                <a:gd name="T53" fmla="*/ 21 h 71"/>
                <a:gd name="T54" fmla="*/ 2245 w 2366"/>
                <a:gd name="T55" fmla="*/ 0 h 71"/>
                <a:gd name="T56" fmla="*/ 36 w 2366"/>
                <a:gd name="T57" fmla="*/ 0 h 71"/>
                <a:gd name="T58" fmla="*/ 0 w 2366"/>
                <a:gd name="T59" fmla="*/ 35 h 71"/>
                <a:gd name="T60" fmla="*/ 36 w 2366"/>
                <a:gd name="T61" fmla="*/ 71 h 71"/>
                <a:gd name="T62" fmla="*/ 2245 w 2366"/>
                <a:gd name="T63" fmla="*/ 71 h 71"/>
                <a:gd name="T64" fmla="*/ 2280 w 2366"/>
                <a:gd name="T65" fmla="*/ 35 h 71"/>
                <a:gd name="T66" fmla="*/ 2245 w 2366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49"/>
                  </a:moveTo>
                  <a:cubicBezTo>
                    <a:pt x="2363" y="49"/>
                    <a:pt x="2363" y="49"/>
                    <a:pt x="2363" y="50"/>
                  </a:cubicBezTo>
                  <a:cubicBezTo>
                    <a:pt x="2363" y="49"/>
                    <a:pt x="2363" y="49"/>
                    <a:pt x="2363" y="49"/>
                  </a:cubicBezTo>
                  <a:moveTo>
                    <a:pt x="2363" y="21"/>
                  </a:moveTo>
                  <a:cubicBezTo>
                    <a:pt x="2365" y="25"/>
                    <a:pt x="2366" y="30"/>
                    <a:pt x="2366" y="35"/>
                  </a:cubicBezTo>
                  <a:cubicBezTo>
                    <a:pt x="2366" y="40"/>
                    <a:pt x="2365" y="45"/>
                    <a:pt x="2363" y="49"/>
                  </a:cubicBezTo>
                  <a:cubicBezTo>
                    <a:pt x="2365" y="45"/>
                    <a:pt x="2366" y="40"/>
                    <a:pt x="2366" y="35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2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5"/>
                    <a:pt x="2280" y="35"/>
                    <a:pt x="2280" y="35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411BD3C-9C8D-DE41-9C25-46597E275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2501900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8 w 169"/>
                <a:gd name="T13" fmla="*/ 106 h 116"/>
                <a:gd name="T14" fmla="*/ 156 w 169"/>
                <a:gd name="T15" fmla="*/ 108 h 116"/>
                <a:gd name="T16" fmla="*/ 156 w 169"/>
                <a:gd name="T17" fmla="*/ 108 h 116"/>
                <a:gd name="T18" fmla="*/ 156 w 169"/>
                <a:gd name="T19" fmla="*/ 108 h 116"/>
                <a:gd name="T20" fmla="*/ 157 w 169"/>
                <a:gd name="T21" fmla="*/ 108 h 116"/>
                <a:gd name="T22" fmla="*/ 157 w 169"/>
                <a:gd name="T23" fmla="*/ 108 h 116"/>
                <a:gd name="T24" fmla="*/ 169 w 169"/>
                <a:gd name="T25" fmla="*/ 116 h 116"/>
                <a:gd name="T26" fmla="*/ 63 w 169"/>
                <a:gd name="T27" fmla="*/ 10 h 116"/>
                <a:gd name="T28" fmla="*/ 38 w 169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BA14DD3-030E-3249-A0CB-BF257EA3B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2687638"/>
              <a:ext cx="171450" cy="61912"/>
            </a:xfrm>
            <a:custGeom>
              <a:avLst/>
              <a:gdLst>
                <a:gd name="T0" fmla="*/ 98 w 98"/>
                <a:gd name="T1" fmla="*/ 2 h 35"/>
                <a:gd name="T2" fmla="*/ 98 w 98"/>
                <a:gd name="T3" fmla="*/ 2 h 35"/>
                <a:gd name="T4" fmla="*/ 98 w 98"/>
                <a:gd name="T5" fmla="*/ 2 h 35"/>
                <a:gd name="T6" fmla="*/ 97 w 98"/>
                <a:gd name="T7" fmla="*/ 2 h 35"/>
                <a:gd name="T8" fmla="*/ 97 w 98"/>
                <a:gd name="T9" fmla="*/ 2 h 35"/>
                <a:gd name="T10" fmla="*/ 97 w 98"/>
                <a:gd name="T11" fmla="*/ 2 h 35"/>
                <a:gd name="T12" fmla="*/ 89 w 98"/>
                <a:gd name="T13" fmla="*/ 0 h 35"/>
                <a:gd name="T14" fmla="*/ 97 w 98"/>
                <a:gd name="T15" fmla="*/ 2 h 35"/>
                <a:gd name="T16" fmla="*/ 89 w 98"/>
                <a:gd name="T17" fmla="*/ 0 h 35"/>
                <a:gd name="T18" fmla="*/ 85 w 98"/>
                <a:gd name="T19" fmla="*/ 0 h 35"/>
                <a:gd name="T20" fmla="*/ 0 w 98"/>
                <a:gd name="T21" fmla="*/ 0 h 35"/>
                <a:gd name="T22" fmla="*/ 35 w 98"/>
                <a:gd name="T23" fmla="*/ 35 h 35"/>
                <a:gd name="T24" fmla="*/ 60 w 98"/>
                <a:gd name="T25" fmla="*/ 10 h 35"/>
                <a:gd name="T26" fmla="*/ 85 w 98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35"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7D18109B-647D-7849-83B8-990283D74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2792413"/>
              <a:ext cx="295275" cy="204787"/>
            </a:xfrm>
            <a:custGeom>
              <a:avLst/>
              <a:gdLst>
                <a:gd name="T0" fmla="*/ 169 w 169"/>
                <a:gd name="T1" fmla="*/ 0 h 117"/>
                <a:gd name="T2" fmla="*/ 169 w 169"/>
                <a:gd name="T3" fmla="*/ 0 h 117"/>
                <a:gd name="T4" fmla="*/ 169 w 169"/>
                <a:gd name="T5" fmla="*/ 0 h 117"/>
                <a:gd name="T6" fmla="*/ 169 w 169"/>
                <a:gd name="T7" fmla="*/ 1 h 117"/>
                <a:gd name="T8" fmla="*/ 169 w 169"/>
                <a:gd name="T9" fmla="*/ 1 h 117"/>
                <a:gd name="T10" fmla="*/ 169 w 169"/>
                <a:gd name="T11" fmla="*/ 1 h 117"/>
                <a:gd name="T12" fmla="*/ 169 w 169"/>
                <a:gd name="T13" fmla="*/ 1 h 117"/>
                <a:gd name="T14" fmla="*/ 169 w 169"/>
                <a:gd name="T15" fmla="*/ 1 h 117"/>
                <a:gd name="T16" fmla="*/ 158 w 169"/>
                <a:gd name="T17" fmla="*/ 8 h 117"/>
                <a:gd name="T18" fmla="*/ 158 w 169"/>
                <a:gd name="T19" fmla="*/ 8 h 117"/>
                <a:gd name="T20" fmla="*/ 157 w 169"/>
                <a:gd name="T21" fmla="*/ 8 h 117"/>
                <a:gd name="T22" fmla="*/ 157 w 169"/>
                <a:gd name="T23" fmla="*/ 8 h 117"/>
                <a:gd name="T24" fmla="*/ 157 w 169"/>
                <a:gd name="T25" fmla="*/ 8 h 117"/>
                <a:gd name="T26" fmla="*/ 147 w 169"/>
                <a:gd name="T27" fmla="*/ 11 h 117"/>
                <a:gd name="T28" fmla="*/ 147 w 169"/>
                <a:gd name="T29" fmla="*/ 11 h 117"/>
                <a:gd name="T30" fmla="*/ 147 w 169"/>
                <a:gd name="T31" fmla="*/ 11 h 117"/>
                <a:gd name="T32" fmla="*/ 146 w 169"/>
                <a:gd name="T33" fmla="*/ 11 h 117"/>
                <a:gd name="T34" fmla="*/ 146 w 169"/>
                <a:gd name="T35" fmla="*/ 11 h 117"/>
                <a:gd name="T36" fmla="*/ 144 w 169"/>
                <a:gd name="T37" fmla="*/ 11 h 117"/>
                <a:gd name="T38" fmla="*/ 144 w 169"/>
                <a:gd name="T39" fmla="*/ 11 h 117"/>
                <a:gd name="T40" fmla="*/ 59 w 169"/>
                <a:gd name="T41" fmla="*/ 11 h 117"/>
                <a:gd name="T42" fmla="*/ 13 w 169"/>
                <a:gd name="T43" fmla="*/ 56 h 117"/>
                <a:gd name="T44" fmla="*/ 13 w 169"/>
                <a:gd name="T45" fmla="*/ 106 h 117"/>
                <a:gd name="T46" fmla="*/ 38 w 169"/>
                <a:gd name="T47" fmla="*/ 117 h 117"/>
                <a:gd name="T48" fmla="*/ 63 w 169"/>
                <a:gd name="T49" fmla="*/ 106 h 117"/>
                <a:gd name="T50" fmla="*/ 169 w 169"/>
                <a:gd name="T5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7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6" y="11"/>
                    <a:pt x="146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11"/>
                    <a:pt x="145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7"/>
                    <a:pt x="38" y="117"/>
                  </a:cubicBezTo>
                  <a:cubicBezTo>
                    <a:pt x="48" y="117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59F1070B-5C8B-DF45-A5DA-2BF0DEDCC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2749550"/>
              <a:ext cx="192088" cy="61912"/>
            </a:xfrm>
            <a:custGeom>
              <a:avLst/>
              <a:gdLst>
                <a:gd name="T0" fmla="*/ 87 w 110"/>
                <a:gd name="T1" fmla="*/ 36 h 36"/>
                <a:gd name="T2" fmla="*/ 87 w 110"/>
                <a:gd name="T3" fmla="*/ 36 h 36"/>
                <a:gd name="T4" fmla="*/ 87 w 110"/>
                <a:gd name="T5" fmla="*/ 36 h 36"/>
                <a:gd name="T6" fmla="*/ 88 w 110"/>
                <a:gd name="T7" fmla="*/ 36 h 36"/>
                <a:gd name="T8" fmla="*/ 88 w 110"/>
                <a:gd name="T9" fmla="*/ 36 h 36"/>
                <a:gd name="T10" fmla="*/ 88 w 110"/>
                <a:gd name="T11" fmla="*/ 36 h 36"/>
                <a:gd name="T12" fmla="*/ 98 w 110"/>
                <a:gd name="T13" fmla="*/ 33 h 36"/>
                <a:gd name="T14" fmla="*/ 88 w 110"/>
                <a:gd name="T15" fmla="*/ 36 h 36"/>
                <a:gd name="T16" fmla="*/ 98 w 110"/>
                <a:gd name="T17" fmla="*/ 33 h 36"/>
                <a:gd name="T18" fmla="*/ 98 w 110"/>
                <a:gd name="T19" fmla="*/ 33 h 36"/>
                <a:gd name="T20" fmla="*/ 98 w 110"/>
                <a:gd name="T21" fmla="*/ 33 h 36"/>
                <a:gd name="T22" fmla="*/ 98 w 110"/>
                <a:gd name="T23" fmla="*/ 33 h 36"/>
                <a:gd name="T24" fmla="*/ 99 w 110"/>
                <a:gd name="T25" fmla="*/ 33 h 36"/>
                <a:gd name="T26" fmla="*/ 99 w 110"/>
                <a:gd name="T27" fmla="*/ 33 h 36"/>
                <a:gd name="T28" fmla="*/ 99 w 110"/>
                <a:gd name="T29" fmla="*/ 33 h 36"/>
                <a:gd name="T30" fmla="*/ 110 w 110"/>
                <a:gd name="T31" fmla="*/ 26 h 36"/>
                <a:gd name="T32" fmla="*/ 110 w 110"/>
                <a:gd name="T33" fmla="*/ 26 h 36"/>
                <a:gd name="T34" fmla="*/ 110 w 110"/>
                <a:gd name="T35" fmla="*/ 26 h 36"/>
                <a:gd name="T36" fmla="*/ 110 w 110"/>
                <a:gd name="T37" fmla="*/ 26 h 36"/>
                <a:gd name="T38" fmla="*/ 110 w 110"/>
                <a:gd name="T39" fmla="*/ 26 h 36"/>
                <a:gd name="T40" fmla="*/ 110 w 110"/>
                <a:gd name="T41" fmla="*/ 26 h 36"/>
                <a:gd name="T42" fmla="*/ 110 w 110"/>
                <a:gd name="T43" fmla="*/ 25 h 36"/>
                <a:gd name="T44" fmla="*/ 110 w 110"/>
                <a:gd name="T45" fmla="*/ 26 h 36"/>
                <a:gd name="T46" fmla="*/ 110 w 110"/>
                <a:gd name="T47" fmla="*/ 25 h 36"/>
                <a:gd name="T48" fmla="*/ 110 w 110"/>
                <a:gd name="T49" fmla="*/ 25 h 36"/>
                <a:gd name="T50" fmla="*/ 110 w 110"/>
                <a:gd name="T51" fmla="*/ 25 h 36"/>
                <a:gd name="T52" fmla="*/ 110 w 110"/>
                <a:gd name="T53" fmla="*/ 25 h 36"/>
                <a:gd name="T54" fmla="*/ 110 w 110"/>
                <a:gd name="T55" fmla="*/ 25 h 36"/>
                <a:gd name="T56" fmla="*/ 35 w 110"/>
                <a:gd name="T57" fmla="*/ 0 h 36"/>
                <a:gd name="T58" fmla="*/ 0 w 110"/>
                <a:gd name="T59" fmla="*/ 36 h 36"/>
                <a:gd name="T60" fmla="*/ 85 w 110"/>
                <a:gd name="T61" fmla="*/ 36 h 36"/>
                <a:gd name="T62" fmla="*/ 60 w 110"/>
                <a:gd name="T63" fmla="*/ 25 h 36"/>
                <a:gd name="T64" fmla="*/ 35 w 110"/>
                <a:gd name="T6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6">
                  <a:moveTo>
                    <a:pt x="87" y="36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moveTo>
                    <a:pt x="88" y="36"/>
                  </a:move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moveTo>
                    <a:pt x="98" y="33"/>
                  </a:moveTo>
                  <a:cubicBezTo>
                    <a:pt x="95" y="35"/>
                    <a:pt x="91" y="35"/>
                    <a:pt x="88" y="36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6" y="36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42ACE67-AA83-114F-8C92-97D68D4434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0588" y="2687638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49 h 71"/>
                <a:gd name="T46" fmla="*/ 32 w 33"/>
                <a:gd name="T47" fmla="*/ 21 h 71"/>
                <a:gd name="T48" fmla="*/ 32 w 33"/>
                <a:gd name="T49" fmla="*/ 21 h 71"/>
                <a:gd name="T50" fmla="*/ 32 w 33"/>
                <a:gd name="T51" fmla="*/ 21 h 71"/>
                <a:gd name="T52" fmla="*/ 25 w 33"/>
                <a:gd name="T53" fmla="*/ 10 h 71"/>
                <a:gd name="T54" fmla="*/ 12 w 33"/>
                <a:gd name="T55" fmla="*/ 2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3"/>
                    <a:pt x="29" y="57"/>
                    <a:pt x="26" y="60"/>
                  </a:cubicBezTo>
                  <a:cubicBezTo>
                    <a:pt x="29" y="57"/>
                    <a:pt x="31" y="53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3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3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001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C0D9F164-AB8E-694F-813F-F86E90F0E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0709" y="2687638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49 h 71"/>
                <a:gd name="T74" fmla="*/ 83 w 86"/>
                <a:gd name="T75" fmla="*/ 49 h 71"/>
                <a:gd name="T76" fmla="*/ 86 w 86"/>
                <a:gd name="T77" fmla="*/ 35 h 71"/>
                <a:gd name="T78" fmla="*/ 83 w 86"/>
                <a:gd name="T79" fmla="*/ 21 h 71"/>
                <a:gd name="T80" fmla="*/ 82 w 86"/>
                <a:gd name="T81" fmla="*/ 21 h 71"/>
                <a:gd name="T82" fmla="*/ 82 w 86"/>
                <a:gd name="T83" fmla="*/ 21 h 71"/>
                <a:gd name="T84" fmla="*/ 63 w 86"/>
                <a:gd name="T85" fmla="*/ 2 h 71"/>
                <a:gd name="T86" fmla="*/ 63 w 86"/>
                <a:gd name="T87" fmla="*/ 2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70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3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EC1328-5215-FE45-AE8D-A89BC3C4FBD4}"/>
              </a:ext>
            </a:extLst>
          </p:cNvPr>
          <p:cNvGrpSpPr/>
          <p:nvPr/>
        </p:nvGrpSpPr>
        <p:grpSpPr>
          <a:xfrm>
            <a:off x="6738721" y="1586407"/>
            <a:ext cx="1039725" cy="1037792"/>
            <a:chOff x="6738720" y="1464279"/>
            <a:chExt cx="1285751" cy="1283361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C4E57B0-D820-5C48-9E14-E83CE35C903C}"/>
                </a:ext>
              </a:extLst>
            </p:cNvPr>
            <p:cNvSpPr/>
            <p:nvPr/>
          </p:nvSpPr>
          <p:spPr>
            <a:xfrm>
              <a:off x="6738720" y="1464279"/>
              <a:ext cx="1285751" cy="1283361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005073"/>
                </a:solidFill>
                <a:latin typeface="CiscoSansTT ExtraLight"/>
              </a:endParaRPr>
            </a:p>
          </p:txBody>
        </p:sp>
        <p:grpSp>
          <p:nvGrpSpPr>
            <p:cNvPr id="13" name="Group 134">
              <a:extLst>
                <a:ext uri="{FF2B5EF4-FFF2-40B4-BE49-F238E27FC236}">
                  <a16:creationId xmlns:a16="http://schemas.microsoft.com/office/drawing/2014/main" id="{F5F48FEC-306D-7344-882B-988057A0F91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984634" y="1663863"/>
              <a:ext cx="956210" cy="884192"/>
              <a:chOff x="1458" y="2517"/>
              <a:chExt cx="478" cy="442"/>
            </a:xfrm>
            <a:solidFill>
              <a:schemeClr val="bg2"/>
            </a:solidFill>
          </p:grpSpPr>
          <p:sp>
            <p:nvSpPr>
              <p:cNvPr id="14" name="Freeform 135">
                <a:extLst>
                  <a:ext uri="{FF2B5EF4-FFF2-40B4-BE49-F238E27FC236}">
                    <a16:creationId xmlns:a16="http://schemas.microsoft.com/office/drawing/2014/main" id="{9F7859D0-639B-FE4C-A19C-BE14A09996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8" y="2517"/>
                <a:ext cx="337" cy="442"/>
              </a:xfrm>
              <a:custGeom>
                <a:avLst/>
                <a:gdLst>
                  <a:gd name="T0" fmla="*/ 262 w 275"/>
                  <a:gd name="T1" fmla="*/ 16 h 368"/>
                  <a:gd name="T2" fmla="*/ 270 w 275"/>
                  <a:gd name="T3" fmla="*/ 80 h 368"/>
                  <a:gd name="T4" fmla="*/ 214 w 275"/>
                  <a:gd name="T5" fmla="*/ 104 h 368"/>
                  <a:gd name="T6" fmla="*/ 186 w 275"/>
                  <a:gd name="T7" fmla="*/ 50 h 368"/>
                  <a:gd name="T8" fmla="*/ 223 w 275"/>
                  <a:gd name="T9" fmla="*/ 1 h 368"/>
                  <a:gd name="T10" fmla="*/ 221 w 275"/>
                  <a:gd name="T11" fmla="*/ 24 h 368"/>
                  <a:gd name="T12" fmla="*/ 208 w 275"/>
                  <a:gd name="T13" fmla="*/ 62 h 368"/>
                  <a:gd name="T14" fmla="*/ 224 w 275"/>
                  <a:gd name="T15" fmla="*/ 85 h 368"/>
                  <a:gd name="T16" fmla="*/ 250 w 275"/>
                  <a:gd name="T17" fmla="*/ 71 h 368"/>
                  <a:gd name="T18" fmla="*/ 246 w 275"/>
                  <a:gd name="T19" fmla="*/ 30 h 368"/>
                  <a:gd name="T20" fmla="*/ 175 w 275"/>
                  <a:gd name="T21" fmla="*/ 132 h 368"/>
                  <a:gd name="T22" fmla="*/ 214 w 275"/>
                  <a:gd name="T23" fmla="*/ 171 h 368"/>
                  <a:gd name="T24" fmla="*/ 194 w 275"/>
                  <a:gd name="T25" fmla="*/ 232 h 368"/>
                  <a:gd name="T26" fmla="*/ 140 w 275"/>
                  <a:gd name="T27" fmla="*/ 225 h 368"/>
                  <a:gd name="T28" fmla="*/ 134 w 275"/>
                  <a:gd name="T29" fmla="*/ 155 h 368"/>
                  <a:gd name="T30" fmla="*/ 175 w 275"/>
                  <a:gd name="T31" fmla="*/ 132 h 368"/>
                  <a:gd name="T32" fmla="*/ 155 w 275"/>
                  <a:gd name="T33" fmla="*/ 162 h 368"/>
                  <a:gd name="T34" fmla="*/ 153 w 275"/>
                  <a:gd name="T35" fmla="*/ 206 h 368"/>
                  <a:gd name="T36" fmla="*/ 177 w 275"/>
                  <a:gd name="T37" fmla="*/ 217 h 368"/>
                  <a:gd name="T38" fmla="*/ 194 w 275"/>
                  <a:gd name="T39" fmla="*/ 186 h 368"/>
                  <a:gd name="T40" fmla="*/ 179 w 275"/>
                  <a:gd name="T41" fmla="*/ 156 h 368"/>
                  <a:gd name="T42" fmla="*/ 61 w 275"/>
                  <a:gd name="T43" fmla="*/ 263 h 368"/>
                  <a:gd name="T44" fmla="*/ 90 w 275"/>
                  <a:gd name="T45" fmla="*/ 313 h 368"/>
                  <a:gd name="T46" fmla="*/ 52 w 275"/>
                  <a:gd name="T47" fmla="*/ 366 h 368"/>
                  <a:gd name="T48" fmla="*/ 3 w 275"/>
                  <a:gd name="T49" fmla="*/ 331 h 368"/>
                  <a:gd name="T50" fmla="*/ 22 w 275"/>
                  <a:gd name="T51" fmla="*/ 268 h 368"/>
                  <a:gd name="T52" fmla="*/ 235 w 275"/>
                  <a:gd name="T53" fmla="*/ 260 h 368"/>
                  <a:gd name="T54" fmla="*/ 274 w 275"/>
                  <a:gd name="T55" fmla="*/ 299 h 368"/>
                  <a:gd name="T56" fmla="*/ 254 w 275"/>
                  <a:gd name="T57" fmla="*/ 359 h 368"/>
                  <a:gd name="T58" fmla="*/ 199 w 275"/>
                  <a:gd name="T59" fmla="*/ 352 h 368"/>
                  <a:gd name="T60" fmla="*/ 193 w 275"/>
                  <a:gd name="T61" fmla="*/ 283 h 368"/>
                  <a:gd name="T62" fmla="*/ 235 w 275"/>
                  <a:gd name="T63" fmla="*/ 260 h 368"/>
                  <a:gd name="T64" fmla="*/ 30 w 275"/>
                  <a:gd name="T65" fmla="*/ 290 h 368"/>
                  <a:gd name="T66" fmla="*/ 27 w 275"/>
                  <a:gd name="T67" fmla="*/ 333 h 368"/>
                  <a:gd name="T68" fmla="*/ 52 w 275"/>
                  <a:gd name="T69" fmla="*/ 344 h 368"/>
                  <a:gd name="T70" fmla="*/ 68 w 275"/>
                  <a:gd name="T71" fmla="*/ 313 h 368"/>
                  <a:gd name="T72" fmla="*/ 54 w 275"/>
                  <a:gd name="T73" fmla="*/ 283 h 368"/>
                  <a:gd name="T74" fmla="*/ 221 w 275"/>
                  <a:gd name="T75" fmla="*/ 284 h 368"/>
                  <a:gd name="T76" fmla="*/ 208 w 275"/>
                  <a:gd name="T77" fmla="*/ 321 h 368"/>
                  <a:gd name="T78" fmla="*/ 224 w 275"/>
                  <a:gd name="T79" fmla="*/ 344 h 368"/>
                  <a:gd name="T80" fmla="*/ 250 w 275"/>
                  <a:gd name="T81" fmla="*/ 331 h 368"/>
                  <a:gd name="T82" fmla="*/ 246 w 275"/>
                  <a:gd name="T83" fmla="*/ 29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5" h="368">
                    <a:moveTo>
                      <a:pt x="235" y="1"/>
                    </a:moveTo>
                    <a:cubicBezTo>
                      <a:pt x="239" y="1"/>
                      <a:pt x="242" y="2"/>
                      <a:pt x="246" y="4"/>
                    </a:cubicBezTo>
                    <a:cubicBezTo>
                      <a:pt x="252" y="6"/>
                      <a:pt x="258" y="11"/>
                      <a:pt x="262" y="16"/>
                    </a:cubicBezTo>
                    <a:cubicBezTo>
                      <a:pt x="268" y="23"/>
                      <a:pt x="272" y="31"/>
                      <a:pt x="274" y="39"/>
                    </a:cubicBezTo>
                    <a:cubicBezTo>
                      <a:pt x="275" y="44"/>
                      <a:pt x="275" y="49"/>
                      <a:pt x="275" y="53"/>
                    </a:cubicBezTo>
                    <a:cubicBezTo>
                      <a:pt x="275" y="63"/>
                      <a:pt x="274" y="72"/>
                      <a:pt x="270" y="80"/>
                    </a:cubicBezTo>
                    <a:cubicBezTo>
                      <a:pt x="266" y="88"/>
                      <a:pt x="261" y="95"/>
                      <a:pt x="254" y="100"/>
                    </a:cubicBezTo>
                    <a:cubicBezTo>
                      <a:pt x="249" y="104"/>
                      <a:pt x="243" y="106"/>
                      <a:pt x="237" y="107"/>
                    </a:cubicBezTo>
                    <a:cubicBezTo>
                      <a:pt x="229" y="108"/>
                      <a:pt x="221" y="107"/>
                      <a:pt x="214" y="104"/>
                    </a:cubicBezTo>
                    <a:cubicBezTo>
                      <a:pt x="208" y="101"/>
                      <a:pt x="203" y="98"/>
                      <a:pt x="200" y="93"/>
                    </a:cubicBezTo>
                    <a:cubicBezTo>
                      <a:pt x="194" y="87"/>
                      <a:pt x="190" y="80"/>
                      <a:pt x="188" y="72"/>
                    </a:cubicBezTo>
                    <a:cubicBezTo>
                      <a:pt x="186" y="65"/>
                      <a:pt x="185" y="57"/>
                      <a:pt x="186" y="50"/>
                    </a:cubicBezTo>
                    <a:cubicBezTo>
                      <a:pt x="186" y="41"/>
                      <a:pt x="189" y="32"/>
                      <a:pt x="194" y="23"/>
                    </a:cubicBezTo>
                    <a:cubicBezTo>
                      <a:pt x="197" y="18"/>
                      <a:pt x="201" y="12"/>
                      <a:pt x="207" y="8"/>
                    </a:cubicBezTo>
                    <a:cubicBezTo>
                      <a:pt x="212" y="5"/>
                      <a:pt x="217" y="2"/>
                      <a:pt x="223" y="1"/>
                    </a:cubicBezTo>
                    <a:cubicBezTo>
                      <a:pt x="227" y="0"/>
                      <a:pt x="231" y="0"/>
                      <a:pt x="235" y="1"/>
                    </a:cubicBezTo>
                    <a:close/>
                    <a:moveTo>
                      <a:pt x="231" y="22"/>
                    </a:moveTo>
                    <a:cubicBezTo>
                      <a:pt x="228" y="22"/>
                      <a:pt x="224" y="23"/>
                      <a:pt x="221" y="24"/>
                    </a:cubicBezTo>
                    <a:cubicBezTo>
                      <a:pt x="219" y="26"/>
                      <a:pt x="217" y="28"/>
                      <a:pt x="215" y="30"/>
                    </a:cubicBezTo>
                    <a:cubicBezTo>
                      <a:pt x="213" y="33"/>
                      <a:pt x="211" y="37"/>
                      <a:pt x="209" y="41"/>
                    </a:cubicBezTo>
                    <a:cubicBezTo>
                      <a:pt x="207" y="48"/>
                      <a:pt x="207" y="55"/>
                      <a:pt x="208" y="62"/>
                    </a:cubicBezTo>
                    <a:cubicBezTo>
                      <a:pt x="209" y="66"/>
                      <a:pt x="210" y="70"/>
                      <a:pt x="212" y="74"/>
                    </a:cubicBezTo>
                    <a:cubicBezTo>
                      <a:pt x="214" y="77"/>
                      <a:pt x="216" y="79"/>
                      <a:pt x="218" y="81"/>
                    </a:cubicBezTo>
                    <a:cubicBezTo>
                      <a:pt x="220" y="83"/>
                      <a:pt x="222" y="84"/>
                      <a:pt x="224" y="85"/>
                    </a:cubicBezTo>
                    <a:cubicBezTo>
                      <a:pt x="228" y="87"/>
                      <a:pt x="233" y="87"/>
                      <a:pt x="237" y="85"/>
                    </a:cubicBezTo>
                    <a:cubicBezTo>
                      <a:pt x="239" y="84"/>
                      <a:pt x="241" y="83"/>
                      <a:pt x="243" y="81"/>
                    </a:cubicBezTo>
                    <a:cubicBezTo>
                      <a:pt x="246" y="78"/>
                      <a:pt x="248" y="75"/>
                      <a:pt x="250" y="71"/>
                    </a:cubicBezTo>
                    <a:cubicBezTo>
                      <a:pt x="252" y="66"/>
                      <a:pt x="254" y="60"/>
                      <a:pt x="254" y="54"/>
                    </a:cubicBezTo>
                    <a:cubicBezTo>
                      <a:pt x="254" y="50"/>
                      <a:pt x="253" y="46"/>
                      <a:pt x="252" y="42"/>
                    </a:cubicBezTo>
                    <a:cubicBezTo>
                      <a:pt x="251" y="38"/>
                      <a:pt x="249" y="34"/>
                      <a:pt x="246" y="30"/>
                    </a:cubicBezTo>
                    <a:cubicBezTo>
                      <a:pt x="244" y="28"/>
                      <a:pt x="242" y="26"/>
                      <a:pt x="239" y="24"/>
                    </a:cubicBezTo>
                    <a:cubicBezTo>
                      <a:pt x="237" y="23"/>
                      <a:pt x="234" y="22"/>
                      <a:pt x="231" y="22"/>
                    </a:cubicBezTo>
                    <a:close/>
                    <a:moveTo>
                      <a:pt x="175" y="132"/>
                    </a:moveTo>
                    <a:cubicBezTo>
                      <a:pt x="179" y="133"/>
                      <a:pt x="183" y="134"/>
                      <a:pt x="186" y="135"/>
                    </a:cubicBezTo>
                    <a:cubicBezTo>
                      <a:pt x="193" y="138"/>
                      <a:pt x="198" y="142"/>
                      <a:pt x="203" y="148"/>
                    </a:cubicBezTo>
                    <a:cubicBezTo>
                      <a:pt x="208" y="155"/>
                      <a:pt x="212" y="163"/>
                      <a:pt x="214" y="171"/>
                    </a:cubicBezTo>
                    <a:cubicBezTo>
                      <a:pt x="215" y="176"/>
                      <a:pt x="216" y="181"/>
                      <a:pt x="216" y="185"/>
                    </a:cubicBezTo>
                    <a:cubicBezTo>
                      <a:pt x="216" y="195"/>
                      <a:pt x="214" y="204"/>
                      <a:pt x="210" y="212"/>
                    </a:cubicBezTo>
                    <a:cubicBezTo>
                      <a:pt x="206" y="220"/>
                      <a:pt x="201" y="227"/>
                      <a:pt x="194" y="232"/>
                    </a:cubicBezTo>
                    <a:cubicBezTo>
                      <a:pt x="189" y="235"/>
                      <a:pt x="183" y="238"/>
                      <a:pt x="177" y="239"/>
                    </a:cubicBezTo>
                    <a:cubicBezTo>
                      <a:pt x="169" y="240"/>
                      <a:pt x="161" y="239"/>
                      <a:pt x="154" y="235"/>
                    </a:cubicBezTo>
                    <a:cubicBezTo>
                      <a:pt x="148" y="233"/>
                      <a:pt x="144" y="229"/>
                      <a:pt x="140" y="225"/>
                    </a:cubicBezTo>
                    <a:cubicBezTo>
                      <a:pt x="134" y="218"/>
                      <a:pt x="131" y="211"/>
                      <a:pt x="128" y="203"/>
                    </a:cubicBezTo>
                    <a:cubicBezTo>
                      <a:pt x="126" y="196"/>
                      <a:pt x="125" y="189"/>
                      <a:pt x="126" y="181"/>
                    </a:cubicBezTo>
                    <a:cubicBezTo>
                      <a:pt x="127" y="172"/>
                      <a:pt x="129" y="163"/>
                      <a:pt x="134" y="155"/>
                    </a:cubicBezTo>
                    <a:cubicBezTo>
                      <a:pt x="137" y="149"/>
                      <a:pt x="142" y="144"/>
                      <a:pt x="147" y="140"/>
                    </a:cubicBezTo>
                    <a:cubicBezTo>
                      <a:pt x="152" y="136"/>
                      <a:pt x="158" y="134"/>
                      <a:pt x="164" y="133"/>
                    </a:cubicBezTo>
                    <a:cubicBezTo>
                      <a:pt x="168" y="132"/>
                      <a:pt x="171" y="132"/>
                      <a:pt x="175" y="132"/>
                    </a:cubicBezTo>
                    <a:close/>
                    <a:moveTo>
                      <a:pt x="172" y="153"/>
                    </a:moveTo>
                    <a:cubicBezTo>
                      <a:pt x="168" y="153"/>
                      <a:pt x="165" y="154"/>
                      <a:pt x="162" y="156"/>
                    </a:cubicBezTo>
                    <a:cubicBezTo>
                      <a:pt x="159" y="158"/>
                      <a:pt x="157" y="160"/>
                      <a:pt x="155" y="162"/>
                    </a:cubicBezTo>
                    <a:cubicBezTo>
                      <a:pt x="153" y="165"/>
                      <a:pt x="151" y="169"/>
                      <a:pt x="150" y="172"/>
                    </a:cubicBezTo>
                    <a:cubicBezTo>
                      <a:pt x="148" y="179"/>
                      <a:pt x="147" y="186"/>
                      <a:pt x="148" y="193"/>
                    </a:cubicBezTo>
                    <a:cubicBezTo>
                      <a:pt x="149" y="198"/>
                      <a:pt x="151" y="202"/>
                      <a:pt x="153" y="206"/>
                    </a:cubicBezTo>
                    <a:cubicBezTo>
                      <a:pt x="154" y="208"/>
                      <a:pt x="156" y="211"/>
                      <a:pt x="159" y="213"/>
                    </a:cubicBezTo>
                    <a:cubicBezTo>
                      <a:pt x="160" y="214"/>
                      <a:pt x="162" y="216"/>
                      <a:pt x="165" y="217"/>
                    </a:cubicBezTo>
                    <a:cubicBezTo>
                      <a:pt x="169" y="218"/>
                      <a:pt x="173" y="218"/>
                      <a:pt x="177" y="217"/>
                    </a:cubicBezTo>
                    <a:cubicBezTo>
                      <a:pt x="180" y="216"/>
                      <a:pt x="182" y="214"/>
                      <a:pt x="184" y="212"/>
                    </a:cubicBezTo>
                    <a:cubicBezTo>
                      <a:pt x="186" y="210"/>
                      <a:pt x="189" y="207"/>
                      <a:pt x="190" y="203"/>
                    </a:cubicBezTo>
                    <a:cubicBezTo>
                      <a:pt x="193" y="198"/>
                      <a:pt x="194" y="192"/>
                      <a:pt x="194" y="186"/>
                    </a:cubicBezTo>
                    <a:cubicBezTo>
                      <a:pt x="194" y="182"/>
                      <a:pt x="193" y="178"/>
                      <a:pt x="192" y="174"/>
                    </a:cubicBezTo>
                    <a:cubicBezTo>
                      <a:pt x="191" y="170"/>
                      <a:pt x="189" y="166"/>
                      <a:pt x="186" y="162"/>
                    </a:cubicBezTo>
                    <a:cubicBezTo>
                      <a:pt x="184" y="160"/>
                      <a:pt x="182" y="157"/>
                      <a:pt x="179" y="156"/>
                    </a:cubicBezTo>
                    <a:cubicBezTo>
                      <a:pt x="177" y="154"/>
                      <a:pt x="174" y="154"/>
                      <a:pt x="172" y="153"/>
                    </a:cubicBezTo>
                    <a:close/>
                    <a:moveTo>
                      <a:pt x="50" y="260"/>
                    </a:moveTo>
                    <a:cubicBezTo>
                      <a:pt x="53" y="260"/>
                      <a:pt x="57" y="261"/>
                      <a:pt x="61" y="263"/>
                    </a:cubicBezTo>
                    <a:cubicBezTo>
                      <a:pt x="67" y="266"/>
                      <a:pt x="73" y="270"/>
                      <a:pt x="77" y="275"/>
                    </a:cubicBezTo>
                    <a:cubicBezTo>
                      <a:pt x="83" y="282"/>
                      <a:pt x="87" y="290"/>
                      <a:pt x="89" y="299"/>
                    </a:cubicBezTo>
                    <a:cubicBezTo>
                      <a:pt x="90" y="304"/>
                      <a:pt x="90" y="308"/>
                      <a:pt x="90" y="313"/>
                    </a:cubicBezTo>
                    <a:cubicBezTo>
                      <a:pt x="90" y="323"/>
                      <a:pt x="88" y="331"/>
                      <a:pt x="85" y="340"/>
                    </a:cubicBezTo>
                    <a:cubicBezTo>
                      <a:pt x="81" y="347"/>
                      <a:pt x="76" y="354"/>
                      <a:pt x="69" y="359"/>
                    </a:cubicBezTo>
                    <a:cubicBezTo>
                      <a:pt x="63" y="363"/>
                      <a:pt x="58" y="365"/>
                      <a:pt x="52" y="366"/>
                    </a:cubicBezTo>
                    <a:cubicBezTo>
                      <a:pt x="44" y="368"/>
                      <a:pt x="36" y="367"/>
                      <a:pt x="28" y="363"/>
                    </a:cubicBezTo>
                    <a:cubicBezTo>
                      <a:pt x="23" y="360"/>
                      <a:pt x="18" y="357"/>
                      <a:pt x="14" y="352"/>
                    </a:cubicBezTo>
                    <a:cubicBezTo>
                      <a:pt x="9" y="346"/>
                      <a:pt x="5" y="339"/>
                      <a:pt x="3" y="331"/>
                    </a:cubicBezTo>
                    <a:cubicBezTo>
                      <a:pt x="1" y="324"/>
                      <a:pt x="0" y="317"/>
                      <a:pt x="0" y="309"/>
                    </a:cubicBezTo>
                    <a:cubicBezTo>
                      <a:pt x="1" y="300"/>
                      <a:pt x="4" y="291"/>
                      <a:pt x="8" y="283"/>
                    </a:cubicBezTo>
                    <a:cubicBezTo>
                      <a:pt x="12" y="277"/>
                      <a:pt x="16" y="272"/>
                      <a:pt x="22" y="268"/>
                    </a:cubicBezTo>
                    <a:cubicBezTo>
                      <a:pt x="27" y="264"/>
                      <a:pt x="32" y="261"/>
                      <a:pt x="38" y="260"/>
                    </a:cubicBezTo>
                    <a:cubicBezTo>
                      <a:pt x="42" y="260"/>
                      <a:pt x="46" y="259"/>
                      <a:pt x="50" y="260"/>
                    </a:cubicBezTo>
                    <a:close/>
                    <a:moveTo>
                      <a:pt x="235" y="260"/>
                    </a:moveTo>
                    <a:cubicBezTo>
                      <a:pt x="238" y="260"/>
                      <a:pt x="242" y="261"/>
                      <a:pt x="246" y="263"/>
                    </a:cubicBezTo>
                    <a:cubicBezTo>
                      <a:pt x="252" y="266"/>
                      <a:pt x="258" y="270"/>
                      <a:pt x="262" y="275"/>
                    </a:cubicBezTo>
                    <a:cubicBezTo>
                      <a:pt x="268" y="282"/>
                      <a:pt x="272" y="290"/>
                      <a:pt x="274" y="299"/>
                    </a:cubicBezTo>
                    <a:cubicBezTo>
                      <a:pt x="275" y="304"/>
                      <a:pt x="275" y="308"/>
                      <a:pt x="275" y="313"/>
                    </a:cubicBezTo>
                    <a:cubicBezTo>
                      <a:pt x="275" y="323"/>
                      <a:pt x="273" y="331"/>
                      <a:pt x="270" y="340"/>
                    </a:cubicBezTo>
                    <a:cubicBezTo>
                      <a:pt x="266" y="347"/>
                      <a:pt x="261" y="354"/>
                      <a:pt x="254" y="359"/>
                    </a:cubicBezTo>
                    <a:cubicBezTo>
                      <a:pt x="248" y="363"/>
                      <a:pt x="243" y="365"/>
                      <a:pt x="237" y="366"/>
                    </a:cubicBezTo>
                    <a:cubicBezTo>
                      <a:pt x="229" y="368"/>
                      <a:pt x="221" y="367"/>
                      <a:pt x="213" y="363"/>
                    </a:cubicBezTo>
                    <a:cubicBezTo>
                      <a:pt x="208" y="360"/>
                      <a:pt x="203" y="357"/>
                      <a:pt x="199" y="352"/>
                    </a:cubicBezTo>
                    <a:cubicBezTo>
                      <a:pt x="194" y="346"/>
                      <a:pt x="190" y="339"/>
                      <a:pt x="188" y="331"/>
                    </a:cubicBezTo>
                    <a:cubicBezTo>
                      <a:pt x="186" y="324"/>
                      <a:pt x="185" y="317"/>
                      <a:pt x="185" y="309"/>
                    </a:cubicBezTo>
                    <a:cubicBezTo>
                      <a:pt x="186" y="300"/>
                      <a:pt x="189" y="291"/>
                      <a:pt x="193" y="283"/>
                    </a:cubicBezTo>
                    <a:cubicBezTo>
                      <a:pt x="197" y="277"/>
                      <a:pt x="201" y="272"/>
                      <a:pt x="207" y="268"/>
                    </a:cubicBezTo>
                    <a:cubicBezTo>
                      <a:pt x="212" y="264"/>
                      <a:pt x="217" y="261"/>
                      <a:pt x="223" y="260"/>
                    </a:cubicBezTo>
                    <a:cubicBezTo>
                      <a:pt x="227" y="260"/>
                      <a:pt x="231" y="259"/>
                      <a:pt x="235" y="260"/>
                    </a:cubicBezTo>
                    <a:close/>
                    <a:moveTo>
                      <a:pt x="46" y="281"/>
                    </a:moveTo>
                    <a:cubicBezTo>
                      <a:pt x="43" y="281"/>
                      <a:pt x="39" y="282"/>
                      <a:pt x="36" y="284"/>
                    </a:cubicBezTo>
                    <a:cubicBezTo>
                      <a:pt x="34" y="285"/>
                      <a:pt x="32" y="287"/>
                      <a:pt x="30" y="290"/>
                    </a:cubicBezTo>
                    <a:cubicBezTo>
                      <a:pt x="27" y="293"/>
                      <a:pt x="26" y="296"/>
                      <a:pt x="24" y="300"/>
                    </a:cubicBezTo>
                    <a:cubicBezTo>
                      <a:pt x="22" y="307"/>
                      <a:pt x="22" y="314"/>
                      <a:pt x="23" y="321"/>
                    </a:cubicBezTo>
                    <a:cubicBezTo>
                      <a:pt x="24" y="325"/>
                      <a:pt x="25" y="329"/>
                      <a:pt x="27" y="333"/>
                    </a:cubicBezTo>
                    <a:cubicBezTo>
                      <a:pt x="29" y="336"/>
                      <a:pt x="31" y="338"/>
                      <a:pt x="33" y="341"/>
                    </a:cubicBezTo>
                    <a:cubicBezTo>
                      <a:pt x="35" y="342"/>
                      <a:pt x="37" y="343"/>
                      <a:pt x="39" y="344"/>
                    </a:cubicBezTo>
                    <a:cubicBezTo>
                      <a:pt x="43" y="346"/>
                      <a:pt x="48" y="346"/>
                      <a:pt x="52" y="344"/>
                    </a:cubicBezTo>
                    <a:cubicBezTo>
                      <a:pt x="54" y="343"/>
                      <a:pt x="56" y="342"/>
                      <a:pt x="58" y="340"/>
                    </a:cubicBezTo>
                    <a:cubicBezTo>
                      <a:pt x="61" y="337"/>
                      <a:pt x="63" y="334"/>
                      <a:pt x="65" y="331"/>
                    </a:cubicBezTo>
                    <a:cubicBezTo>
                      <a:pt x="67" y="325"/>
                      <a:pt x="68" y="319"/>
                      <a:pt x="68" y="313"/>
                    </a:cubicBezTo>
                    <a:cubicBezTo>
                      <a:pt x="68" y="309"/>
                      <a:pt x="68" y="305"/>
                      <a:pt x="67" y="301"/>
                    </a:cubicBezTo>
                    <a:cubicBezTo>
                      <a:pt x="66" y="297"/>
                      <a:pt x="64" y="293"/>
                      <a:pt x="61" y="290"/>
                    </a:cubicBezTo>
                    <a:cubicBezTo>
                      <a:pt x="59" y="287"/>
                      <a:pt x="57" y="285"/>
                      <a:pt x="54" y="283"/>
                    </a:cubicBezTo>
                    <a:cubicBezTo>
                      <a:pt x="52" y="282"/>
                      <a:pt x="49" y="281"/>
                      <a:pt x="46" y="281"/>
                    </a:cubicBezTo>
                    <a:close/>
                    <a:moveTo>
                      <a:pt x="231" y="281"/>
                    </a:moveTo>
                    <a:cubicBezTo>
                      <a:pt x="228" y="281"/>
                      <a:pt x="224" y="282"/>
                      <a:pt x="221" y="284"/>
                    </a:cubicBezTo>
                    <a:cubicBezTo>
                      <a:pt x="219" y="285"/>
                      <a:pt x="217" y="287"/>
                      <a:pt x="215" y="290"/>
                    </a:cubicBezTo>
                    <a:cubicBezTo>
                      <a:pt x="212" y="293"/>
                      <a:pt x="211" y="296"/>
                      <a:pt x="209" y="300"/>
                    </a:cubicBezTo>
                    <a:cubicBezTo>
                      <a:pt x="207" y="307"/>
                      <a:pt x="207" y="314"/>
                      <a:pt x="208" y="321"/>
                    </a:cubicBezTo>
                    <a:cubicBezTo>
                      <a:pt x="208" y="325"/>
                      <a:pt x="210" y="329"/>
                      <a:pt x="212" y="333"/>
                    </a:cubicBezTo>
                    <a:cubicBezTo>
                      <a:pt x="214" y="336"/>
                      <a:pt x="216" y="338"/>
                      <a:pt x="218" y="341"/>
                    </a:cubicBezTo>
                    <a:cubicBezTo>
                      <a:pt x="220" y="342"/>
                      <a:pt x="222" y="343"/>
                      <a:pt x="224" y="344"/>
                    </a:cubicBezTo>
                    <a:cubicBezTo>
                      <a:pt x="228" y="346"/>
                      <a:pt x="232" y="346"/>
                      <a:pt x="237" y="344"/>
                    </a:cubicBezTo>
                    <a:cubicBezTo>
                      <a:pt x="239" y="343"/>
                      <a:pt x="241" y="342"/>
                      <a:pt x="243" y="340"/>
                    </a:cubicBezTo>
                    <a:cubicBezTo>
                      <a:pt x="246" y="337"/>
                      <a:pt x="248" y="334"/>
                      <a:pt x="250" y="331"/>
                    </a:cubicBezTo>
                    <a:cubicBezTo>
                      <a:pt x="252" y="325"/>
                      <a:pt x="253" y="319"/>
                      <a:pt x="253" y="313"/>
                    </a:cubicBezTo>
                    <a:cubicBezTo>
                      <a:pt x="253" y="309"/>
                      <a:pt x="253" y="305"/>
                      <a:pt x="252" y="301"/>
                    </a:cubicBezTo>
                    <a:cubicBezTo>
                      <a:pt x="250" y="297"/>
                      <a:pt x="249" y="293"/>
                      <a:pt x="246" y="290"/>
                    </a:cubicBezTo>
                    <a:cubicBezTo>
                      <a:pt x="244" y="287"/>
                      <a:pt x="242" y="285"/>
                      <a:pt x="239" y="283"/>
                    </a:cubicBezTo>
                    <a:cubicBezTo>
                      <a:pt x="237" y="282"/>
                      <a:pt x="234" y="281"/>
                      <a:pt x="231" y="2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15" name="Freeform 136">
                <a:extLst>
                  <a:ext uri="{FF2B5EF4-FFF2-40B4-BE49-F238E27FC236}">
                    <a16:creationId xmlns:a16="http://schemas.microsoft.com/office/drawing/2014/main" id="{AE1CF708-C5F5-8844-9A91-8310E3FEE3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5" y="2517"/>
                <a:ext cx="461" cy="441"/>
              </a:xfrm>
              <a:custGeom>
                <a:avLst/>
                <a:gdLst>
                  <a:gd name="T0" fmla="*/ 44 w 376"/>
                  <a:gd name="T1" fmla="*/ 11 h 367"/>
                  <a:gd name="T2" fmla="*/ 44 w 376"/>
                  <a:gd name="T3" fmla="*/ 84 h 367"/>
                  <a:gd name="T4" fmla="*/ 65 w 376"/>
                  <a:gd name="T5" fmla="*/ 93 h 367"/>
                  <a:gd name="T6" fmla="*/ 10 w 376"/>
                  <a:gd name="T7" fmla="*/ 106 h 367"/>
                  <a:gd name="T8" fmla="*/ 20 w 376"/>
                  <a:gd name="T9" fmla="*/ 85 h 367"/>
                  <a:gd name="T10" fmla="*/ 23 w 376"/>
                  <a:gd name="T11" fmla="*/ 81 h 367"/>
                  <a:gd name="T12" fmla="*/ 21 w 376"/>
                  <a:gd name="T13" fmla="*/ 22 h 367"/>
                  <a:gd name="T14" fmla="*/ 13 w 376"/>
                  <a:gd name="T15" fmla="*/ 1 h 367"/>
                  <a:gd name="T16" fmla="*/ 124 w 376"/>
                  <a:gd name="T17" fmla="*/ 1 h 367"/>
                  <a:gd name="T18" fmla="*/ 133 w 376"/>
                  <a:gd name="T19" fmla="*/ 47 h 367"/>
                  <a:gd name="T20" fmla="*/ 138 w 376"/>
                  <a:gd name="T21" fmla="*/ 85 h 367"/>
                  <a:gd name="T22" fmla="*/ 142 w 376"/>
                  <a:gd name="T23" fmla="*/ 107 h 367"/>
                  <a:gd name="T24" fmla="*/ 96 w 376"/>
                  <a:gd name="T25" fmla="*/ 86 h 367"/>
                  <a:gd name="T26" fmla="*/ 111 w 376"/>
                  <a:gd name="T27" fmla="*/ 85 h 367"/>
                  <a:gd name="T28" fmla="*/ 111 w 376"/>
                  <a:gd name="T29" fmla="*/ 22 h 367"/>
                  <a:gd name="T30" fmla="*/ 101 w 376"/>
                  <a:gd name="T31" fmla="*/ 22 h 367"/>
                  <a:gd name="T32" fmla="*/ 120 w 376"/>
                  <a:gd name="T33" fmla="*/ 0 h 367"/>
                  <a:gd name="T34" fmla="*/ 81 w 376"/>
                  <a:gd name="T35" fmla="*/ 144 h 367"/>
                  <a:gd name="T36" fmla="*/ 81 w 376"/>
                  <a:gd name="T37" fmla="*/ 216 h 367"/>
                  <a:gd name="T38" fmla="*/ 102 w 376"/>
                  <a:gd name="T39" fmla="*/ 225 h 367"/>
                  <a:gd name="T40" fmla="*/ 47 w 376"/>
                  <a:gd name="T41" fmla="*/ 239 h 367"/>
                  <a:gd name="T42" fmla="*/ 57 w 376"/>
                  <a:gd name="T43" fmla="*/ 218 h 367"/>
                  <a:gd name="T44" fmla="*/ 60 w 376"/>
                  <a:gd name="T45" fmla="*/ 213 h 367"/>
                  <a:gd name="T46" fmla="*/ 58 w 376"/>
                  <a:gd name="T47" fmla="*/ 154 h 367"/>
                  <a:gd name="T48" fmla="*/ 50 w 376"/>
                  <a:gd name="T49" fmla="*/ 133 h 367"/>
                  <a:gd name="T50" fmla="*/ 253 w 376"/>
                  <a:gd name="T51" fmla="*/ 133 h 367"/>
                  <a:gd name="T52" fmla="*/ 261 w 376"/>
                  <a:gd name="T53" fmla="*/ 180 h 367"/>
                  <a:gd name="T54" fmla="*/ 267 w 376"/>
                  <a:gd name="T55" fmla="*/ 218 h 367"/>
                  <a:gd name="T56" fmla="*/ 270 w 376"/>
                  <a:gd name="T57" fmla="*/ 239 h 367"/>
                  <a:gd name="T58" fmla="*/ 224 w 376"/>
                  <a:gd name="T59" fmla="*/ 219 h 367"/>
                  <a:gd name="T60" fmla="*/ 240 w 376"/>
                  <a:gd name="T61" fmla="*/ 217 h 367"/>
                  <a:gd name="T62" fmla="*/ 240 w 376"/>
                  <a:gd name="T63" fmla="*/ 155 h 367"/>
                  <a:gd name="T64" fmla="*/ 230 w 376"/>
                  <a:gd name="T65" fmla="*/ 154 h 367"/>
                  <a:gd name="T66" fmla="*/ 249 w 376"/>
                  <a:gd name="T67" fmla="*/ 133 h 367"/>
                  <a:gd name="T68" fmla="*/ 353 w 376"/>
                  <a:gd name="T69" fmla="*/ 144 h 367"/>
                  <a:gd name="T70" fmla="*/ 353 w 376"/>
                  <a:gd name="T71" fmla="*/ 216 h 367"/>
                  <a:gd name="T72" fmla="*/ 374 w 376"/>
                  <a:gd name="T73" fmla="*/ 225 h 367"/>
                  <a:gd name="T74" fmla="*/ 319 w 376"/>
                  <a:gd name="T75" fmla="*/ 239 h 367"/>
                  <a:gd name="T76" fmla="*/ 329 w 376"/>
                  <a:gd name="T77" fmla="*/ 218 h 367"/>
                  <a:gd name="T78" fmla="*/ 332 w 376"/>
                  <a:gd name="T79" fmla="*/ 213 h 367"/>
                  <a:gd name="T80" fmla="*/ 330 w 376"/>
                  <a:gd name="T81" fmla="*/ 154 h 367"/>
                  <a:gd name="T82" fmla="*/ 322 w 376"/>
                  <a:gd name="T83" fmla="*/ 133 h 367"/>
                  <a:gd name="T84" fmla="*/ 131 w 376"/>
                  <a:gd name="T85" fmla="*/ 261 h 367"/>
                  <a:gd name="T86" fmla="*/ 140 w 376"/>
                  <a:gd name="T87" fmla="*/ 308 h 367"/>
                  <a:gd name="T88" fmla="*/ 145 w 376"/>
                  <a:gd name="T89" fmla="*/ 346 h 367"/>
                  <a:gd name="T90" fmla="*/ 149 w 376"/>
                  <a:gd name="T91" fmla="*/ 367 h 367"/>
                  <a:gd name="T92" fmla="*/ 103 w 376"/>
                  <a:gd name="T93" fmla="*/ 347 h 367"/>
                  <a:gd name="T94" fmla="*/ 118 w 376"/>
                  <a:gd name="T95" fmla="*/ 345 h 367"/>
                  <a:gd name="T96" fmla="*/ 118 w 376"/>
                  <a:gd name="T97" fmla="*/ 283 h 367"/>
                  <a:gd name="T98" fmla="*/ 108 w 376"/>
                  <a:gd name="T99" fmla="*/ 282 h 367"/>
                  <a:gd name="T100" fmla="*/ 127 w 376"/>
                  <a:gd name="T101" fmla="*/ 261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6" h="367">
                    <a:moveTo>
                      <a:pt x="31" y="0"/>
                    </a:moveTo>
                    <a:cubicBezTo>
                      <a:pt x="33" y="0"/>
                      <a:pt x="34" y="0"/>
                      <a:pt x="35" y="1"/>
                    </a:cubicBezTo>
                    <a:cubicBezTo>
                      <a:pt x="39" y="1"/>
                      <a:pt x="44" y="5"/>
                      <a:pt x="44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23"/>
                      <a:pt x="44" y="35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58"/>
                      <a:pt x="44" y="69"/>
                      <a:pt x="44" y="80"/>
                    </a:cubicBezTo>
                    <a:cubicBezTo>
                      <a:pt x="44" y="82"/>
                      <a:pt x="44" y="83"/>
                      <a:pt x="44" y="84"/>
                    </a:cubicBezTo>
                    <a:cubicBezTo>
                      <a:pt x="44" y="85"/>
                      <a:pt x="45" y="85"/>
                      <a:pt x="45" y="85"/>
                    </a:cubicBezTo>
                    <a:cubicBezTo>
                      <a:pt x="47" y="85"/>
                      <a:pt x="48" y="85"/>
                      <a:pt x="49" y="85"/>
                    </a:cubicBezTo>
                    <a:cubicBezTo>
                      <a:pt x="51" y="85"/>
                      <a:pt x="53" y="85"/>
                      <a:pt x="55" y="85"/>
                    </a:cubicBezTo>
                    <a:cubicBezTo>
                      <a:pt x="59" y="86"/>
                      <a:pt x="63" y="89"/>
                      <a:pt x="65" y="93"/>
                    </a:cubicBezTo>
                    <a:cubicBezTo>
                      <a:pt x="67" y="100"/>
                      <a:pt x="61" y="106"/>
                      <a:pt x="56" y="106"/>
                    </a:cubicBezTo>
                    <a:cubicBezTo>
                      <a:pt x="55" y="106"/>
                      <a:pt x="54" y="107"/>
                      <a:pt x="53" y="107"/>
                    </a:cubicBezTo>
                    <a:cubicBezTo>
                      <a:pt x="39" y="107"/>
                      <a:pt x="26" y="107"/>
                      <a:pt x="12" y="107"/>
                    </a:cubicBezTo>
                    <a:cubicBezTo>
                      <a:pt x="12" y="107"/>
                      <a:pt x="11" y="106"/>
                      <a:pt x="10" y="106"/>
                    </a:cubicBezTo>
                    <a:cubicBezTo>
                      <a:pt x="5" y="106"/>
                      <a:pt x="1" y="102"/>
                      <a:pt x="1" y="98"/>
                    </a:cubicBezTo>
                    <a:cubicBezTo>
                      <a:pt x="0" y="94"/>
                      <a:pt x="2" y="89"/>
                      <a:pt x="7" y="86"/>
                    </a:cubicBezTo>
                    <a:cubicBezTo>
                      <a:pt x="8" y="86"/>
                      <a:pt x="10" y="85"/>
                      <a:pt x="11" y="85"/>
                    </a:cubicBezTo>
                    <a:cubicBezTo>
                      <a:pt x="14" y="85"/>
                      <a:pt x="17" y="85"/>
                      <a:pt x="20" y="85"/>
                    </a:cubicBezTo>
                    <a:cubicBezTo>
                      <a:pt x="21" y="85"/>
                      <a:pt x="21" y="85"/>
                      <a:pt x="22" y="85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3" y="85"/>
                      <a:pt x="23" y="84"/>
                      <a:pt x="23" y="84"/>
                    </a:cubicBezTo>
                    <a:cubicBezTo>
                      <a:pt x="23" y="83"/>
                      <a:pt x="23" y="82"/>
                      <a:pt x="23" y="81"/>
                    </a:cubicBezTo>
                    <a:cubicBezTo>
                      <a:pt x="23" y="63"/>
                      <a:pt x="23" y="44"/>
                      <a:pt x="23" y="26"/>
                    </a:cubicBezTo>
                    <a:cubicBezTo>
                      <a:pt x="23" y="25"/>
                      <a:pt x="23" y="24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19" y="22"/>
                      <a:pt x="17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8" y="22"/>
                      <a:pt x="3" y="17"/>
                      <a:pt x="3" y="11"/>
                    </a:cubicBezTo>
                    <a:cubicBezTo>
                      <a:pt x="3" y="5"/>
                      <a:pt x="8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20" y="1"/>
                      <a:pt x="26" y="0"/>
                      <a:pt x="31" y="0"/>
                    </a:cubicBezTo>
                    <a:close/>
                    <a:moveTo>
                      <a:pt x="120" y="0"/>
                    </a:moveTo>
                    <a:cubicBezTo>
                      <a:pt x="122" y="0"/>
                      <a:pt x="123" y="0"/>
                      <a:pt x="124" y="1"/>
                    </a:cubicBezTo>
                    <a:cubicBezTo>
                      <a:pt x="128" y="1"/>
                      <a:pt x="133" y="5"/>
                      <a:pt x="133" y="10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3" y="23"/>
                      <a:pt x="133" y="35"/>
                      <a:pt x="133" y="47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58"/>
                      <a:pt x="133" y="69"/>
                      <a:pt x="133" y="80"/>
                    </a:cubicBezTo>
                    <a:cubicBezTo>
                      <a:pt x="133" y="82"/>
                      <a:pt x="133" y="83"/>
                      <a:pt x="133" y="84"/>
                    </a:cubicBezTo>
                    <a:cubicBezTo>
                      <a:pt x="133" y="85"/>
                      <a:pt x="133" y="85"/>
                      <a:pt x="134" y="85"/>
                    </a:cubicBezTo>
                    <a:cubicBezTo>
                      <a:pt x="136" y="85"/>
                      <a:pt x="137" y="85"/>
                      <a:pt x="138" y="85"/>
                    </a:cubicBezTo>
                    <a:cubicBezTo>
                      <a:pt x="140" y="85"/>
                      <a:pt x="142" y="85"/>
                      <a:pt x="144" y="85"/>
                    </a:cubicBezTo>
                    <a:cubicBezTo>
                      <a:pt x="148" y="86"/>
                      <a:pt x="152" y="89"/>
                      <a:pt x="154" y="93"/>
                    </a:cubicBezTo>
                    <a:cubicBezTo>
                      <a:pt x="156" y="100"/>
                      <a:pt x="150" y="106"/>
                      <a:pt x="145" y="106"/>
                    </a:cubicBezTo>
                    <a:cubicBezTo>
                      <a:pt x="144" y="106"/>
                      <a:pt x="143" y="107"/>
                      <a:pt x="142" y="107"/>
                    </a:cubicBezTo>
                    <a:cubicBezTo>
                      <a:pt x="128" y="107"/>
                      <a:pt x="115" y="107"/>
                      <a:pt x="101" y="107"/>
                    </a:cubicBezTo>
                    <a:cubicBezTo>
                      <a:pt x="100" y="107"/>
                      <a:pt x="100" y="106"/>
                      <a:pt x="99" y="106"/>
                    </a:cubicBezTo>
                    <a:cubicBezTo>
                      <a:pt x="94" y="106"/>
                      <a:pt x="90" y="102"/>
                      <a:pt x="89" y="98"/>
                    </a:cubicBezTo>
                    <a:cubicBezTo>
                      <a:pt x="89" y="94"/>
                      <a:pt x="91" y="89"/>
                      <a:pt x="96" y="86"/>
                    </a:cubicBezTo>
                    <a:cubicBezTo>
                      <a:pt x="97" y="86"/>
                      <a:pt x="99" y="85"/>
                      <a:pt x="100" y="85"/>
                    </a:cubicBezTo>
                    <a:cubicBezTo>
                      <a:pt x="103" y="85"/>
                      <a:pt x="106" y="85"/>
                      <a:pt x="109" y="85"/>
                    </a:cubicBezTo>
                    <a:cubicBezTo>
                      <a:pt x="109" y="85"/>
                      <a:pt x="110" y="85"/>
                      <a:pt x="111" y="8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11" y="85"/>
                      <a:pt x="111" y="84"/>
                      <a:pt x="111" y="84"/>
                    </a:cubicBezTo>
                    <a:cubicBezTo>
                      <a:pt x="111" y="83"/>
                      <a:pt x="111" y="82"/>
                      <a:pt x="111" y="81"/>
                    </a:cubicBezTo>
                    <a:cubicBezTo>
                      <a:pt x="111" y="63"/>
                      <a:pt x="111" y="44"/>
                      <a:pt x="111" y="26"/>
                    </a:cubicBezTo>
                    <a:cubicBezTo>
                      <a:pt x="111" y="25"/>
                      <a:pt x="111" y="24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8" y="22"/>
                      <a:pt x="106" y="22"/>
                      <a:pt x="104" y="22"/>
                    </a:cubicBezTo>
                    <a:cubicBezTo>
                      <a:pt x="103" y="22"/>
                      <a:pt x="102" y="22"/>
                      <a:pt x="101" y="22"/>
                    </a:cubicBezTo>
                    <a:cubicBezTo>
                      <a:pt x="97" y="22"/>
                      <a:pt x="92" y="17"/>
                      <a:pt x="92" y="11"/>
                    </a:cubicBezTo>
                    <a:cubicBezTo>
                      <a:pt x="92" y="5"/>
                      <a:pt x="97" y="1"/>
                      <a:pt x="102" y="1"/>
                    </a:cubicBezTo>
                    <a:cubicBezTo>
                      <a:pt x="102" y="1"/>
                      <a:pt x="103" y="1"/>
                      <a:pt x="103" y="1"/>
                    </a:cubicBezTo>
                    <a:cubicBezTo>
                      <a:pt x="109" y="1"/>
                      <a:pt x="115" y="0"/>
                      <a:pt x="120" y="0"/>
                    </a:cubicBezTo>
                    <a:close/>
                    <a:moveTo>
                      <a:pt x="69" y="133"/>
                    </a:moveTo>
                    <a:cubicBezTo>
                      <a:pt x="70" y="133"/>
                      <a:pt x="71" y="133"/>
                      <a:pt x="73" y="133"/>
                    </a:cubicBezTo>
                    <a:cubicBezTo>
                      <a:pt x="77" y="133"/>
                      <a:pt x="81" y="137"/>
                      <a:pt x="81" y="142"/>
                    </a:cubicBezTo>
                    <a:cubicBezTo>
                      <a:pt x="81" y="143"/>
                      <a:pt x="81" y="143"/>
                      <a:pt x="81" y="144"/>
                    </a:cubicBezTo>
                    <a:cubicBezTo>
                      <a:pt x="81" y="156"/>
                      <a:pt x="81" y="168"/>
                      <a:pt x="81" y="180"/>
                    </a:cubicBezTo>
                    <a:cubicBezTo>
                      <a:pt x="81" y="180"/>
                      <a:pt x="81" y="180"/>
                      <a:pt x="81" y="180"/>
                    </a:cubicBezTo>
                    <a:cubicBezTo>
                      <a:pt x="81" y="191"/>
                      <a:pt x="81" y="202"/>
                      <a:pt x="81" y="213"/>
                    </a:cubicBezTo>
                    <a:cubicBezTo>
                      <a:pt x="81" y="214"/>
                      <a:pt x="81" y="215"/>
                      <a:pt x="81" y="216"/>
                    </a:cubicBezTo>
                    <a:cubicBezTo>
                      <a:pt x="81" y="217"/>
                      <a:pt x="82" y="218"/>
                      <a:pt x="83" y="218"/>
                    </a:cubicBezTo>
                    <a:cubicBezTo>
                      <a:pt x="84" y="218"/>
                      <a:pt x="85" y="218"/>
                      <a:pt x="87" y="218"/>
                    </a:cubicBezTo>
                    <a:cubicBezTo>
                      <a:pt x="89" y="218"/>
                      <a:pt x="90" y="218"/>
                      <a:pt x="92" y="218"/>
                    </a:cubicBezTo>
                    <a:cubicBezTo>
                      <a:pt x="97" y="218"/>
                      <a:pt x="101" y="221"/>
                      <a:pt x="102" y="225"/>
                    </a:cubicBezTo>
                    <a:cubicBezTo>
                      <a:pt x="104" y="232"/>
                      <a:pt x="99" y="238"/>
                      <a:pt x="94" y="239"/>
                    </a:cubicBezTo>
                    <a:cubicBezTo>
                      <a:pt x="92" y="239"/>
                      <a:pt x="91" y="239"/>
                      <a:pt x="90" y="239"/>
                    </a:cubicBezTo>
                    <a:cubicBezTo>
                      <a:pt x="77" y="239"/>
                      <a:pt x="63" y="239"/>
                      <a:pt x="50" y="239"/>
                    </a:cubicBezTo>
                    <a:cubicBezTo>
                      <a:pt x="49" y="239"/>
                      <a:pt x="48" y="239"/>
                      <a:pt x="47" y="239"/>
                    </a:cubicBezTo>
                    <a:cubicBezTo>
                      <a:pt x="43" y="238"/>
                      <a:pt x="39" y="234"/>
                      <a:pt x="38" y="230"/>
                    </a:cubicBezTo>
                    <a:cubicBezTo>
                      <a:pt x="37" y="226"/>
                      <a:pt x="39" y="221"/>
                      <a:pt x="44" y="219"/>
                    </a:cubicBezTo>
                    <a:cubicBezTo>
                      <a:pt x="46" y="218"/>
                      <a:pt x="47" y="218"/>
                      <a:pt x="49" y="218"/>
                    </a:cubicBezTo>
                    <a:cubicBezTo>
                      <a:pt x="52" y="218"/>
                      <a:pt x="54" y="218"/>
                      <a:pt x="57" y="218"/>
                    </a:cubicBezTo>
                    <a:cubicBezTo>
                      <a:pt x="58" y="218"/>
                      <a:pt x="59" y="218"/>
                      <a:pt x="59" y="217"/>
                    </a:cubicBezTo>
                    <a:cubicBezTo>
                      <a:pt x="59" y="217"/>
                      <a:pt x="60" y="217"/>
                      <a:pt x="60" y="217"/>
                    </a:cubicBezTo>
                    <a:cubicBezTo>
                      <a:pt x="60" y="217"/>
                      <a:pt x="60" y="216"/>
                      <a:pt x="60" y="216"/>
                    </a:cubicBezTo>
                    <a:cubicBezTo>
                      <a:pt x="60" y="215"/>
                      <a:pt x="60" y="214"/>
                      <a:pt x="60" y="213"/>
                    </a:cubicBezTo>
                    <a:cubicBezTo>
                      <a:pt x="60" y="195"/>
                      <a:pt x="60" y="177"/>
                      <a:pt x="60" y="158"/>
                    </a:cubicBezTo>
                    <a:cubicBezTo>
                      <a:pt x="60" y="157"/>
                      <a:pt x="60" y="156"/>
                      <a:pt x="60" y="155"/>
                    </a:cubicBezTo>
                    <a:cubicBezTo>
                      <a:pt x="60" y="154"/>
                      <a:pt x="59" y="154"/>
                      <a:pt x="59" y="154"/>
                    </a:cubicBezTo>
                    <a:cubicBezTo>
                      <a:pt x="59" y="154"/>
                      <a:pt x="59" y="154"/>
                      <a:pt x="58" y="154"/>
                    </a:cubicBezTo>
                    <a:cubicBezTo>
                      <a:pt x="56" y="154"/>
                      <a:pt x="54" y="154"/>
                      <a:pt x="53" y="154"/>
                    </a:cubicBezTo>
                    <a:cubicBezTo>
                      <a:pt x="52" y="154"/>
                      <a:pt x="51" y="154"/>
                      <a:pt x="50" y="154"/>
                    </a:cubicBezTo>
                    <a:cubicBezTo>
                      <a:pt x="45" y="154"/>
                      <a:pt x="40" y="149"/>
                      <a:pt x="40" y="144"/>
                    </a:cubicBezTo>
                    <a:cubicBezTo>
                      <a:pt x="40" y="137"/>
                      <a:pt x="45" y="133"/>
                      <a:pt x="50" y="133"/>
                    </a:cubicBezTo>
                    <a:cubicBezTo>
                      <a:pt x="51" y="133"/>
                      <a:pt x="51" y="133"/>
                      <a:pt x="52" y="133"/>
                    </a:cubicBezTo>
                    <a:cubicBezTo>
                      <a:pt x="57" y="133"/>
                      <a:pt x="63" y="133"/>
                      <a:pt x="69" y="133"/>
                    </a:cubicBezTo>
                    <a:close/>
                    <a:moveTo>
                      <a:pt x="249" y="133"/>
                    </a:moveTo>
                    <a:cubicBezTo>
                      <a:pt x="250" y="133"/>
                      <a:pt x="251" y="133"/>
                      <a:pt x="253" y="133"/>
                    </a:cubicBezTo>
                    <a:cubicBezTo>
                      <a:pt x="257" y="133"/>
                      <a:pt x="261" y="137"/>
                      <a:pt x="261" y="142"/>
                    </a:cubicBezTo>
                    <a:cubicBezTo>
                      <a:pt x="261" y="143"/>
                      <a:pt x="261" y="143"/>
                      <a:pt x="261" y="144"/>
                    </a:cubicBezTo>
                    <a:cubicBezTo>
                      <a:pt x="261" y="156"/>
                      <a:pt x="261" y="168"/>
                      <a:pt x="261" y="180"/>
                    </a:cubicBez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1" y="191"/>
                      <a:pt x="261" y="202"/>
                      <a:pt x="261" y="213"/>
                    </a:cubicBezTo>
                    <a:cubicBezTo>
                      <a:pt x="261" y="214"/>
                      <a:pt x="261" y="215"/>
                      <a:pt x="261" y="216"/>
                    </a:cubicBezTo>
                    <a:cubicBezTo>
                      <a:pt x="261" y="217"/>
                      <a:pt x="262" y="218"/>
                      <a:pt x="263" y="218"/>
                    </a:cubicBezTo>
                    <a:cubicBezTo>
                      <a:pt x="264" y="218"/>
                      <a:pt x="265" y="218"/>
                      <a:pt x="267" y="218"/>
                    </a:cubicBezTo>
                    <a:cubicBezTo>
                      <a:pt x="269" y="218"/>
                      <a:pt x="270" y="218"/>
                      <a:pt x="272" y="218"/>
                    </a:cubicBezTo>
                    <a:cubicBezTo>
                      <a:pt x="277" y="218"/>
                      <a:pt x="281" y="221"/>
                      <a:pt x="282" y="225"/>
                    </a:cubicBezTo>
                    <a:cubicBezTo>
                      <a:pt x="284" y="232"/>
                      <a:pt x="279" y="238"/>
                      <a:pt x="274" y="239"/>
                    </a:cubicBezTo>
                    <a:cubicBezTo>
                      <a:pt x="272" y="239"/>
                      <a:pt x="271" y="239"/>
                      <a:pt x="270" y="239"/>
                    </a:cubicBezTo>
                    <a:cubicBezTo>
                      <a:pt x="257" y="239"/>
                      <a:pt x="243" y="239"/>
                      <a:pt x="230" y="239"/>
                    </a:cubicBezTo>
                    <a:cubicBezTo>
                      <a:pt x="229" y="239"/>
                      <a:pt x="228" y="239"/>
                      <a:pt x="227" y="239"/>
                    </a:cubicBezTo>
                    <a:cubicBezTo>
                      <a:pt x="223" y="238"/>
                      <a:pt x="219" y="234"/>
                      <a:pt x="218" y="230"/>
                    </a:cubicBezTo>
                    <a:cubicBezTo>
                      <a:pt x="217" y="226"/>
                      <a:pt x="219" y="221"/>
                      <a:pt x="224" y="219"/>
                    </a:cubicBezTo>
                    <a:cubicBezTo>
                      <a:pt x="226" y="218"/>
                      <a:pt x="227" y="218"/>
                      <a:pt x="229" y="218"/>
                    </a:cubicBezTo>
                    <a:cubicBezTo>
                      <a:pt x="232" y="218"/>
                      <a:pt x="234" y="218"/>
                      <a:pt x="237" y="218"/>
                    </a:cubicBezTo>
                    <a:cubicBezTo>
                      <a:pt x="238" y="218"/>
                      <a:pt x="239" y="218"/>
                      <a:pt x="239" y="217"/>
                    </a:cubicBezTo>
                    <a:cubicBezTo>
                      <a:pt x="239" y="217"/>
                      <a:pt x="240" y="217"/>
                      <a:pt x="240" y="217"/>
                    </a:cubicBezTo>
                    <a:cubicBezTo>
                      <a:pt x="240" y="217"/>
                      <a:pt x="240" y="216"/>
                      <a:pt x="240" y="216"/>
                    </a:cubicBezTo>
                    <a:cubicBezTo>
                      <a:pt x="240" y="215"/>
                      <a:pt x="240" y="214"/>
                      <a:pt x="240" y="213"/>
                    </a:cubicBezTo>
                    <a:cubicBezTo>
                      <a:pt x="240" y="195"/>
                      <a:pt x="240" y="177"/>
                      <a:pt x="240" y="158"/>
                    </a:cubicBezTo>
                    <a:cubicBezTo>
                      <a:pt x="240" y="157"/>
                      <a:pt x="240" y="156"/>
                      <a:pt x="240" y="155"/>
                    </a:cubicBezTo>
                    <a:cubicBezTo>
                      <a:pt x="240" y="154"/>
                      <a:pt x="239" y="154"/>
                      <a:pt x="239" y="154"/>
                    </a:cubicBezTo>
                    <a:cubicBezTo>
                      <a:pt x="239" y="154"/>
                      <a:pt x="239" y="154"/>
                      <a:pt x="238" y="154"/>
                    </a:cubicBezTo>
                    <a:cubicBezTo>
                      <a:pt x="236" y="154"/>
                      <a:pt x="234" y="154"/>
                      <a:pt x="233" y="154"/>
                    </a:cubicBezTo>
                    <a:cubicBezTo>
                      <a:pt x="232" y="154"/>
                      <a:pt x="231" y="154"/>
                      <a:pt x="230" y="154"/>
                    </a:cubicBezTo>
                    <a:cubicBezTo>
                      <a:pt x="225" y="154"/>
                      <a:pt x="220" y="149"/>
                      <a:pt x="220" y="144"/>
                    </a:cubicBezTo>
                    <a:cubicBezTo>
                      <a:pt x="220" y="137"/>
                      <a:pt x="225" y="133"/>
                      <a:pt x="230" y="133"/>
                    </a:cubicBezTo>
                    <a:cubicBezTo>
                      <a:pt x="231" y="133"/>
                      <a:pt x="231" y="133"/>
                      <a:pt x="232" y="133"/>
                    </a:cubicBezTo>
                    <a:cubicBezTo>
                      <a:pt x="237" y="133"/>
                      <a:pt x="243" y="133"/>
                      <a:pt x="249" y="133"/>
                    </a:cubicBezTo>
                    <a:close/>
                    <a:moveTo>
                      <a:pt x="340" y="133"/>
                    </a:moveTo>
                    <a:cubicBezTo>
                      <a:pt x="342" y="133"/>
                      <a:pt x="343" y="133"/>
                      <a:pt x="344" y="133"/>
                    </a:cubicBezTo>
                    <a:cubicBezTo>
                      <a:pt x="348" y="133"/>
                      <a:pt x="353" y="137"/>
                      <a:pt x="353" y="142"/>
                    </a:cubicBezTo>
                    <a:cubicBezTo>
                      <a:pt x="353" y="143"/>
                      <a:pt x="353" y="143"/>
                      <a:pt x="353" y="144"/>
                    </a:cubicBezTo>
                    <a:cubicBezTo>
                      <a:pt x="353" y="156"/>
                      <a:pt x="353" y="168"/>
                      <a:pt x="353" y="180"/>
                    </a:cubicBezTo>
                    <a:cubicBezTo>
                      <a:pt x="353" y="180"/>
                      <a:pt x="353" y="180"/>
                      <a:pt x="353" y="180"/>
                    </a:cubicBezTo>
                    <a:cubicBezTo>
                      <a:pt x="353" y="191"/>
                      <a:pt x="353" y="202"/>
                      <a:pt x="353" y="213"/>
                    </a:cubicBezTo>
                    <a:cubicBezTo>
                      <a:pt x="353" y="214"/>
                      <a:pt x="353" y="215"/>
                      <a:pt x="353" y="216"/>
                    </a:cubicBezTo>
                    <a:cubicBezTo>
                      <a:pt x="353" y="217"/>
                      <a:pt x="354" y="218"/>
                      <a:pt x="354" y="218"/>
                    </a:cubicBezTo>
                    <a:cubicBezTo>
                      <a:pt x="356" y="218"/>
                      <a:pt x="357" y="218"/>
                      <a:pt x="358" y="218"/>
                    </a:cubicBezTo>
                    <a:cubicBezTo>
                      <a:pt x="360" y="218"/>
                      <a:pt x="362" y="218"/>
                      <a:pt x="364" y="218"/>
                    </a:cubicBezTo>
                    <a:cubicBezTo>
                      <a:pt x="368" y="218"/>
                      <a:pt x="372" y="221"/>
                      <a:pt x="374" y="225"/>
                    </a:cubicBezTo>
                    <a:cubicBezTo>
                      <a:pt x="376" y="232"/>
                      <a:pt x="370" y="238"/>
                      <a:pt x="365" y="239"/>
                    </a:cubicBezTo>
                    <a:cubicBezTo>
                      <a:pt x="364" y="239"/>
                      <a:pt x="363" y="239"/>
                      <a:pt x="362" y="239"/>
                    </a:cubicBezTo>
                    <a:cubicBezTo>
                      <a:pt x="348" y="239"/>
                      <a:pt x="335" y="239"/>
                      <a:pt x="321" y="239"/>
                    </a:cubicBezTo>
                    <a:cubicBezTo>
                      <a:pt x="321" y="239"/>
                      <a:pt x="320" y="239"/>
                      <a:pt x="319" y="239"/>
                    </a:cubicBezTo>
                    <a:cubicBezTo>
                      <a:pt x="314" y="238"/>
                      <a:pt x="310" y="234"/>
                      <a:pt x="309" y="230"/>
                    </a:cubicBezTo>
                    <a:cubicBezTo>
                      <a:pt x="309" y="226"/>
                      <a:pt x="311" y="221"/>
                      <a:pt x="316" y="219"/>
                    </a:cubicBezTo>
                    <a:cubicBezTo>
                      <a:pt x="317" y="218"/>
                      <a:pt x="319" y="218"/>
                      <a:pt x="320" y="218"/>
                    </a:cubicBezTo>
                    <a:cubicBezTo>
                      <a:pt x="323" y="218"/>
                      <a:pt x="326" y="218"/>
                      <a:pt x="329" y="218"/>
                    </a:cubicBezTo>
                    <a:cubicBezTo>
                      <a:pt x="329" y="218"/>
                      <a:pt x="330" y="218"/>
                      <a:pt x="331" y="217"/>
                    </a:cubicBezTo>
                    <a:cubicBezTo>
                      <a:pt x="331" y="217"/>
                      <a:pt x="331" y="217"/>
                      <a:pt x="331" y="217"/>
                    </a:cubicBezTo>
                    <a:cubicBezTo>
                      <a:pt x="332" y="217"/>
                      <a:pt x="332" y="216"/>
                      <a:pt x="332" y="216"/>
                    </a:cubicBezTo>
                    <a:cubicBezTo>
                      <a:pt x="332" y="215"/>
                      <a:pt x="332" y="214"/>
                      <a:pt x="332" y="213"/>
                    </a:cubicBezTo>
                    <a:cubicBezTo>
                      <a:pt x="332" y="195"/>
                      <a:pt x="332" y="177"/>
                      <a:pt x="332" y="158"/>
                    </a:cubicBezTo>
                    <a:cubicBezTo>
                      <a:pt x="332" y="157"/>
                      <a:pt x="332" y="156"/>
                      <a:pt x="331" y="155"/>
                    </a:cubicBezTo>
                    <a:cubicBezTo>
                      <a:pt x="331" y="154"/>
                      <a:pt x="331" y="154"/>
                      <a:pt x="331" y="154"/>
                    </a:cubicBezTo>
                    <a:cubicBezTo>
                      <a:pt x="330" y="154"/>
                      <a:pt x="330" y="154"/>
                      <a:pt x="330" y="154"/>
                    </a:cubicBezTo>
                    <a:cubicBezTo>
                      <a:pt x="328" y="154"/>
                      <a:pt x="326" y="154"/>
                      <a:pt x="324" y="154"/>
                    </a:cubicBezTo>
                    <a:cubicBezTo>
                      <a:pt x="323" y="154"/>
                      <a:pt x="322" y="154"/>
                      <a:pt x="321" y="154"/>
                    </a:cubicBezTo>
                    <a:cubicBezTo>
                      <a:pt x="317" y="154"/>
                      <a:pt x="312" y="149"/>
                      <a:pt x="312" y="144"/>
                    </a:cubicBezTo>
                    <a:cubicBezTo>
                      <a:pt x="312" y="137"/>
                      <a:pt x="317" y="133"/>
                      <a:pt x="322" y="133"/>
                    </a:cubicBezTo>
                    <a:cubicBezTo>
                      <a:pt x="322" y="133"/>
                      <a:pt x="323" y="133"/>
                      <a:pt x="323" y="133"/>
                    </a:cubicBezTo>
                    <a:cubicBezTo>
                      <a:pt x="329" y="133"/>
                      <a:pt x="335" y="133"/>
                      <a:pt x="340" y="133"/>
                    </a:cubicBezTo>
                    <a:close/>
                    <a:moveTo>
                      <a:pt x="127" y="261"/>
                    </a:moveTo>
                    <a:cubicBezTo>
                      <a:pt x="129" y="261"/>
                      <a:pt x="130" y="261"/>
                      <a:pt x="131" y="261"/>
                    </a:cubicBezTo>
                    <a:cubicBezTo>
                      <a:pt x="135" y="261"/>
                      <a:pt x="140" y="266"/>
                      <a:pt x="140" y="270"/>
                    </a:cubicBezTo>
                    <a:cubicBezTo>
                      <a:pt x="140" y="271"/>
                      <a:pt x="140" y="271"/>
                      <a:pt x="140" y="272"/>
                    </a:cubicBezTo>
                    <a:cubicBezTo>
                      <a:pt x="140" y="284"/>
                      <a:pt x="140" y="296"/>
                      <a:pt x="140" y="308"/>
                    </a:cubicBezTo>
                    <a:cubicBezTo>
                      <a:pt x="140" y="308"/>
                      <a:pt x="140" y="308"/>
                      <a:pt x="140" y="308"/>
                    </a:cubicBezTo>
                    <a:cubicBezTo>
                      <a:pt x="140" y="319"/>
                      <a:pt x="140" y="330"/>
                      <a:pt x="140" y="341"/>
                    </a:cubicBezTo>
                    <a:cubicBezTo>
                      <a:pt x="140" y="342"/>
                      <a:pt x="140" y="343"/>
                      <a:pt x="140" y="344"/>
                    </a:cubicBezTo>
                    <a:cubicBezTo>
                      <a:pt x="140" y="345"/>
                      <a:pt x="140" y="346"/>
                      <a:pt x="141" y="346"/>
                    </a:cubicBezTo>
                    <a:cubicBezTo>
                      <a:pt x="143" y="346"/>
                      <a:pt x="144" y="346"/>
                      <a:pt x="145" y="346"/>
                    </a:cubicBezTo>
                    <a:cubicBezTo>
                      <a:pt x="147" y="346"/>
                      <a:pt x="149" y="346"/>
                      <a:pt x="151" y="346"/>
                    </a:cubicBezTo>
                    <a:cubicBezTo>
                      <a:pt x="155" y="346"/>
                      <a:pt x="159" y="349"/>
                      <a:pt x="161" y="353"/>
                    </a:cubicBezTo>
                    <a:cubicBezTo>
                      <a:pt x="163" y="360"/>
                      <a:pt x="157" y="366"/>
                      <a:pt x="152" y="367"/>
                    </a:cubicBezTo>
                    <a:cubicBezTo>
                      <a:pt x="151" y="367"/>
                      <a:pt x="150" y="367"/>
                      <a:pt x="149" y="367"/>
                    </a:cubicBezTo>
                    <a:cubicBezTo>
                      <a:pt x="135" y="367"/>
                      <a:pt x="122" y="367"/>
                      <a:pt x="108" y="367"/>
                    </a:cubicBezTo>
                    <a:cubicBezTo>
                      <a:pt x="107" y="367"/>
                      <a:pt x="107" y="367"/>
                      <a:pt x="106" y="367"/>
                    </a:cubicBezTo>
                    <a:cubicBezTo>
                      <a:pt x="101" y="366"/>
                      <a:pt x="97" y="362"/>
                      <a:pt x="96" y="358"/>
                    </a:cubicBezTo>
                    <a:cubicBezTo>
                      <a:pt x="96" y="354"/>
                      <a:pt x="98" y="349"/>
                      <a:pt x="103" y="347"/>
                    </a:cubicBezTo>
                    <a:cubicBezTo>
                      <a:pt x="104" y="346"/>
                      <a:pt x="106" y="346"/>
                      <a:pt x="107" y="346"/>
                    </a:cubicBezTo>
                    <a:cubicBezTo>
                      <a:pt x="110" y="346"/>
                      <a:pt x="113" y="346"/>
                      <a:pt x="116" y="346"/>
                    </a:cubicBezTo>
                    <a:cubicBezTo>
                      <a:pt x="116" y="346"/>
                      <a:pt x="117" y="346"/>
                      <a:pt x="118" y="345"/>
                    </a:cubicBezTo>
                    <a:cubicBezTo>
                      <a:pt x="118" y="345"/>
                      <a:pt x="118" y="345"/>
                      <a:pt x="118" y="345"/>
                    </a:cubicBezTo>
                    <a:cubicBezTo>
                      <a:pt x="118" y="345"/>
                      <a:pt x="118" y="345"/>
                      <a:pt x="118" y="344"/>
                    </a:cubicBezTo>
                    <a:cubicBezTo>
                      <a:pt x="118" y="343"/>
                      <a:pt x="118" y="342"/>
                      <a:pt x="118" y="341"/>
                    </a:cubicBezTo>
                    <a:cubicBezTo>
                      <a:pt x="118" y="323"/>
                      <a:pt x="118" y="305"/>
                      <a:pt x="118" y="287"/>
                    </a:cubicBezTo>
                    <a:cubicBezTo>
                      <a:pt x="118" y="285"/>
                      <a:pt x="118" y="284"/>
                      <a:pt x="118" y="283"/>
                    </a:cubicBezTo>
                    <a:cubicBezTo>
                      <a:pt x="118" y="283"/>
                      <a:pt x="118" y="282"/>
                      <a:pt x="118" y="282"/>
                    </a:cubicBezTo>
                    <a:cubicBezTo>
                      <a:pt x="117" y="282"/>
                      <a:pt x="117" y="282"/>
                      <a:pt x="117" y="282"/>
                    </a:cubicBezTo>
                    <a:cubicBezTo>
                      <a:pt x="115" y="282"/>
                      <a:pt x="113" y="282"/>
                      <a:pt x="111" y="282"/>
                    </a:cubicBezTo>
                    <a:cubicBezTo>
                      <a:pt x="110" y="282"/>
                      <a:pt x="109" y="282"/>
                      <a:pt x="108" y="282"/>
                    </a:cubicBezTo>
                    <a:cubicBezTo>
                      <a:pt x="104" y="282"/>
                      <a:pt x="99" y="278"/>
                      <a:pt x="99" y="272"/>
                    </a:cubicBezTo>
                    <a:cubicBezTo>
                      <a:pt x="99" y="266"/>
                      <a:pt x="104" y="261"/>
                      <a:pt x="109" y="261"/>
                    </a:cubicBezTo>
                    <a:cubicBezTo>
                      <a:pt x="109" y="261"/>
                      <a:pt x="110" y="261"/>
                      <a:pt x="110" y="261"/>
                    </a:cubicBezTo>
                    <a:cubicBezTo>
                      <a:pt x="116" y="261"/>
                      <a:pt x="122" y="261"/>
                      <a:pt x="127" y="261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FC3DE40-233D-894E-8CFD-E3B2CD34807E}"/>
              </a:ext>
            </a:extLst>
          </p:cNvPr>
          <p:cNvSpPr/>
          <p:nvPr/>
        </p:nvSpPr>
        <p:spPr>
          <a:xfrm>
            <a:off x="528991" y="1234988"/>
            <a:ext cx="210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600" dirty="0">
                <a:solidFill>
                  <a:srgbClr val="6EBE4A"/>
                </a:solidFill>
                <a:latin typeface="CiscoSansTT Light" charset="0"/>
                <a:ea typeface="CiscoSansTT Light" charset="0"/>
                <a:cs typeface="CiscoSansTT Light" charset="0"/>
              </a:rPr>
              <a:t>Establish Trust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F32A-DD88-5F44-9170-7979942803E2}"/>
              </a:ext>
            </a:extLst>
          </p:cNvPr>
          <p:cNvSpPr/>
          <p:nvPr/>
        </p:nvSpPr>
        <p:spPr>
          <a:xfrm>
            <a:off x="3240836" y="1234988"/>
            <a:ext cx="2372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600" dirty="0">
                <a:solidFill>
                  <a:srgbClr val="00BCEB"/>
                </a:solidFill>
                <a:latin typeface="CiscoSansTT Light" charset="0"/>
                <a:ea typeface="CiscoSansTT Light" charset="0"/>
                <a:cs typeface="CiscoSansTT Light" charset="0"/>
              </a:rPr>
              <a:t>Establish SD-Perimeter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677442-B456-7849-BCD8-46398E6CFEB7}"/>
              </a:ext>
            </a:extLst>
          </p:cNvPr>
          <p:cNvSpPr/>
          <p:nvPr/>
        </p:nvSpPr>
        <p:spPr>
          <a:xfrm>
            <a:off x="6217531" y="1234988"/>
            <a:ext cx="1941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>
              <a:spcAft>
                <a:spcPts val="300"/>
              </a:spcAft>
              <a:defRPr/>
            </a:pPr>
            <a:r>
              <a:rPr lang="en-US" sz="1600" dirty="0">
                <a:solidFill>
                  <a:srgbClr val="676767"/>
                </a:solidFill>
                <a:latin typeface="CiscoSansTT Light" charset="0"/>
                <a:ea typeface="CiscoSansTT Light" charset="0"/>
                <a:cs typeface="CiscoSansTT Light" charset="0"/>
              </a:rPr>
              <a:t>Manage Risk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E085DE-1722-FF4D-A23E-07AC02E011A9}"/>
              </a:ext>
            </a:extLst>
          </p:cNvPr>
          <p:cNvGrpSpPr>
            <a:grpSpLocks noChangeAspect="1"/>
          </p:cNvGrpSpPr>
          <p:nvPr/>
        </p:nvGrpSpPr>
        <p:grpSpPr>
          <a:xfrm>
            <a:off x="3901292" y="1586408"/>
            <a:ext cx="1037791" cy="1037791"/>
            <a:chOff x="6405562" y="824413"/>
            <a:chExt cx="914400" cy="9144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BDA580-0EF8-8244-BAB0-219B01FA00CA}"/>
                </a:ext>
              </a:extLst>
            </p:cNvPr>
            <p:cNvSpPr/>
            <p:nvPr/>
          </p:nvSpPr>
          <p:spPr>
            <a:xfrm>
              <a:off x="6405562" y="824413"/>
              <a:ext cx="914400" cy="9144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57">
                <a:defRPr/>
              </a:pPr>
              <a:endParaRPr lang="en-US" sz="1400" kern="0">
                <a:solidFill>
                  <a:srgbClr val="676767"/>
                </a:solidFill>
                <a:latin typeface="Arial"/>
                <a:ea typeface=""/>
                <a:cs typeface=""/>
              </a:endParaRPr>
            </a:p>
          </p:txBody>
        </p: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68285AC-82B2-F944-8307-3D27DD0BD6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663692" y="1034859"/>
              <a:ext cx="398140" cy="493508"/>
              <a:chOff x="1556" y="444"/>
              <a:chExt cx="1027" cy="1273"/>
            </a:xfrm>
            <a:solidFill>
              <a:schemeClr val="tx2"/>
            </a:solidFill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022F95D7-BB7C-7F45-94C0-9B25A4013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444"/>
                <a:ext cx="1027" cy="1273"/>
              </a:xfrm>
              <a:custGeom>
                <a:avLst/>
                <a:gdLst>
                  <a:gd name="T0" fmla="*/ 36 w 432"/>
                  <a:gd name="T1" fmla="*/ 0 h 536"/>
                  <a:gd name="T2" fmla="*/ 0 w 432"/>
                  <a:gd name="T3" fmla="*/ 36 h 536"/>
                  <a:gd name="T4" fmla="*/ 0 w 432"/>
                  <a:gd name="T5" fmla="*/ 500 h 536"/>
                  <a:gd name="T6" fmla="*/ 36 w 432"/>
                  <a:gd name="T7" fmla="*/ 536 h 536"/>
                  <a:gd name="T8" fmla="*/ 396 w 432"/>
                  <a:gd name="T9" fmla="*/ 536 h 536"/>
                  <a:gd name="T10" fmla="*/ 432 w 432"/>
                  <a:gd name="T11" fmla="*/ 500 h 536"/>
                  <a:gd name="T12" fmla="*/ 432 w 432"/>
                  <a:gd name="T13" fmla="*/ 135 h 536"/>
                  <a:gd name="T14" fmla="*/ 299 w 432"/>
                  <a:gd name="T15" fmla="*/ 0 h 536"/>
                  <a:gd name="T16" fmla="*/ 36 w 432"/>
                  <a:gd name="T17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536">
                    <a:moveTo>
                      <a:pt x="36" y="0"/>
                    </a:moveTo>
                    <a:cubicBezTo>
                      <a:pt x="16" y="0"/>
                      <a:pt x="0" y="16"/>
                      <a:pt x="0" y="36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0" y="520"/>
                      <a:pt x="16" y="536"/>
                      <a:pt x="36" y="536"/>
                    </a:cubicBezTo>
                    <a:cubicBezTo>
                      <a:pt x="396" y="536"/>
                      <a:pt x="396" y="536"/>
                      <a:pt x="396" y="536"/>
                    </a:cubicBezTo>
                    <a:cubicBezTo>
                      <a:pt x="415" y="536"/>
                      <a:pt x="432" y="520"/>
                      <a:pt x="432" y="500"/>
                    </a:cubicBezTo>
                    <a:cubicBezTo>
                      <a:pt x="432" y="135"/>
                      <a:pt x="432" y="135"/>
                      <a:pt x="432" y="135"/>
                    </a:cubicBezTo>
                    <a:cubicBezTo>
                      <a:pt x="299" y="0"/>
                      <a:pt x="299" y="0"/>
                      <a:pt x="299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601ACB0B-B5C9-2A4F-8F1B-56190E1E6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684"/>
                <a:ext cx="456" cy="95"/>
              </a:xfrm>
              <a:custGeom>
                <a:avLst/>
                <a:gdLst>
                  <a:gd name="T0" fmla="*/ 172 w 192"/>
                  <a:gd name="T1" fmla="*/ 40 h 40"/>
                  <a:gd name="T2" fmla="*/ 20 w 192"/>
                  <a:gd name="T3" fmla="*/ 40 h 40"/>
                  <a:gd name="T4" fmla="*/ 0 w 192"/>
                  <a:gd name="T5" fmla="*/ 20 h 40"/>
                  <a:gd name="T6" fmla="*/ 20 w 192"/>
                  <a:gd name="T7" fmla="*/ 0 h 40"/>
                  <a:gd name="T8" fmla="*/ 172 w 192"/>
                  <a:gd name="T9" fmla="*/ 0 h 40"/>
                  <a:gd name="T10" fmla="*/ 192 w 192"/>
                  <a:gd name="T11" fmla="*/ 20 h 40"/>
                  <a:gd name="T12" fmla="*/ 172 w 19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40">
                    <a:moveTo>
                      <a:pt x="172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83" y="0"/>
                      <a:pt x="192" y="9"/>
                      <a:pt x="192" y="20"/>
                    </a:cubicBezTo>
                    <a:cubicBezTo>
                      <a:pt x="192" y="31"/>
                      <a:pt x="183" y="40"/>
                      <a:pt x="172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FC2AB516-EAF5-5245-8933-B28481FCB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918"/>
                <a:ext cx="732" cy="95"/>
              </a:xfrm>
              <a:custGeom>
                <a:avLst/>
                <a:gdLst>
                  <a:gd name="T0" fmla="*/ 288 w 308"/>
                  <a:gd name="T1" fmla="*/ 40 h 40"/>
                  <a:gd name="T2" fmla="*/ 20 w 308"/>
                  <a:gd name="T3" fmla="*/ 40 h 40"/>
                  <a:gd name="T4" fmla="*/ 0 w 308"/>
                  <a:gd name="T5" fmla="*/ 20 h 40"/>
                  <a:gd name="T6" fmla="*/ 20 w 308"/>
                  <a:gd name="T7" fmla="*/ 0 h 40"/>
                  <a:gd name="T8" fmla="*/ 288 w 308"/>
                  <a:gd name="T9" fmla="*/ 0 h 40"/>
                  <a:gd name="T10" fmla="*/ 308 w 308"/>
                  <a:gd name="T11" fmla="*/ 20 h 40"/>
                  <a:gd name="T12" fmla="*/ 288 w 308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" h="40">
                    <a:moveTo>
                      <a:pt x="288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9" y="0"/>
                      <a:pt x="308" y="9"/>
                      <a:pt x="308" y="20"/>
                    </a:cubicBezTo>
                    <a:cubicBezTo>
                      <a:pt x="308" y="31"/>
                      <a:pt x="299" y="40"/>
                      <a:pt x="288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D63B4495-BB20-CC46-8199-606D9E912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153"/>
                <a:ext cx="732" cy="95"/>
              </a:xfrm>
              <a:custGeom>
                <a:avLst/>
                <a:gdLst>
                  <a:gd name="T0" fmla="*/ 288 w 308"/>
                  <a:gd name="T1" fmla="*/ 40 h 40"/>
                  <a:gd name="T2" fmla="*/ 20 w 308"/>
                  <a:gd name="T3" fmla="*/ 40 h 40"/>
                  <a:gd name="T4" fmla="*/ 0 w 308"/>
                  <a:gd name="T5" fmla="*/ 20 h 40"/>
                  <a:gd name="T6" fmla="*/ 20 w 308"/>
                  <a:gd name="T7" fmla="*/ 0 h 40"/>
                  <a:gd name="T8" fmla="*/ 288 w 308"/>
                  <a:gd name="T9" fmla="*/ 0 h 40"/>
                  <a:gd name="T10" fmla="*/ 308 w 308"/>
                  <a:gd name="T11" fmla="*/ 20 h 40"/>
                  <a:gd name="T12" fmla="*/ 288 w 308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" h="40">
                    <a:moveTo>
                      <a:pt x="288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9" y="0"/>
                      <a:pt x="308" y="9"/>
                      <a:pt x="308" y="20"/>
                    </a:cubicBezTo>
                    <a:cubicBezTo>
                      <a:pt x="308" y="31"/>
                      <a:pt x="299" y="40"/>
                      <a:pt x="288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A4D9926E-4D53-1B4E-837F-5564F3A05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387"/>
                <a:ext cx="732" cy="95"/>
              </a:xfrm>
              <a:custGeom>
                <a:avLst/>
                <a:gdLst>
                  <a:gd name="T0" fmla="*/ 288 w 308"/>
                  <a:gd name="T1" fmla="*/ 40 h 40"/>
                  <a:gd name="T2" fmla="*/ 20 w 308"/>
                  <a:gd name="T3" fmla="*/ 40 h 40"/>
                  <a:gd name="T4" fmla="*/ 0 w 308"/>
                  <a:gd name="T5" fmla="*/ 20 h 40"/>
                  <a:gd name="T6" fmla="*/ 20 w 308"/>
                  <a:gd name="T7" fmla="*/ 0 h 40"/>
                  <a:gd name="T8" fmla="*/ 288 w 308"/>
                  <a:gd name="T9" fmla="*/ 0 h 40"/>
                  <a:gd name="T10" fmla="*/ 308 w 308"/>
                  <a:gd name="T11" fmla="*/ 20 h 40"/>
                  <a:gd name="T12" fmla="*/ 288 w 308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" h="40">
                    <a:moveTo>
                      <a:pt x="288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9" y="0"/>
                      <a:pt x="308" y="9"/>
                      <a:pt x="308" y="20"/>
                    </a:cubicBezTo>
                    <a:cubicBezTo>
                      <a:pt x="308" y="31"/>
                      <a:pt x="299" y="40"/>
                      <a:pt x="288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5E8F1957-13DF-534B-BF89-822201D8B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444"/>
                <a:ext cx="316" cy="320"/>
              </a:xfrm>
              <a:custGeom>
                <a:avLst/>
                <a:gdLst>
                  <a:gd name="T0" fmla="*/ 133 w 133"/>
                  <a:gd name="T1" fmla="*/ 135 h 135"/>
                  <a:gd name="T2" fmla="*/ 0 w 133"/>
                  <a:gd name="T3" fmla="*/ 0 h 135"/>
                  <a:gd name="T4" fmla="*/ 0 w 133"/>
                  <a:gd name="T5" fmla="*/ 0 h 135"/>
                  <a:gd name="T6" fmla="*/ 0 w 133"/>
                  <a:gd name="T7" fmla="*/ 99 h 135"/>
                  <a:gd name="T8" fmla="*/ 36 w 133"/>
                  <a:gd name="T9" fmla="*/ 135 h 135"/>
                  <a:gd name="T10" fmla="*/ 133 w 133"/>
                  <a:gd name="T1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135">
                    <a:moveTo>
                      <a:pt x="133" y="13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19"/>
                      <a:pt x="17" y="135"/>
                      <a:pt x="36" y="135"/>
                    </a:cubicBezTo>
                    <a:cubicBezTo>
                      <a:pt x="133" y="135"/>
                      <a:pt x="133" y="135"/>
                      <a:pt x="133" y="13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4652E2-E61C-B744-A769-D263191837A7}"/>
              </a:ext>
            </a:extLst>
          </p:cNvPr>
          <p:cNvGrpSpPr/>
          <p:nvPr/>
        </p:nvGrpSpPr>
        <p:grpSpPr>
          <a:xfrm>
            <a:off x="1140383" y="1618852"/>
            <a:ext cx="1022863" cy="1009687"/>
            <a:chOff x="1140382" y="1757081"/>
            <a:chExt cx="1264899" cy="124860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EB9A94-A740-5A47-B440-A9C1B9061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0382" y="1757081"/>
              <a:ext cx="1264899" cy="12486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30" name="Freeform 690">
              <a:extLst>
                <a:ext uri="{FF2B5EF4-FFF2-40B4-BE49-F238E27FC236}">
                  <a16:creationId xmlns:a16="http://schemas.microsoft.com/office/drawing/2014/main" id="{AC9EBA15-BCE1-AA44-B041-505B71FE36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1100" y="2205256"/>
              <a:ext cx="362194" cy="352254"/>
            </a:xfrm>
            <a:custGeom>
              <a:avLst/>
              <a:gdLst>
                <a:gd name="T0" fmla="*/ 83 w 90"/>
                <a:gd name="T1" fmla="*/ 4 h 86"/>
                <a:gd name="T2" fmla="*/ 83 w 90"/>
                <a:gd name="T3" fmla="*/ 4 h 86"/>
                <a:gd name="T4" fmla="*/ 66 w 90"/>
                <a:gd name="T5" fmla="*/ 7 h 86"/>
                <a:gd name="T6" fmla="*/ 37 w 90"/>
                <a:gd name="T7" fmla="*/ 52 h 86"/>
                <a:gd name="T8" fmla="*/ 25 w 90"/>
                <a:gd name="T9" fmla="*/ 34 h 86"/>
                <a:gd name="T10" fmla="*/ 8 w 90"/>
                <a:gd name="T11" fmla="*/ 30 h 86"/>
                <a:gd name="T12" fmla="*/ 4 w 90"/>
                <a:gd name="T13" fmla="*/ 48 h 86"/>
                <a:gd name="T14" fmla="*/ 26 w 90"/>
                <a:gd name="T15" fmla="*/ 81 h 86"/>
                <a:gd name="T16" fmla="*/ 31 w 90"/>
                <a:gd name="T17" fmla="*/ 85 h 86"/>
                <a:gd name="T18" fmla="*/ 36 w 90"/>
                <a:gd name="T19" fmla="*/ 86 h 86"/>
                <a:gd name="T20" fmla="*/ 36 w 90"/>
                <a:gd name="T21" fmla="*/ 86 h 86"/>
                <a:gd name="T22" fmla="*/ 36 w 90"/>
                <a:gd name="T23" fmla="*/ 86 h 86"/>
                <a:gd name="T24" fmla="*/ 37 w 90"/>
                <a:gd name="T25" fmla="*/ 86 h 86"/>
                <a:gd name="T26" fmla="*/ 37 w 90"/>
                <a:gd name="T27" fmla="*/ 86 h 86"/>
                <a:gd name="T28" fmla="*/ 37 w 90"/>
                <a:gd name="T29" fmla="*/ 86 h 86"/>
                <a:gd name="T30" fmla="*/ 37 w 90"/>
                <a:gd name="T31" fmla="*/ 86 h 86"/>
                <a:gd name="T32" fmla="*/ 42 w 90"/>
                <a:gd name="T33" fmla="*/ 85 h 86"/>
                <a:gd name="T34" fmla="*/ 47 w 90"/>
                <a:gd name="T35" fmla="*/ 81 h 86"/>
                <a:gd name="T36" fmla="*/ 87 w 90"/>
                <a:gd name="T37" fmla="*/ 21 h 86"/>
                <a:gd name="T38" fmla="*/ 83 w 90"/>
                <a:gd name="T39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86">
                  <a:moveTo>
                    <a:pt x="83" y="4"/>
                  </a:moveTo>
                  <a:cubicBezTo>
                    <a:pt x="83" y="4"/>
                    <a:pt x="83" y="4"/>
                    <a:pt x="83" y="4"/>
                  </a:cubicBezTo>
                  <a:cubicBezTo>
                    <a:pt x="78" y="0"/>
                    <a:pt x="70" y="2"/>
                    <a:pt x="66" y="7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1" y="28"/>
                    <a:pt x="13" y="27"/>
                    <a:pt x="8" y="30"/>
                  </a:cubicBezTo>
                  <a:cubicBezTo>
                    <a:pt x="2" y="34"/>
                    <a:pt x="0" y="42"/>
                    <a:pt x="4" y="48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7" y="83"/>
                    <a:pt x="29" y="84"/>
                    <a:pt x="31" y="85"/>
                  </a:cubicBezTo>
                  <a:cubicBezTo>
                    <a:pt x="33" y="86"/>
                    <a:pt x="34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9" y="86"/>
                    <a:pt x="40" y="86"/>
                    <a:pt x="42" y="85"/>
                  </a:cubicBezTo>
                  <a:cubicBezTo>
                    <a:pt x="44" y="84"/>
                    <a:pt x="46" y="83"/>
                    <a:pt x="47" y="8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90" y="15"/>
                    <a:pt x="89" y="8"/>
                    <a:pt x="83" y="4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3BBA059-B9F6-A544-88EC-8A92DDB9E080}"/>
                </a:ext>
              </a:extLst>
            </p:cNvPr>
            <p:cNvGrpSpPr>
              <a:grpSpLocks noChangeAspect="1"/>
            </p:cNvGrpSpPr>
            <p:nvPr/>
          </p:nvGrpSpPr>
          <p:grpSpPr>
            <a:xfrm rot="524855" flipH="1">
              <a:off x="1362391" y="1851531"/>
              <a:ext cx="833594" cy="930916"/>
              <a:chOff x="2082800" y="1027114"/>
              <a:chExt cx="1250950" cy="1397000"/>
            </a:xfrm>
            <a:solidFill>
              <a:schemeClr val="accent2"/>
            </a:solidFill>
          </p:grpSpPr>
          <p:sp>
            <p:nvSpPr>
              <p:cNvPr id="32" name="Freeform 94">
                <a:extLst>
                  <a:ext uri="{FF2B5EF4-FFF2-40B4-BE49-F238E27FC236}">
                    <a16:creationId xmlns:a16="http://schemas.microsoft.com/office/drawing/2014/main" id="{5C91460A-87AA-0A45-8702-E2A694ACF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063" y="1273176"/>
                <a:ext cx="263525" cy="239713"/>
              </a:xfrm>
              <a:custGeom>
                <a:avLst/>
                <a:gdLst>
                  <a:gd name="T0" fmla="*/ 0 w 150"/>
                  <a:gd name="T1" fmla="*/ 0 h 137"/>
                  <a:gd name="T2" fmla="*/ 81 w 150"/>
                  <a:gd name="T3" fmla="*/ 121 h 137"/>
                  <a:gd name="T4" fmla="*/ 110 w 150"/>
                  <a:gd name="T5" fmla="*/ 137 h 137"/>
                  <a:gd name="T6" fmla="*/ 130 w 150"/>
                  <a:gd name="T7" fmla="*/ 131 h 137"/>
                  <a:gd name="T8" fmla="*/ 139 w 150"/>
                  <a:gd name="T9" fmla="*/ 82 h 137"/>
                  <a:gd name="T10" fmla="*/ 99 w 150"/>
                  <a:gd name="T11" fmla="*/ 22 h 137"/>
                  <a:gd name="T12" fmla="*/ 27 w 150"/>
                  <a:gd name="T13" fmla="*/ 13 h 137"/>
                  <a:gd name="T14" fmla="*/ 0 w 150"/>
                  <a:gd name="T1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37">
                    <a:moveTo>
                      <a:pt x="0" y="0"/>
                    </a:moveTo>
                    <a:cubicBezTo>
                      <a:pt x="81" y="121"/>
                      <a:pt x="81" y="121"/>
                      <a:pt x="81" y="121"/>
                    </a:cubicBezTo>
                    <a:cubicBezTo>
                      <a:pt x="87" y="131"/>
                      <a:pt x="99" y="137"/>
                      <a:pt x="110" y="137"/>
                    </a:cubicBezTo>
                    <a:cubicBezTo>
                      <a:pt x="117" y="137"/>
                      <a:pt x="124" y="135"/>
                      <a:pt x="130" y="131"/>
                    </a:cubicBezTo>
                    <a:cubicBezTo>
                      <a:pt x="146" y="120"/>
                      <a:pt x="150" y="98"/>
                      <a:pt x="139" y="82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76" y="16"/>
                      <a:pt x="52" y="13"/>
                      <a:pt x="27" y="13"/>
                    </a:cubicBezTo>
                    <a:cubicBezTo>
                      <a:pt x="16" y="13"/>
                      <a:pt x="6" y="8"/>
                      <a:pt x="0" y="0"/>
                    </a:cubicBezTo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33" name="Freeform 95">
                <a:extLst>
                  <a:ext uri="{FF2B5EF4-FFF2-40B4-BE49-F238E27FC236}">
                    <a16:creationId xmlns:a16="http://schemas.microsoft.com/office/drawing/2014/main" id="{B68F7190-4278-9140-BFD2-5798EB5B4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6363" y="1027114"/>
                <a:ext cx="349250" cy="206375"/>
              </a:xfrm>
              <a:custGeom>
                <a:avLst/>
                <a:gdLst>
                  <a:gd name="T0" fmla="*/ 160 w 200"/>
                  <a:gd name="T1" fmla="*/ 0 h 118"/>
                  <a:gd name="T2" fmla="*/ 140 w 200"/>
                  <a:gd name="T3" fmla="*/ 6 h 118"/>
                  <a:gd name="T4" fmla="*/ 15 w 200"/>
                  <a:gd name="T5" fmla="*/ 89 h 118"/>
                  <a:gd name="T6" fmla="*/ 0 w 200"/>
                  <a:gd name="T7" fmla="*/ 118 h 118"/>
                  <a:gd name="T8" fmla="*/ 15 w 200"/>
                  <a:gd name="T9" fmla="*/ 89 h 118"/>
                  <a:gd name="T10" fmla="*/ 35 w 200"/>
                  <a:gd name="T11" fmla="*/ 83 h 118"/>
                  <a:gd name="T12" fmla="*/ 42 w 200"/>
                  <a:gd name="T13" fmla="*/ 83 h 118"/>
                  <a:gd name="T14" fmla="*/ 131 w 200"/>
                  <a:gd name="T15" fmla="*/ 96 h 118"/>
                  <a:gd name="T16" fmla="*/ 179 w 200"/>
                  <a:gd name="T17" fmla="*/ 64 h 118"/>
                  <a:gd name="T18" fmla="*/ 189 w 200"/>
                  <a:gd name="T19" fmla="*/ 15 h 118"/>
                  <a:gd name="T20" fmla="*/ 160 w 200"/>
                  <a:gd name="T2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118">
                    <a:moveTo>
                      <a:pt x="160" y="0"/>
                    </a:moveTo>
                    <a:cubicBezTo>
                      <a:pt x="153" y="0"/>
                      <a:pt x="146" y="2"/>
                      <a:pt x="140" y="6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5" y="95"/>
                      <a:pt x="0" y="107"/>
                      <a:pt x="0" y="118"/>
                    </a:cubicBezTo>
                    <a:cubicBezTo>
                      <a:pt x="0" y="107"/>
                      <a:pt x="5" y="95"/>
                      <a:pt x="15" y="89"/>
                    </a:cubicBezTo>
                    <a:cubicBezTo>
                      <a:pt x="21" y="85"/>
                      <a:pt x="28" y="83"/>
                      <a:pt x="35" y="83"/>
                    </a:cubicBezTo>
                    <a:cubicBezTo>
                      <a:pt x="37" y="83"/>
                      <a:pt x="40" y="83"/>
                      <a:pt x="42" y="83"/>
                    </a:cubicBezTo>
                    <a:cubicBezTo>
                      <a:pt x="73" y="84"/>
                      <a:pt x="103" y="88"/>
                      <a:pt x="131" y="96"/>
                    </a:cubicBezTo>
                    <a:cubicBezTo>
                      <a:pt x="179" y="64"/>
                      <a:pt x="179" y="64"/>
                      <a:pt x="179" y="64"/>
                    </a:cubicBezTo>
                    <a:cubicBezTo>
                      <a:pt x="196" y="54"/>
                      <a:pt x="200" y="32"/>
                      <a:pt x="189" y="15"/>
                    </a:cubicBezTo>
                    <a:cubicBezTo>
                      <a:pt x="182" y="5"/>
                      <a:pt x="171" y="0"/>
                      <a:pt x="160" y="0"/>
                    </a:cubicBezTo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34" name="Freeform 96">
                <a:extLst>
                  <a:ext uri="{FF2B5EF4-FFF2-40B4-BE49-F238E27FC236}">
                    <a16:creationId xmlns:a16="http://schemas.microsoft.com/office/drawing/2014/main" id="{A4352460-B036-374D-BAEE-3732BF1A8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6363" y="1171576"/>
                <a:ext cx="73025" cy="82550"/>
              </a:xfrm>
              <a:custGeom>
                <a:avLst/>
                <a:gdLst>
                  <a:gd name="T0" fmla="*/ 35 w 42"/>
                  <a:gd name="T1" fmla="*/ 0 h 47"/>
                  <a:gd name="T2" fmla="*/ 15 w 42"/>
                  <a:gd name="T3" fmla="*/ 6 h 47"/>
                  <a:gd name="T4" fmla="*/ 0 w 42"/>
                  <a:gd name="T5" fmla="*/ 35 h 47"/>
                  <a:gd name="T6" fmla="*/ 2 w 42"/>
                  <a:gd name="T7" fmla="*/ 47 h 47"/>
                  <a:gd name="T8" fmla="*/ 0 w 42"/>
                  <a:gd name="T9" fmla="*/ 36 h 47"/>
                  <a:gd name="T10" fmla="*/ 35 w 42"/>
                  <a:gd name="T11" fmla="*/ 0 h 47"/>
                  <a:gd name="T12" fmla="*/ 35 w 42"/>
                  <a:gd name="T13" fmla="*/ 0 h 47"/>
                  <a:gd name="T14" fmla="*/ 42 w 42"/>
                  <a:gd name="T15" fmla="*/ 0 h 47"/>
                  <a:gd name="T16" fmla="*/ 35 w 42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47">
                    <a:moveTo>
                      <a:pt x="35" y="0"/>
                    </a:moveTo>
                    <a:cubicBezTo>
                      <a:pt x="28" y="0"/>
                      <a:pt x="21" y="2"/>
                      <a:pt x="15" y="6"/>
                    </a:cubicBezTo>
                    <a:cubicBezTo>
                      <a:pt x="5" y="12"/>
                      <a:pt x="0" y="24"/>
                      <a:pt x="0" y="35"/>
                    </a:cubicBezTo>
                    <a:cubicBezTo>
                      <a:pt x="0" y="39"/>
                      <a:pt x="0" y="43"/>
                      <a:pt x="2" y="47"/>
                    </a:cubicBezTo>
                    <a:cubicBezTo>
                      <a:pt x="1" y="43"/>
                      <a:pt x="0" y="40"/>
                      <a:pt x="0" y="36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0"/>
                      <a:pt x="40" y="0"/>
                      <a:pt x="42" y="0"/>
                    </a:cubicBezTo>
                    <a:cubicBezTo>
                      <a:pt x="40" y="0"/>
                      <a:pt x="37" y="0"/>
                      <a:pt x="35" y="0"/>
                    </a:cubicBezTo>
                  </a:path>
                </a:pathLst>
              </a:custGeom>
              <a:grp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35" name="Freeform 97">
                <a:extLst>
                  <a:ext uri="{FF2B5EF4-FFF2-40B4-BE49-F238E27FC236}">
                    <a16:creationId xmlns:a16="http://schemas.microsoft.com/office/drawing/2014/main" id="{A3A760B2-F52C-C945-8C10-905E11E768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82800" y="1195389"/>
                <a:ext cx="1250950" cy="1228725"/>
              </a:xfrm>
              <a:custGeom>
                <a:avLst/>
                <a:gdLst>
                  <a:gd name="T0" fmla="*/ 324 w 715"/>
                  <a:gd name="T1" fmla="*/ 34 h 702"/>
                  <a:gd name="T2" fmla="*/ 330 w 715"/>
                  <a:gd name="T3" fmla="*/ 45 h 702"/>
                  <a:gd name="T4" fmla="*/ 328 w 715"/>
                  <a:gd name="T5" fmla="*/ 41 h 702"/>
                  <a:gd name="T6" fmla="*/ 324 w 715"/>
                  <a:gd name="T7" fmla="*/ 34 h 702"/>
                  <a:gd name="T8" fmla="*/ 453 w 715"/>
                  <a:gd name="T9" fmla="*/ 0 h 702"/>
                  <a:gd name="T10" fmla="*/ 406 w 715"/>
                  <a:gd name="T11" fmla="*/ 32 h 702"/>
                  <a:gd name="T12" fmla="*/ 429 w 715"/>
                  <a:gd name="T13" fmla="*/ 67 h 702"/>
                  <a:gd name="T14" fmla="*/ 469 w 715"/>
                  <a:gd name="T15" fmla="*/ 80 h 702"/>
                  <a:gd name="T16" fmla="*/ 595 w 715"/>
                  <a:gd name="T17" fmla="*/ 184 h 702"/>
                  <a:gd name="T18" fmla="*/ 644 w 715"/>
                  <a:gd name="T19" fmla="*/ 345 h 702"/>
                  <a:gd name="T20" fmla="*/ 621 w 715"/>
                  <a:gd name="T21" fmla="*/ 456 h 702"/>
                  <a:gd name="T22" fmla="*/ 518 w 715"/>
                  <a:gd name="T23" fmla="*/ 582 h 702"/>
                  <a:gd name="T24" fmla="*/ 357 w 715"/>
                  <a:gd name="T25" fmla="*/ 631 h 702"/>
                  <a:gd name="T26" fmla="*/ 246 w 715"/>
                  <a:gd name="T27" fmla="*/ 609 h 702"/>
                  <a:gd name="T28" fmla="*/ 120 w 715"/>
                  <a:gd name="T29" fmla="*/ 505 h 702"/>
                  <a:gd name="T30" fmla="*/ 71 w 715"/>
                  <a:gd name="T31" fmla="*/ 345 h 702"/>
                  <a:gd name="T32" fmla="*/ 35 w 715"/>
                  <a:gd name="T33" fmla="*/ 309 h 702"/>
                  <a:gd name="T34" fmla="*/ 0 w 715"/>
                  <a:gd name="T35" fmla="*/ 345 h 702"/>
                  <a:gd name="T36" fmla="*/ 28 w 715"/>
                  <a:gd name="T37" fmla="*/ 484 h 702"/>
                  <a:gd name="T38" fmla="*/ 157 w 715"/>
                  <a:gd name="T39" fmla="*/ 641 h 702"/>
                  <a:gd name="T40" fmla="*/ 357 w 715"/>
                  <a:gd name="T41" fmla="*/ 702 h 702"/>
                  <a:gd name="T42" fmla="*/ 357 w 715"/>
                  <a:gd name="T43" fmla="*/ 702 h 702"/>
                  <a:gd name="T44" fmla="*/ 496 w 715"/>
                  <a:gd name="T45" fmla="*/ 674 h 702"/>
                  <a:gd name="T46" fmla="*/ 654 w 715"/>
                  <a:gd name="T47" fmla="*/ 544 h 702"/>
                  <a:gd name="T48" fmla="*/ 715 w 715"/>
                  <a:gd name="T49" fmla="*/ 345 h 702"/>
                  <a:gd name="T50" fmla="*/ 686 w 715"/>
                  <a:gd name="T51" fmla="*/ 206 h 702"/>
                  <a:gd name="T52" fmla="*/ 557 w 715"/>
                  <a:gd name="T53" fmla="*/ 48 h 702"/>
                  <a:gd name="T54" fmla="*/ 453 w 715"/>
                  <a:gd name="T55" fmla="*/ 0 h 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5" h="702">
                    <a:moveTo>
                      <a:pt x="324" y="34"/>
                    </a:moveTo>
                    <a:cubicBezTo>
                      <a:pt x="325" y="38"/>
                      <a:pt x="327" y="42"/>
                      <a:pt x="330" y="45"/>
                    </a:cubicBezTo>
                    <a:cubicBezTo>
                      <a:pt x="328" y="41"/>
                      <a:pt x="328" y="41"/>
                      <a:pt x="328" y="41"/>
                    </a:cubicBezTo>
                    <a:cubicBezTo>
                      <a:pt x="326" y="39"/>
                      <a:pt x="325" y="37"/>
                      <a:pt x="324" y="34"/>
                    </a:cubicBezTo>
                    <a:moveTo>
                      <a:pt x="453" y="0"/>
                    </a:moveTo>
                    <a:cubicBezTo>
                      <a:pt x="406" y="32"/>
                      <a:pt x="406" y="32"/>
                      <a:pt x="406" y="3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43" y="71"/>
                      <a:pt x="456" y="75"/>
                      <a:pt x="469" y="80"/>
                    </a:cubicBezTo>
                    <a:cubicBezTo>
                      <a:pt x="520" y="102"/>
                      <a:pt x="564" y="139"/>
                      <a:pt x="595" y="184"/>
                    </a:cubicBezTo>
                    <a:cubicBezTo>
                      <a:pt x="626" y="230"/>
                      <a:pt x="644" y="285"/>
                      <a:pt x="644" y="345"/>
                    </a:cubicBezTo>
                    <a:cubicBezTo>
                      <a:pt x="644" y="384"/>
                      <a:pt x="636" y="422"/>
                      <a:pt x="621" y="456"/>
                    </a:cubicBezTo>
                    <a:cubicBezTo>
                      <a:pt x="600" y="508"/>
                      <a:pt x="563" y="551"/>
                      <a:pt x="518" y="582"/>
                    </a:cubicBezTo>
                    <a:cubicBezTo>
                      <a:pt x="472" y="613"/>
                      <a:pt x="417" y="631"/>
                      <a:pt x="357" y="631"/>
                    </a:cubicBezTo>
                    <a:cubicBezTo>
                      <a:pt x="318" y="631"/>
                      <a:pt x="280" y="623"/>
                      <a:pt x="246" y="609"/>
                    </a:cubicBezTo>
                    <a:cubicBezTo>
                      <a:pt x="194" y="587"/>
                      <a:pt x="150" y="551"/>
                      <a:pt x="120" y="505"/>
                    </a:cubicBezTo>
                    <a:cubicBezTo>
                      <a:pt x="89" y="459"/>
                      <a:pt x="71" y="404"/>
                      <a:pt x="71" y="345"/>
                    </a:cubicBezTo>
                    <a:cubicBezTo>
                      <a:pt x="71" y="325"/>
                      <a:pt x="55" y="309"/>
                      <a:pt x="35" y="309"/>
                    </a:cubicBezTo>
                    <a:cubicBezTo>
                      <a:pt x="16" y="309"/>
                      <a:pt x="0" y="325"/>
                      <a:pt x="0" y="345"/>
                    </a:cubicBezTo>
                    <a:cubicBezTo>
                      <a:pt x="0" y="394"/>
                      <a:pt x="10" y="441"/>
                      <a:pt x="28" y="484"/>
                    </a:cubicBezTo>
                    <a:cubicBezTo>
                      <a:pt x="55" y="548"/>
                      <a:pt x="100" y="602"/>
                      <a:pt x="157" y="641"/>
                    </a:cubicBezTo>
                    <a:cubicBezTo>
                      <a:pt x="214" y="679"/>
                      <a:pt x="283" y="702"/>
                      <a:pt x="357" y="702"/>
                    </a:cubicBezTo>
                    <a:cubicBezTo>
                      <a:pt x="357" y="702"/>
                      <a:pt x="357" y="702"/>
                      <a:pt x="357" y="702"/>
                    </a:cubicBezTo>
                    <a:cubicBezTo>
                      <a:pt x="406" y="702"/>
                      <a:pt x="454" y="692"/>
                      <a:pt x="496" y="674"/>
                    </a:cubicBezTo>
                    <a:cubicBezTo>
                      <a:pt x="561" y="647"/>
                      <a:pt x="615" y="601"/>
                      <a:pt x="654" y="544"/>
                    </a:cubicBezTo>
                    <a:cubicBezTo>
                      <a:pt x="692" y="487"/>
                      <a:pt x="715" y="419"/>
                      <a:pt x="715" y="345"/>
                    </a:cubicBezTo>
                    <a:cubicBezTo>
                      <a:pt x="715" y="295"/>
                      <a:pt x="705" y="248"/>
                      <a:pt x="686" y="206"/>
                    </a:cubicBezTo>
                    <a:cubicBezTo>
                      <a:pt x="659" y="141"/>
                      <a:pt x="614" y="87"/>
                      <a:pt x="557" y="48"/>
                    </a:cubicBezTo>
                    <a:cubicBezTo>
                      <a:pt x="526" y="27"/>
                      <a:pt x="491" y="11"/>
                      <a:pt x="453" y="0"/>
                    </a:cubicBezTo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36" name="Freeform 98">
                <a:extLst>
                  <a:ext uri="{FF2B5EF4-FFF2-40B4-BE49-F238E27FC236}">
                    <a16:creationId xmlns:a16="http://schemas.microsoft.com/office/drawing/2014/main" id="{6C0DFE55-11E5-F24B-B3C8-A827CED0D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538" y="1250951"/>
                <a:ext cx="184150" cy="61913"/>
              </a:xfrm>
              <a:custGeom>
                <a:avLst/>
                <a:gdLst>
                  <a:gd name="T0" fmla="*/ 82 w 105"/>
                  <a:gd name="T1" fmla="*/ 0 h 35"/>
                  <a:gd name="T2" fmla="*/ 53 w 105"/>
                  <a:gd name="T3" fmla="*/ 19 h 35"/>
                  <a:gd name="T4" fmla="*/ 33 w 105"/>
                  <a:gd name="T5" fmla="*/ 25 h 35"/>
                  <a:gd name="T6" fmla="*/ 4 w 105"/>
                  <a:gd name="T7" fmla="*/ 9 h 35"/>
                  <a:gd name="T8" fmla="*/ 0 w 105"/>
                  <a:gd name="T9" fmla="*/ 2 h 35"/>
                  <a:gd name="T10" fmla="*/ 0 w 105"/>
                  <a:gd name="T11" fmla="*/ 2 h 35"/>
                  <a:gd name="T12" fmla="*/ 4 w 105"/>
                  <a:gd name="T13" fmla="*/ 9 h 35"/>
                  <a:gd name="T14" fmla="*/ 6 w 105"/>
                  <a:gd name="T15" fmla="*/ 13 h 35"/>
                  <a:gd name="T16" fmla="*/ 33 w 105"/>
                  <a:gd name="T17" fmla="*/ 26 h 35"/>
                  <a:gd name="T18" fmla="*/ 105 w 105"/>
                  <a:gd name="T19" fmla="*/ 35 h 35"/>
                  <a:gd name="T20" fmla="*/ 82 w 105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5" h="35">
                    <a:moveTo>
                      <a:pt x="82" y="0"/>
                    </a:moveTo>
                    <a:cubicBezTo>
                      <a:pt x="53" y="19"/>
                      <a:pt x="53" y="19"/>
                      <a:pt x="53" y="19"/>
                    </a:cubicBezTo>
                    <a:cubicBezTo>
                      <a:pt x="47" y="23"/>
                      <a:pt x="40" y="25"/>
                      <a:pt x="33" y="25"/>
                    </a:cubicBezTo>
                    <a:cubicBezTo>
                      <a:pt x="22" y="25"/>
                      <a:pt x="10" y="20"/>
                      <a:pt x="4" y="9"/>
                    </a:cubicBezTo>
                    <a:cubicBezTo>
                      <a:pt x="2" y="7"/>
                      <a:pt x="1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5"/>
                      <a:pt x="2" y="7"/>
                      <a:pt x="4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2" y="21"/>
                      <a:pt x="22" y="26"/>
                      <a:pt x="33" y="26"/>
                    </a:cubicBezTo>
                    <a:cubicBezTo>
                      <a:pt x="58" y="26"/>
                      <a:pt x="82" y="29"/>
                      <a:pt x="105" y="35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37" name="Freeform 99">
                <a:extLst>
                  <a:ext uri="{FF2B5EF4-FFF2-40B4-BE49-F238E27FC236}">
                    <a16:creationId xmlns:a16="http://schemas.microsoft.com/office/drawing/2014/main" id="{29903CDE-8386-3E44-B4CC-5F2CCD566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388" y="1171576"/>
                <a:ext cx="155575" cy="79375"/>
              </a:xfrm>
              <a:custGeom>
                <a:avLst/>
                <a:gdLst>
                  <a:gd name="T0" fmla="*/ 0 w 89"/>
                  <a:gd name="T1" fmla="*/ 0 h 45"/>
                  <a:gd name="T2" fmla="*/ 22 w 89"/>
                  <a:gd name="T3" fmla="*/ 15 h 45"/>
                  <a:gd name="T4" fmla="*/ 42 w 89"/>
                  <a:gd name="T5" fmla="*/ 45 h 45"/>
                  <a:gd name="T6" fmla="*/ 89 w 89"/>
                  <a:gd name="T7" fmla="*/ 13 h 45"/>
                  <a:gd name="T8" fmla="*/ 0 w 89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45">
                    <a:moveTo>
                      <a:pt x="0" y="0"/>
                    </a:moveTo>
                    <a:cubicBezTo>
                      <a:pt x="9" y="2"/>
                      <a:pt x="17" y="7"/>
                      <a:pt x="22" y="1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61" y="5"/>
                      <a:pt x="31" y="1"/>
                      <a:pt x="0" y="0"/>
                    </a:cubicBezTo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  <p:sp>
            <p:nvSpPr>
              <p:cNvPr id="38" name="Freeform 100">
                <a:extLst>
                  <a:ext uri="{FF2B5EF4-FFF2-40B4-BE49-F238E27FC236}">
                    <a16:creationId xmlns:a16="http://schemas.microsoft.com/office/drawing/2014/main" id="{FF51E26B-1955-0C4A-AE8E-80A899154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929" y="1171576"/>
                <a:ext cx="146050" cy="123825"/>
              </a:xfrm>
              <a:custGeom>
                <a:avLst/>
                <a:gdLst>
                  <a:gd name="T0" fmla="*/ 35 w 84"/>
                  <a:gd name="T1" fmla="*/ 0 h 70"/>
                  <a:gd name="T2" fmla="*/ 35 w 84"/>
                  <a:gd name="T3" fmla="*/ 0 h 70"/>
                  <a:gd name="T4" fmla="*/ 0 w 84"/>
                  <a:gd name="T5" fmla="*/ 36 h 70"/>
                  <a:gd name="T6" fmla="*/ 2 w 84"/>
                  <a:gd name="T7" fmla="*/ 47 h 70"/>
                  <a:gd name="T8" fmla="*/ 6 w 84"/>
                  <a:gd name="T9" fmla="*/ 54 h 70"/>
                  <a:gd name="T10" fmla="*/ 35 w 84"/>
                  <a:gd name="T11" fmla="*/ 70 h 70"/>
                  <a:gd name="T12" fmla="*/ 55 w 84"/>
                  <a:gd name="T13" fmla="*/ 64 h 70"/>
                  <a:gd name="T14" fmla="*/ 84 w 84"/>
                  <a:gd name="T15" fmla="*/ 45 h 70"/>
                  <a:gd name="T16" fmla="*/ 64 w 84"/>
                  <a:gd name="T17" fmla="*/ 15 h 70"/>
                  <a:gd name="T18" fmla="*/ 42 w 84"/>
                  <a:gd name="T19" fmla="*/ 0 h 70"/>
                  <a:gd name="T20" fmla="*/ 35 w 84"/>
                  <a:gd name="T2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70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40"/>
                      <a:pt x="1" y="43"/>
                      <a:pt x="2" y="47"/>
                    </a:cubicBezTo>
                    <a:cubicBezTo>
                      <a:pt x="3" y="50"/>
                      <a:pt x="4" y="52"/>
                      <a:pt x="6" y="54"/>
                    </a:cubicBezTo>
                    <a:cubicBezTo>
                      <a:pt x="12" y="65"/>
                      <a:pt x="24" y="70"/>
                      <a:pt x="35" y="70"/>
                    </a:cubicBezTo>
                    <a:cubicBezTo>
                      <a:pt x="42" y="70"/>
                      <a:pt x="49" y="68"/>
                      <a:pt x="55" y="64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59" y="7"/>
                      <a:pt x="51" y="2"/>
                      <a:pt x="42" y="0"/>
                    </a:cubicBezTo>
                    <a:cubicBezTo>
                      <a:pt x="40" y="0"/>
                      <a:pt x="38" y="0"/>
                      <a:pt x="35" y="0"/>
                    </a:cubicBezTo>
                  </a:path>
                </a:pathLst>
              </a:custGeom>
              <a:grpFill/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282828"/>
                  </a:solidFill>
                  <a:cs typeface="+mn-cs"/>
                </a:endParaRPr>
              </a:p>
            </p:txBody>
          </p:sp>
        </p:grp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BA619CA2-A2EE-7F4A-BF6F-4D5D69DC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6" y="341314"/>
            <a:ext cx="8345488" cy="731837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US" dirty="0"/>
              <a:t>Steps to a Zero Trust architectural approach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A journey with granular-enforcement based on context</a:t>
            </a:r>
            <a:endParaRPr lang="en-US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A93B3C0-1117-BD44-83C3-BAC6A82AE158}"/>
              </a:ext>
            </a:extLst>
          </p:cNvPr>
          <p:cNvCxnSpPr>
            <a:cxnSpLocks/>
          </p:cNvCxnSpPr>
          <p:nvPr/>
        </p:nvCxnSpPr>
        <p:spPr>
          <a:xfrm>
            <a:off x="3047888" y="3546350"/>
            <a:ext cx="0" cy="1549799"/>
          </a:xfrm>
          <a:prstGeom prst="line">
            <a:avLst/>
          </a:prstGeom>
          <a:ln w="127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916AC88-AF7D-8A4F-9A81-3AC44AE7187C}"/>
              </a:ext>
            </a:extLst>
          </p:cNvPr>
          <p:cNvCxnSpPr>
            <a:cxnSpLocks/>
          </p:cNvCxnSpPr>
          <p:nvPr/>
        </p:nvCxnSpPr>
        <p:spPr>
          <a:xfrm>
            <a:off x="6095946" y="3112827"/>
            <a:ext cx="0" cy="1983322"/>
          </a:xfrm>
          <a:prstGeom prst="line">
            <a:avLst/>
          </a:prstGeom>
          <a:ln w="127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24AA3ECB-E364-D247-AD70-01B32D8201B7}"/>
              </a:ext>
            </a:extLst>
          </p:cNvPr>
          <p:cNvSpPr/>
          <p:nvPr/>
        </p:nvSpPr>
        <p:spPr>
          <a:xfrm>
            <a:off x="491436" y="4498540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spcAft>
                <a:spcPts val="3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CiscoSansTT" charset="0"/>
                <a:cs typeface="CiscoSansTT" panose="020B0503020201020303" pitchFamily="34" charset="0"/>
              </a:rPr>
              <a:t>Inventory · Assess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EA21A86-1DC2-2B44-9CCD-254350E42C52}"/>
              </a:ext>
            </a:extLst>
          </p:cNvPr>
          <p:cNvSpPr/>
          <p:nvPr/>
        </p:nvSpPr>
        <p:spPr>
          <a:xfrm>
            <a:off x="199074" y="4757096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spcAft>
                <a:spcPts val="3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CiscoSansTT" charset="0"/>
                <a:cs typeface="CiscoSansTT" panose="020B0503020201020303" pitchFamily="34" charset="0"/>
              </a:rPr>
              <a:t>Authenticate · Authorize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DAF68CF-87C4-7046-94A8-AC8291703A41}"/>
              </a:ext>
            </a:extLst>
          </p:cNvPr>
          <p:cNvSpPr/>
          <p:nvPr/>
        </p:nvSpPr>
        <p:spPr>
          <a:xfrm>
            <a:off x="3306031" y="4477513"/>
            <a:ext cx="2545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spcAft>
                <a:spcPts val="3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CiscoSansTT" charset="0"/>
                <a:cs typeface="CiscoSansTT" panose="020B0503020201020303" pitchFamily="34" charset="0"/>
              </a:rPr>
              <a:t>Authorized SD-Access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B671066-17DB-6044-AE27-95EEEA6AA016}"/>
              </a:ext>
            </a:extLst>
          </p:cNvPr>
          <p:cNvSpPr/>
          <p:nvPr/>
        </p:nvSpPr>
        <p:spPr>
          <a:xfrm>
            <a:off x="3381592" y="4757358"/>
            <a:ext cx="2329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spcAft>
                <a:spcPts val="3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CiscoSansTT" charset="0"/>
                <a:cs typeface="CiscoSansTT" panose="020B0503020201020303" pitchFamily="34" charset="0"/>
              </a:rPr>
              <a:t>Micro-Segmentation</a:t>
            </a:r>
            <a:endParaRPr lang="en-US" sz="1100" dirty="0">
              <a:solidFill>
                <a:srgbClr val="FFFFFF"/>
              </a:solidFill>
              <a:latin typeface="CiscoSansTT ExtraLight"/>
              <a:ea typeface="CiscoSansTT" charset="0"/>
              <a:cs typeface="CiscoSansTT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E9BB72-6F2C-48E8-A983-C7FBB21413FC}"/>
              </a:ext>
            </a:extLst>
          </p:cNvPr>
          <p:cNvGrpSpPr/>
          <p:nvPr/>
        </p:nvGrpSpPr>
        <p:grpSpPr>
          <a:xfrm>
            <a:off x="6224127" y="3866059"/>
            <a:ext cx="2807290" cy="1238801"/>
            <a:chOff x="8322689" y="5051377"/>
            <a:chExt cx="3743053" cy="165173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1C33D7A-1EDF-A444-B0A4-6B34C9F2F9CC}"/>
                </a:ext>
              </a:extLst>
            </p:cNvPr>
            <p:cNvSpPr/>
            <p:nvPr/>
          </p:nvSpPr>
          <p:spPr>
            <a:xfrm>
              <a:off x="8322689" y="5051377"/>
              <a:ext cx="3743053" cy="1651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89">
                <a:spcAft>
                  <a:spcPts val="3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iscoSansTT ExtraLight"/>
                  <a:ea typeface="CiscoSansTT" charset="0"/>
                  <a:cs typeface="CiscoSansTT" panose="020B0503020201020303" pitchFamily="34" charset="0"/>
                </a:rPr>
                <a:t>Continuous Detection and Verification</a:t>
              </a:r>
            </a:p>
            <a:p>
              <a:pPr algn="ctr" defTabSz="457189">
                <a:spcAft>
                  <a:spcPts val="30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iscoSansTT ExtraLight"/>
                </a:rPr>
                <a:t>Shift from macro - binary to micro - contextual</a:t>
              </a:r>
              <a:endParaRPr lang="en-US" dirty="0">
                <a:solidFill>
                  <a:srgbClr val="FFFFFF"/>
                </a:solidFill>
                <a:latin typeface="CiscoSansTT ExtraLight"/>
                <a:ea typeface="CiscoSansTT" charset="0"/>
                <a:cs typeface="CiscoSansTT" panose="020B0503020201020303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1234ED4-7C49-429A-936D-E41CCAE85D18}"/>
                </a:ext>
              </a:extLst>
            </p:cNvPr>
            <p:cNvCxnSpPr>
              <a:cxnSpLocks/>
            </p:cNvCxnSpPr>
            <p:nvPr/>
          </p:nvCxnSpPr>
          <p:spPr>
            <a:xfrm>
              <a:off x="9304912" y="5902708"/>
              <a:ext cx="1774348" cy="7818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F6E67B6-0359-4CAF-9843-6E0782D83176}"/>
              </a:ext>
            </a:extLst>
          </p:cNvPr>
          <p:cNvGrpSpPr>
            <a:grpSpLocks noChangeAspect="1"/>
          </p:cNvGrpSpPr>
          <p:nvPr/>
        </p:nvGrpSpPr>
        <p:grpSpPr>
          <a:xfrm>
            <a:off x="5085911" y="2012119"/>
            <a:ext cx="1505982" cy="169719"/>
            <a:chOff x="4437064" y="2501900"/>
            <a:chExt cx="4144458" cy="495300"/>
          </a:xfrm>
        </p:grpSpPr>
        <p:sp>
          <p:nvSpPr>
            <p:cNvPr id="102" name="Freeform 5">
              <a:extLst>
                <a:ext uri="{FF2B5EF4-FFF2-40B4-BE49-F238E27FC236}">
                  <a16:creationId xmlns:a16="http://schemas.microsoft.com/office/drawing/2014/main" id="{5090EAE2-D83A-4AE9-BBB4-1DE3908E68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7064" y="2687638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0 h 71"/>
                <a:gd name="T4" fmla="*/ 2355 w 2366"/>
                <a:gd name="T5" fmla="*/ 60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63 w 2366"/>
                <a:gd name="T27" fmla="*/ 50 h 71"/>
                <a:gd name="T28" fmla="*/ 2363 w 2366"/>
                <a:gd name="T29" fmla="*/ 50 h 71"/>
                <a:gd name="T30" fmla="*/ 2363 w 2366"/>
                <a:gd name="T31" fmla="*/ 50 h 71"/>
                <a:gd name="T32" fmla="*/ 2363 w 2366"/>
                <a:gd name="T33" fmla="*/ 49 h 71"/>
                <a:gd name="T34" fmla="*/ 2363 w 2366"/>
                <a:gd name="T35" fmla="*/ 50 h 71"/>
                <a:gd name="T36" fmla="*/ 2363 w 2366"/>
                <a:gd name="T37" fmla="*/ 49 h 71"/>
                <a:gd name="T38" fmla="*/ 2363 w 2366"/>
                <a:gd name="T39" fmla="*/ 21 h 71"/>
                <a:gd name="T40" fmla="*/ 2366 w 2366"/>
                <a:gd name="T41" fmla="*/ 35 h 71"/>
                <a:gd name="T42" fmla="*/ 2363 w 2366"/>
                <a:gd name="T43" fmla="*/ 49 h 71"/>
                <a:gd name="T44" fmla="*/ 2366 w 2366"/>
                <a:gd name="T45" fmla="*/ 35 h 71"/>
                <a:gd name="T46" fmla="*/ 2363 w 2366"/>
                <a:gd name="T47" fmla="*/ 21 h 71"/>
                <a:gd name="T48" fmla="*/ 2362 w 2366"/>
                <a:gd name="T49" fmla="*/ 21 h 71"/>
                <a:gd name="T50" fmla="*/ 2362 w 2366"/>
                <a:gd name="T51" fmla="*/ 21 h 71"/>
                <a:gd name="T52" fmla="*/ 2362 w 2366"/>
                <a:gd name="T53" fmla="*/ 21 h 71"/>
                <a:gd name="T54" fmla="*/ 2245 w 2366"/>
                <a:gd name="T55" fmla="*/ 0 h 71"/>
                <a:gd name="T56" fmla="*/ 36 w 2366"/>
                <a:gd name="T57" fmla="*/ 0 h 71"/>
                <a:gd name="T58" fmla="*/ 0 w 2366"/>
                <a:gd name="T59" fmla="*/ 35 h 71"/>
                <a:gd name="T60" fmla="*/ 36 w 2366"/>
                <a:gd name="T61" fmla="*/ 71 h 71"/>
                <a:gd name="T62" fmla="*/ 2245 w 2366"/>
                <a:gd name="T63" fmla="*/ 71 h 71"/>
                <a:gd name="T64" fmla="*/ 2280 w 2366"/>
                <a:gd name="T65" fmla="*/ 35 h 71"/>
                <a:gd name="T66" fmla="*/ 2245 w 2366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49"/>
                  </a:moveTo>
                  <a:cubicBezTo>
                    <a:pt x="2363" y="49"/>
                    <a:pt x="2363" y="49"/>
                    <a:pt x="2363" y="50"/>
                  </a:cubicBezTo>
                  <a:cubicBezTo>
                    <a:pt x="2363" y="49"/>
                    <a:pt x="2363" y="49"/>
                    <a:pt x="2363" y="49"/>
                  </a:cubicBezTo>
                  <a:moveTo>
                    <a:pt x="2363" y="21"/>
                  </a:moveTo>
                  <a:cubicBezTo>
                    <a:pt x="2365" y="25"/>
                    <a:pt x="2366" y="30"/>
                    <a:pt x="2366" y="35"/>
                  </a:cubicBezTo>
                  <a:cubicBezTo>
                    <a:pt x="2366" y="40"/>
                    <a:pt x="2365" y="45"/>
                    <a:pt x="2363" y="49"/>
                  </a:cubicBezTo>
                  <a:cubicBezTo>
                    <a:pt x="2365" y="45"/>
                    <a:pt x="2366" y="40"/>
                    <a:pt x="2366" y="35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2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5"/>
                    <a:pt x="2280" y="35"/>
                    <a:pt x="2280" y="35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3" name="Freeform 6">
              <a:extLst>
                <a:ext uri="{FF2B5EF4-FFF2-40B4-BE49-F238E27FC236}">
                  <a16:creationId xmlns:a16="http://schemas.microsoft.com/office/drawing/2014/main" id="{154DA351-3F76-4D7C-8066-62004238B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2501900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8 w 169"/>
                <a:gd name="T13" fmla="*/ 106 h 116"/>
                <a:gd name="T14" fmla="*/ 156 w 169"/>
                <a:gd name="T15" fmla="*/ 108 h 116"/>
                <a:gd name="T16" fmla="*/ 156 w 169"/>
                <a:gd name="T17" fmla="*/ 108 h 116"/>
                <a:gd name="T18" fmla="*/ 156 w 169"/>
                <a:gd name="T19" fmla="*/ 108 h 116"/>
                <a:gd name="T20" fmla="*/ 157 w 169"/>
                <a:gd name="T21" fmla="*/ 108 h 116"/>
                <a:gd name="T22" fmla="*/ 157 w 169"/>
                <a:gd name="T23" fmla="*/ 108 h 116"/>
                <a:gd name="T24" fmla="*/ 169 w 169"/>
                <a:gd name="T25" fmla="*/ 116 h 116"/>
                <a:gd name="T26" fmla="*/ 63 w 169"/>
                <a:gd name="T27" fmla="*/ 10 h 116"/>
                <a:gd name="T28" fmla="*/ 38 w 169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4" name="Freeform 7">
              <a:extLst>
                <a:ext uri="{FF2B5EF4-FFF2-40B4-BE49-F238E27FC236}">
                  <a16:creationId xmlns:a16="http://schemas.microsoft.com/office/drawing/2014/main" id="{DEAFBB75-29FC-47D0-A59C-F50D7FC80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2687638"/>
              <a:ext cx="171450" cy="61912"/>
            </a:xfrm>
            <a:custGeom>
              <a:avLst/>
              <a:gdLst>
                <a:gd name="T0" fmla="*/ 98 w 98"/>
                <a:gd name="T1" fmla="*/ 2 h 35"/>
                <a:gd name="T2" fmla="*/ 98 w 98"/>
                <a:gd name="T3" fmla="*/ 2 h 35"/>
                <a:gd name="T4" fmla="*/ 98 w 98"/>
                <a:gd name="T5" fmla="*/ 2 h 35"/>
                <a:gd name="T6" fmla="*/ 97 w 98"/>
                <a:gd name="T7" fmla="*/ 2 h 35"/>
                <a:gd name="T8" fmla="*/ 97 w 98"/>
                <a:gd name="T9" fmla="*/ 2 h 35"/>
                <a:gd name="T10" fmla="*/ 97 w 98"/>
                <a:gd name="T11" fmla="*/ 2 h 35"/>
                <a:gd name="T12" fmla="*/ 89 w 98"/>
                <a:gd name="T13" fmla="*/ 0 h 35"/>
                <a:gd name="T14" fmla="*/ 97 w 98"/>
                <a:gd name="T15" fmla="*/ 2 h 35"/>
                <a:gd name="T16" fmla="*/ 89 w 98"/>
                <a:gd name="T17" fmla="*/ 0 h 35"/>
                <a:gd name="T18" fmla="*/ 85 w 98"/>
                <a:gd name="T19" fmla="*/ 0 h 35"/>
                <a:gd name="T20" fmla="*/ 0 w 98"/>
                <a:gd name="T21" fmla="*/ 0 h 35"/>
                <a:gd name="T22" fmla="*/ 35 w 98"/>
                <a:gd name="T23" fmla="*/ 35 h 35"/>
                <a:gd name="T24" fmla="*/ 60 w 98"/>
                <a:gd name="T25" fmla="*/ 10 h 35"/>
                <a:gd name="T26" fmla="*/ 85 w 98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35"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5" name="Freeform 8">
              <a:extLst>
                <a:ext uri="{FF2B5EF4-FFF2-40B4-BE49-F238E27FC236}">
                  <a16:creationId xmlns:a16="http://schemas.microsoft.com/office/drawing/2014/main" id="{EE7DA4FA-9B60-4437-BE45-EDD9291DD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2792413"/>
              <a:ext cx="295275" cy="204787"/>
            </a:xfrm>
            <a:custGeom>
              <a:avLst/>
              <a:gdLst>
                <a:gd name="T0" fmla="*/ 169 w 169"/>
                <a:gd name="T1" fmla="*/ 0 h 117"/>
                <a:gd name="T2" fmla="*/ 169 w 169"/>
                <a:gd name="T3" fmla="*/ 0 h 117"/>
                <a:gd name="T4" fmla="*/ 169 w 169"/>
                <a:gd name="T5" fmla="*/ 0 h 117"/>
                <a:gd name="T6" fmla="*/ 169 w 169"/>
                <a:gd name="T7" fmla="*/ 1 h 117"/>
                <a:gd name="T8" fmla="*/ 169 w 169"/>
                <a:gd name="T9" fmla="*/ 1 h 117"/>
                <a:gd name="T10" fmla="*/ 169 w 169"/>
                <a:gd name="T11" fmla="*/ 1 h 117"/>
                <a:gd name="T12" fmla="*/ 169 w 169"/>
                <a:gd name="T13" fmla="*/ 1 h 117"/>
                <a:gd name="T14" fmla="*/ 169 w 169"/>
                <a:gd name="T15" fmla="*/ 1 h 117"/>
                <a:gd name="T16" fmla="*/ 158 w 169"/>
                <a:gd name="T17" fmla="*/ 8 h 117"/>
                <a:gd name="T18" fmla="*/ 158 w 169"/>
                <a:gd name="T19" fmla="*/ 8 h 117"/>
                <a:gd name="T20" fmla="*/ 157 w 169"/>
                <a:gd name="T21" fmla="*/ 8 h 117"/>
                <a:gd name="T22" fmla="*/ 157 w 169"/>
                <a:gd name="T23" fmla="*/ 8 h 117"/>
                <a:gd name="T24" fmla="*/ 157 w 169"/>
                <a:gd name="T25" fmla="*/ 8 h 117"/>
                <a:gd name="T26" fmla="*/ 147 w 169"/>
                <a:gd name="T27" fmla="*/ 11 h 117"/>
                <a:gd name="T28" fmla="*/ 147 w 169"/>
                <a:gd name="T29" fmla="*/ 11 h 117"/>
                <a:gd name="T30" fmla="*/ 147 w 169"/>
                <a:gd name="T31" fmla="*/ 11 h 117"/>
                <a:gd name="T32" fmla="*/ 146 w 169"/>
                <a:gd name="T33" fmla="*/ 11 h 117"/>
                <a:gd name="T34" fmla="*/ 146 w 169"/>
                <a:gd name="T35" fmla="*/ 11 h 117"/>
                <a:gd name="T36" fmla="*/ 144 w 169"/>
                <a:gd name="T37" fmla="*/ 11 h 117"/>
                <a:gd name="T38" fmla="*/ 144 w 169"/>
                <a:gd name="T39" fmla="*/ 11 h 117"/>
                <a:gd name="T40" fmla="*/ 59 w 169"/>
                <a:gd name="T41" fmla="*/ 11 h 117"/>
                <a:gd name="T42" fmla="*/ 13 w 169"/>
                <a:gd name="T43" fmla="*/ 56 h 117"/>
                <a:gd name="T44" fmla="*/ 13 w 169"/>
                <a:gd name="T45" fmla="*/ 106 h 117"/>
                <a:gd name="T46" fmla="*/ 38 w 169"/>
                <a:gd name="T47" fmla="*/ 117 h 117"/>
                <a:gd name="T48" fmla="*/ 63 w 169"/>
                <a:gd name="T49" fmla="*/ 106 h 117"/>
                <a:gd name="T50" fmla="*/ 169 w 169"/>
                <a:gd name="T5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7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6" y="11"/>
                    <a:pt x="146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11"/>
                    <a:pt x="145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7"/>
                    <a:pt x="38" y="117"/>
                  </a:cubicBezTo>
                  <a:cubicBezTo>
                    <a:pt x="48" y="117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id="{EAA4EAA4-ED8A-45F3-B03B-2B71C7E91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2749550"/>
              <a:ext cx="192088" cy="61912"/>
            </a:xfrm>
            <a:custGeom>
              <a:avLst/>
              <a:gdLst>
                <a:gd name="T0" fmla="*/ 87 w 110"/>
                <a:gd name="T1" fmla="*/ 36 h 36"/>
                <a:gd name="T2" fmla="*/ 87 w 110"/>
                <a:gd name="T3" fmla="*/ 36 h 36"/>
                <a:gd name="T4" fmla="*/ 87 w 110"/>
                <a:gd name="T5" fmla="*/ 36 h 36"/>
                <a:gd name="T6" fmla="*/ 88 w 110"/>
                <a:gd name="T7" fmla="*/ 36 h 36"/>
                <a:gd name="T8" fmla="*/ 88 w 110"/>
                <a:gd name="T9" fmla="*/ 36 h 36"/>
                <a:gd name="T10" fmla="*/ 88 w 110"/>
                <a:gd name="T11" fmla="*/ 36 h 36"/>
                <a:gd name="T12" fmla="*/ 98 w 110"/>
                <a:gd name="T13" fmla="*/ 33 h 36"/>
                <a:gd name="T14" fmla="*/ 88 w 110"/>
                <a:gd name="T15" fmla="*/ 36 h 36"/>
                <a:gd name="T16" fmla="*/ 98 w 110"/>
                <a:gd name="T17" fmla="*/ 33 h 36"/>
                <a:gd name="T18" fmla="*/ 98 w 110"/>
                <a:gd name="T19" fmla="*/ 33 h 36"/>
                <a:gd name="T20" fmla="*/ 98 w 110"/>
                <a:gd name="T21" fmla="*/ 33 h 36"/>
                <a:gd name="T22" fmla="*/ 98 w 110"/>
                <a:gd name="T23" fmla="*/ 33 h 36"/>
                <a:gd name="T24" fmla="*/ 99 w 110"/>
                <a:gd name="T25" fmla="*/ 33 h 36"/>
                <a:gd name="T26" fmla="*/ 99 w 110"/>
                <a:gd name="T27" fmla="*/ 33 h 36"/>
                <a:gd name="T28" fmla="*/ 99 w 110"/>
                <a:gd name="T29" fmla="*/ 33 h 36"/>
                <a:gd name="T30" fmla="*/ 110 w 110"/>
                <a:gd name="T31" fmla="*/ 26 h 36"/>
                <a:gd name="T32" fmla="*/ 110 w 110"/>
                <a:gd name="T33" fmla="*/ 26 h 36"/>
                <a:gd name="T34" fmla="*/ 110 w 110"/>
                <a:gd name="T35" fmla="*/ 26 h 36"/>
                <a:gd name="T36" fmla="*/ 110 w 110"/>
                <a:gd name="T37" fmla="*/ 26 h 36"/>
                <a:gd name="T38" fmla="*/ 110 w 110"/>
                <a:gd name="T39" fmla="*/ 26 h 36"/>
                <a:gd name="T40" fmla="*/ 110 w 110"/>
                <a:gd name="T41" fmla="*/ 26 h 36"/>
                <a:gd name="T42" fmla="*/ 110 w 110"/>
                <a:gd name="T43" fmla="*/ 25 h 36"/>
                <a:gd name="T44" fmla="*/ 110 w 110"/>
                <a:gd name="T45" fmla="*/ 26 h 36"/>
                <a:gd name="T46" fmla="*/ 110 w 110"/>
                <a:gd name="T47" fmla="*/ 25 h 36"/>
                <a:gd name="T48" fmla="*/ 110 w 110"/>
                <a:gd name="T49" fmla="*/ 25 h 36"/>
                <a:gd name="T50" fmla="*/ 110 w 110"/>
                <a:gd name="T51" fmla="*/ 25 h 36"/>
                <a:gd name="T52" fmla="*/ 110 w 110"/>
                <a:gd name="T53" fmla="*/ 25 h 36"/>
                <a:gd name="T54" fmla="*/ 110 w 110"/>
                <a:gd name="T55" fmla="*/ 25 h 36"/>
                <a:gd name="T56" fmla="*/ 35 w 110"/>
                <a:gd name="T57" fmla="*/ 0 h 36"/>
                <a:gd name="T58" fmla="*/ 0 w 110"/>
                <a:gd name="T59" fmla="*/ 36 h 36"/>
                <a:gd name="T60" fmla="*/ 85 w 110"/>
                <a:gd name="T61" fmla="*/ 36 h 36"/>
                <a:gd name="T62" fmla="*/ 60 w 110"/>
                <a:gd name="T63" fmla="*/ 25 h 36"/>
                <a:gd name="T64" fmla="*/ 35 w 110"/>
                <a:gd name="T6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6">
                  <a:moveTo>
                    <a:pt x="87" y="36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moveTo>
                    <a:pt x="88" y="36"/>
                  </a:move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moveTo>
                    <a:pt x="98" y="33"/>
                  </a:moveTo>
                  <a:cubicBezTo>
                    <a:pt x="95" y="35"/>
                    <a:pt x="91" y="35"/>
                    <a:pt x="88" y="36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6" y="36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7C0F6158-FEA5-4304-898E-66B2F4BC12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0588" y="2687638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49 h 71"/>
                <a:gd name="T46" fmla="*/ 32 w 33"/>
                <a:gd name="T47" fmla="*/ 21 h 71"/>
                <a:gd name="T48" fmla="*/ 32 w 33"/>
                <a:gd name="T49" fmla="*/ 21 h 71"/>
                <a:gd name="T50" fmla="*/ 32 w 33"/>
                <a:gd name="T51" fmla="*/ 21 h 71"/>
                <a:gd name="T52" fmla="*/ 25 w 33"/>
                <a:gd name="T53" fmla="*/ 10 h 71"/>
                <a:gd name="T54" fmla="*/ 12 w 33"/>
                <a:gd name="T55" fmla="*/ 2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3"/>
                    <a:pt x="29" y="57"/>
                    <a:pt x="26" y="60"/>
                  </a:cubicBezTo>
                  <a:cubicBezTo>
                    <a:pt x="29" y="57"/>
                    <a:pt x="31" y="53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3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3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001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79B3B882-E7F0-43AE-86A9-84E753B77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0709" y="2687638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49 h 71"/>
                <a:gd name="T74" fmla="*/ 83 w 86"/>
                <a:gd name="T75" fmla="*/ 49 h 71"/>
                <a:gd name="T76" fmla="*/ 86 w 86"/>
                <a:gd name="T77" fmla="*/ 35 h 71"/>
                <a:gd name="T78" fmla="*/ 83 w 86"/>
                <a:gd name="T79" fmla="*/ 21 h 71"/>
                <a:gd name="T80" fmla="*/ 82 w 86"/>
                <a:gd name="T81" fmla="*/ 21 h 71"/>
                <a:gd name="T82" fmla="*/ 82 w 86"/>
                <a:gd name="T83" fmla="*/ 21 h 71"/>
                <a:gd name="T84" fmla="*/ 63 w 86"/>
                <a:gd name="T85" fmla="*/ 2 h 71"/>
                <a:gd name="T86" fmla="*/ 63 w 86"/>
                <a:gd name="T87" fmla="*/ 2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70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3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24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84" grpId="0"/>
      <p:bldP spid="85" grpId="0"/>
      <p:bldP spid="86" grpId="0"/>
      <p:bldP spid="87" grpId="0"/>
      <p:bldP spid="78" grpId="0" animBg="1"/>
      <p:bldP spid="79" grpId="0" animBg="1"/>
      <p:bldP spid="80" grpId="0" animBg="1"/>
      <p:bldP spid="81" grpId="0" animBg="1"/>
      <p:bldP spid="17" grpId="0"/>
      <p:bldP spid="18" grpId="0"/>
      <p:bldP spid="96" grpId="0"/>
      <p:bldP spid="97" grpId="0"/>
      <p:bldP spid="98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671371-C696-9543-BA38-D9254B39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85900" y="-1993901"/>
            <a:ext cx="6184899" cy="9131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647B6-E010-5842-812D-AE67A1383B24}"/>
              </a:ext>
            </a:extLst>
          </p:cNvPr>
          <p:cNvSpPr txBox="1"/>
          <p:nvPr/>
        </p:nvSpPr>
        <p:spPr>
          <a:xfrm>
            <a:off x="144933" y="108155"/>
            <a:ext cx="637385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n-lt"/>
              </a:rPr>
              <a:t>The Path to an Integrated Security Platform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1ECF6-EF13-6945-B61B-FB8C91DCCB48}"/>
              </a:ext>
            </a:extLst>
          </p:cNvPr>
          <p:cNvSpPr txBox="1"/>
          <p:nvPr/>
        </p:nvSpPr>
        <p:spPr>
          <a:xfrm>
            <a:off x="174429" y="510009"/>
            <a:ext cx="2794913" cy="98488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A resilient Cybersecurity posture builds on the foundation of all cyber communications – the Network. The journey to comprehensive protection requires an adaptive architecture that can respond to evolving threats and enable automated response. </a:t>
            </a:r>
            <a:endParaRPr lang="en-US" sz="500" dirty="0"/>
          </a:p>
          <a:p>
            <a:endParaRPr lang="en-US" sz="4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E6B494-A70E-5A43-B856-7A4CFA57B08F}"/>
              </a:ext>
            </a:extLst>
          </p:cNvPr>
          <p:cNvSpPr/>
          <p:nvPr/>
        </p:nvSpPr>
        <p:spPr>
          <a:xfrm>
            <a:off x="2851355" y="539042"/>
            <a:ext cx="530942" cy="4018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74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 flipV="1">
            <a:off x="3874629" y="1993318"/>
            <a:ext cx="778626" cy="326597"/>
          </a:xfrm>
          <a:prstGeom prst="rightArrow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wrap="none" lIns="82116" tIns="41057" rIns="82116" bIns="41057" anchor="ctr"/>
          <a:lstStyle/>
          <a:p>
            <a:pPr marL="0" marR="0" lvl="0" indent="0" algn="ct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21A1A">
                  <a:lumMod val="75000"/>
                </a:srgbClr>
              </a:solidFill>
              <a:effectLst/>
              <a:uLnTx/>
              <a:uFillTx/>
              <a:latin typeface="CiscoSansTT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4250" y="2076944"/>
            <a:ext cx="1554480" cy="11172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ctr" defTabSz="68589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iscoSansTT"/>
                <a:ea typeface="+mn-ea"/>
                <a:cs typeface="Arial" charset="0"/>
              </a:rPr>
              <a:t>38%+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iscoSansTT"/>
                <a:ea typeface="+mn-ea"/>
                <a:cs typeface="Arial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iscoSansTT"/>
                <a:ea typeface="+mn-ea"/>
                <a:cs typeface="Arial" charset="0"/>
              </a:rPr>
              <a:t>TCO* Reduction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iscoSansTT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integrated threat defense also saves money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243" y="335136"/>
            <a:ext cx="4130436" cy="55399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ct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2050" name="Picture 2" descr="https://upload.wikimedia.org/wikipedia/commons/thumb/9/98/Forrester-Logo.svg/1280px-Forrester-Logo.sv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7" y="4453095"/>
            <a:ext cx="893433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9530" y="4191493"/>
            <a:ext cx="1411090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/>
                <a:ea typeface="ＭＳ Ｐゴシック" pitchFamily="34" charset="-128"/>
                <a:cs typeface="+mn-cs"/>
              </a:rPr>
              <a:t>* Final Results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33926" y="4032367"/>
            <a:ext cx="7591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457193" y="2025259"/>
            <a:ext cx="2205036" cy="1645920"/>
            <a:chOff x="6720394" y="174020"/>
            <a:chExt cx="2205036" cy="1645920"/>
          </a:xfrm>
        </p:grpSpPr>
        <p:grpSp>
          <p:nvGrpSpPr>
            <p:cNvPr id="25" name="Group 24"/>
            <p:cNvGrpSpPr/>
            <p:nvPr/>
          </p:nvGrpSpPr>
          <p:grpSpPr>
            <a:xfrm>
              <a:off x="6720394" y="1684047"/>
              <a:ext cx="1079422" cy="135893"/>
              <a:chOff x="260232" y="4433244"/>
              <a:chExt cx="2905298" cy="365760"/>
            </a:xfrm>
          </p:grpSpPr>
          <p:sp>
            <p:nvSpPr>
              <p:cNvPr id="26" name="Freeform 6"/>
              <p:cNvSpPr>
                <a:spLocks/>
              </p:cNvSpPr>
              <p:nvPr/>
            </p:nvSpPr>
            <p:spPr bwMode="auto">
              <a:xfrm>
                <a:off x="260232" y="4433244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Firewall</a:t>
                </a:r>
              </a:p>
            </p:txBody>
          </p:sp>
          <p:sp>
            <p:nvSpPr>
              <p:cNvPr id="27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4546518"/>
                <a:ext cx="137160" cy="13921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 rot="1472501">
                <a:off x="2194370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 bwMode="auto">
              <a:xfrm rot="1472501">
                <a:off x="2053364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 bwMode="auto">
              <a:xfrm rot="1472501">
                <a:off x="1912358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 bwMode="auto">
              <a:xfrm rot="1472501">
                <a:off x="1771352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 bwMode="auto">
              <a:xfrm rot="1472501">
                <a:off x="2617388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 bwMode="auto">
              <a:xfrm rot="1472501">
                <a:off x="2476382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 bwMode="auto">
              <a:xfrm rot="1472501">
                <a:off x="2335376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720394" y="1516266"/>
              <a:ext cx="1079422" cy="135893"/>
              <a:chOff x="260232" y="3981655"/>
              <a:chExt cx="2905298" cy="365760"/>
            </a:xfrm>
          </p:grpSpPr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260232" y="3981655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VPN</a:t>
                </a:r>
              </a:p>
            </p:txBody>
          </p:sp>
          <p:sp>
            <p:nvSpPr>
              <p:cNvPr id="39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4094929"/>
                <a:ext cx="137160" cy="1392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 bwMode="auto">
              <a:xfrm rot="1472501">
                <a:off x="2194370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 bwMode="auto">
              <a:xfrm rot="1472501">
                <a:off x="2053364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 bwMode="auto">
              <a:xfrm rot="1472501">
                <a:off x="1912358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 bwMode="auto">
              <a:xfrm rot="1472501">
                <a:off x="1771352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 bwMode="auto">
              <a:xfrm rot="1472501">
                <a:off x="2617388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 bwMode="auto">
              <a:xfrm rot="1472501">
                <a:off x="2476382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 bwMode="auto">
              <a:xfrm rot="1472501">
                <a:off x="2335376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6720394" y="1348485"/>
              <a:ext cx="1079422" cy="135893"/>
              <a:chOff x="260232" y="3530068"/>
              <a:chExt cx="2905298" cy="365760"/>
            </a:xfrm>
          </p:grpSpPr>
          <p:sp>
            <p:nvSpPr>
              <p:cNvPr id="48" name="Freeform 6"/>
              <p:cNvSpPr>
                <a:spLocks/>
              </p:cNvSpPr>
              <p:nvPr/>
            </p:nvSpPr>
            <p:spPr bwMode="auto">
              <a:xfrm>
                <a:off x="260232" y="3530068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Email Security</a:t>
                </a:r>
              </a:p>
            </p:txBody>
          </p:sp>
          <p:sp>
            <p:nvSpPr>
              <p:cNvPr id="49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3643342"/>
                <a:ext cx="137160" cy="139213"/>
              </a:xfrm>
              <a:prstGeom prst="ellipse">
                <a:avLst/>
              </a:prstGeom>
              <a:solidFill>
                <a:srgbClr val="A6BBC8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 bwMode="auto">
              <a:xfrm rot="1472501">
                <a:off x="2617388" y="3598025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A6BBC8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 bwMode="auto">
              <a:xfrm rot="1472501">
                <a:off x="2476382" y="3598025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A6BBC8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720394" y="1180704"/>
              <a:ext cx="1079422" cy="135893"/>
              <a:chOff x="260232" y="3078481"/>
              <a:chExt cx="2905298" cy="365760"/>
            </a:xfrm>
          </p:grpSpPr>
          <p:sp>
            <p:nvSpPr>
              <p:cNvPr id="53" name="Freeform 6"/>
              <p:cNvSpPr>
                <a:spLocks/>
              </p:cNvSpPr>
              <p:nvPr/>
            </p:nvSpPr>
            <p:spPr bwMode="auto">
              <a:xfrm>
                <a:off x="260232" y="3078481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Web Security</a:t>
                </a:r>
              </a:p>
            </p:txBody>
          </p:sp>
          <p:sp>
            <p:nvSpPr>
              <p:cNvPr id="54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3191755"/>
                <a:ext cx="137160" cy="139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 bwMode="auto">
              <a:xfrm rot="1472501">
                <a:off x="2617388" y="3146438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56" name="Rounded Rectangle 55"/>
              <p:cNvSpPr/>
              <p:nvPr/>
            </p:nvSpPr>
            <p:spPr bwMode="auto">
              <a:xfrm rot="1472501">
                <a:off x="2476382" y="3146438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57" name="Rounded Rectangle 56"/>
              <p:cNvSpPr/>
              <p:nvPr/>
            </p:nvSpPr>
            <p:spPr bwMode="auto">
              <a:xfrm rot="1472501">
                <a:off x="2335376" y="3146438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720394" y="1012924"/>
              <a:ext cx="1079422" cy="135893"/>
              <a:chOff x="260232" y="2626894"/>
              <a:chExt cx="2905298" cy="365760"/>
            </a:xfrm>
          </p:grpSpPr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260232" y="2626894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DLP</a:t>
                </a:r>
              </a:p>
            </p:txBody>
          </p:sp>
          <p:sp>
            <p:nvSpPr>
              <p:cNvPr id="60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2740168"/>
                <a:ext cx="137160" cy="1392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 bwMode="auto">
              <a:xfrm rot="1472501">
                <a:off x="2194370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 bwMode="auto">
              <a:xfrm rot="1472501">
                <a:off x="2053364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 bwMode="auto">
              <a:xfrm rot="1472501">
                <a:off x="1912358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 bwMode="auto">
              <a:xfrm rot="1472501">
                <a:off x="1771352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 bwMode="auto">
              <a:xfrm rot="1472501">
                <a:off x="2617388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 bwMode="auto">
              <a:xfrm rot="1472501">
                <a:off x="2476382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 bwMode="auto">
              <a:xfrm rot="1472501">
                <a:off x="2335376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6720394" y="509581"/>
              <a:ext cx="1079422" cy="135893"/>
              <a:chOff x="260232" y="1272133"/>
              <a:chExt cx="2905298" cy="365760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260232" y="1272133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SIEM</a:t>
                </a:r>
              </a:p>
            </p:txBody>
          </p:sp>
          <p:sp>
            <p:nvSpPr>
              <p:cNvPr id="70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1385407"/>
                <a:ext cx="137160" cy="13921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1" name="Rounded Rectangle 70"/>
              <p:cNvSpPr/>
              <p:nvPr/>
            </p:nvSpPr>
            <p:spPr bwMode="auto">
              <a:xfrm rot="1472501">
                <a:off x="2194370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 bwMode="auto">
              <a:xfrm rot="1472501">
                <a:off x="2053364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 bwMode="auto">
              <a:xfrm rot="1472501">
                <a:off x="1912358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4" name="Rounded Rectangle 73"/>
              <p:cNvSpPr/>
              <p:nvPr/>
            </p:nvSpPr>
            <p:spPr bwMode="auto">
              <a:xfrm rot="1472501">
                <a:off x="1771352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5" name="Rounded Rectangle 74"/>
              <p:cNvSpPr/>
              <p:nvPr/>
            </p:nvSpPr>
            <p:spPr bwMode="auto">
              <a:xfrm rot="1472501">
                <a:off x="2617388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6" name="Rounded Rectangle 75"/>
              <p:cNvSpPr/>
              <p:nvPr/>
            </p:nvSpPr>
            <p:spPr bwMode="auto">
              <a:xfrm rot="1472501">
                <a:off x="2476382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 bwMode="auto">
              <a:xfrm rot="1472501">
                <a:off x="2335376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720394" y="341801"/>
              <a:ext cx="1079422" cy="135893"/>
              <a:chOff x="260232" y="820546"/>
              <a:chExt cx="2905298" cy="365760"/>
            </a:xfrm>
          </p:grpSpPr>
          <p:sp>
            <p:nvSpPr>
              <p:cNvPr id="79" name="Freeform 6"/>
              <p:cNvSpPr>
                <a:spLocks/>
              </p:cNvSpPr>
              <p:nvPr/>
            </p:nvSpPr>
            <p:spPr bwMode="auto">
              <a:xfrm>
                <a:off x="260232" y="820546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Replacement Box</a:t>
                </a:r>
              </a:p>
            </p:txBody>
          </p:sp>
          <p:sp>
            <p:nvSpPr>
              <p:cNvPr id="80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933820"/>
                <a:ext cx="137160" cy="1392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 bwMode="auto">
              <a:xfrm rot="1472501">
                <a:off x="2194370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 bwMode="auto">
              <a:xfrm rot="1472501">
                <a:off x="2617388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 bwMode="auto">
              <a:xfrm rot="1472501">
                <a:off x="2476382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 bwMode="auto">
              <a:xfrm rot="1472501">
                <a:off x="2335376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6720394" y="174020"/>
              <a:ext cx="1079422" cy="135893"/>
              <a:chOff x="260232" y="368959"/>
              <a:chExt cx="2905298" cy="365760"/>
            </a:xfrm>
          </p:grpSpPr>
          <p:sp>
            <p:nvSpPr>
              <p:cNvPr id="86" name="Freeform 6"/>
              <p:cNvSpPr>
                <a:spLocks/>
              </p:cNvSpPr>
              <p:nvPr/>
            </p:nvSpPr>
            <p:spPr bwMode="auto">
              <a:xfrm>
                <a:off x="260232" y="368959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新細明體"/>
                  </a:rPr>
                  <a:t>Failover</a:t>
                </a:r>
              </a:p>
            </p:txBody>
          </p:sp>
          <p:sp>
            <p:nvSpPr>
              <p:cNvPr id="87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482233"/>
                <a:ext cx="137160" cy="1392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 bwMode="auto">
              <a:xfrm rot="1472501">
                <a:off x="2194370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 bwMode="auto">
              <a:xfrm rot="1472501">
                <a:off x="2053364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 bwMode="auto">
              <a:xfrm rot="1472501">
                <a:off x="1912358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91" name="Rounded Rectangle 90"/>
              <p:cNvSpPr/>
              <p:nvPr/>
            </p:nvSpPr>
            <p:spPr bwMode="auto">
              <a:xfrm rot="1472501">
                <a:off x="1771352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92" name="Rounded Rectangle 91"/>
              <p:cNvSpPr/>
              <p:nvPr/>
            </p:nvSpPr>
            <p:spPr bwMode="auto">
              <a:xfrm rot="1472501">
                <a:off x="2617388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 bwMode="auto">
              <a:xfrm rot="1472501">
                <a:off x="2476382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94" name="Rounded Rectangle 93"/>
              <p:cNvSpPr/>
              <p:nvPr/>
            </p:nvSpPr>
            <p:spPr bwMode="auto">
              <a:xfrm rot="1472501">
                <a:off x="2335376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720394" y="845143"/>
              <a:ext cx="1079422" cy="135893"/>
              <a:chOff x="260232" y="2175307"/>
              <a:chExt cx="2905298" cy="365760"/>
            </a:xfrm>
          </p:grpSpPr>
          <p:sp>
            <p:nvSpPr>
              <p:cNvPr id="96" name="Freeform 6"/>
              <p:cNvSpPr>
                <a:spLocks/>
              </p:cNvSpPr>
              <p:nvPr/>
            </p:nvSpPr>
            <p:spPr bwMode="auto">
              <a:xfrm>
                <a:off x="260232" y="2175307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Persistent Threats</a:t>
                </a:r>
              </a:p>
            </p:txBody>
          </p:sp>
          <p:sp>
            <p:nvSpPr>
              <p:cNvPr id="97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2288581"/>
                <a:ext cx="137160" cy="1392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720394" y="677362"/>
              <a:ext cx="1079422" cy="135893"/>
              <a:chOff x="260232" y="1723720"/>
              <a:chExt cx="2905298" cy="365760"/>
            </a:xfrm>
          </p:grpSpPr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260232" y="1723720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IDS</a:t>
                </a:r>
              </a:p>
            </p:txBody>
          </p:sp>
          <p:sp>
            <p:nvSpPr>
              <p:cNvPr id="100" name="Oval 18"/>
              <p:cNvSpPr>
                <a:spLocks noChangeAspect="1" noChangeArrowheads="1"/>
              </p:cNvSpPr>
              <p:nvPr/>
            </p:nvSpPr>
            <p:spPr bwMode="auto">
              <a:xfrm>
                <a:off x="2839702" y="1836994"/>
                <a:ext cx="137160" cy="139213"/>
              </a:xfrm>
              <a:prstGeom prst="ellipse">
                <a:avLst/>
              </a:prstGeom>
              <a:solidFill>
                <a:srgbClr val="A6BBC8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 bwMode="auto">
              <a:xfrm rot="1472501">
                <a:off x="2632790" y="1791677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A6BBC8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7846008" y="1684047"/>
              <a:ext cx="1079422" cy="135893"/>
              <a:chOff x="3289856" y="4433244"/>
              <a:chExt cx="2905298" cy="365760"/>
            </a:xfrm>
          </p:grpSpPr>
          <p:sp>
            <p:nvSpPr>
              <p:cNvPr id="103" name="Freeform 6"/>
              <p:cNvSpPr>
                <a:spLocks/>
              </p:cNvSpPr>
              <p:nvPr/>
            </p:nvSpPr>
            <p:spPr bwMode="auto">
              <a:xfrm>
                <a:off x="3289856" y="4433244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Firewall 2.0</a:t>
                </a:r>
              </a:p>
            </p:txBody>
          </p:sp>
          <p:sp>
            <p:nvSpPr>
              <p:cNvPr id="104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4546518"/>
                <a:ext cx="137160" cy="13921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 bwMode="auto">
              <a:xfrm rot="1472501">
                <a:off x="5223994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06" name="Rounded Rectangle 105"/>
              <p:cNvSpPr/>
              <p:nvPr/>
            </p:nvSpPr>
            <p:spPr bwMode="auto">
              <a:xfrm rot="1472501">
                <a:off x="5082988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 bwMode="auto">
              <a:xfrm rot="1472501">
                <a:off x="4941982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08" name="Rounded Rectangle 107"/>
              <p:cNvSpPr/>
              <p:nvPr/>
            </p:nvSpPr>
            <p:spPr bwMode="auto">
              <a:xfrm rot="1472501">
                <a:off x="4800976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09" name="Rounded Rectangle 108"/>
              <p:cNvSpPr/>
              <p:nvPr/>
            </p:nvSpPr>
            <p:spPr bwMode="auto">
              <a:xfrm rot="1472501">
                <a:off x="5647012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0" name="Rounded Rectangle 109"/>
              <p:cNvSpPr/>
              <p:nvPr/>
            </p:nvSpPr>
            <p:spPr bwMode="auto">
              <a:xfrm rot="1472501">
                <a:off x="5506006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 bwMode="auto">
              <a:xfrm rot="1472501">
                <a:off x="5365000" y="450120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7846008" y="1516266"/>
              <a:ext cx="1079422" cy="135893"/>
              <a:chOff x="3289856" y="3981655"/>
              <a:chExt cx="2905298" cy="365760"/>
            </a:xfrm>
          </p:grpSpPr>
          <p:sp>
            <p:nvSpPr>
              <p:cNvPr id="113" name="Freeform 6"/>
              <p:cNvSpPr>
                <a:spLocks/>
              </p:cNvSpPr>
              <p:nvPr/>
            </p:nvSpPr>
            <p:spPr bwMode="auto">
              <a:xfrm>
                <a:off x="3289856" y="3981655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VPN 2.0</a:t>
                </a:r>
              </a:p>
            </p:txBody>
          </p:sp>
          <p:sp>
            <p:nvSpPr>
              <p:cNvPr id="114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4094929"/>
                <a:ext cx="137160" cy="1392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 rot="1472501">
                <a:off x="5223994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 bwMode="auto">
              <a:xfrm rot="1472501">
                <a:off x="5082988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 bwMode="auto">
              <a:xfrm rot="1472501">
                <a:off x="4941982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8" name="Rounded Rectangle 117"/>
              <p:cNvSpPr/>
              <p:nvPr/>
            </p:nvSpPr>
            <p:spPr bwMode="auto">
              <a:xfrm rot="1472501">
                <a:off x="4800976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19" name="Rounded Rectangle 118"/>
              <p:cNvSpPr/>
              <p:nvPr/>
            </p:nvSpPr>
            <p:spPr bwMode="auto">
              <a:xfrm rot="1472501">
                <a:off x="5647012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20" name="Rounded Rectangle 119"/>
              <p:cNvSpPr/>
              <p:nvPr/>
            </p:nvSpPr>
            <p:spPr bwMode="auto">
              <a:xfrm rot="1472501">
                <a:off x="5506006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21" name="Rounded Rectangle 120"/>
              <p:cNvSpPr/>
              <p:nvPr/>
            </p:nvSpPr>
            <p:spPr bwMode="auto">
              <a:xfrm rot="1472501">
                <a:off x="5365000" y="4049612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7846008" y="1348485"/>
              <a:ext cx="1079422" cy="135893"/>
              <a:chOff x="3289856" y="3530068"/>
              <a:chExt cx="2905298" cy="365760"/>
            </a:xfrm>
          </p:grpSpPr>
          <p:sp>
            <p:nvSpPr>
              <p:cNvPr id="123" name="Freeform 6"/>
              <p:cNvSpPr>
                <a:spLocks/>
              </p:cNvSpPr>
              <p:nvPr/>
            </p:nvSpPr>
            <p:spPr bwMode="auto">
              <a:xfrm>
                <a:off x="3289856" y="3530068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Email Security 2.0</a:t>
                </a:r>
              </a:p>
            </p:txBody>
          </p:sp>
          <p:sp>
            <p:nvSpPr>
              <p:cNvPr id="124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3643342"/>
                <a:ext cx="137160" cy="139213"/>
              </a:xfrm>
              <a:prstGeom prst="ellipse">
                <a:avLst/>
              </a:prstGeom>
              <a:solidFill>
                <a:srgbClr val="A6BBC8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25" name="Rounded Rectangle 124"/>
              <p:cNvSpPr/>
              <p:nvPr/>
            </p:nvSpPr>
            <p:spPr bwMode="auto">
              <a:xfrm rot="1472501">
                <a:off x="5647012" y="3598025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A6BBC8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26" name="Rounded Rectangle 125"/>
              <p:cNvSpPr/>
              <p:nvPr/>
            </p:nvSpPr>
            <p:spPr bwMode="auto">
              <a:xfrm rot="1472501">
                <a:off x="5506006" y="3598025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A6BBC8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7846008" y="1180704"/>
              <a:ext cx="1079422" cy="135893"/>
              <a:chOff x="3289856" y="3078481"/>
              <a:chExt cx="2905298" cy="365760"/>
            </a:xfrm>
          </p:grpSpPr>
          <p:sp>
            <p:nvSpPr>
              <p:cNvPr id="128" name="Freeform 6"/>
              <p:cNvSpPr>
                <a:spLocks/>
              </p:cNvSpPr>
              <p:nvPr/>
            </p:nvSpPr>
            <p:spPr bwMode="auto">
              <a:xfrm>
                <a:off x="3289856" y="3078481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Web Security 2.0</a:t>
                </a:r>
              </a:p>
            </p:txBody>
          </p:sp>
          <p:sp>
            <p:nvSpPr>
              <p:cNvPr id="129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3191755"/>
                <a:ext cx="137160" cy="139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0" name="Rounded Rectangle 129"/>
              <p:cNvSpPr/>
              <p:nvPr/>
            </p:nvSpPr>
            <p:spPr bwMode="auto">
              <a:xfrm rot="1472501">
                <a:off x="5647012" y="3146438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1" name="Rounded Rectangle 130"/>
              <p:cNvSpPr/>
              <p:nvPr/>
            </p:nvSpPr>
            <p:spPr bwMode="auto">
              <a:xfrm rot="1472501">
                <a:off x="5506006" y="3146438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2" name="Rounded Rectangle 131"/>
              <p:cNvSpPr/>
              <p:nvPr/>
            </p:nvSpPr>
            <p:spPr bwMode="auto">
              <a:xfrm rot="1472501">
                <a:off x="5365000" y="3146438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7846008" y="1012924"/>
              <a:ext cx="1079422" cy="135893"/>
              <a:chOff x="3289856" y="2626894"/>
              <a:chExt cx="2905298" cy="365760"/>
            </a:xfrm>
          </p:grpSpPr>
          <p:sp>
            <p:nvSpPr>
              <p:cNvPr id="134" name="Freeform 6"/>
              <p:cNvSpPr>
                <a:spLocks/>
              </p:cNvSpPr>
              <p:nvPr/>
            </p:nvSpPr>
            <p:spPr bwMode="auto">
              <a:xfrm>
                <a:off x="3289856" y="2626894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DLP 2.0</a:t>
                </a:r>
              </a:p>
            </p:txBody>
          </p:sp>
          <p:sp>
            <p:nvSpPr>
              <p:cNvPr id="135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2740168"/>
                <a:ext cx="137160" cy="1392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 bwMode="auto">
              <a:xfrm rot="1472501">
                <a:off x="5223994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 bwMode="auto">
              <a:xfrm rot="1472501">
                <a:off x="5082988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8" name="Rounded Rectangle 137"/>
              <p:cNvSpPr/>
              <p:nvPr/>
            </p:nvSpPr>
            <p:spPr bwMode="auto">
              <a:xfrm rot="1472501">
                <a:off x="4941982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 bwMode="auto">
              <a:xfrm rot="1472501">
                <a:off x="4800976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 bwMode="auto">
              <a:xfrm rot="1472501">
                <a:off x="5647012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 bwMode="auto">
              <a:xfrm rot="1472501">
                <a:off x="5506006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 bwMode="auto">
              <a:xfrm rot="1472501">
                <a:off x="5365000" y="2694851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7846008" y="509581"/>
              <a:ext cx="1079422" cy="135893"/>
              <a:chOff x="3289856" y="1272133"/>
              <a:chExt cx="2905298" cy="365760"/>
            </a:xfrm>
          </p:grpSpPr>
          <p:sp>
            <p:nvSpPr>
              <p:cNvPr id="144" name="Freeform 6"/>
              <p:cNvSpPr>
                <a:spLocks/>
              </p:cNvSpPr>
              <p:nvPr/>
            </p:nvSpPr>
            <p:spPr bwMode="auto">
              <a:xfrm>
                <a:off x="3289856" y="1272133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SIEM 2.0</a:t>
                </a:r>
              </a:p>
            </p:txBody>
          </p:sp>
          <p:sp>
            <p:nvSpPr>
              <p:cNvPr id="145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1385407"/>
                <a:ext cx="137160" cy="13921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 bwMode="auto">
              <a:xfrm rot="1472501">
                <a:off x="5223994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7" name="Rounded Rectangle 146"/>
              <p:cNvSpPr/>
              <p:nvPr/>
            </p:nvSpPr>
            <p:spPr bwMode="auto">
              <a:xfrm rot="1472501">
                <a:off x="5082988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8" name="Rounded Rectangle 147"/>
              <p:cNvSpPr/>
              <p:nvPr/>
            </p:nvSpPr>
            <p:spPr bwMode="auto">
              <a:xfrm rot="1472501">
                <a:off x="4941982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49" name="Rounded Rectangle 148"/>
              <p:cNvSpPr/>
              <p:nvPr/>
            </p:nvSpPr>
            <p:spPr bwMode="auto">
              <a:xfrm rot="1472501">
                <a:off x="4800976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0" name="Rounded Rectangle 149"/>
              <p:cNvSpPr/>
              <p:nvPr/>
            </p:nvSpPr>
            <p:spPr bwMode="auto">
              <a:xfrm rot="1472501">
                <a:off x="5647012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1" name="Rounded Rectangle 150"/>
              <p:cNvSpPr/>
              <p:nvPr/>
            </p:nvSpPr>
            <p:spPr bwMode="auto">
              <a:xfrm rot="1472501">
                <a:off x="5506006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2" name="Rounded Rectangle 151"/>
              <p:cNvSpPr/>
              <p:nvPr/>
            </p:nvSpPr>
            <p:spPr bwMode="auto">
              <a:xfrm rot="1472501">
                <a:off x="5365000" y="1340090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7846008" y="341801"/>
              <a:ext cx="1079422" cy="135893"/>
              <a:chOff x="3289856" y="820546"/>
              <a:chExt cx="2905298" cy="365760"/>
            </a:xfrm>
          </p:grpSpPr>
          <p:sp>
            <p:nvSpPr>
              <p:cNvPr id="154" name="Freeform 6"/>
              <p:cNvSpPr>
                <a:spLocks/>
              </p:cNvSpPr>
              <p:nvPr/>
            </p:nvSpPr>
            <p:spPr bwMode="auto">
              <a:xfrm>
                <a:off x="3289856" y="820546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Replacement Box 2.0</a:t>
                </a:r>
              </a:p>
            </p:txBody>
          </p:sp>
          <p:sp>
            <p:nvSpPr>
              <p:cNvPr id="155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933820"/>
                <a:ext cx="137160" cy="1392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6" name="Rounded Rectangle 155"/>
              <p:cNvSpPr/>
              <p:nvPr/>
            </p:nvSpPr>
            <p:spPr bwMode="auto">
              <a:xfrm rot="1472501">
                <a:off x="5223994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7" name="Rounded Rectangle 156"/>
              <p:cNvSpPr/>
              <p:nvPr/>
            </p:nvSpPr>
            <p:spPr bwMode="auto">
              <a:xfrm rot="1472501">
                <a:off x="5647012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8" name="Rounded Rectangle 157"/>
              <p:cNvSpPr/>
              <p:nvPr/>
            </p:nvSpPr>
            <p:spPr bwMode="auto">
              <a:xfrm rot="1472501">
                <a:off x="5506006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59" name="Rounded Rectangle 158"/>
              <p:cNvSpPr/>
              <p:nvPr/>
            </p:nvSpPr>
            <p:spPr bwMode="auto">
              <a:xfrm rot="1472501">
                <a:off x="5365000" y="888503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7846008" y="174020"/>
              <a:ext cx="1079422" cy="135893"/>
              <a:chOff x="3289856" y="368959"/>
              <a:chExt cx="2905298" cy="365760"/>
            </a:xfrm>
          </p:grpSpPr>
          <p:sp>
            <p:nvSpPr>
              <p:cNvPr id="161" name="Freeform 6"/>
              <p:cNvSpPr>
                <a:spLocks/>
              </p:cNvSpPr>
              <p:nvPr/>
            </p:nvSpPr>
            <p:spPr bwMode="auto">
              <a:xfrm>
                <a:off x="3289856" y="368959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新細明體"/>
                  </a:rPr>
                  <a:t>Failover 2.0</a:t>
                </a:r>
              </a:p>
            </p:txBody>
          </p:sp>
          <p:sp>
            <p:nvSpPr>
              <p:cNvPr id="162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482233"/>
                <a:ext cx="137160" cy="1392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3" name="Rounded Rectangle 162"/>
              <p:cNvSpPr/>
              <p:nvPr/>
            </p:nvSpPr>
            <p:spPr bwMode="auto">
              <a:xfrm rot="1472501">
                <a:off x="5223994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4" name="Rounded Rectangle 163"/>
              <p:cNvSpPr/>
              <p:nvPr/>
            </p:nvSpPr>
            <p:spPr bwMode="auto">
              <a:xfrm rot="1472501">
                <a:off x="5082988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5" name="Rounded Rectangle 164"/>
              <p:cNvSpPr/>
              <p:nvPr/>
            </p:nvSpPr>
            <p:spPr bwMode="auto">
              <a:xfrm rot="1472501">
                <a:off x="4941982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6" name="Rounded Rectangle 165"/>
              <p:cNvSpPr/>
              <p:nvPr/>
            </p:nvSpPr>
            <p:spPr bwMode="auto">
              <a:xfrm rot="1472501">
                <a:off x="4800976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7" name="Rounded Rectangle 166"/>
              <p:cNvSpPr/>
              <p:nvPr/>
            </p:nvSpPr>
            <p:spPr bwMode="auto">
              <a:xfrm rot="1472501">
                <a:off x="5647012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8" name="Rounded Rectangle 167"/>
              <p:cNvSpPr/>
              <p:nvPr/>
            </p:nvSpPr>
            <p:spPr bwMode="auto">
              <a:xfrm rot="1472501">
                <a:off x="5506006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  <p:sp>
            <p:nvSpPr>
              <p:cNvPr id="169" name="Rounded Rectangle 168"/>
              <p:cNvSpPr/>
              <p:nvPr/>
            </p:nvSpPr>
            <p:spPr bwMode="auto">
              <a:xfrm rot="1472501">
                <a:off x="5365000" y="436916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新細明體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7846008" y="845143"/>
              <a:ext cx="1079422" cy="135893"/>
              <a:chOff x="3289856" y="2175307"/>
              <a:chExt cx="2905298" cy="365760"/>
            </a:xfrm>
          </p:grpSpPr>
          <p:sp>
            <p:nvSpPr>
              <p:cNvPr id="171" name="Freeform 6"/>
              <p:cNvSpPr>
                <a:spLocks/>
              </p:cNvSpPr>
              <p:nvPr/>
            </p:nvSpPr>
            <p:spPr bwMode="auto">
              <a:xfrm>
                <a:off x="3289856" y="2175307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Persistent Threats 2.0</a:t>
                </a:r>
              </a:p>
            </p:txBody>
          </p:sp>
          <p:sp>
            <p:nvSpPr>
              <p:cNvPr id="172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2288581"/>
                <a:ext cx="137160" cy="1392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7846008" y="677362"/>
              <a:ext cx="1079422" cy="135893"/>
              <a:chOff x="3289856" y="1723720"/>
              <a:chExt cx="2905298" cy="365760"/>
            </a:xfrm>
          </p:grpSpPr>
          <p:sp>
            <p:nvSpPr>
              <p:cNvPr id="174" name="Freeform 6"/>
              <p:cNvSpPr>
                <a:spLocks/>
              </p:cNvSpPr>
              <p:nvPr/>
            </p:nvSpPr>
            <p:spPr bwMode="auto">
              <a:xfrm>
                <a:off x="3289856" y="1723720"/>
                <a:ext cx="2905298" cy="365760"/>
              </a:xfrm>
              <a:custGeom>
                <a:avLst/>
                <a:gdLst>
                  <a:gd name="T0" fmla="*/ 534 w 534"/>
                  <a:gd name="T1" fmla="*/ 82 h 96"/>
                  <a:gd name="T2" fmla="*/ 519 w 534"/>
                  <a:gd name="T3" fmla="*/ 96 h 96"/>
                  <a:gd name="T4" fmla="*/ 14 w 534"/>
                  <a:gd name="T5" fmla="*/ 96 h 96"/>
                  <a:gd name="T6" fmla="*/ 0 w 534"/>
                  <a:gd name="T7" fmla="*/ 82 h 96"/>
                  <a:gd name="T8" fmla="*/ 0 w 534"/>
                  <a:gd name="T9" fmla="*/ 14 h 96"/>
                  <a:gd name="T10" fmla="*/ 14 w 534"/>
                  <a:gd name="T11" fmla="*/ 0 h 96"/>
                  <a:gd name="T12" fmla="*/ 519 w 534"/>
                  <a:gd name="T13" fmla="*/ 0 h 96"/>
                  <a:gd name="T14" fmla="*/ 534 w 534"/>
                  <a:gd name="T15" fmla="*/ 14 h 96"/>
                  <a:gd name="T16" fmla="*/ 534 w 534"/>
                  <a:gd name="T17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96">
                    <a:moveTo>
                      <a:pt x="534" y="82"/>
                    </a:moveTo>
                    <a:cubicBezTo>
                      <a:pt x="534" y="90"/>
                      <a:pt x="527" y="96"/>
                      <a:pt x="519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6" y="96"/>
                      <a:pt x="0" y="90"/>
                      <a:pt x="0" y="8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27" y="0"/>
                      <a:pt x="534" y="6"/>
                      <a:pt x="534" y="14"/>
                    </a:cubicBezTo>
                    <a:lnTo>
                      <a:pt x="534" y="82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694" tIns="60848" rIns="121694" bIns="60848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444"/>
                    </a:solidFill>
                    <a:effectLst/>
                    <a:uLnTx/>
                    <a:uFillTx/>
                    <a:latin typeface="CiscoSansTT"/>
                    <a:ea typeface="PMingLiU" pitchFamily="18" charset="-120"/>
                    <a:cs typeface="Trade Gothic LT Std"/>
                  </a:rPr>
                  <a:t>IDS 2.0</a:t>
                </a:r>
              </a:p>
            </p:txBody>
          </p:sp>
          <p:sp>
            <p:nvSpPr>
              <p:cNvPr id="175" name="Oval 18"/>
              <p:cNvSpPr>
                <a:spLocks noChangeAspect="1" noChangeArrowheads="1"/>
              </p:cNvSpPr>
              <p:nvPr/>
            </p:nvSpPr>
            <p:spPr bwMode="auto">
              <a:xfrm>
                <a:off x="5869326" y="1836994"/>
                <a:ext cx="137160" cy="139213"/>
              </a:xfrm>
              <a:prstGeom prst="ellipse">
                <a:avLst/>
              </a:prstGeom>
              <a:solidFill>
                <a:srgbClr val="A6BBC8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121694" tIns="60848" rIns="121694" bIns="6084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  <p:sp>
            <p:nvSpPr>
              <p:cNvPr id="176" name="Rounded Rectangle 175"/>
              <p:cNvSpPr/>
              <p:nvPr/>
            </p:nvSpPr>
            <p:spPr bwMode="auto">
              <a:xfrm rot="1472501">
                <a:off x="5662414" y="1791677"/>
                <a:ext cx="65208" cy="229846"/>
              </a:xfrm>
              <a:prstGeom prst="roundRect">
                <a:avLst>
                  <a:gd name="adj" fmla="val 50000"/>
                </a:avLst>
              </a:prstGeom>
              <a:solidFill>
                <a:srgbClr val="A6BBC8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694" tIns="60848" rIns="121694" bIns="60848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2444"/>
                  </a:solidFill>
                  <a:effectLst/>
                  <a:uLnTx/>
                  <a:uFillTx/>
                  <a:latin typeface="CiscoSansTT"/>
                  <a:ea typeface="PMingLiU" pitchFamily="18" charset="-120"/>
                  <a:cs typeface="Trade Gothic LT Std"/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370991" y="1664071"/>
            <a:ext cx="2377440" cy="23682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80000"/>
                </a:schemeClr>
              </a:gs>
              <a:gs pos="50000">
                <a:schemeClr val="accent1">
                  <a:shade val="67500"/>
                  <a:satMod val="115000"/>
                  <a:alpha val="80000"/>
                </a:schemeClr>
              </a:gs>
              <a:gs pos="100000">
                <a:schemeClr val="accent1">
                  <a:shade val="100000"/>
                  <a:satMod val="11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1204" y="2340388"/>
            <a:ext cx="237701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/>
                <a:ea typeface="+mn-ea"/>
                <a:cs typeface="+mn-cs"/>
              </a:rPr>
              <a:t>Point</a:t>
            </a:r>
          </a:p>
          <a:p>
            <a:pPr marL="0" marR="0" lvl="0" indent="0" algn="ct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/>
                <a:ea typeface="+mn-ea"/>
                <a:cs typeface="+mn-cs"/>
              </a:rPr>
              <a:t>Products </a:t>
            </a:r>
          </a:p>
          <a:p>
            <a:pPr marL="0" marR="0" lvl="0" indent="0" algn="ctr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/>
                <a:ea typeface="+mn-ea"/>
                <a:cs typeface="+mn-cs"/>
              </a:rPr>
              <a:t>Approach</a:t>
            </a:r>
          </a:p>
        </p:txBody>
      </p:sp>
      <p:grpSp>
        <p:nvGrpSpPr>
          <p:cNvPr id="182" name="Group 181"/>
          <p:cNvGrpSpPr/>
          <p:nvPr/>
        </p:nvGrpSpPr>
        <p:grpSpPr>
          <a:xfrm>
            <a:off x="5283944" y="2424157"/>
            <a:ext cx="2388594" cy="1608210"/>
            <a:chOff x="8574394" y="2888234"/>
            <a:chExt cx="2388594" cy="1608210"/>
          </a:xfrm>
        </p:grpSpPr>
        <p:pic>
          <p:nvPicPr>
            <p:cNvPr id="18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394" y="2888236"/>
              <a:ext cx="2388594" cy="1608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Rectangle 183"/>
            <p:cNvSpPr/>
            <p:nvPr/>
          </p:nvSpPr>
          <p:spPr>
            <a:xfrm>
              <a:off x="8574394" y="2888234"/>
              <a:ext cx="2388594" cy="1608209"/>
            </a:xfrm>
            <a:prstGeom prst="rect">
              <a:avLst/>
            </a:prstGeom>
            <a:gradFill flip="none" rotWithShape="1">
              <a:gsLst>
                <a:gs pos="0">
                  <a:srgbClr val="6CC04A">
                    <a:shade val="30000"/>
                    <a:satMod val="115000"/>
                    <a:alpha val="80000"/>
                  </a:srgbClr>
                </a:gs>
                <a:gs pos="50000">
                  <a:srgbClr val="6CC04A">
                    <a:shade val="67500"/>
                    <a:satMod val="115000"/>
                    <a:alpha val="80000"/>
                  </a:srgbClr>
                </a:gs>
                <a:gs pos="100000">
                  <a:srgbClr val="6CC04A">
                    <a:shade val="100000"/>
                    <a:satMod val="115000"/>
                    <a:alpha val="8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/>
                <a:ea typeface="+mn-ea"/>
                <a:cs typeface="+mn-cs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592064" y="3317235"/>
              <a:ext cx="23638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1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/>
                  <a:ea typeface="ＭＳ Ｐゴシック" charset="-128"/>
                  <a:cs typeface="+mn-cs"/>
                </a:rPr>
                <a:t>Architectural Approach</a:t>
              </a:r>
            </a:p>
          </p:txBody>
        </p:sp>
      </p:grpSp>
      <p:sp>
        <p:nvSpPr>
          <p:cNvPr id="177" name="Freeform 176"/>
          <p:cNvSpPr/>
          <p:nvPr/>
        </p:nvSpPr>
        <p:spPr>
          <a:xfrm rot="3129288">
            <a:off x="3669575" y="1784664"/>
            <a:ext cx="1945889" cy="900922"/>
          </a:xfrm>
          <a:custGeom>
            <a:avLst/>
            <a:gdLst>
              <a:gd name="connsiteX0" fmla="*/ 0 w 4772526"/>
              <a:gd name="connsiteY0" fmla="*/ 1644503 h 1644503"/>
              <a:gd name="connsiteX1" fmla="*/ 978568 w 4772526"/>
              <a:gd name="connsiteY1" fmla="*/ 681977 h 1644503"/>
              <a:gd name="connsiteX2" fmla="*/ 2534652 w 4772526"/>
              <a:gd name="connsiteY2" fmla="*/ 104461 h 1644503"/>
              <a:gd name="connsiteX3" fmla="*/ 4772526 w 4772526"/>
              <a:gd name="connsiteY3" fmla="*/ 187 h 1644503"/>
              <a:gd name="connsiteX0" fmla="*/ 0 w 4772526"/>
              <a:gd name="connsiteY0" fmla="*/ 1651161 h 1651161"/>
              <a:gd name="connsiteX1" fmla="*/ 962525 w 4772526"/>
              <a:gd name="connsiteY1" fmla="*/ 913225 h 1651161"/>
              <a:gd name="connsiteX2" fmla="*/ 2534652 w 4772526"/>
              <a:gd name="connsiteY2" fmla="*/ 111119 h 1651161"/>
              <a:gd name="connsiteX3" fmla="*/ 4772526 w 4772526"/>
              <a:gd name="connsiteY3" fmla="*/ 6845 h 1651161"/>
              <a:gd name="connsiteX0" fmla="*/ 0 w 4772526"/>
              <a:gd name="connsiteY0" fmla="*/ 1644316 h 1644316"/>
              <a:gd name="connsiteX1" fmla="*/ 962525 w 4772526"/>
              <a:gd name="connsiteY1" fmla="*/ 906380 h 1644316"/>
              <a:gd name="connsiteX2" fmla="*/ 2502568 w 4772526"/>
              <a:gd name="connsiteY2" fmla="*/ 441159 h 1644316"/>
              <a:gd name="connsiteX3" fmla="*/ 4772526 w 4772526"/>
              <a:gd name="connsiteY3" fmla="*/ 0 h 1644316"/>
              <a:gd name="connsiteX0" fmla="*/ 0 w 4804611"/>
              <a:gd name="connsiteY0" fmla="*/ 1379621 h 1379621"/>
              <a:gd name="connsiteX1" fmla="*/ 962525 w 4804611"/>
              <a:gd name="connsiteY1" fmla="*/ 641685 h 1379621"/>
              <a:gd name="connsiteX2" fmla="*/ 2502568 w 4804611"/>
              <a:gd name="connsiteY2" fmla="*/ 176464 h 1379621"/>
              <a:gd name="connsiteX3" fmla="*/ 4804611 w 4804611"/>
              <a:gd name="connsiteY3" fmla="*/ 0 h 1379621"/>
              <a:gd name="connsiteX0" fmla="*/ 0 w 4804611"/>
              <a:gd name="connsiteY0" fmla="*/ 1385674 h 1385674"/>
              <a:gd name="connsiteX1" fmla="*/ 962525 w 4804611"/>
              <a:gd name="connsiteY1" fmla="*/ 647738 h 1385674"/>
              <a:gd name="connsiteX2" fmla="*/ 2699458 w 4804611"/>
              <a:gd name="connsiteY2" fmla="*/ 76370 h 1385674"/>
              <a:gd name="connsiteX3" fmla="*/ 4804611 w 4804611"/>
              <a:gd name="connsiteY3" fmla="*/ 6053 h 1385674"/>
              <a:gd name="connsiteX0" fmla="*/ 0 w 4814974"/>
              <a:gd name="connsiteY0" fmla="*/ 1544736 h 1544736"/>
              <a:gd name="connsiteX1" fmla="*/ 962525 w 4814974"/>
              <a:gd name="connsiteY1" fmla="*/ 806800 h 1544736"/>
              <a:gd name="connsiteX2" fmla="*/ 2699458 w 4814974"/>
              <a:gd name="connsiteY2" fmla="*/ 235432 h 1544736"/>
              <a:gd name="connsiteX3" fmla="*/ 4814974 w 4814974"/>
              <a:gd name="connsiteY3" fmla="*/ 0 h 1544736"/>
              <a:gd name="connsiteX0" fmla="*/ 0 w 4814974"/>
              <a:gd name="connsiteY0" fmla="*/ 1544736 h 1544736"/>
              <a:gd name="connsiteX1" fmla="*/ 962525 w 4814974"/>
              <a:gd name="connsiteY1" fmla="*/ 806800 h 1544736"/>
              <a:gd name="connsiteX2" fmla="*/ 2979251 w 4814974"/>
              <a:gd name="connsiteY2" fmla="*/ 176463 h 1544736"/>
              <a:gd name="connsiteX3" fmla="*/ 4814974 w 4814974"/>
              <a:gd name="connsiteY3" fmla="*/ 0 h 1544736"/>
              <a:gd name="connsiteX0" fmla="*/ 0 w 4814974"/>
              <a:gd name="connsiteY0" fmla="*/ 1544926 h 1544926"/>
              <a:gd name="connsiteX1" fmla="*/ 962525 w 4814974"/>
              <a:gd name="connsiteY1" fmla="*/ 806990 h 1544926"/>
              <a:gd name="connsiteX2" fmla="*/ 2979251 w 4814974"/>
              <a:gd name="connsiteY2" fmla="*/ 176653 h 1544926"/>
              <a:gd name="connsiteX3" fmla="*/ 4814974 w 4814974"/>
              <a:gd name="connsiteY3" fmla="*/ 190 h 1544926"/>
              <a:gd name="connsiteX0" fmla="*/ 0 w 4814974"/>
              <a:gd name="connsiteY0" fmla="*/ 1544926 h 1544926"/>
              <a:gd name="connsiteX1" fmla="*/ 962525 w 4814974"/>
              <a:gd name="connsiteY1" fmla="*/ 806990 h 1544926"/>
              <a:gd name="connsiteX2" fmla="*/ 2979251 w 4814974"/>
              <a:gd name="connsiteY2" fmla="*/ 176653 h 1544926"/>
              <a:gd name="connsiteX3" fmla="*/ 4814974 w 4814974"/>
              <a:gd name="connsiteY3" fmla="*/ 190 h 1544926"/>
              <a:gd name="connsiteX0" fmla="*/ 0 w 4814974"/>
              <a:gd name="connsiteY0" fmla="*/ 1544926 h 1544926"/>
              <a:gd name="connsiteX1" fmla="*/ 2979251 w 4814974"/>
              <a:gd name="connsiteY1" fmla="*/ 176653 h 1544926"/>
              <a:gd name="connsiteX2" fmla="*/ 4814974 w 4814974"/>
              <a:gd name="connsiteY2" fmla="*/ 190 h 1544926"/>
              <a:gd name="connsiteX0" fmla="*/ 0 w 4814974"/>
              <a:gd name="connsiteY0" fmla="*/ 1544926 h 1544926"/>
              <a:gd name="connsiteX1" fmla="*/ 2979251 w 4814974"/>
              <a:gd name="connsiteY1" fmla="*/ 176653 h 1544926"/>
              <a:gd name="connsiteX2" fmla="*/ 4814974 w 4814974"/>
              <a:gd name="connsiteY2" fmla="*/ 190 h 154492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5042953"/>
              <a:gd name="connsiteY0" fmla="*/ 1910350 h 1910350"/>
              <a:gd name="connsiteX1" fmla="*/ 5042953 w 5042953"/>
              <a:gd name="connsiteY1" fmla="*/ 0 h 1910350"/>
              <a:gd name="connsiteX0" fmla="*/ 0 w 5042953"/>
              <a:gd name="connsiteY0" fmla="*/ 1910350 h 1910350"/>
              <a:gd name="connsiteX1" fmla="*/ 5042953 w 5042953"/>
              <a:gd name="connsiteY1" fmla="*/ 0 h 1910350"/>
              <a:gd name="connsiteX0" fmla="*/ 0 w 5096199"/>
              <a:gd name="connsiteY0" fmla="*/ 1769850 h 1769850"/>
              <a:gd name="connsiteX1" fmla="*/ 5096199 w 5096199"/>
              <a:gd name="connsiteY1" fmla="*/ 0 h 1769850"/>
              <a:gd name="connsiteX0" fmla="*/ 0 w 5096199"/>
              <a:gd name="connsiteY0" fmla="*/ 1769850 h 1769850"/>
              <a:gd name="connsiteX1" fmla="*/ 5096199 w 5096199"/>
              <a:gd name="connsiteY1" fmla="*/ 0 h 1769850"/>
              <a:gd name="connsiteX0" fmla="*/ 0 w 5096199"/>
              <a:gd name="connsiteY0" fmla="*/ 1488847 h 1488847"/>
              <a:gd name="connsiteX1" fmla="*/ 5096199 w 5096199"/>
              <a:gd name="connsiteY1" fmla="*/ 0 h 1488847"/>
              <a:gd name="connsiteX0" fmla="*/ 0 w 5096199"/>
              <a:gd name="connsiteY0" fmla="*/ 1685037 h 1685037"/>
              <a:gd name="connsiteX1" fmla="*/ 5096199 w 5096199"/>
              <a:gd name="connsiteY1" fmla="*/ 196190 h 1685037"/>
              <a:gd name="connsiteX0" fmla="*/ 0 w 5096199"/>
              <a:gd name="connsiteY0" fmla="*/ 1863302 h 1863302"/>
              <a:gd name="connsiteX1" fmla="*/ 5096199 w 5096199"/>
              <a:gd name="connsiteY1" fmla="*/ 163703 h 1863302"/>
              <a:gd name="connsiteX0" fmla="*/ 0 w 5096199"/>
              <a:gd name="connsiteY0" fmla="*/ 1760209 h 1760209"/>
              <a:gd name="connsiteX1" fmla="*/ 5096199 w 5096199"/>
              <a:gd name="connsiteY1" fmla="*/ 60610 h 1760209"/>
              <a:gd name="connsiteX0" fmla="*/ 0 w 5096199"/>
              <a:gd name="connsiteY0" fmla="*/ 1721635 h 1721635"/>
              <a:gd name="connsiteX1" fmla="*/ 5096199 w 5096199"/>
              <a:gd name="connsiteY1" fmla="*/ 22036 h 1721635"/>
              <a:gd name="connsiteX0" fmla="*/ 0 w 5096199"/>
              <a:gd name="connsiteY0" fmla="*/ 1721635 h 1721635"/>
              <a:gd name="connsiteX1" fmla="*/ 5096199 w 5096199"/>
              <a:gd name="connsiteY1" fmla="*/ 22036 h 172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6199" h="1721635">
                <a:moveTo>
                  <a:pt x="0" y="1721635"/>
                </a:moveTo>
                <a:cubicBezTo>
                  <a:pt x="1739706" y="109882"/>
                  <a:pt x="2377718" y="-78175"/>
                  <a:pt x="5096199" y="22036"/>
                </a:cubicBezTo>
              </a:path>
            </a:pathLst>
          </a:custGeom>
          <a:noFill/>
          <a:ln w="152400" cap="rnd" cmpd="sng" algn="ctr">
            <a:gradFill>
              <a:gsLst>
                <a:gs pos="3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  <p:txBody>
          <a:bodyPr lIns="91432" tIns="45716" rIns="91432" bIns="45716" rtlCol="0" anchor="ctr"/>
          <a:lstStyle/>
          <a:p>
            <a:pPr marL="0" marR="0" lvl="0" indent="0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A3F63-BA0B-FA43-83B7-B79DB24AA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9106" y="283334"/>
            <a:ext cx="3551237" cy="40592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If you have a </a:t>
            </a:r>
            <a:br>
              <a:rPr lang="en-US" dirty="0"/>
            </a:br>
            <a:r>
              <a:rPr lang="en-US" b="1" dirty="0"/>
              <a:t>scalable, open </a:t>
            </a:r>
            <a:r>
              <a:rPr lang="en-US" dirty="0"/>
              <a:t>and </a:t>
            </a:r>
            <a:r>
              <a:rPr lang="en-US" b="1" dirty="0"/>
              <a:t>automated</a:t>
            </a:r>
            <a:r>
              <a:rPr lang="en-US" dirty="0"/>
              <a:t> foundation, you can address all Approaches and Frameworks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48530D-F6BD-0B4F-83BD-10420EED17F5}"/>
              </a:ext>
            </a:extLst>
          </p:cNvPr>
          <p:cNvGrpSpPr/>
          <p:nvPr/>
        </p:nvGrpSpPr>
        <p:grpSpPr>
          <a:xfrm>
            <a:off x="-78433" y="2561430"/>
            <a:ext cx="8990072" cy="2334591"/>
            <a:chOff x="-334465" y="1549724"/>
            <a:chExt cx="8990072" cy="23345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09786D-560E-EB47-9EC2-E14086566CAE}"/>
                </a:ext>
              </a:extLst>
            </p:cNvPr>
            <p:cNvGrpSpPr/>
            <p:nvPr/>
          </p:nvGrpSpPr>
          <p:grpSpPr>
            <a:xfrm>
              <a:off x="-334465" y="1549724"/>
              <a:ext cx="8946005" cy="2334591"/>
              <a:chOff x="-77525" y="1549724"/>
              <a:chExt cx="8946005" cy="2334591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B33E846-7490-584B-9A8D-30839F567611}"/>
                  </a:ext>
                </a:extLst>
              </p:cNvPr>
              <p:cNvSpPr/>
              <p:nvPr/>
            </p:nvSpPr>
            <p:spPr>
              <a:xfrm>
                <a:off x="-77525" y="1549724"/>
                <a:ext cx="3136165" cy="2334591"/>
              </a:xfrm>
              <a:custGeom>
                <a:avLst/>
                <a:gdLst>
                  <a:gd name="connsiteX0" fmla="*/ 0 w 9227127"/>
                  <a:gd name="connsiteY0" fmla="*/ 617052 h 1929883"/>
                  <a:gd name="connsiteX1" fmla="*/ 498764 w 9227127"/>
                  <a:gd name="connsiteY1" fmla="*/ 50275 h 1929883"/>
                  <a:gd name="connsiteX2" fmla="*/ 1450949 w 9227127"/>
                  <a:gd name="connsiteY2" fmla="*/ 601938 h 1929883"/>
                  <a:gd name="connsiteX3" fmla="*/ 733031 w 9227127"/>
                  <a:gd name="connsiteY3" fmla="*/ 1516338 h 1929883"/>
                  <a:gd name="connsiteX4" fmla="*/ 294724 w 9227127"/>
                  <a:gd name="connsiteY4" fmla="*/ 700179 h 1929883"/>
                  <a:gd name="connsiteX5" fmla="*/ 1125997 w 9227127"/>
                  <a:gd name="connsiteY5" fmla="*/ 972232 h 1929883"/>
                  <a:gd name="connsiteX6" fmla="*/ 589448 w 9227127"/>
                  <a:gd name="connsiteY6" fmla="*/ 1909303 h 1929883"/>
                  <a:gd name="connsiteX7" fmla="*/ 120912 w 9227127"/>
                  <a:gd name="connsiteY7" fmla="*/ 1523895 h 1929883"/>
                  <a:gd name="connsiteX8" fmla="*/ 1088211 w 9227127"/>
                  <a:gd name="connsiteY8" fmla="*/ 435683 h 1929883"/>
                  <a:gd name="connsiteX9" fmla="*/ 1987497 w 9227127"/>
                  <a:gd name="connsiteY9" fmla="*/ 1055359 h 1929883"/>
                  <a:gd name="connsiteX10" fmla="*/ 1186453 w 9227127"/>
                  <a:gd name="connsiteY10" fmla="*/ 1697706 h 1929883"/>
                  <a:gd name="connsiteX11" fmla="*/ 1201567 w 9227127"/>
                  <a:gd name="connsiteY11" fmla="*/ 20047 h 1929883"/>
                  <a:gd name="connsiteX12" fmla="*/ 2675187 w 9227127"/>
                  <a:gd name="connsiteY12" fmla="*/ 775749 h 1929883"/>
                  <a:gd name="connsiteX13" fmla="*/ 9227127 w 9227127"/>
                  <a:gd name="connsiteY13" fmla="*/ 821092 h 1929883"/>
                  <a:gd name="connsiteX0" fmla="*/ 0 w 9227127"/>
                  <a:gd name="connsiteY0" fmla="*/ 846395 h 2159226"/>
                  <a:gd name="connsiteX1" fmla="*/ 642348 w 9227127"/>
                  <a:gd name="connsiteY1" fmla="*/ 8 h 2159226"/>
                  <a:gd name="connsiteX2" fmla="*/ 1450949 w 9227127"/>
                  <a:gd name="connsiteY2" fmla="*/ 831281 h 2159226"/>
                  <a:gd name="connsiteX3" fmla="*/ 733031 w 9227127"/>
                  <a:gd name="connsiteY3" fmla="*/ 1745681 h 2159226"/>
                  <a:gd name="connsiteX4" fmla="*/ 294724 w 9227127"/>
                  <a:gd name="connsiteY4" fmla="*/ 929522 h 2159226"/>
                  <a:gd name="connsiteX5" fmla="*/ 1125997 w 9227127"/>
                  <a:gd name="connsiteY5" fmla="*/ 1201575 h 2159226"/>
                  <a:gd name="connsiteX6" fmla="*/ 589448 w 9227127"/>
                  <a:gd name="connsiteY6" fmla="*/ 2138646 h 2159226"/>
                  <a:gd name="connsiteX7" fmla="*/ 120912 w 9227127"/>
                  <a:gd name="connsiteY7" fmla="*/ 1753238 h 2159226"/>
                  <a:gd name="connsiteX8" fmla="*/ 1088211 w 9227127"/>
                  <a:gd name="connsiteY8" fmla="*/ 665026 h 2159226"/>
                  <a:gd name="connsiteX9" fmla="*/ 1987497 w 9227127"/>
                  <a:gd name="connsiteY9" fmla="*/ 1284702 h 2159226"/>
                  <a:gd name="connsiteX10" fmla="*/ 1186453 w 9227127"/>
                  <a:gd name="connsiteY10" fmla="*/ 1927049 h 2159226"/>
                  <a:gd name="connsiteX11" fmla="*/ 1201567 w 9227127"/>
                  <a:gd name="connsiteY11" fmla="*/ 249390 h 2159226"/>
                  <a:gd name="connsiteX12" fmla="*/ 2675187 w 9227127"/>
                  <a:gd name="connsiteY12" fmla="*/ 1005092 h 2159226"/>
                  <a:gd name="connsiteX13" fmla="*/ 9227127 w 9227127"/>
                  <a:gd name="connsiteY13" fmla="*/ 1050435 h 2159226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83672"/>
                  <a:gd name="connsiteX1" fmla="*/ 642348 w 9227127"/>
                  <a:gd name="connsiteY1" fmla="*/ 10634 h 2183672"/>
                  <a:gd name="connsiteX2" fmla="*/ 1450949 w 9227127"/>
                  <a:gd name="connsiteY2" fmla="*/ 841907 h 2183672"/>
                  <a:gd name="connsiteX3" fmla="*/ 733031 w 9227127"/>
                  <a:gd name="connsiteY3" fmla="*/ 1756307 h 2183672"/>
                  <a:gd name="connsiteX4" fmla="*/ 173812 w 9227127"/>
                  <a:gd name="connsiteY4" fmla="*/ 1129074 h 2183672"/>
                  <a:gd name="connsiteX5" fmla="*/ 1125997 w 9227127"/>
                  <a:gd name="connsiteY5" fmla="*/ 1212201 h 2183672"/>
                  <a:gd name="connsiteX6" fmla="*/ 589448 w 9227127"/>
                  <a:gd name="connsiteY6" fmla="*/ 2149272 h 2183672"/>
                  <a:gd name="connsiteX7" fmla="*/ 120912 w 9227127"/>
                  <a:gd name="connsiteY7" fmla="*/ 1763864 h 2183672"/>
                  <a:gd name="connsiteX8" fmla="*/ 1088211 w 9227127"/>
                  <a:gd name="connsiteY8" fmla="*/ 675652 h 2183672"/>
                  <a:gd name="connsiteX9" fmla="*/ 1987497 w 9227127"/>
                  <a:gd name="connsiteY9" fmla="*/ 1295328 h 2183672"/>
                  <a:gd name="connsiteX10" fmla="*/ 1186453 w 9227127"/>
                  <a:gd name="connsiteY10" fmla="*/ 1937675 h 2183672"/>
                  <a:gd name="connsiteX11" fmla="*/ 1201567 w 9227127"/>
                  <a:gd name="connsiteY11" fmla="*/ 260016 h 2183672"/>
                  <a:gd name="connsiteX12" fmla="*/ 2909454 w 9227127"/>
                  <a:gd name="connsiteY12" fmla="*/ 1053504 h 2183672"/>
                  <a:gd name="connsiteX13" fmla="*/ 9227127 w 9227127"/>
                  <a:gd name="connsiteY13" fmla="*/ 1061061 h 2183672"/>
                  <a:gd name="connsiteX0" fmla="*/ 0 w 9227127"/>
                  <a:gd name="connsiteY0" fmla="*/ 857021 h 2388865"/>
                  <a:gd name="connsiteX1" fmla="*/ 642348 w 9227127"/>
                  <a:gd name="connsiteY1" fmla="*/ 10634 h 2388865"/>
                  <a:gd name="connsiteX2" fmla="*/ 1450949 w 9227127"/>
                  <a:gd name="connsiteY2" fmla="*/ 841907 h 2388865"/>
                  <a:gd name="connsiteX3" fmla="*/ 733031 w 9227127"/>
                  <a:gd name="connsiteY3" fmla="*/ 1756307 h 2388865"/>
                  <a:gd name="connsiteX4" fmla="*/ 173812 w 9227127"/>
                  <a:gd name="connsiteY4" fmla="*/ 1129074 h 2388865"/>
                  <a:gd name="connsiteX5" fmla="*/ 1125997 w 9227127"/>
                  <a:gd name="connsiteY5" fmla="*/ 1212201 h 2388865"/>
                  <a:gd name="connsiteX6" fmla="*/ 589448 w 9227127"/>
                  <a:gd name="connsiteY6" fmla="*/ 2375983 h 2388865"/>
                  <a:gd name="connsiteX7" fmla="*/ 120912 w 9227127"/>
                  <a:gd name="connsiteY7" fmla="*/ 1763864 h 2388865"/>
                  <a:gd name="connsiteX8" fmla="*/ 1088211 w 9227127"/>
                  <a:gd name="connsiteY8" fmla="*/ 675652 h 2388865"/>
                  <a:gd name="connsiteX9" fmla="*/ 1987497 w 9227127"/>
                  <a:gd name="connsiteY9" fmla="*/ 1295328 h 2388865"/>
                  <a:gd name="connsiteX10" fmla="*/ 1186453 w 9227127"/>
                  <a:gd name="connsiteY10" fmla="*/ 1937675 h 2388865"/>
                  <a:gd name="connsiteX11" fmla="*/ 1201567 w 9227127"/>
                  <a:gd name="connsiteY11" fmla="*/ 260016 h 2388865"/>
                  <a:gd name="connsiteX12" fmla="*/ 2909454 w 9227127"/>
                  <a:gd name="connsiteY12" fmla="*/ 1053504 h 2388865"/>
                  <a:gd name="connsiteX13" fmla="*/ 9227127 w 9227127"/>
                  <a:gd name="connsiteY13" fmla="*/ 1061061 h 2388865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87822"/>
                  <a:gd name="connsiteX1" fmla="*/ 642348 w 3136165"/>
                  <a:gd name="connsiteY1" fmla="*/ 14579 h 2387822"/>
                  <a:gd name="connsiteX2" fmla="*/ 1450949 w 3136165"/>
                  <a:gd name="connsiteY2" fmla="*/ 845852 h 2387822"/>
                  <a:gd name="connsiteX3" fmla="*/ 733031 w 3136165"/>
                  <a:gd name="connsiteY3" fmla="*/ 1760252 h 2387822"/>
                  <a:gd name="connsiteX4" fmla="*/ 173812 w 3136165"/>
                  <a:gd name="connsiteY4" fmla="*/ 1133019 h 2387822"/>
                  <a:gd name="connsiteX5" fmla="*/ 1125997 w 3136165"/>
                  <a:gd name="connsiteY5" fmla="*/ 1185918 h 2387822"/>
                  <a:gd name="connsiteX6" fmla="*/ 589448 w 3136165"/>
                  <a:gd name="connsiteY6" fmla="*/ 2379928 h 2387822"/>
                  <a:gd name="connsiteX7" fmla="*/ 204039 w 3136165"/>
                  <a:gd name="connsiteY7" fmla="*/ 1654454 h 2387822"/>
                  <a:gd name="connsiteX8" fmla="*/ 1088211 w 3136165"/>
                  <a:gd name="connsiteY8" fmla="*/ 679597 h 2387822"/>
                  <a:gd name="connsiteX9" fmla="*/ 1919484 w 3136165"/>
                  <a:gd name="connsiteY9" fmla="*/ 1367287 h 2387822"/>
                  <a:gd name="connsiteX10" fmla="*/ 1186453 w 3136165"/>
                  <a:gd name="connsiteY10" fmla="*/ 1941620 h 2387822"/>
                  <a:gd name="connsiteX11" fmla="*/ 944628 w 3136165"/>
                  <a:gd name="connsiteY11" fmla="*/ 475558 h 2387822"/>
                  <a:gd name="connsiteX12" fmla="*/ 3136165 w 3136165"/>
                  <a:gd name="connsiteY12" fmla="*/ 1049892 h 2387822"/>
                  <a:gd name="connsiteX0" fmla="*/ 0 w 3136165"/>
                  <a:gd name="connsiteY0" fmla="*/ 860966 h 2343025"/>
                  <a:gd name="connsiteX1" fmla="*/ 642348 w 3136165"/>
                  <a:gd name="connsiteY1" fmla="*/ 14579 h 2343025"/>
                  <a:gd name="connsiteX2" fmla="*/ 1450949 w 3136165"/>
                  <a:gd name="connsiteY2" fmla="*/ 845852 h 2343025"/>
                  <a:gd name="connsiteX3" fmla="*/ 733031 w 3136165"/>
                  <a:gd name="connsiteY3" fmla="*/ 1760252 h 2343025"/>
                  <a:gd name="connsiteX4" fmla="*/ 173812 w 3136165"/>
                  <a:gd name="connsiteY4" fmla="*/ 1133019 h 2343025"/>
                  <a:gd name="connsiteX5" fmla="*/ 1125997 w 3136165"/>
                  <a:gd name="connsiteY5" fmla="*/ 1185918 h 2343025"/>
                  <a:gd name="connsiteX6" fmla="*/ 725474 w 3136165"/>
                  <a:gd name="connsiteY6" fmla="*/ 2334586 h 2343025"/>
                  <a:gd name="connsiteX7" fmla="*/ 204039 w 3136165"/>
                  <a:gd name="connsiteY7" fmla="*/ 1654454 h 2343025"/>
                  <a:gd name="connsiteX8" fmla="*/ 1088211 w 3136165"/>
                  <a:gd name="connsiteY8" fmla="*/ 679597 h 2343025"/>
                  <a:gd name="connsiteX9" fmla="*/ 1919484 w 3136165"/>
                  <a:gd name="connsiteY9" fmla="*/ 1367287 h 2343025"/>
                  <a:gd name="connsiteX10" fmla="*/ 1186453 w 3136165"/>
                  <a:gd name="connsiteY10" fmla="*/ 1941620 h 2343025"/>
                  <a:gd name="connsiteX11" fmla="*/ 944628 w 3136165"/>
                  <a:gd name="connsiteY11" fmla="*/ 475558 h 2343025"/>
                  <a:gd name="connsiteX12" fmla="*/ 3136165 w 3136165"/>
                  <a:gd name="connsiteY12" fmla="*/ 1049892 h 2343025"/>
                  <a:gd name="connsiteX0" fmla="*/ 0 w 3136165"/>
                  <a:gd name="connsiteY0" fmla="*/ 860966 h 2334597"/>
                  <a:gd name="connsiteX1" fmla="*/ 642348 w 3136165"/>
                  <a:gd name="connsiteY1" fmla="*/ 14579 h 2334597"/>
                  <a:gd name="connsiteX2" fmla="*/ 1450949 w 3136165"/>
                  <a:gd name="connsiteY2" fmla="*/ 845852 h 2334597"/>
                  <a:gd name="connsiteX3" fmla="*/ 733031 w 3136165"/>
                  <a:gd name="connsiteY3" fmla="*/ 1760252 h 2334597"/>
                  <a:gd name="connsiteX4" fmla="*/ 173812 w 3136165"/>
                  <a:gd name="connsiteY4" fmla="*/ 1133019 h 2334597"/>
                  <a:gd name="connsiteX5" fmla="*/ 1125997 w 3136165"/>
                  <a:gd name="connsiteY5" fmla="*/ 1185918 h 2334597"/>
                  <a:gd name="connsiteX6" fmla="*/ 725474 w 3136165"/>
                  <a:gd name="connsiteY6" fmla="*/ 2334586 h 2334597"/>
                  <a:gd name="connsiteX7" fmla="*/ 204039 w 3136165"/>
                  <a:gd name="connsiteY7" fmla="*/ 1654454 h 2334597"/>
                  <a:gd name="connsiteX8" fmla="*/ 1088211 w 3136165"/>
                  <a:gd name="connsiteY8" fmla="*/ 679597 h 2334597"/>
                  <a:gd name="connsiteX9" fmla="*/ 1919484 w 3136165"/>
                  <a:gd name="connsiteY9" fmla="*/ 1367287 h 2334597"/>
                  <a:gd name="connsiteX10" fmla="*/ 1186453 w 3136165"/>
                  <a:gd name="connsiteY10" fmla="*/ 1941620 h 2334597"/>
                  <a:gd name="connsiteX11" fmla="*/ 944628 w 3136165"/>
                  <a:gd name="connsiteY11" fmla="*/ 475558 h 2334597"/>
                  <a:gd name="connsiteX12" fmla="*/ 3136165 w 3136165"/>
                  <a:gd name="connsiteY12" fmla="*/ 1049892 h 2334597"/>
                  <a:gd name="connsiteX0" fmla="*/ 0 w 3136165"/>
                  <a:gd name="connsiteY0" fmla="*/ 860966 h 2341389"/>
                  <a:gd name="connsiteX1" fmla="*/ 642348 w 3136165"/>
                  <a:gd name="connsiteY1" fmla="*/ 14579 h 2341389"/>
                  <a:gd name="connsiteX2" fmla="*/ 1450949 w 3136165"/>
                  <a:gd name="connsiteY2" fmla="*/ 845852 h 2341389"/>
                  <a:gd name="connsiteX3" fmla="*/ 733031 w 3136165"/>
                  <a:gd name="connsiteY3" fmla="*/ 1760252 h 2341389"/>
                  <a:gd name="connsiteX4" fmla="*/ 173812 w 3136165"/>
                  <a:gd name="connsiteY4" fmla="*/ 1133019 h 2341389"/>
                  <a:gd name="connsiteX5" fmla="*/ 1125997 w 3136165"/>
                  <a:gd name="connsiteY5" fmla="*/ 1185918 h 2341389"/>
                  <a:gd name="connsiteX6" fmla="*/ 725474 w 3136165"/>
                  <a:gd name="connsiteY6" fmla="*/ 2334586 h 2341389"/>
                  <a:gd name="connsiteX7" fmla="*/ 256939 w 3136165"/>
                  <a:gd name="connsiteY7" fmla="*/ 1616669 h 2341389"/>
                  <a:gd name="connsiteX8" fmla="*/ 1088211 w 3136165"/>
                  <a:gd name="connsiteY8" fmla="*/ 679597 h 2341389"/>
                  <a:gd name="connsiteX9" fmla="*/ 1919484 w 3136165"/>
                  <a:gd name="connsiteY9" fmla="*/ 1367287 h 2341389"/>
                  <a:gd name="connsiteX10" fmla="*/ 1186453 w 3136165"/>
                  <a:gd name="connsiteY10" fmla="*/ 1941620 h 2341389"/>
                  <a:gd name="connsiteX11" fmla="*/ 944628 w 3136165"/>
                  <a:gd name="connsiteY11" fmla="*/ 475558 h 2341389"/>
                  <a:gd name="connsiteX12" fmla="*/ 3136165 w 3136165"/>
                  <a:gd name="connsiteY12" fmla="*/ 1049892 h 2341389"/>
                  <a:gd name="connsiteX0" fmla="*/ 0 w 3136165"/>
                  <a:gd name="connsiteY0" fmla="*/ 860966 h 2345942"/>
                  <a:gd name="connsiteX1" fmla="*/ 642348 w 3136165"/>
                  <a:gd name="connsiteY1" fmla="*/ 14579 h 2345942"/>
                  <a:gd name="connsiteX2" fmla="*/ 1450949 w 3136165"/>
                  <a:gd name="connsiteY2" fmla="*/ 845852 h 2345942"/>
                  <a:gd name="connsiteX3" fmla="*/ 733031 w 3136165"/>
                  <a:gd name="connsiteY3" fmla="*/ 1760252 h 2345942"/>
                  <a:gd name="connsiteX4" fmla="*/ 173812 w 3136165"/>
                  <a:gd name="connsiteY4" fmla="*/ 1133019 h 2345942"/>
                  <a:gd name="connsiteX5" fmla="*/ 1125997 w 3136165"/>
                  <a:gd name="connsiteY5" fmla="*/ 1185918 h 2345942"/>
                  <a:gd name="connsiteX6" fmla="*/ 725474 w 3136165"/>
                  <a:gd name="connsiteY6" fmla="*/ 2334586 h 2345942"/>
                  <a:gd name="connsiteX7" fmla="*/ 256939 w 3136165"/>
                  <a:gd name="connsiteY7" fmla="*/ 1616669 h 2345942"/>
                  <a:gd name="connsiteX8" fmla="*/ 1088211 w 3136165"/>
                  <a:gd name="connsiteY8" fmla="*/ 679597 h 2345942"/>
                  <a:gd name="connsiteX9" fmla="*/ 1919484 w 3136165"/>
                  <a:gd name="connsiteY9" fmla="*/ 1367287 h 2345942"/>
                  <a:gd name="connsiteX10" fmla="*/ 1186453 w 3136165"/>
                  <a:gd name="connsiteY10" fmla="*/ 1941620 h 2345942"/>
                  <a:gd name="connsiteX11" fmla="*/ 944628 w 3136165"/>
                  <a:gd name="connsiteY11" fmla="*/ 475558 h 2345942"/>
                  <a:gd name="connsiteX12" fmla="*/ 3136165 w 3136165"/>
                  <a:gd name="connsiteY12" fmla="*/ 1049892 h 2345942"/>
                  <a:gd name="connsiteX0" fmla="*/ 0 w 3136165"/>
                  <a:gd name="connsiteY0" fmla="*/ 860966 h 2335016"/>
                  <a:gd name="connsiteX1" fmla="*/ 642348 w 3136165"/>
                  <a:gd name="connsiteY1" fmla="*/ 14579 h 2335016"/>
                  <a:gd name="connsiteX2" fmla="*/ 1450949 w 3136165"/>
                  <a:gd name="connsiteY2" fmla="*/ 845852 h 2335016"/>
                  <a:gd name="connsiteX3" fmla="*/ 733031 w 3136165"/>
                  <a:gd name="connsiteY3" fmla="*/ 1760252 h 2335016"/>
                  <a:gd name="connsiteX4" fmla="*/ 173812 w 3136165"/>
                  <a:gd name="connsiteY4" fmla="*/ 1133019 h 2335016"/>
                  <a:gd name="connsiteX5" fmla="*/ 1125997 w 3136165"/>
                  <a:gd name="connsiteY5" fmla="*/ 1185918 h 2335016"/>
                  <a:gd name="connsiteX6" fmla="*/ 725474 w 3136165"/>
                  <a:gd name="connsiteY6" fmla="*/ 2334586 h 2335016"/>
                  <a:gd name="connsiteX7" fmla="*/ 256939 w 3136165"/>
                  <a:gd name="connsiteY7" fmla="*/ 1616669 h 2335016"/>
                  <a:gd name="connsiteX8" fmla="*/ 1088211 w 3136165"/>
                  <a:gd name="connsiteY8" fmla="*/ 679597 h 2335016"/>
                  <a:gd name="connsiteX9" fmla="*/ 1919484 w 3136165"/>
                  <a:gd name="connsiteY9" fmla="*/ 1367287 h 2335016"/>
                  <a:gd name="connsiteX10" fmla="*/ 1186453 w 3136165"/>
                  <a:gd name="connsiteY10" fmla="*/ 1941620 h 2335016"/>
                  <a:gd name="connsiteX11" fmla="*/ 944628 w 3136165"/>
                  <a:gd name="connsiteY11" fmla="*/ 475558 h 2335016"/>
                  <a:gd name="connsiteX12" fmla="*/ 3136165 w 3136165"/>
                  <a:gd name="connsiteY12" fmla="*/ 1049892 h 2335016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173812 w 3136165"/>
                  <a:gd name="connsiteY4" fmla="*/ 1133019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173812 w 3136165"/>
                  <a:gd name="connsiteY4" fmla="*/ 1133019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7815"/>
                  <a:gd name="connsiteX1" fmla="*/ 642348 w 3136165"/>
                  <a:gd name="connsiteY1" fmla="*/ 14579 h 2337815"/>
                  <a:gd name="connsiteX2" fmla="*/ 1450949 w 3136165"/>
                  <a:gd name="connsiteY2" fmla="*/ 845852 h 2337815"/>
                  <a:gd name="connsiteX3" fmla="*/ 733031 w 3136165"/>
                  <a:gd name="connsiteY3" fmla="*/ 1760252 h 2337815"/>
                  <a:gd name="connsiteX4" fmla="*/ 332510 w 3136165"/>
                  <a:gd name="connsiteY4" fmla="*/ 1004550 h 2337815"/>
                  <a:gd name="connsiteX5" fmla="*/ 1125997 w 3136165"/>
                  <a:gd name="connsiteY5" fmla="*/ 1185918 h 2337815"/>
                  <a:gd name="connsiteX6" fmla="*/ 725474 w 3136165"/>
                  <a:gd name="connsiteY6" fmla="*/ 2334586 h 2337815"/>
                  <a:gd name="connsiteX7" fmla="*/ 256939 w 3136165"/>
                  <a:gd name="connsiteY7" fmla="*/ 1616669 h 2337815"/>
                  <a:gd name="connsiteX8" fmla="*/ 1088211 w 3136165"/>
                  <a:gd name="connsiteY8" fmla="*/ 679597 h 2337815"/>
                  <a:gd name="connsiteX9" fmla="*/ 1919484 w 3136165"/>
                  <a:gd name="connsiteY9" fmla="*/ 1367287 h 2337815"/>
                  <a:gd name="connsiteX10" fmla="*/ 1186453 w 3136165"/>
                  <a:gd name="connsiteY10" fmla="*/ 1941620 h 2337815"/>
                  <a:gd name="connsiteX11" fmla="*/ 944628 w 3136165"/>
                  <a:gd name="connsiteY11" fmla="*/ 475558 h 2337815"/>
                  <a:gd name="connsiteX12" fmla="*/ 3136165 w 3136165"/>
                  <a:gd name="connsiteY12" fmla="*/ 1049892 h 2337815"/>
                  <a:gd name="connsiteX0" fmla="*/ 0 w 3136165"/>
                  <a:gd name="connsiteY0" fmla="*/ 860966 h 2337815"/>
                  <a:gd name="connsiteX1" fmla="*/ 642348 w 3136165"/>
                  <a:gd name="connsiteY1" fmla="*/ 14579 h 2337815"/>
                  <a:gd name="connsiteX2" fmla="*/ 1450949 w 3136165"/>
                  <a:gd name="connsiteY2" fmla="*/ 845852 h 2337815"/>
                  <a:gd name="connsiteX3" fmla="*/ 733031 w 3136165"/>
                  <a:gd name="connsiteY3" fmla="*/ 1760252 h 2337815"/>
                  <a:gd name="connsiteX4" fmla="*/ 332510 w 3136165"/>
                  <a:gd name="connsiteY4" fmla="*/ 1004550 h 2337815"/>
                  <a:gd name="connsiteX5" fmla="*/ 1125997 w 3136165"/>
                  <a:gd name="connsiteY5" fmla="*/ 1185918 h 2337815"/>
                  <a:gd name="connsiteX6" fmla="*/ 725474 w 3136165"/>
                  <a:gd name="connsiteY6" fmla="*/ 2334586 h 2337815"/>
                  <a:gd name="connsiteX7" fmla="*/ 256939 w 3136165"/>
                  <a:gd name="connsiteY7" fmla="*/ 1616669 h 2337815"/>
                  <a:gd name="connsiteX8" fmla="*/ 1088211 w 3136165"/>
                  <a:gd name="connsiteY8" fmla="*/ 679597 h 2337815"/>
                  <a:gd name="connsiteX9" fmla="*/ 1919484 w 3136165"/>
                  <a:gd name="connsiteY9" fmla="*/ 1367287 h 2337815"/>
                  <a:gd name="connsiteX10" fmla="*/ 1186453 w 3136165"/>
                  <a:gd name="connsiteY10" fmla="*/ 1941620 h 2337815"/>
                  <a:gd name="connsiteX11" fmla="*/ 944628 w 3136165"/>
                  <a:gd name="connsiteY11" fmla="*/ 475558 h 2337815"/>
                  <a:gd name="connsiteX12" fmla="*/ 3136165 w 3136165"/>
                  <a:gd name="connsiteY12" fmla="*/ 1049892 h 2337815"/>
                  <a:gd name="connsiteX0" fmla="*/ 0 w 3136165"/>
                  <a:gd name="connsiteY0" fmla="*/ 860966 h 2341746"/>
                  <a:gd name="connsiteX1" fmla="*/ 642348 w 3136165"/>
                  <a:gd name="connsiteY1" fmla="*/ 14579 h 2341746"/>
                  <a:gd name="connsiteX2" fmla="*/ 1450949 w 3136165"/>
                  <a:gd name="connsiteY2" fmla="*/ 845852 h 2341746"/>
                  <a:gd name="connsiteX3" fmla="*/ 733031 w 3136165"/>
                  <a:gd name="connsiteY3" fmla="*/ 1760252 h 2341746"/>
                  <a:gd name="connsiteX4" fmla="*/ 332510 w 3136165"/>
                  <a:gd name="connsiteY4" fmla="*/ 1004550 h 2341746"/>
                  <a:gd name="connsiteX5" fmla="*/ 1178897 w 3136165"/>
                  <a:gd name="connsiteY5" fmla="*/ 1291716 h 2341746"/>
                  <a:gd name="connsiteX6" fmla="*/ 725474 w 3136165"/>
                  <a:gd name="connsiteY6" fmla="*/ 2334586 h 2341746"/>
                  <a:gd name="connsiteX7" fmla="*/ 256939 w 3136165"/>
                  <a:gd name="connsiteY7" fmla="*/ 1616669 h 2341746"/>
                  <a:gd name="connsiteX8" fmla="*/ 1088211 w 3136165"/>
                  <a:gd name="connsiteY8" fmla="*/ 679597 h 2341746"/>
                  <a:gd name="connsiteX9" fmla="*/ 1919484 w 3136165"/>
                  <a:gd name="connsiteY9" fmla="*/ 1367287 h 2341746"/>
                  <a:gd name="connsiteX10" fmla="*/ 1186453 w 3136165"/>
                  <a:gd name="connsiteY10" fmla="*/ 1941620 h 2341746"/>
                  <a:gd name="connsiteX11" fmla="*/ 944628 w 3136165"/>
                  <a:gd name="connsiteY11" fmla="*/ 475558 h 2341746"/>
                  <a:gd name="connsiteX12" fmla="*/ 3136165 w 3136165"/>
                  <a:gd name="connsiteY12" fmla="*/ 1049892 h 2341746"/>
                  <a:gd name="connsiteX0" fmla="*/ 0 w 3136165"/>
                  <a:gd name="connsiteY0" fmla="*/ 860966 h 2341746"/>
                  <a:gd name="connsiteX1" fmla="*/ 642348 w 3136165"/>
                  <a:gd name="connsiteY1" fmla="*/ 14579 h 2341746"/>
                  <a:gd name="connsiteX2" fmla="*/ 1450949 w 3136165"/>
                  <a:gd name="connsiteY2" fmla="*/ 845852 h 2341746"/>
                  <a:gd name="connsiteX3" fmla="*/ 733031 w 3136165"/>
                  <a:gd name="connsiteY3" fmla="*/ 1760252 h 2341746"/>
                  <a:gd name="connsiteX4" fmla="*/ 332510 w 3136165"/>
                  <a:gd name="connsiteY4" fmla="*/ 1004550 h 2341746"/>
                  <a:gd name="connsiteX5" fmla="*/ 1178897 w 3136165"/>
                  <a:gd name="connsiteY5" fmla="*/ 1291716 h 2341746"/>
                  <a:gd name="connsiteX6" fmla="*/ 725474 w 3136165"/>
                  <a:gd name="connsiteY6" fmla="*/ 2334586 h 2341746"/>
                  <a:gd name="connsiteX7" fmla="*/ 256939 w 3136165"/>
                  <a:gd name="connsiteY7" fmla="*/ 1616669 h 2341746"/>
                  <a:gd name="connsiteX8" fmla="*/ 1088211 w 3136165"/>
                  <a:gd name="connsiteY8" fmla="*/ 679597 h 2341746"/>
                  <a:gd name="connsiteX9" fmla="*/ 1919484 w 3136165"/>
                  <a:gd name="connsiteY9" fmla="*/ 1367287 h 2341746"/>
                  <a:gd name="connsiteX10" fmla="*/ 1186453 w 3136165"/>
                  <a:gd name="connsiteY10" fmla="*/ 1941620 h 2341746"/>
                  <a:gd name="connsiteX11" fmla="*/ 944628 w 3136165"/>
                  <a:gd name="connsiteY11" fmla="*/ 475558 h 2341746"/>
                  <a:gd name="connsiteX12" fmla="*/ 3136165 w 3136165"/>
                  <a:gd name="connsiteY12" fmla="*/ 1049892 h 2341746"/>
                  <a:gd name="connsiteX0" fmla="*/ 0 w 3136165"/>
                  <a:gd name="connsiteY0" fmla="*/ 860966 h 2349268"/>
                  <a:gd name="connsiteX1" fmla="*/ 642348 w 3136165"/>
                  <a:gd name="connsiteY1" fmla="*/ 14579 h 2349268"/>
                  <a:gd name="connsiteX2" fmla="*/ 1450949 w 3136165"/>
                  <a:gd name="connsiteY2" fmla="*/ 845852 h 2349268"/>
                  <a:gd name="connsiteX3" fmla="*/ 733031 w 3136165"/>
                  <a:gd name="connsiteY3" fmla="*/ 1760252 h 2349268"/>
                  <a:gd name="connsiteX4" fmla="*/ 332510 w 3136165"/>
                  <a:gd name="connsiteY4" fmla="*/ 1004550 h 2349268"/>
                  <a:gd name="connsiteX5" fmla="*/ 1178897 w 3136165"/>
                  <a:gd name="connsiteY5" fmla="*/ 1291716 h 2349268"/>
                  <a:gd name="connsiteX6" fmla="*/ 725474 w 3136165"/>
                  <a:gd name="connsiteY6" fmla="*/ 2334586 h 2349268"/>
                  <a:gd name="connsiteX7" fmla="*/ 256939 w 3136165"/>
                  <a:gd name="connsiteY7" fmla="*/ 1616669 h 2349268"/>
                  <a:gd name="connsiteX8" fmla="*/ 1088211 w 3136165"/>
                  <a:gd name="connsiteY8" fmla="*/ 679597 h 2349268"/>
                  <a:gd name="connsiteX9" fmla="*/ 1919484 w 3136165"/>
                  <a:gd name="connsiteY9" fmla="*/ 1367287 h 2349268"/>
                  <a:gd name="connsiteX10" fmla="*/ 1186453 w 3136165"/>
                  <a:gd name="connsiteY10" fmla="*/ 1941620 h 2349268"/>
                  <a:gd name="connsiteX11" fmla="*/ 944628 w 3136165"/>
                  <a:gd name="connsiteY11" fmla="*/ 475558 h 2349268"/>
                  <a:gd name="connsiteX12" fmla="*/ 3136165 w 3136165"/>
                  <a:gd name="connsiteY12" fmla="*/ 1049892 h 2349268"/>
                  <a:gd name="connsiteX0" fmla="*/ 0 w 3136165"/>
                  <a:gd name="connsiteY0" fmla="*/ 860966 h 2334591"/>
                  <a:gd name="connsiteX1" fmla="*/ 642348 w 3136165"/>
                  <a:gd name="connsiteY1" fmla="*/ 14579 h 2334591"/>
                  <a:gd name="connsiteX2" fmla="*/ 1450949 w 3136165"/>
                  <a:gd name="connsiteY2" fmla="*/ 845852 h 2334591"/>
                  <a:gd name="connsiteX3" fmla="*/ 733031 w 3136165"/>
                  <a:gd name="connsiteY3" fmla="*/ 1760252 h 2334591"/>
                  <a:gd name="connsiteX4" fmla="*/ 332510 w 3136165"/>
                  <a:gd name="connsiteY4" fmla="*/ 1004550 h 2334591"/>
                  <a:gd name="connsiteX5" fmla="*/ 1178897 w 3136165"/>
                  <a:gd name="connsiteY5" fmla="*/ 1291716 h 2334591"/>
                  <a:gd name="connsiteX6" fmla="*/ 725474 w 3136165"/>
                  <a:gd name="connsiteY6" fmla="*/ 2334586 h 2334591"/>
                  <a:gd name="connsiteX7" fmla="*/ 256939 w 3136165"/>
                  <a:gd name="connsiteY7" fmla="*/ 1616669 h 2334591"/>
                  <a:gd name="connsiteX8" fmla="*/ 1088211 w 3136165"/>
                  <a:gd name="connsiteY8" fmla="*/ 679597 h 2334591"/>
                  <a:gd name="connsiteX9" fmla="*/ 1919484 w 3136165"/>
                  <a:gd name="connsiteY9" fmla="*/ 1367287 h 2334591"/>
                  <a:gd name="connsiteX10" fmla="*/ 1186453 w 3136165"/>
                  <a:gd name="connsiteY10" fmla="*/ 1941620 h 2334591"/>
                  <a:gd name="connsiteX11" fmla="*/ 944628 w 3136165"/>
                  <a:gd name="connsiteY11" fmla="*/ 475558 h 2334591"/>
                  <a:gd name="connsiteX12" fmla="*/ 3136165 w 3136165"/>
                  <a:gd name="connsiteY12" fmla="*/ 1049892 h 233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6165" h="2334591">
                    <a:moveTo>
                      <a:pt x="0" y="860966"/>
                    </a:moveTo>
                    <a:cubicBezTo>
                      <a:pt x="30228" y="707306"/>
                      <a:pt x="128470" y="115339"/>
                      <a:pt x="642348" y="14579"/>
                    </a:cubicBezTo>
                    <a:cubicBezTo>
                      <a:pt x="1156226" y="-86181"/>
                      <a:pt x="1473620" y="350867"/>
                      <a:pt x="1450949" y="845852"/>
                    </a:cubicBezTo>
                    <a:cubicBezTo>
                      <a:pt x="1428278" y="1340837"/>
                      <a:pt x="1055463" y="1756473"/>
                      <a:pt x="733031" y="1760252"/>
                    </a:cubicBezTo>
                    <a:cubicBezTo>
                      <a:pt x="410599" y="1764031"/>
                      <a:pt x="129730" y="1294236"/>
                      <a:pt x="332510" y="1004550"/>
                    </a:cubicBezTo>
                    <a:cubicBezTo>
                      <a:pt x="535290" y="714864"/>
                      <a:pt x="1037833" y="760205"/>
                      <a:pt x="1178897" y="1291716"/>
                    </a:cubicBezTo>
                    <a:cubicBezTo>
                      <a:pt x="1319961" y="1823227"/>
                      <a:pt x="1060502" y="2333326"/>
                      <a:pt x="725474" y="2334586"/>
                    </a:cubicBezTo>
                    <a:cubicBezTo>
                      <a:pt x="390446" y="2335846"/>
                      <a:pt x="204040" y="2134325"/>
                      <a:pt x="256939" y="1616669"/>
                    </a:cubicBezTo>
                    <a:cubicBezTo>
                      <a:pt x="309838" y="1099013"/>
                      <a:pt x="811120" y="721161"/>
                      <a:pt x="1088211" y="679597"/>
                    </a:cubicBezTo>
                    <a:cubicBezTo>
                      <a:pt x="1365302" y="638033"/>
                      <a:pt x="1895554" y="809327"/>
                      <a:pt x="1919484" y="1367287"/>
                    </a:cubicBezTo>
                    <a:cubicBezTo>
                      <a:pt x="1943414" y="1925247"/>
                      <a:pt x="1522741" y="2158254"/>
                      <a:pt x="1186453" y="1941620"/>
                    </a:cubicBezTo>
                    <a:cubicBezTo>
                      <a:pt x="850165" y="1724986"/>
                      <a:pt x="340066" y="752648"/>
                      <a:pt x="944628" y="475558"/>
                    </a:cubicBezTo>
                    <a:cubicBezTo>
                      <a:pt x="1549190" y="198468"/>
                      <a:pt x="2020244" y="1027221"/>
                      <a:pt x="3136165" y="1049892"/>
                    </a:cubicBezTo>
                  </a:path>
                </a:pathLst>
              </a:custGeom>
              <a:noFill/>
              <a:ln w="101600" cap="rnd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B92681-2098-3449-818A-CDDE66F62B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8640" y="2597826"/>
                <a:ext cx="5809840" cy="1791"/>
              </a:xfrm>
              <a:prstGeom prst="line">
                <a:avLst/>
              </a:prstGeom>
              <a:ln w="101600" cap="rnd">
                <a:gradFill flip="none" rotWithShape="1">
                  <a:gsLst>
                    <a:gs pos="0">
                      <a:srgbClr val="FFC000"/>
                    </a:gs>
                    <a:gs pos="74000">
                      <a:srgbClr val="FFFF00"/>
                    </a:gs>
                    <a:gs pos="83000">
                      <a:srgbClr val="FFFF00"/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D79D99-5347-4A46-A548-4ED604543D15}"/>
                </a:ext>
              </a:extLst>
            </p:cNvPr>
            <p:cNvGrpSpPr/>
            <p:nvPr/>
          </p:nvGrpSpPr>
          <p:grpSpPr>
            <a:xfrm rot="5400000">
              <a:off x="8330883" y="2476082"/>
              <a:ext cx="406852" cy="242597"/>
              <a:chOff x="3576184" y="4247947"/>
              <a:chExt cx="418810" cy="249728"/>
            </a:xfrm>
          </p:grpSpPr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0F0A1653-B63A-9F4D-B27B-0F40B99A3B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3751222" y="4249779"/>
                <a:ext cx="243772" cy="247896"/>
              </a:xfrm>
              <a:custGeom>
                <a:avLst/>
                <a:gdLst>
                  <a:gd name="T0" fmla="*/ 224 w 224"/>
                  <a:gd name="T1" fmla="*/ 218 h 228"/>
                  <a:gd name="T2" fmla="*/ 223 w 224"/>
                  <a:gd name="T3" fmla="*/ 219 h 228"/>
                  <a:gd name="T4" fmla="*/ 210 w 224"/>
                  <a:gd name="T5" fmla="*/ 228 h 228"/>
                  <a:gd name="T6" fmla="*/ 223 w 224"/>
                  <a:gd name="T7" fmla="*/ 219 h 228"/>
                  <a:gd name="T8" fmla="*/ 224 w 224"/>
                  <a:gd name="T9" fmla="*/ 218 h 228"/>
                  <a:gd name="T10" fmla="*/ 224 w 224"/>
                  <a:gd name="T11" fmla="*/ 218 h 228"/>
                  <a:gd name="T12" fmla="*/ 224 w 224"/>
                  <a:gd name="T13" fmla="*/ 218 h 228"/>
                  <a:gd name="T14" fmla="*/ 48 w 224"/>
                  <a:gd name="T15" fmla="*/ 0 h 228"/>
                  <a:gd name="T16" fmla="*/ 17 w 224"/>
                  <a:gd name="T17" fmla="*/ 13 h 228"/>
                  <a:gd name="T18" fmla="*/ 17 w 224"/>
                  <a:gd name="T19" fmla="*/ 13 h 228"/>
                  <a:gd name="T20" fmla="*/ 17 w 224"/>
                  <a:gd name="T21" fmla="*/ 13 h 228"/>
                  <a:gd name="T22" fmla="*/ 13 w 224"/>
                  <a:gd name="T23" fmla="*/ 17 h 228"/>
                  <a:gd name="T24" fmla="*/ 17 w 224"/>
                  <a:gd name="T25" fmla="*/ 74 h 228"/>
                  <a:gd name="T26" fmla="*/ 113 w 224"/>
                  <a:gd name="T27" fmla="*/ 170 h 228"/>
                  <a:gd name="T28" fmla="*/ 161 w 224"/>
                  <a:gd name="T29" fmla="*/ 218 h 228"/>
                  <a:gd name="T30" fmla="*/ 149 w 224"/>
                  <a:gd name="T31" fmla="*/ 188 h 228"/>
                  <a:gd name="T32" fmla="*/ 149 w 224"/>
                  <a:gd name="T33" fmla="*/ 188 h 228"/>
                  <a:gd name="T34" fmla="*/ 149 w 224"/>
                  <a:gd name="T35" fmla="*/ 84 h 228"/>
                  <a:gd name="T36" fmla="*/ 149 w 224"/>
                  <a:gd name="T37" fmla="*/ 84 h 228"/>
                  <a:gd name="T38" fmla="*/ 78 w 224"/>
                  <a:gd name="T39" fmla="*/ 13 h 228"/>
                  <a:gd name="T40" fmla="*/ 78 w 224"/>
                  <a:gd name="T41" fmla="*/ 13 h 228"/>
                  <a:gd name="T42" fmla="*/ 48 w 224"/>
                  <a:gd name="T4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4" h="228">
                    <a:moveTo>
                      <a:pt x="224" y="218"/>
                    </a:moveTo>
                    <a:cubicBezTo>
                      <a:pt x="223" y="219"/>
                      <a:pt x="223" y="219"/>
                      <a:pt x="223" y="219"/>
                    </a:cubicBezTo>
                    <a:cubicBezTo>
                      <a:pt x="219" y="223"/>
                      <a:pt x="215" y="226"/>
                      <a:pt x="210" y="228"/>
                    </a:cubicBezTo>
                    <a:cubicBezTo>
                      <a:pt x="215" y="226"/>
                      <a:pt x="219" y="223"/>
                      <a:pt x="223" y="219"/>
                    </a:cubicBezTo>
                    <a:cubicBezTo>
                      <a:pt x="224" y="218"/>
                      <a:pt x="224" y="218"/>
                      <a:pt x="224" y="218"/>
                    </a:cubicBezTo>
                    <a:cubicBezTo>
                      <a:pt x="224" y="218"/>
                      <a:pt x="224" y="218"/>
                      <a:pt x="224" y="218"/>
                    </a:cubicBezTo>
                    <a:cubicBezTo>
                      <a:pt x="224" y="218"/>
                      <a:pt x="224" y="218"/>
                      <a:pt x="224" y="218"/>
                    </a:cubicBezTo>
                    <a:moveTo>
                      <a:pt x="48" y="0"/>
                    </a:moveTo>
                    <a:cubicBezTo>
                      <a:pt x="37" y="0"/>
                      <a:pt x="25" y="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4" y="16"/>
                      <a:pt x="13" y="17"/>
                    </a:cubicBezTo>
                    <a:cubicBezTo>
                      <a:pt x="0" y="34"/>
                      <a:pt x="2" y="59"/>
                      <a:pt x="17" y="74"/>
                    </a:cubicBezTo>
                    <a:cubicBezTo>
                      <a:pt x="113" y="170"/>
                      <a:pt x="113" y="170"/>
                      <a:pt x="113" y="170"/>
                    </a:cubicBezTo>
                    <a:cubicBezTo>
                      <a:pt x="161" y="218"/>
                      <a:pt x="161" y="218"/>
                      <a:pt x="161" y="218"/>
                    </a:cubicBezTo>
                    <a:cubicBezTo>
                      <a:pt x="153" y="209"/>
                      <a:pt x="149" y="199"/>
                      <a:pt x="149" y="188"/>
                    </a:cubicBezTo>
                    <a:cubicBezTo>
                      <a:pt x="149" y="188"/>
                      <a:pt x="149" y="188"/>
                      <a:pt x="149" y="188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0" y="4"/>
                      <a:pt x="59" y="0"/>
                      <a:pt x="48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2">
                <a:extLst>
                  <a:ext uri="{FF2B5EF4-FFF2-40B4-BE49-F238E27FC236}">
                    <a16:creationId xmlns:a16="http://schemas.microsoft.com/office/drawing/2014/main" id="{EA6294E2-59EA-1247-A8C4-D262684DAF6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786048" y="4293310"/>
                <a:ext cx="47196" cy="113180"/>
              </a:xfrm>
              <a:custGeom>
                <a:avLst/>
                <a:gdLst>
                  <a:gd name="T0" fmla="*/ 0 w 43"/>
                  <a:gd name="T1" fmla="*/ 0 h 104"/>
                  <a:gd name="T2" fmla="*/ 0 w 43"/>
                  <a:gd name="T3" fmla="*/ 104 h 104"/>
                  <a:gd name="T4" fmla="*/ 0 w 43"/>
                  <a:gd name="T5" fmla="*/ 104 h 104"/>
                  <a:gd name="T6" fmla="*/ 13 w 43"/>
                  <a:gd name="T7" fmla="*/ 74 h 104"/>
                  <a:gd name="T8" fmla="*/ 43 w 43"/>
                  <a:gd name="T9" fmla="*/ 43 h 104"/>
                  <a:gd name="T10" fmla="*/ 0 w 43"/>
                  <a:gd name="T1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4">
                    <a:moveTo>
                      <a:pt x="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93"/>
                      <a:pt x="4" y="82"/>
                      <a:pt x="13" y="7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4">
                <a:extLst>
                  <a:ext uri="{FF2B5EF4-FFF2-40B4-BE49-F238E27FC236}">
                    <a16:creationId xmlns:a16="http://schemas.microsoft.com/office/drawing/2014/main" id="{0B699960-4AF0-054B-BA3B-39589061B4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3576184" y="4247947"/>
                <a:ext cx="243772" cy="249728"/>
              </a:xfrm>
              <a:custGeom>
                <a:avLst/>
                <a:gdLst>
                  <a:gd name="T0" fmla="*/ 0 w 224"/>
                  <a:gd name="T1" fmla="*/ 218 h 230"/>
                  <a:gd name="T2" fmla="*/ 0 w 224"/>
                  <a:gd name="T3" fmla="*/ 218 h 230"/>
                  <a:gd name="T4" fmla="*/ 0 w 224"/>
                  <a:gd name="T5" fmla="*/ 218 h 230"/>
                  <a:gd name="T6" fmla="*/ 1 w 224"/>
                  <a:gd name="T7" fmla="*/ 219 h 230"/>
                  <a:gd name="T8" fmla="*/ 20 w 224"/>
                  <a:gd name="T9" fmla="*/ 230 h 230"/>
                  <a:gd name="T10" fmla="*/ 1 w 224"/>
                  <a:gd name="T11" fmla="*/ 219 h 230"/>
                  <a:gd name="T12" fmla="*/ 0 w 224"/>
                  <a:gd name="T13" fmla="*/ 218 h 230"/>
                  <a:gd name="T14" fmla="*/ 176 w 224"/>
                  <a:gd name="T15" fmla="*/ 0 h 230"/>
                  <a:gd name="T16" fmla="*/ 146 w 224"/>
                  <a:gd name="T17" fmla="*/ 13 h 230"/>
                  <a:gd name="T18" fmla="*/ 146 w 224"/>
                  <a:gd name="T19" fmla="*/ 13 h 230"/>
                  <a:gd name="T20" fmla="*/ 75 w 224"/>
                  <a:gd name="T21" fmla="*/ 84 h 230"/>
                  <a:gd name="T22" fmla="*/ 75 w 224"/>
                  <a:gd name="T23" fmla="*/ 188 h 230"/>
                  <a:gd name="T24" fmla="*/ 73 w 224"/>
                  <a:gd name="T25" fmla="*/ 202 h 230"/>
                  <a:gd name="T26" fmla="*/ 63 w 224"/>
                  <a:gd name="T27" fmla="*/ 218 h 230"/>
                  <a:gd name="T28" fmla="*/ 99 w 224"/>
                  <a:gd name="T29" fmla="*/ 182 h 230"/>
                  <a:gd name="T30" fmla="*/ 207 w 224"/>
                  <a:gd name="T31" fmla="*/ 74 h 230"/>
                  <a:gd name="T32" fmla="*/ 207 w 224"/>
                  <a:gd name="T33" fmla="*/ 13 h 230"/>
                  <a:gd name="T34" fmla="*/ 203 w 224"/>
                  <a:gd name="T35" fmla="*/ 9 h 230"/>
                  <a:gd name="T36" fmla="*/ 176 w 224"/>
                  <a:gd name="T3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4" h="230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6" y="224"/>
                      <a:pt x="13" y="228"/>
                      <a:pt x="20" y="230"/>
                    </a:cubicBezTo>
                    <a:cubicBezTo>
                      <a:pt x="13" y="228"/>
                      <a:pt x="6" y="224"/>
                      <a:pt x="1" y="219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6" y="0"/>
                    </a:moveTo>
                    <a:cubicBezTo>
                      <a:pt x="165" y="0"/>
                      <a:pt x="154" y="4"/>
                      <a:pt x="146" y="13"/>
                    </a:cubicBezTo>
                    <a:cubicBezTo>
                      <a:pt x="146" y="13"/>
                      <a:pt x="146" y="13"/>
                      <a:pt x="146" y="13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5" y="193"/>
                      <a:pt x="74" y="198"/>
                      <a:pt x="73" y="202"/>
                    </a:cubicBezTo>
                    <a:cubicBezTo>
                      <a:pt x="71" y="208"/>
                      <a:pt x="68" y="213"/>
                      <a:pt x="63" y="218"/>
                    </a:cubicBezTo>
                    <a:cubicBezTo>
                      <a:pt x="99" y="182"/>
                      <a:pt x="99" y="182"/>
                      <a:pt x="99" y="182"/>
                    </a:cubicBezTo>
                    <a:cubicBezTo>
                      <a:pt x="207" y="74"/>
                      <a:pt x="207" y="74"/>
                      <a:pt x="207" y="74"/>
                    </a:cubicBezTo>
                    <a:cubicBezTo>
                      <a:pt x="224" y="57"/>
                      <a:pt x="224" y="30"/>
                      <a:pt x="207" y="13"/>
                    </a:cubicBezTo>
                    <a:cubicBezTo>
                      <a:pt x="206" y="12"/>
                      <a:pt x="204" y="10"/>
                      <a:pt x="203" y="9"/>
                    </a:cubicBezTo>
                    <a:cubicBezTo>
                      <a:pt x="195" y="3"/>
                      <a:pt x="186" y="0"/>
                      <a:pt x="176" y="0"/>
                    </a:cubicBezTo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5">
                <a:extLst>
                  <a:ext uri="{FF2B5EF4-FFF2-40B4-BE49-F238E27FC236}">
                    <a16:creationId xmlns:a16="http://schemas.microsoft.com/office/drawing/2014/main" id="{0C9B9CB5-6F14-AB40-8540-A3910571163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736101" y="4278189"/>
                <a:ext cx="49946" cy="128301"/>
              </a:xfrm>
              <a:custGeom>
                <a:avLst/>
                <a:gdLst>
                  <a:gd name="T0" fmla="*/ 44 w 46"/>
                  <a:gd name="T1" fmla="*/ 0 h 118"/>
                  <a:gd name="T2" fmla="*/ 0 w 46"/>
                  <a:gd name="T3" fmla="*/ 43 h 118"/>
                  <a:gd name="T4" fmla="*/ 31 w 46"/>
                  <a:gd name="T5" fmla="*/ 74 h 118"/>
                  <a:gd name="T6" fmla="*/ 42 w 46"/>
                  <a:gd name="T7" fmla="*/ 118 h 118"/>
                  <a:gd name="T8" fmla="*/ 44 w 46"/>
                  <a:gd name="T9" fmla="*/ 104 h 118"/>
                  <a:gd name="T10" fmla="*/ 44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4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2" y="118"/>
                    </a:cubicBezTo>
                    <a:cubicBezTo>
                      <a:pt x="43" y="114"/>
                      <a:pt x="44" y="109"/>
                      <a:pt x="44" y="104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64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4EF6F1-9DCB-9241-89DB-D159A370729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852" y="2294873"/>
            <a:ext cx="8513064" cy="434974"/>
          </a:xfrm>
        </p:spPr>
        <p:txBody>
          <a:bodyPr anchor="ctr"/>
          <a:lstStyle/>
          <a:p>
            <a:pPr marL="6350" indent="0" algn="ctr">
              <a:lnSpc>
                <a:spcPct val="150000"/>
              </a:lnSpc>
            </a:pPr>
            <a:r>
              <a:rPr lang="en-US" b="1" i="0" dirty="0">
                <a:solidFill>
                  <a:schemeClr val="bg2"/>
                </a:solidFill>
              </a:rPr>
              <a:t>From Overwhelmed to</a:t>
            </a:r>
            <a:br>
              <a:rPr lang="en-US" b="1" i="0" dirty="0">
                <a:solidFill>
                  <a:schemeClr val="bg2"/>
                </a:solidFill>
              </a:rPr>
            </a:br>
            <a:r>
              <a:rPr lang="en-US" b="1" i="0" dirty="0">
                <a:solidFill>
                  <a:schemeClr val="bg2"/>
                </a:solidFill>
              </a:rPr>
              <a:t>												Empowered</a:t>
            </a:r>
            <a:endParaRPr lang="en-US" sz="2800" b="1" i="0" dirty="0">
              <a:solidFill>
                <a:schemeClr val="bg2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334465" y="1549724"/>
            <a:ext cx="8990072" cy="2334591"/>
            <a:chOff x="-334465" y="1549724"/>
            <a:chExt cx="8990072" cy="2334591"/>
          </a:xfrm>
        </p:grpSpPr>
        <p:grpSp>
          <p:nvGrpSpPr>
            <p:cNvPr id="12" name="Group 11"/>
            <p:cNvGrpSpPr/>
            <p:nvPr/>
          </p:nvGrpSpPr>
          <p:grpSpPr>
            <a:xfrm>
              <a:off x="-334465" y="1549724"/>
              <a:ext cx="8946005" cy="2334591"/>
              <a:chOff x="-77525" y="1549724"/>
              <a:chExt cx="8946005" cy="2334591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-77525" y="1549724"/>
                <a:ext cx="3136165" cy="2334591"/>
              </a:xfrm>
              <a:custGeom>
                <a:avLst/>
                <a:gdLst>
                  <a:gd name="connsiteX0" fmla="*/ 0 w 9227127"/>
                  <a:gd name="connsiteY0" fmla="*/ 617052 h 1929883"/>
                  <a:gd name="connsiteX1" fmla="*/ 498764 w 9227127"/>
                  <a:gd name="connsiteY1" fmla="*/ 50275 h 1929883"/>
                  <a:gd name="connsiteX2" fmla="*/ 1450949 w 9227127"/>
                  <a:gd name="connsiteY2" fmla="*/ 601938 h 1929883"/>
                  <a:gd name="connsiteX3" fmla="*/ 733031 w 9227127"/>
                  <a:gd name="connsiteY3" fmla="*/ 1516338 h 1929883"/>
                  <a:gd name="connsiteX4" fmla="*/ 294724 w 9227127"/>
                  <a:gd name="connsiteY4" fmla="*/ 700179 h 1929883"/>
                  <a:gd name="connsiteX5" fmla="*/ 1125997 w 9227127"/>
                  <a:gd name="connsiteY5" fmla="*/ 972232 h 1929883"/>
                  <a:gd name="connsiteX6" fmla="*/ 589448 w 9227127"/>
                  <a:gd name="connsiteY6" fmla="*/ 1909303 h 1929883"/>
                  <a:gd name="connsiteX7" fmla="*/ 120912 w 9227127"/>
                  <a:gd name="connsiteY7" fmla="*/ 1523895 h 1929883"/>
                  <a:gd name="connsiteX8" fmla="*/ 1088211 w 9227127"/>
                  <a:gd name="connsiteY8" fmla="*/ 435683 h 1929883"/>
                  <a:gd name="connsiteX9" fmla="*/ 1987497 w 9227127"/>
                  <a:gd name="connsiteY9" fmla="*/ 1055359 h 1929883"/>
                  <a:gd name="connsiteX10" fmla="*/ 1186453 w 9227127"/>
                  <a:gd name="connsiteY10" fmla="*/ 1697706 h 1929883"/>
                  <a:gd name="connsiteX11" fmla="*/ 1201567 w 9227127"/>
                  <a:gd name="connsiteY11" fmla="*/ 20047 h 1929883"/>
                  <a:gd name="connsiteX12" fmla="*/ 2675187 w 9227127"/>
                  <a:gd name="connsiteY12" fmla="*/ 775749 h 1929883"/>
                  <a:gd name="connsiteX13" fmla="*/ 9227127 w 9227127"/>
                  <a:gd name="connsiteY13" fmla="*/ 821092 h 1929883"/>
                  <a:gd name="connsiteX0" fmla="*/ 0 w 9227127"/>
                  <a:gd name="connsiteY0" fmla="*/ 846395 h 2159226"/>
                  <a:gd name="connsiteX1" fmla="*/ 642348 w 9227127"/>
                  <a:gd name="connsiteY1" fmla="*/ 8 h 2159226"/>
                  <a:gd name="connsiteX2" fmla="*/ 1450949 w 9227127"/>
                  <a:gd name="connsiteY2" fmla="*/ 831281 h 2159226"/>
                  <a:gd name="connsiteX3" fmla="*/ 733031 w 9227127"/>
                  <a:gd name="connsiteY3" fmla="*/ 1745681 h 2159226"/>
                  <a:gd name="connsiteX4" fmla="*/ 294724 w 9227127"/>
                  <a:gd name="connsiteY4" fmla="*/ 929522 h 2159226"/>
                  <a:gd name="connsiteX5" fmla="*/ 1125997 w 9227127"/>
                  <a:gd name="connsiteY5" fmla="*/ 1201575 h 2159226"/>
                  <a:gd name="connsiteX6" fmla="*/ 589448 w 9227127"/>
                  <a:gd name="connsiteY6" fmla="*/ 2138646 h 2159226"/>
                  <a:gd name="connsiteX7" fmla="*/ 120912 w 9227127"/>
                  <a:gd name="connsiteY7" fmla="*/ 1753238 h 2159226"/>
                  <a:gd name="connsiteX8" fmla="*/ 1088211 w 9227127"/>
                  <a:gd name="connsiteY8" fmla="*/ 665026 h 2159226"/>
                  <a:gd name="connsiteX9" fmla="*/ 1987497 w 9227127"/>
                  <a:gd name="connsiteY9" fmla="*/ 1284702 h 2159226"/>
                  <a:gd name="connsiteX10" fmla="*/ 1186453 w 9227127"/>
                  <a:gd name="connsiteY10" fmla="*/ 1927049 h 2159226"/>
                  <a:gd name="connsiteX11" fmla="*/ 1201567 w 9227127"/>
                  <a:gd name="connsiteY11" fmla="*/ 249390 h 2159226"/>
                  <a:gd name="connsiteX12" fmla="*/ 2675187 w 9227127"/>
                  <a:gd name="connsiteY12" fmla="*/ 1005092 h 2159226"/>
                  <a:gd name="connsiteX13" fmla="*/ 9227127 w 9227127"/>
                  <a:gd name="connsiteY13" fmla="*/ 1050435 h 2159226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83672"/>
                  <a:gd name="connsiteX1" fmla="*/ 642348 w 9227127"/>
                  <a:gd name="connsiteY1" fmla="*/ 10634 h 2183672"/>
                  <a:gd name="connsiteX2" fmla="*/ 1450949 w 9227127"/>
                  <a:gd name="connsiteY2" fmla="*/ 841907 h 2183672"/>
                  <a:gd name="connsiteX3" fmla="*/ 733031 w 9227127"/>
                  <a:gd name="connsiteY3" fmla="*/ 1756307 h 2183672"/>
                  <a:gd name="connsiteX4" fmla="*/ 173812 w 9227127"/>
                  <a:gd name="connsiteY4" fmla="*/ 1129074 h 2183672"/>
                  <a:gd name="connsiteX5" fmla="*/ 1125997 w 9227127"/>
                  <a:gd name="connsiteY5" fmla="*/ 1212201 h 2183672"/>
                  <a:gd name="connsiteX6" fmla="*/ 589448 w 9227127"/>
                  <a:gd name="connsiteY6" fmla="*/ 2149272 h 2183672"/>
                  <a:gd name="connsiteX7" fmla="*/ 120912 w 9227127"/>
                  <a:gd name="connsiteY7" fmla="*/ 1763864 h 2183672"/>
                  <a:gd name="connsiteX8" fmla="*/ 1088211 w 9227127"/>
                  <a:gd name="connsiteY8" fmla="*/ 675652 h 2183672"/>
                  <a:gd name="connsiteX9" fmla="*/ 1987497 w 9227127"/>
                  <a:gd name="connsiteY9" fmla="*/ 1295328 h 2183672"/>
                  <a:gd name="connsiteX10" fmla="*/ 1186453 w 9227127"/>
                  <a:gd name="connsiteY10" fmla="*/ 1937675 h 2183672"/>
                  <a:gd name="connsiteX11" fmla="*/ 1201567 w 9227127"/>
                  <a:gd name="connsiteY11" fmla="*/ 260016 h 2183672"/>
                  <a:gd name="connsiteX12" fmla="*/ 2909454 w 9227127"/>
                  <a:gd name="connsiteY12" fmla="*/ 1053504 h 2183672"/>
                  <a:gd name="connsiteX13" fmla="*/ 9227127 w 9227127"/>
                  <a:gd name="connsiteY13" fmla="*/ 1061061 h 2183672"/>
                  <a:gd name="connsiteX0" fmla="*/ 0 w 9227127"/>
                  <a:gd name="connsiteY0" fmla="*/ 857021 h 2388865"/>
                  <a:gd name="connsiteX1" fmla="*/ 642348 w 9227127"/>
                  <a:gd name="connsiteY1" fmla="*/ 10634 h 2388865"/>
                  <a:gd name="connsiteX2" fmla="*/ 1450949 w 9227127"/>
                  <a:gd name="connsiteY2" fmla="*/ 841907 h 2388865"/>
                  <a:gd name="connsiteX3" fmla="*/ 733031 w 9227127"/>
                  <a:gd name="connsiteY3" fmla="*/ 1756307 h 2388865"/>
                  <a:gd name="connsiteX4" fmla="*/ 173812 w 9227127"/>
                  <a:gd name="connsiteY4" fmla="*/ 1129074 h 2388865"/>
                  <a:gd name="connsiteX5" fmla="*/ 1125997 w 9227127"/>
                  <a:gd name="connsiteY5" fmla="*/ 1212201 h 2388865"/>
                  <a:gd name="connsiteX6" fmla="*/ 589448 w 9227127"/>
                  <a:gd name="connsiteY6" fmla="*/ 2375983 h 2388865"/>
                  <a:gd name="connsiteX7" fmla="*/ 120912 w 9227127"/>
                  <a:gd name="connsiteY7" fmla="*/ 1763864 h 2388865"/>
                  <a:gd name="connsiteX8" fmla="*/ 1088211 w 9227127"/>
                  <a:gd name="connsiteY8" fmla="*/ 675652 h 2388865"/>
                  <a:gd name="connsiteX9" fmla="*/ 1987497 w 9227127"/>
                  <a:gd name="connsiteY9" fmla="*/ 1295328 h 2388865"/>
                  <a:gd name="connsiteX10" fmla="*/ 1186453 w 9227127"/>
                  <a:gd name="connsiteY10" fmla="*/ 1937675 h 2388865"/>
                  <a:gd name="connsiteX11" fmla="*/ 1201567 w 9227127"/>
                  <a:gd name="connsiteY11" fmla="*/ 260016 h 2388865"/>
                  <a:gd name="connsiteX12" fmla="*/ 2909454 w 9227127"/>
                  <a:gd name="connsiteY12" fmla="*/ 1053504 h 2388865"/>
                  <a:gd name="connsiteX13" fmla="*/ 9227127 w 9227127"/>
                  <a:gd name="connsiteY13" fmla="*/ 1061061 h 2388865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87822"/>
                  <a:gd name="connsiteX1" fmla="*/ 642348 w 3136165"/>
                  <a:gd name="connsiteY1" fmla="*/ 14579 h 2387822"/>
                  <a:gd name="connsiteX2" fmla="*/ 1450949 w 3136165"/>
                  <a:gd name="connsiteY2" fmla="*/ 845852 h 2387822"/>
                  <a:gd name="connsiteX3" fmla="*/ 733031 w 3136165"/>
                  <a:gd name="connsiteY3" fmla="*/ 1760252 h 2387822"/>
                  <a:gd name="connsiteX4" fmla="*/ 173812 w 3136165"/>
                  <a:gd name="connsiteY4" fmla="*/ 1133019 h 2387822"/>
                  <a:gd name="connsiteX5" fmla="*/ 1125997 w 3136165"/>
                  <a:gd name="connsiteY5" fmla="*/ 1185918 h 2387822"/>
                  <a:gd name="connsiteX6" fmla="*/ 589448 w 3136165"/>
                  <a:gd name="connsiteY6" fmla="*/ 2379928 h 2387822"/>
                  <a:gd name="connsiteX7" fmla="*/ 204039 w 3136165"/>
                  <a:gd name="connsiteY7" fmla="*/ 1654454 h 2387822"/>
                  <a:gd name="connsiteX8" fmla="*/ 1088211 w 3136165"/>
                  <a:gd name="connsiteY8" fmla="*/ 679597 h 2387822"/>
                  <a:gd name="connsiteX9" fmla="*/ 1919484 w 3136165"/>
                  <a:gd name="connsiteY9" fmla="*/ 1367287 h 2387822"/>
                  <a:gd name="connsiteX10" fmla="*/ 1186453 w 3136165"/>
                  <a:gd name="connsiteY10" fmla="*/ 1941620 h 2387822"/>
                  <a:gd name="connsiteX11" fmla="*/ 944628 w 3136165"/>
                  <a:gd name="connsiteY11" fmla="*/ 475558 h 2387822"/>
                  <a:gd name="connsiteX12" fmla="*/ 3136165 w 3136165"/>
                  <a:gd name="connsiteY12" fmla="*/ 1049892 h 2387822"/>
                  <a:gd name="connsiteX0" fmla="*/ 0 w 3136165"/>
                  <a:gd name="connsiteY0" fmla="*/ 860966 h 2343025"/>
                  <a:gd name="connsiteX1" fmla="*/ 642348 w 3136165"/>
                  <a:gd name="connsiteY1" fmla="*/ 14579 h 2343025"/>
                  <a:gd name="connsiteX2" fmla="*/ 1450949 w 3136165"/>
                  <a:gd name="connsiteY2" fmla="*/ 845852 h 2343025"/>
                  <a:gd name="connsiteX3" fmla="*/ 733031 w 3136165"/>
                  <a:gd name="connsiteY3" fmla="*/ 1760252 h 2343025"/>
                  <a:gd name="connsiteX4" fmla="*/ 173812 w 3136165"/>
                  <a:gd name="connsiteY4" fmla="*/ 1133019 h 2343025"/>
                  <a:gd name="connsiteX5" fmla="*/ 1125997 w 3136165"/>
                  <a:gd name="connsiteY5" fmla="*/ 1185918 h 2343025"/>
                  <a:gd name="connsiteX6" fmla="*/ 725474 w 3136165"/>
                  <a:gd name="connsiteY6" fmla="*/ 2334586 h 2343025"/>
                  <a:gd name="connsiteX7" fmla="*/ 204039 w 3136165"/>
                  <a:gd name="connsiteY7" fmla="*/ 1654454 h 2343025"/>
                  <a:gd name="connsiteX8" fmla="*/ 1088211 w 3136165"/>
                  <a:gd name="connsiteY8" fmla="*/ 679597 h 2343025"/>
                  <a:gd name="connsiteX9" fmla="*/ 1919484 w 3136165"/>
                  <a:gd name="connsiteY9" fmla="*/ 1367287 h 2343025"/>
                  <a:gd name="connsiteX10" fmla="*/ 1186453 w 3136165"/>
                  <a:gd name="connsiteY10" fmla="*/ 1941620 h 2343025"/>
                  <a:gd name="connsiteX11" fmla="*/ 944628 w 3136165"/>
                  <a:gd name="connsiteY11" fmla="*/ 475558 h 2343025"/>
                  <a:gd name="connsiteX12" fmla="*/ 3136165 w 3136165"/>
                  <a:gd name="connsiteY12" fmla="*/ 1049892 h 2343025"/>
                  <a:gd name="connsiteX0" fmla="*/ 0 w 3136165"/>
                  <a:gd name="connsiteY0" fmla="*/ 860966 h 2334597"/>
                  <a:gd name="connsiteX1" fmla="*/ 642348 w 3136165"/>
                  <a:gd name="connsiteY1" fmla="*/ 14579 h 2334597"/>
                  <a:gd name="connsiteX2" fmla="*/ 1450949 w 3136165"/>
                  <a:gd name="connsiteY2" fmla="*/ 845852 h 2334597"/>
                  <a:gd name="connsiteX3" fmla="*/ 733031 w 3136165"/>
                  <a:gd name="connsiteY3" fmla="*/ 1760252 h 2334597"/>
                  <a:gd name="connsiteX4" fmla="*/ 173812 w 3136165"/>
                  <a:gd name="connsiteY4" fmla="*/ 1133019 h 2334597"/>
                  <a:gd name="connsiteX5" fmla="*/ 1125997 w 3136165"/>
                  <a:gd name="connsiteY5" fmla="*/ 1185918 h 2334597"/>
                  <a:gd name="connsiteX6" fmla="*/ 725474 w 3136165"/>
                  <a:gd name="connsiteY6" fmla="*/ 2334586 h 2334597"/>
                  <a:gd name="connsiteX7" fmla="*/ 204039 w 3136165"/>
                  <a:gd name="connsiteY7" fmla="*/ 1654454 h 2334597"/>
                  <a:gd name="connsiteX8" fmla="*/ 1088211 w 3136165"/>
                  <a:gd name="connsiteY8" fmla="*/ 679597 h 2334597"/>
                  <a:gd name="connsiteX9" fmla="*/ 1919484 w 3136165"/>
                  <a:gd name="connsiteY9" fmla="*/ 1367287 h 2334597"/>
                  <a:gd name="connsiteX10" fmla="*/ 1186453 w 3136165"/>
                  <a:gd name="connsiteY10" fmla="*/ 1941620 h 2334597"/>
                  <a:gd name="connsiteX11" fmla="*/ 944628 w 3136165"/>
                  <a:gd name="connsiteY11" fmla="*/ 475558 h 2334597"/>
                  <a:gd name="connsiteX12" fmla="*/ 3136165 w 3136165"/>
                  <a:gd name="connsiteY12" fmla="*/ 1049892 h 2334597"/>
                  <a:gd name="connsiteX0" fmla="*/ 0 w 3136165"/>
                  <a:gd name="connsiteY0" fmla="*/ 860966 h 2341389"/>
                  <a:gd name="connsiteX1" fmla="*/ 642348 w 3136165"/>
                  <a:gd name="connsiteY1" fmla="*/ 14579 h 2341389"/>
                  <a:gd name="connsiteX2" fmla="*/ 1450949 w 3136165"/>
                  <a:gd name="connsiteY2" fmla="*/ 845852 h 2341389"/>
                  <a:gd name="connsiteX3" fmla="*/ 733031 w 3136165"/>
                  <a:gd name="connsiteY3" fmla="*/ 1760252 h 2341389"/>
                  <a:gd name="connsiteX4" fmla="*/ 173812 w 3136165"/>
                  <a:gd name="connsiteY4" fmla="*/ 1133019 h 2341389"/>
                  <a:gd name="connsiteX5" fmla="*/ 1125997 w 3136165"/>
                  <a:gd name="connsiteY5" fmla="*/ 1185918 h 2341389"/>
                  <a:gd name="connsiteX6" fmla="*/ 725474 w 3136165"/>
                  <a:gd name="connsiteY6" fmla="*/ 2334586 h 2341389"/>
                  <a:gd name="connsiteX7" fmla="*/ 256939 w 3136165"/>
                  <a:gd name="connsiteY7" fmla="*/ 1616669 h 2341389"/>
                  <a:gd name="connsiteX8" fmla="*/ 1088211 w 3136165"/>
                  <a:gd name="connsiteY8" fmla="*/ 679597 h 2341389"/>
                  <a:gd name="connsiteX9" fmla="*/ 1919484 w 3136165"/>
                  <a:gd name="connsiteY9" fmla="*/ 1367287 h 2341389"/>
                  <a:gd name="connsiteX10" fmla="*/ 1186453 w 3136165"/>
                  <a:gd name="connsiteY10" fmla="*/ 1941620 h 2341389"/>
                  <a:gd name="connsiteX11" fmla="*/ 944628 w 3136165"/>
                  <a:gd name="connsiteY11" fmla="*/ 475558 h 2341389"/>
                  <a:gd name="connsiteX12" fmla="*/ 3136165 w 3136165"/>
                  <a:gd name="connsiteY12" fmla="*/ 1049892 h 2341389"/>
                  <a:gd name="connsiteX0" fmla="*/ 0 w 3136165"/>
                  <a:gd name="connsiteY0" fmla="*/ 860966 h 2345942"/>
                  <a:gd name="connsiteX1" fmla="*/ 642348 w 3136165"/>
                  <a:gd name="connsiteY1" fmla="*/ 14579 h 2345942"/>
                  <a:gd name="connsiteX2" fmla="*/ 1450949 w 3136165"/>
                  <a:gd name="connsiteY2" fmla="*/ 845852 h 2345942"/>
                  <a:gd name="connsiteX3" fmla="*/ 733031 w 3136165"/>
                  <a:gd name="connsiteY3" fmla="*/ 1760252 h 2345942"/>
                  <a:gd name="connsiteX4" fmla="*/ 173812 w 3136165"/>
                  <a:gd name="connsiteY4" fmla="*/ 1133019 h 2345942"/>
                  <a:gd name="connsiteX5" fmla="*/ 1125997 w 3136165"/>
                  <a:gd name="connsiteY5" fmla="*/ 1185918 h 2345942"/>
                  <a:gd name="connsiteX6" fmla="*/ 725474 w 3136165"/>
                  <a:gd name="connsiteY6" fmla="*/ 2334586 h 2345942"/>
                  <a:gd name="connsiteX7" fmla="*/ 256939 w 3136165"/>
                  <a:gd name="connsiteY7" fmla="*/ 1616669 h 2345942"/>
                  <a:gd name="connsiteX8" fmla="*/ 1088211 w 3136165"/>
                  <a:gd name="connsiteY8" fmla="*/ 679597 h 2345942"/>
                  <a:gd name="connsiteX9" fmla="*/ 1919484 w 3136165"/>
                  <a:gd name="connsiteY9" fmla="*/ 1367287 h 2345942"/>
                  <a:gd name="connsiteX10" fmla="*/ 1186453 w 3136165"/>
                  <a:gd name="connsiteY10" fmla="*/ 1941620 h 2345942"/>
                  <a:gd name="connsiteX11" fmla="*/ 944628 w 3136165"/>
                  <a:gd name="connsiteY11" fmla="*/ 475558 h 2345942"/>
                  <a:gd name="connsiteX12" fmla="*/ 3136165 w 3136165"/>
                  <a:gd name="connsiteY12" fmla="*/ 1049892 h 2345942"/>
                  <a:gd name="connsiteX0" fmla="*/ 0 w 3136165"/>
                  <a:gd name="connsiteY0" fmla="*/ 860966 h 2335016"/>
                  <a:gd name="connsiteX1" fmla="*/ 642348 w 3136165"/>
                  <a:gd name="connsiteY1" fmla="*/ 14579 h 2335016"/>
                  <a:gd name="connsiteX2" fmla="*/ 1450949 w 3136165"/>
                  <a:gd name="connsiteY2" fmla="*/ 845852 h 2335016"/>
                  <a:gd name="connsiteX3" fmla="*/ 733031 w 3136165"/>
                  <a:gd name="connsiteY3" fmla="*/ 1760252 h 2335016"/>
                  <a:gd name="connsiteX4" fmla="*/ 173812 w 3136165"/>
                  <a:gd name="connsiteY4" fmla="*/ 1133019 h 2335016"/>
                  <a:gd name="connsiteX5" fmla="*/ 1125997 w 3136165"/>
                  <a:gd name="connsiteY5" fmla="*/ 1185918 h 2335016"/>
                  <a:gd name="connsiteX6" fmla="*/ 725474 w 3136165"/>
                  <a:gd name="connsiteY6" fmla="*/ 2334586 h 2335016"/>
                  <a:gd name="connsiteX7" fmla="*/ 256939 w 3136165"/>
                  <a:gd name="connsiteY7" fmla="*/ 1616669 h 2335016"/>
                  <a:gd name="connsiteX8" fmla="*/ 1088211 w 3136165"/>
                  <a:gd name="connsiteY8" fmla="*/ 679597 h 2335016"/>
                  <a:gd name="connsiteX9" fmla="*/ 1919484 w 3136165"/>
                  <a:gd name="connsiteY9" fmla="*/ 1367287 h 2335016"/>
                  <a:gd name="connsiteX10" fmla="*/ 1186453 w 3136165"/>
                  <a:gd name="connsiteY10" fmla="*/ 1941620 h 2335016"/>
                  <a:gd name="connsiteX11" fmla="*/ 944628 w 3136165"/>
                  <a:gd name="connsiteY11" fmla="*/ 475558 h 2335016"/>
                  <a:gd name="connsiteX12" fmla="*/ 3136165 w 3136165"/>
                  <a:gd name="connsiteY12" fmla="*/ 1049892 h 2335016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173812 w 3136165"/>
                  <a:gd name="connsiteY4" fmla="*/ 1133019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173812 w 3136165"/>
                  <a:gd name="connsiteY4" fmla="*/ 1133019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7815"/>
                  <a:gd name="connsiteX1" fmla="*/ 642348 w 3136165"/>
                  <a:gd name="connsiteY1" fmla="*/ 14579 h 2337815"/>
                  <a:gd name="connsiteX2" fmla="*/ 1450949 w 3136165"/>
                  <a:gd name="connsiteY2" fmla="*/ 845852 h 2337815"/>
                  <a:gd name="connsiteX3" fmla="*/ 733031 w 3136165"/>
                  <a:gd name="connsiteY3" fmla="*/ 1760252 h 2337815"/>
                  <a:gd name="connsiteX4" fmla="*/ 332510 w 3136165"/>
                  <a:gd name="connsiteY4" fmla="*/ 1004550 h 2337815"/>
                  <a:gd name="connsiteX5" fmla="*/ 1125997 w 3136165"/>
                  <a:gd name="connsiteY5" fmla="*/ 1185918 h 2337815"/>
                  <a:gd name="connsiteX6" fmla="*/ 725474 w 3136165"/>
                  <a:gd name="connsiteY6" fmla="*/ 2334586 h 2337815"/>
                  <a:gd name="connsiteX7" fmla="*/ 256939 w 3136165"/>
                  <a:gd name="connsiteY7" fmla="*/ 1616669 h 2337815"/>
                  <a:gd name="connsiteX8" fmla="*/ 1088211 w 3136165"/>
                  <a:gd name="connsiteY8" fmla="*/ 679597 h 2337815"/>
                  <a:gd name="connsiteX9" fmla="*/ 1919484 w 3136165"/>
                  <a:gd name="connsiteY9" fmla="*/ 1367287 h 2337815"/>
                  <a:gd name="connsiteX10" fmla="*/ 1186453 w 3136165"/>
                  <a:gd name="connsiteY10" fmla="*/ 1941620 h 2337815"/>
                  <a:gd name="connsiteX11" fmla="*/ 944628 w 3136165"/>
                  <a:gd name="connsiteY11" fmla="*/ 475558 h 2337815"/>
                  <a:gd name="connsiteX12" fmla="*/ 3136165 w 3136165"/>
                  <a:gd name="connsiteY12" fmla="*/ 1049892 h 2337815"/>
                  <a:gd name="connsiteX0" fmla="*/ 0 w 3136165"/>
                  <a:gd name="connsiteY0" fmla="*/ 860966 h 2337815"/>
                  <a:gd name="connsiteX1" fmla="*/ 642348 w 3136165"/>
                  <a:gd name="connsiteY1" fmla="*/ 14579 h 2337815"/>
                  <a:gd name="connsiteX2" fmla="*/ 1450949 w 3136165"/>
                  <a:gd name="connsiteY2" fmla="*/ 845852 h 2337815"/>
                  <a:gd name="connsiteX3" fmla="*/ 733031 w 3136165"/>
                  <a:gd name="connsiteY3" fmla="*/ 1760252 h 2337815"/>
                  <a:gd name="connsiteX4" fmla="*/ 332510 w 3136165"/>
                  <a:gd name="connsiteY4" fmla="*/ 1004550 h 2337815"/>
                  <a:gd name="connsiteX5" fmla="*/ 1125997 w 3136165"/>
                  <a:gd name="connsiteY5" fmla="*/ 1185918 h 2337815"/>
                  <a:gd name="connsiteX6" fmla="*/ 725474 w 3136165"/>
                  <a:gd name="connsiteY6" fmla="*/ 2334586 h 2337815"/>
                  <a:gd name="connsiteX7" fmla="*/ 256939 w 3136165"/>
                  <a:gd name="connsiteY7" fmla="*/ 1616669 h 2337815"/>
                  <a:gd name="connsiteX8" fmla="*/ 1088211 w 3136165"/>
                  <a:gd name="connsiteY8" fmla="*/ 679597 h 2337815"/>
                  <a:gd name="connsiteX9" fmla="*/ 1919484 w 3136165"/>
                  <a:gd name="connsiteY9" fmla="*/ 1367287 h 2337815"/>
                  <a:gd name="connsiteX10" fmla="*/ 1186453 w 3136165"/>
                  <a:gd name="connsiteY10" fmla="*/ 1941620 h 2337815"/>
                  <a:gd name="connsiteX11" fmla="*/ 944628 w 3136165"/>
                  <a:gd name="connsiteY11" fmla="*/ 475558 h 2337815"/>
                  <a:gd name="connsiteX12" fmla="*/ 3136165 w 3136165"/>
                  <a:gd name="connsiteY12" fmla="*/ 1049892 h 2337815"/>
                  <a:gd name="connsiteX0" fmla="*/ 0 w 3136165"/>
                  <a:gd name="connsiteY0" fmla="*/ 860966 h 2341746"/>
                  <a:gd name="connsiteX1" fmla="*/ 642348 w 3136165"/>
                  <a:gd name="connsiteY1" fmla="*/ 14579 h 2341746"/>
                  <a:gd name="connsiteX2" fmla="*/ 1450949 w 3136165"/>
                  <a:gd name="connsiteY2" fmla="*/ 845852 h 2341746"/>
                  <a:gd name="connsiteX3" fmla="*/ 733031 w 3136165"/>
                  <a:gd name="connsiteY3" fmla="*/ 1760252 h 2341746"/>
                  <a:gd name="connsiteX4" fmla="*/ 332510 w 3136165"/>
                  <a:gd name="connsiteY4" fmla="*/ 1004550 h 2341746"/>
                  <a:gd name="connsiteX5" fmla="*/ 1178897 w 3136165"/>
                  <a:gd name="connsiteY5" fmla="*/ 1291716 h 2341746"/>
                  <a:gd name="connsiteX6" fmla="*/ 725474 w 3136165"/>
                  <a:gd name="connsiteY6" fmla="*/ 2334586 h 2341746"/>
                  <a:gd name="connsiteX7" fmla="*/ 256939 w 3136165"/>
                  <a:gd name="connsiteY7" fmla="*/ 1616669 h 2341746"/>
                  <a:gd name="connsiteX8" fmla="*/ 1088211 w 3136165"/>
                  <a:gd name="connsiteY8" fmla="*/ 679597 h 2341746"/>
                  <a:gd name="connsiteX9" fmla="*/ 1919484 w 3136165"/>
                  <a:gd name="connsiteY9" fmla="*/ 1367287 h 2341746"/>
                  <a:gd name="connsiteX10" fmla="*/ 1186453 w 3136165"/>
                  <a:gd name="connsiteY10" fmla="*/ 1941620 h 2341746"/>
                  <a:gd name="connsiteX11" fmla="*/ 944628 w 3136165"/>
                  <a:gd name="connsiteY11" fmla="*/ 475558 h 2341746"/>
                  <a:gd name="connsiteX12" fmla="*/ 3136165 w 3136165"/>
                  <a:gd name="connsiteY12" fmla="*/ 1049892 h 2341746"/>
                  <a:gd name="connsiteX0" fmla="*/ 0 w 3136165"/>
                  <a:gd name="connsiteY0" fmla="*/ 860966 h 2341746"/>
                  <a:gd name="connsiteX1" fmla="*/ 642348 w 3136165"/>
                  <a:gd name="connsiteY1" fmla="*/ 14579 h 2341746"/>
                  <a:gd name="connsiteX2" fmla="*/ 1450949 w 3136165"/>
                  <a:gd name="connsiteY2" fmla="*/ 845852 h 2341746"/>
                  <a:gd name="connsiteX3" fmla="*/ 733031 w 3136165"/>
                  <a:gd name="connsiteY3" fmla="*/ 1760252 h 2341746"/>
                  <a:gd name="connsiteX4" fmla="*/ 332510 w 3136165"/>
                  <a:gd name="connsiteY4" fmla="*/ 1004550 h 2341746"/>
                  <a:gd name="connsiteX5" fmla="*/ 1178897 w 3136165"/>
                  <a:gd name="connsiteY5" fmla="*/ 1291716 h 2341746"/>
                  <a:gd name="connsiteX6" fmla="*/ 725474 w 3136165"/>
                  <a:gd name="connsiteY6" fmla="*/ 2334586 h 2341746"/>
                  <a:gd name="connsiteX7" fmla="*/ 256939 w 3136165"/>
                  <a:gd name="connsiteY7" fmla="*/ 1616669 h 2341746"/>
                  <a:gd name="connsiteX8" fmla="*/ 1088211 w 3136165"/>
                  <a:gd name="connsiteY8" fmla="*/ 679597 h 2341746"/>
                  <a:gd name="connsiteX9" fmla="*/ 1919484 w 3136165"/>
                  <a:gd name="connsiteY9" fmla="*/ 1367287 h 2341746"/>
                  <a:gd name="connsiteX10" fmla="*/ 1186453 w 3136165"/>
                  <a:gd name="connsiteY10" fmla="*/ 1941620 h 2341746"/>
                  <a:gd name="connsiteX11" fmla="*/ 944628 w 3136165"/>
                  <a:gd name="connsiteY11" fmla="*/ 475558 h 2341746"/>
                  <a:gd name="connsiteX12" fmla="*/ 3136165 w 3136165"/>
                  <a:gd name="connsiteY12" fmla="*/ 1049892 h 2341746"/>
                  <a:gd name="connsiteX0" fmla="*/ 0 w 3136165"/>
                  <a:gd name="connsiteY0" fmla="*/ 860966 h 2349268"/>
                  <a:gd name="connsiteX1" fmla="*/ 642348 w 3136165"/>
                  <a:gd name="connsiteY1" fmla="*/ 14579 h 2349268"/>
                  <a:gd name="connsiteX2" fmla="*/ 1450949 w 3136165"/>
                  <a:gd name="connsiteY2" fmla="*/ 845852 h 2349268"/>
                  <a:gd name="connsiteX3" fmla="*/ 733031 w 3136165"/>
                  <a:gd name="connsiteY3" fmla="*/ 1760252 h 2349268"/>
                  <a:gd name="connsiteX4" fmla="*/ 332510 w 3136165"/>
                  <a:gd name="connsiteY4" fmla="*/ 1004550 h 2349268"/>
                  <a:gd name="connsiteX5" fmla="*/ 1178897 w 3136165"/>
                  <a:gd name="connsiteY5" fmla="*/ 1291716 h 2349268"/>
                  <a:gd name="connsiteX6" fmla="*/ 725474 w 3136165"/>
                  <a:gd name="connsiteY6" fmla="*/ 2334586 h 2349268"/>
                  <a:gd name="connsiteX7" fmla="*/ 256939 w 3136165"/>
                  <a:gd name="connsiteY7" fmla="*/ 1616669 h 2349268"/>
                  <a:gd name="connsiteX8" fmla="*/ 1088211 w 3136165"/>
                  <a:gd name="connsiteY8" fmla="*/ 679597 h 2349268"/>
                  <a:gd name="connsiteX9" fmla="*/ 1919484 w 3136165"/>
                  <a:gd name="connsiteY9" fmla="*/ 1367287 h 2349268"/>
                  <a:gd name="connsiteX10" fmla="*/ 1186453 w 3136165"/>
                  <a:gd name="connsiteY10" fmla="*/ 1941620 h 2349268"/>
                  <a:gd name="connsiteX11" fmla="*/ 944628 w 3136165"/>
                  <a:gd name="connsiteY11" fmla="*/ 475558 h 2349268"/>
                  <a:gd name="connsiteX12" fmla="*/ 3136165 w 3136165"/>
                  <a:gd name="connsiteY12" fmla="*/ 1049892 h 2349268"/>
                  <a:gd name="connsiteX0" fmla="*/ 0 w 3136165"/>
                  <a:gd name="connsiteY0" fmla="*/ 860966 h 2334591"/>
                  <a:gd name="connsiteX1" fmla="*/ 642348 w 3136165"/>
                  <a:gd name="connsiteY1" fmla="*/ 14579 h 2334591"/>
                  <a:gd name="connsiteX2" fmla="*/ 1450949 w 3136165"/>
                  <a:gd name="connsiteY2" fmla="*/ 845852 h 2334591"/>
                  <a:gd name="connsiteX3" fmla="*/ 733031 w 3136165"/>
                  <a:gd name="connsiteY3" fmla="*/ 1760252 h 2334591"/>
                  <a:gd name="connsiteX4" fmla="*/ 332510 w 3136165"/>
                  <a:gd name="connsiteY4" fmla="*/ 1004550 h 2334591"/>
                  <a:gd name="connsiteX5" fmla="*/ 1178897 w 3136165"/>
                  <a:gd name="connsiteY5" fmla="*/ 1291716 h 2334591"/>
                  <a:gd name="connsiteX6" fmla="*/ 725474 w 3136165"/>
                  <a:gd name="connsiteY6" fmla="*/ 2334586 h 2334591"/>
                  <a:gd name="connsiteX7" fmla="*/ 256939 w 3136165"/>
                  <a:gd name="connsiteY7" fmla="*/ 1616669 h 2334591"/>
                  <a:gd name="connsiteX8" fmla="*/ 1088211 w 3136165"/>
                  <a:gd name="connsiteY8" fmla="*/ 679597 h 2334591"/>
                  <a:gd name="connsiteX9" fmla="*/ 1919484 w 3136165"/>
                  <a:gd name="connsiteY9" fmla="*/ 1367287 h 2334591"/>
                  <a:gd name="connsiteX10" fmla="*/ 1186453 w 3136165"/>
                  <a:gd name="connsiteY10" fmla="*/ 1941620 h 2334591"/>
                  <a:gd name="connsiteX11" fmla="*/ 944628 w 3136165"/>
                  <a:gd name="connsiteY11" fmla="*/ 475558 h 2334591"/>
                  <a:gd name="connsiteX12" fmla="*/ 3136165 w 3136165"/>
                  <a:gd name="connsiteY12" fmla="*/ 1049892 h 233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6165" h="2334591">
                    <a:moveTo>
                      <a:pt x="0" y="860966"/>
                    </a:moveTo>
                    <a:cubicBezTo>
                      <a:pt x="30228" y="707306"/>
                      <a:pt x="128470" y="115339"/>
                      <a:pt x="642348" y="14579"/>
                    </a:cubicBezTo>
                    <a:cubicBezTo>
                      <a:pt x="1156226" y="-86181"/>
                      <a:pt x="1473620" y="350867"/>
                      <a:pt x="1450949" y="845852"/>
                    </a:cubicBezTo>
                    <a:cubicBezTo>
                      <a:pt x="1428278" y="1340837"/>
                      <a:pt x="1055463" y="1756473"/>
                      <a:pt x="733031" y="1760252"/>
                    </a:cubicBezTo>
                    <a:cubicBezTo>
                      <a:pt x="410599" y="1764031"/>
                      <a:pt x="129730" y="1294236"/>
                      <a:pt x="332510" y="1004550"/>
                    </a:cubicBezTo>
                    <a:cubicBezTo>
                      <a:pt x="535290" y="714864"/>
                      <a:pt x="1037833" y="760205"/>
                      <a:pt x="1178897" y="1291716"/>
                    </a:cubicBezTo>
                    <a:cubicBezTo>
                      <a:pt x="1319961" y="1823227"/>
                      <a:pt x="1060502" y="2333326"/>
                      <a:pt x="725474" y="2334586"/>
                    </a:cubicBezTo>
                    <a:cubicBezTo>
                      <a:pt x="390446" y="2335846"/>
                      <a:pt x="204040" y="2134325"/>
                      <a:pt x="256939" y="1616669"/>
                    </a:cubicBezTo>
                    <a:cubicBezTo>
                      <a:pt x="309838" y="1099013"/>
                      <a:pt x="811120" y="721161"/>
                      <a:pt x="1088211" y="679597"/>
                    </a:cubicBezTo>
                    <a:cubicBezTo>
                      <a:pt x="1365302" y="638033"/>
                      <a:pt x="1895554" y="809327"/>
                      <a:pt x="1919484" y="1367287"/>
                    </a:cubicBezTo>
                    <a:cubicBezTo>
                      <a:pt x="1943414" y="1925247"/>
                      <a:pt x="1522741" y="2158254"/>
                      <a:pt x="1186453" y="1941620"/>
                    </a:cubicBezTo>
                    <a:cubicBezTo>
                      <a:pt x="850165" y="1724986"/>
                      <a:pt x="340066" y="752648"/>
                      <a:pt x="944628" y="475558"/>
                    </a:cubicBezTo>
                    <a:cubicBezTo>
                      <a:pt x="1549190" y="198468"/>
                      <a:pt x="2020244" y="1027221"/>
                      <a:pt x="3136165" y="1049892"/>
                    </a:cubicBezTo>
                  </a:path>
                </a:pathLst>
              </a:custGeom>
              <a:noFill/>
              <a:ln w="101600" cap="rnd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 flipV="1">
                <a:off x="3058640" y="2597826"/>
                <a:ext cx="5809840" cy="1791"/>
              </a:xfrm>
              <a:prstGeom prst="line">
                <a:avLst/>
              </a:prstGeom>
              <a:ln w="101600" cap="rnd">
                <a:gradFill flip="none" rotWithShape="1">
                  <a:gsLst>
                    <a:gs pos="0">
                      <a:srgbClr val="FFC000"/>
                    </a:gs>
                    <a:gs pos="74000">
                      <a:srgbClr val="FFFF00"/>
                    </a:gs>
                    <a:gs pos="83000">
                      <a:srgbClr val="FFFF00"/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5400000">
              <a:off x="8330883" y="2476082"/>
              <a:ext cx="406852" cy="242597"/>
              <a:chOff x="3576184" y="4247947"/>
              <a:chExt cx="418810" cy="249728"/>
            </a:xfrm>
          </p:grpSpPr>
          <p:sp>
            <p:nvSpPr>
              <p:cNvPr id="20" name="Freeform 80"/>
              <p:cNvSpPr>
                <a:spLocks noEditPoints="1"/>
              </p:cNvSpPr>
              <p:nvPr/>
            </p:nvSpPr>
            <p:spPr bwMode="auto">
              <a:xfrm rot="10800000">
                <a:off x="3751222" y="4249779"/>
                <a:ext cx="243772" cy="247896"/>
              </a:xfrm>
              <a:custGeom>
                <a:avLst/>
                <a:gdLst>
                  <a:gd name="T0" fmla="*/ 224 w 224"/>
                  <a:gd name="T1" fmla="*/ 218 h 228"/>
                  <a:gd name="T2" fmla="*/ 223 w 224"/>
                  <a:gd name="T3" fmla="*/ 219 h 228"/>
                  <a:gd name="T4" fmla="*/ 210 w 224"/>
                  <a:gd name="T5" fmla="*/ 228 h 228"/>
                  <a:gd name="T6" fmla="*/ 223 w 224"/>
                  <a:gd name="T7" fmla="*/ 219 h 228"/>
                  <a:gd name="T8" fmla="*/ 224 w 224"/>
                  <a:gd name="T9" fmla="*/ 218 h 228"/>
                  <a:gd name="T10" fmla="*/ 224 w 224"/>
                  <a:gd name="T11" fmla="*/ 218 h 228"/>
                  <a:gd name="T12" fmla="*/ 224 w 224"/>
                  <a:gd name="T13" fmla="*/ 218 h 228"/>
                  <a:gd name="T14" fmla="*/ 48 w 224"/>
                  <a:gd name="T15" fmla="*/ 0 h 228"/>
                  <a:gd name="T16" fmla="*/ 17 w 224"/>
                  <a:gd name="T17" fmla="*/ 13 h 228"/>
                  <a:gd name="T18" fmla="*/ 17 w 224"/>
                  <a:gd name="T19" fmla="*/ 13 h 228"/>
                  <a:gd name="T20" fmla="*/ 17 w 224"/>
                  <a:gd name="T21" fmla="*/ 13 h 228"/>
                  <a:gd name="T22" fmla="*/ 13 w 224"/>
                  <a:gd name="T23" fmla="*/ 17 h 228"/>
                  <a:gd name="T24" fmla="*/ 17 w 224"/>
                  <a:gd name="T25" fmla="*/ 74 h 228"/>
                  <a:gd name="T26" fmla="*/ 113 w 224"/>
                  <a:gd name="T27" fmla="*/ 170 h 228"/>
                  <a:gd name="T28" fmla="*/ 161 w 224"/>
                  <a:gd name="T29" fmla="*/ 218 h 228"/>
                  <a:gd name="T30" fmla="*/ 149 w 224"/>
                  <a:gd name="T31" fmla="*/ 188 h 228"/>
                  <a:gd name="T32" fmla="*/ 149 w 224"/>
                  <a:gd name="T33" fmla="*/ 188 h 228"/>
                  <a:gd name="T34" fmla="*/ 149 w 224"/>
                  <a:gd name="T35" fmla="*/ 84 h 228"/>
                  <a:gd name="T36" fmla="*/ 149 w 224"/>
                  <a:gd name="T37" fmla="*/ 84 h 228"/>
                  <a:gd name="T38" fmla="*/ 78 w 224"/>
                  <a:gd name="T39" fmla="*/ 13 h 228"/>
                  <a:gd name="T40" fmla="*/ 78 w 224"/>
                  <a:gd name="T41" fmla="*/ 13 h 228"/>
                  <a:gd name="T42" fmla="*/ 48 w 224"/>
                  <a:gd name="T4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4" h="228">
                    <a:moveTo>
                      <a:pt x="224" y="218"/>
                    </a:moveTo>
                    <a:cubicBezTo>
                      <a:pt x="223" y="219"/>
                      <a:pt x="223" y="219"/>
                      <a:pt x="223" y="219"/>
                    </a:cubicBezTo>
                    <a:cubicBezTo>
                      <a:pt x="219" y="223"/>
                      <a:pt x="215" y="226"/>
                      <a:pt x="210" y="228"/>
                    </a:cubicBezTo>
                    <a:cubicBezTo>
                      <a:pt x="215" y="226"/>
                      <a:pt x="219" y="223"/>
                      <a:pt x="223" y="219"/>
                    </a:cubicBezTo>
                    <a:cubicBezTo>
                      <a:pt x="224" y="218"/>
                      <a:pt x="224" y="218"/>
                      <a:pt x="224" y="218"/>
                    </a:cubicBezTo>
                    <a:cubicBezTo>
                      <a:pt x="224" y="218"/>
                      <a:pt x="224" y="218"/>
                      <a:pt x="224" y="218"/>
                    </a:cubicBezTo>
                    <a:cubicBezTo>
                      <a:pt x="224" y="218"/>
                      <a:pt x="224" y="218"/>
                      <a:pt x="224" y="218"/>
                    </a:cubicBezTo>
                    <a:moveTo>
                      <a:pt x="48" y="0"/>
                    </a:moveTo>
                    <a:cubicBezTo>
                      <a:pt x="37" y="0"/>
                      <a:pt x="25" y="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4" y="16"/>
                      <a:pt x="13" y="17"/>
                    </a:cubicBezTo>
                    <a:cubicBezTo>
                      <a:pt x="0" y="34"/>
                      <a:pt x="2" y="59"/>
                      <a:pt x="17" y="74"/>
                    </a:cubicBezTo>
                    <a:cubicBezTo>
                      <a:pt x="113" y="170"/>
                      <a:pt x="113" y="170"/>
                      <a:pt x="113" y="170"/>
                    </a:cubicBezTo>
                    <a:cubicBezTo>
                      <a:pt x="161" y="218"/>
                      <a:pt x="161" y="218"/>
                      <a:pt x="161" y="218"/>
                    </a:cubicBezTo>
                    <a:cubicBezTo>
                      <a:pt x="153" y="209"/>
                      <a:pt x="149" y="199"/>
                      <a:pt x="149" y="188"/>
                    </a:cubicBezTo>
                    <a:cubicBezTo>
                      <a:pt x="149" y="188"/>
                      <a:pt x="149" y="188"/>
                      <a:pt x="149" y="188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0" y="4"/>
                      <a:pt x="59" y="0"/>
                      <a:pt x="48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82"/>
              <p:cNvSpPr>
                <a:spLocks/>
              </p:cNvSpPr>
              <p:nvPr/>
            </p:nvSpPr>
            <p:spPr bwMode="auto">
              <a:xfrm rot="10800000">
                <a:off x="3786048" y="4293310"/>
                <a:ext cx="47196" cy="113180"/>
              </a:xfrm>
              <a:custGeom>
                <a:avLst/>
                <a:gdLst>
                  <a:gd name="T0" fmla="*/ 0 w 43"/>
                  <a:gd name="T1" fmla="*/ 0 h 104"/>
                  <a:gd name="T2" fmla="*/ 0 w 43"/>
                  <a:gd name="T3" fmla="*/ 104 h 104"/>
                  <a:gd name="T4" fmla="*/ 0 w 43"/>
                  <a:gd name="T5" fmla="*/ 104 h 104"/>
                  <a:gd name="T6" fmla="*/ 13 w 43"/>
                  <a:gd name="T7" fmla="*/ 74 h 104"/>
                  <a:gd name="T8" fmla="*/ 43 w 43"/>
                  <a:gd name="T9" fmla="*/ 43 h 104"/>
                  <a:gd name="T10" fmla="*/ 0 w 43"/>
                  <a:gd name="T1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4">
                    <a:moveTo>
                      <a:pt x="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93"/>
                      <a:pt x="4" y="82"/>
                      <a:pt x="13" y="7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84"/>
              <p:cNvSpPr>
                <a:spLocks noEditPoints="1"/>
              </p:cNvSpPr>
              <p:nvPr/>
            </p:nvSpPr>
            <p:spPr bwMode="auto">
              <a:xfrm rot="10800000">
                <a:off x="3576184" y="4247947"/>
                <a:ext cx="243772" cy="249728"/>
              </a:xfrm>
              <a:custGeom>
                <a:avLst/>
                <a:gdLst>
                  <a:gd name="T0" fmla="*/ 0 w 224"/>
                  <a:gd name="T1" fmla="*/ 218 h 230"/>
                  <a:gd name="T2" fmla="*/ 0 w 224"/>
                  <a:gd name="T3" fmla="*/ 218 h 230"/>
                  <a:gd name="T4" fmla="*/ 0 w 224"/>
                  <a:gd name="T5" fmla="*/ 218 h 230"/>
                  <a:gd name="T6" fmla="*/ 1 w 224"/>
                  <a:gd name="T7" fmla="*/ 219 h 230"/>
                  <a:gd name="T8" fmla="*/ 20 w 224"/>
                  <a:gd name="T9" fmla="*/ 230 h 230"/>
                  <a:gd name="T10" fmla="*/ 1 w 224"/>
                  <a:gd name="T11" fmla="*/ 219 h 230"/>
                  <a:gd name="T12" fmla="*/ 0 w 224"/>
                  <a:gd name="T13" fmla="*/ 218 h 230"/>
                  <a:gd name="T14" fmla="*/ 176 w 224"/>
                  <a:gd name="T15" fmla="*/ 0 h 230"/>
                  <a:gd name="T16" fmla="*/ 146 w 224"/>
                  <a:gd name="T17" fmla="*/ 13 h 230"/>
                  <a:gd name="T18" fmla="*/ 146 w 224"/>
                  <a:gd name="T19" fmla="*/ 13 h 230"/>
                  <a:gd name="T20" fmla="*/ 75 w 224"/>
                  <a:gd name="T21" fmla="*/ 84 h 230"/>
                  <a:gd name="T22" fmla="*/ 75 w 224"/>
                  <a:gd name="T23" fmla="*/ 188 h 230"/>
                  <a:gd name="T24" fmla="*/ 73 w 224"/>
                  <a:gd name="T25" fmla="*/ 202 h 230"/>
                  <a:gd name="T26" fmla="*/ 63 w 224"/>
                  <a:gd name="T27" fmla="*/ 218 h 230"/>
                  <a:gd name="T28" fmla="*/ 99 w 224"/>
                  <a:gd name="T29" fmla="*/ 182 h 230"/>
                  <a:gd name="T30" fmla="*/ 207 w 224"/>
                  <a:gd name="T31" fmla="*/ 74 h 230"/>
                  <a:gd name="T32" fmla="*/ 207 w 224"/>
                  <a:gd name="T33" fmla="*/ 13 h 230"/>
                  <a:gd name="T34" fmla="*/ 203 w 224"/>
                  <a:gd name="T35" fmla="*/ 9 h 230"/>
                  <a:gd name="T36" fmla="*/ 176 w 224"/>
                  <a:gd name="T3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4" h="230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6" y="224"/>
                      <a:pt x="13" y="228"/>
                      <a:pt x="20" y="230"/>
                    </a:cubicBezTo>
                    <a:cubicBezTo>
                      <a:pt x="13" y="228"/>
                      <a:pt x="6" y="224"/>
                      <a:pt x="1" y="219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6" y="0"/>
                    </a:moveTo>
                    <a:cubicBezTo>
                      <a:pt x="165" y="0"/>
                      <a:pt x="154" y="4"/>
                      <a:pt x="146" y="13"/>
                    </a:cubicBezTo>
                    <a:cubicBezTo>
                      <a:pt x="146" y="13"/>
                      <a:pt x="146" y="13"/>
                      <a:pt x="146" y="13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5" y="193"/>
                      <a:pt x="74" y="198"/>
                      <a:pt x="73" y="202"/>
                    </a:cubicBezTo>
                    <a:cubicBezTo>
                      <a:pt x="71" y="208"/>
                      <a:pt x="68" y="213"/>
                      <a:pt x="63" y="218"/>
                    </a:cubicBezTo>
                    <a:cubicBezTo>
                      <a:pt x="99" y="182"/>
                      <a:pt x="99" y="182"/>
                      <a:pt x="99" y="182"/>
                    </a:cubicBezTo>
                    <a:cubicBezTo>
                      <a:pt x="207" y="74"/>
                      <a:pt x="207" y="74"/>
                      <a:pt x="207" y="74"/>
                    </a:cubicBezTo>
                    <a:cubicBezTo>
                      <a:pt x="224" y="57"/>
                      <a:pt x="224" y="30"/>
                      <a:pt x="207" y="13"/>
                    </a:cubicBezTo>
                    <a:cubicBezTo>
                      <a:pt x="206" y="12"/>
                      <a:pt x="204" y="10"/>
                      <a:pt x="203" y="9"/>
                    </a:cubicBezTo>
                    <a:cubicBezTo>
                      <a:pt x="195" y="3"/>
                      <a:pt x="186" y="0"/>
                      <a:pt x="176" y="0"/>
                    </a:cubicBezTo>
                  </a:path>
                </a:pathLst>
              </a:custGeom>
              <a:solidFill>
                <a:srgbClr val="FFFF00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85"/>
              <p:cNvSpPr>
                <a:spLocks/>
              </p:cNvSpPr>
              <p:nvPr/>
            </p:nvSpPr>
            <p:spPr bwMode="auto">
              <a:xfrm rot="10800000">
                <a:off x="3736101" y="4278189"/>
                <a:ext cx="49946" cy="128301"/>
              </a:xfrm>
              <a:custGeom>
                <a:avLst/>
                <a:gdLst>
                  <a:gd name="T0" fmla="*/ 44 w 46"/>
                  <a:gd name="T1" fmla="*/ 0 h 118"/>
                  <a:gd name="T2" fmla="*/ 0 w 46"/>
                  <a:gd name="T3" fmla="*/ 43 h 118"/>
                  <a:gd name="T4" fmla="*/ 31 w 46"/>
                  <a:gd name="T5" fmla="*/ 74 h 118"/>
                  <a:gd name="T6" fmla="*/ 42 w 46"/>
                  <a:gd name="T7" fmla="*/ 118 h 118"/>
                  <a:gd name="T8" fmla="*/ 44 w 46"/>
                  <a:gd name="T9" fmla="*/ 104 h 118"/>
                  <a:gd name="T10" fmla="*/ 44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4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2" y="118"/>
                    </a:cubicBezTo>
                    <a:cubicBezTo>
                      <a:pt x="43" y="114"/>
                      <a:pt x="44" y="109"/>
                      <a:pt x="44" y="104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175DFD-6E73-4E7C-8EC6-A996B6BB1708}"/>
              </a:ext>
            </a:extLst>
          </p:cNvPr>
          <p:cNvSpPr txBox="1"/>
          <p:nvPr/>
        </p:nvSpPr>
        <p:spPr>
          <a:xfrm>
            <a:off x="3985747" y="369736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n-lt"/>
              </a:rPr>
              <a:t>With an integrated approach to security</a:t>
            </a:r>
          </a:p>
        </p:txBody>
      </p:sp>
    </p:spTree>
    <p:extLst>
      <p:ext uri="{BB962C8B-B14F-4D97-AF65-F5344CB8AC3E}">
        <p14:creationId xmlns:p14="http://schemas.microsoft.com/office/powerpoint/2010/main" val="37110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2AF252DE-1D9F-1A42-82D5-C5D0FF39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4" t="5000" r="15892"/>
          <a:stretch/>
        </p:blipFill>
        <p:spPr>
          <a:xfrm>
            <a:off x="3590720" y="2888147"/>
            <a:ext cx="2589999" cy="213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69DF2E-8FDD-BD4F-9C51-1E0F9292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and Frameworks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DC4C85-B90A-8541-A0E2-E29A021E354B}"/>
              </a:ext>
            </a:extLst>
          </p:cNvPr>
          <p:cNvGrpSpPr/>
          <p:nvPr/>
        </p:nvGrpSpPr>
        <p:grpSpPr>
          <a:xfrm>
            <a:off x="468590" y="1047908"/>
            <a:ext cx="2374544" cy="1766330"/>
            <a:chOff x="6463145" y="3201914"/>
            <a:chExt cx="2529671" cy="18077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FCA624-0F00-4E4A-B605-C5CA0B9FF5AB}"/>
                </a:ext>
              </a:extLst>
            </p:cNvPr>
            <p:cNvSpPr/>
            <p:nvPr/>
          </p:nvSpPr>
          <p:spPr>
            <a:xfrm>
              <a:off x="6970994" y="3701315"/>
              <a:ext cx="295468" cy="95329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9A083E93-19C0-7546-B943-EC6DBD7EB21A}"/>
                </a:ext>
              </a:extLst>
            </p:cNvPr>
            <p:cNvSpPr/>
            <p:nvPr/>
          </p:nvSpPr>
          <p:spPr>
            <a:xfrm>
              <a:off x="6936775" y="4621293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2AD67B5E-EC42-724A-87EC-F17A6685E012}"/>
                </a:ext>
              </a:extLst>
            </p:cNvPr>
            <p:cNvSpPr/>
            <p:nvPr/>
          </p:nvSpPr>
          <p:spPr>
            <a:xfrm flipV="1">
              <a:off x="6936775" y="3614776"/>
              <a:ext cx="370152" cy="87032"/>
            </a:xfrm>
            <a:prstGeom prst="trapezoid">
              <a:avLst/>
            </a:prstGeom>
            <a:solidFill>
              <a:schemeClr val="accent1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B88F41-B2C6-E449-AA15-CBB006EC664D}"/>
                </a:ext>
              </a:extLst>
            </p:cNvPr>
            <p:cNvSpPr txBox="1"/>
            <p:nvPr/>
          </p:nvSpPr>
          <p:spPr>
            <a:xfrm rot="16200000">
              <a:off x="6715378" y="4081402"/>
              <a:ext cx="832945" cy="24683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latin typeface="+mn-lt"/>
                </a:rPr>
                <a:t>People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EC5C69-342B-724F-AA7C-AE47C9A141F6}"/>
                </a:ext>
              </a:extLst>
            </p:cNvPr>
            <p:cNvSpPr/>
            <p:nvPr/>
          </p:nvSpPr>
          <p:spPr>
            <a:xfrm>
              <a:off x="7375365" y="3696258"/>
              <a:ext cx="295468" cy="953295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03E94B37-637C-B34E-A6C2-BAC45EABAD48}"/>
                </a:ext>
              </a:extLst>
            </p:cNvPr>
            <p:cNvSpPr/>
            <p:nvPr/>
          </p:nvSpPr>
          <p:spPr>
            <a:xfrm>
              <a:off x="7341146" y="4616236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EF034086-B809-ED42-A3CE-FCCE1C891AE4}"/>
                </a:ext>
              </a:extLst>
            </p:cNvPr>
            <p:cNvSpPr/>
            <p:nvPr/>
          </p:nvSpPr>
          <p:spPr>
            <a:xfrm flipV="1">
              <a:off x="7341146" y="3609719"/>
              <a:ext cx="370152" cy="87032"/>
            </a:xfrm>
            <a:prstGeom prst="trapezoid">
              <a:avLst/>
            </a:prstGeom>
            <a:solidFill>
              <a:srgbClr val="7030A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BEB8D4-2F1C-584C-AA72-244115B1823E}"/>
                </a:ext>
              </a:extLst>
            </p:cNvPr>
            <p:cNvSpPr txBox="1"/>
            <p:nvPr/>
          </p:nvSpPr>
          <p:spPr>
            <a:xfrm rot="16200000">
              <a:off x="7119749" y="4076344"/>
              <a:ext cx="832945" cy="246835"/>
            </a:xfrm>
            <a:prstGeom prst="rect">
              <a:avLst/>
            </a:prstGeom>
            <a:solidFill>
              <a:srgbClr val="7030A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Devices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8EFEFF-CEC5-904A-A91D-F25F209AD932}"/>
                </a:ext>
              </a:extLst>
            </p:cNvPr>
            <p:cNvSpPr/>
            <p:nvPr/>
          </p:nvSpPr>
          <p:spPr>
            <a:xfrm>
              <a:off x="7804188" y="3701315"/>
              <a:ext cx="295468" cy="95329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7C68281C-00F9-5B46-A9E3-7424C9CCE057}"/>
                </a:ext>
              </a:extLst>
            </p:cNvPr>
            <p:cNvSpPr/>
            <p:nvPr/>
          </p:nvSpPr>
          <p:spPr>
            <a:xfrm>
              <a:off x="7769968" y="4621293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B9CAE6A7-2EB9-6140-8DED-7DEB873287C7}"/>
                </a:ext>
              </a:extLst>
            </p:cNvPr>
            <p:cNvSpPr/>
            <p:nvPr/>
          </p:nvSpPr>
          <p:spPr>
            <a:xfrm flipV="1">
              <a:off x="7769968" y="3614776"/>
              <a:ext cx="370152" cy="87032"/>
            </a:xfrm>
            <a:prstGeom prst="trapezoid">
              <a:avLst/>
            </a:prstGeom>
            <a:solidFill>
              <a:srgbClr val="00B05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F5D222-FE0E-2E4A-8B2D-067A9AD9B783}"/>
                </a:ext>
              </a:extLst>
            </p:cNvPr>
            <p:cNvSpPr txBox="1"/>
            <p:nvPr/>
          </p:nvSpPr>
          <p:spPr>
            <a:xfrm rot="16200000">
              <a:off x="7548571" y="4081402"/>
              <a:ext cx="832945" cy="246835"/>
            </a:xfrm>
            <a:prstGeom prst="rect">
              <a:avLst/>
            </a:prstGeom>
            <a:solidFill>
              <a:srgbClr val="00B05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B183E-8A56-624B-A9C1-0DF89C7A6185}"/>
                </a:ext>
              </a:extLst>
            </p:cNvPr>
            <p:cNvSpPr/>
            <p:nvPr/>
          </p:nvSpPr>
          <p:spPr>
            <a:xfrm>
              <a:off x="8234886" y="3702314"/>
              <a:ext cx="295468" cy="953295"/>
            </a:xfrm>
            <a:prstGeom prst="rect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64B463F1-63E2-4D45-8AD5-2FF45B37A87A}"/>
                </a:ext>
              </a:extLst>
            </p:cNvPr>
            <p:cNvSpPr/>
            <p:nvPr/>
          </p:nvSpPr>
          <p:spPr>
            <a:xfrm>
              <a:off x="8200666" y="4622292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04EDE8C4-9E1B-1C48-8D04-95E0BE13353C}"/>
                </a:ext>
              </a:extLst>
            </p:cNvPr>
            <p:cNvSpPr/>
            <p:nvPr/>
          </p:nvSpPr>
          <p:spPr>
            <a:xfrm flipV="1">
              <a:off x="8200666" y="3615775"/>
              <a:ext cx="370152" cy="87032"/>
            </a:xfrm>
            <a:prstGeom prst="trapezoid">
              <a:avLst/>
            </a:prstGeom>
            <a:solidFill>
              <a:srgbClr val="0070C0"/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bg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3ACBBD-7DBE-6243-8196-29AEE9EC5CB5}"/>
                </a:ext>
              </a:extLst>
            </p:cNvPr>
            <p:cNvSpPr txBox="1"/>
            <p:nvPr/>
          </p:nvSpPr>
          <p:spPr>
            <a:xfrm rot="16200000">
              <a:off x="7979269" y="4082401"/>
              <a:ext cx="832945" cy="246835"/>
            </a:xfrm>
            <a:prstGeom prst="rect">
              <a:avLst/>
            </a:prstGeom>
            <a:solidFill>
              <a:srgbClr val="0070C0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  <a:latin typeface="+mn-lt"/>
                </a:rPr>
                <a:t>Workloads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15B1D4-0D55-F546-8D31-F7A126CBE123}"/>
                </a:ext>
              </a:extLst>
            </p:cNvPr>
            <p:cNvSpPr/>
            <p:nvPr/>
          </p:nvSpPr>
          <p:spPr>
            <a:xfrm>
              <a:off x="6711020" y="4709368"/>
              <a:ext cx="2027861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99252A-8CA9-8645-86E8-7921218845C8}"/>
                </a:ext>
              </a:extLst>
            </p:cNvPr>
            <p:cNvSpPr txBox="1"/>
            <p:nvPr/>
          </p:nvSpPr>
          <p:spPr>
            <a:xfrm>
              <a:off x="6936775" y="4659752"/>
              <a:ext cx="1634044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+mn-lt"/>
                </a:rPr>
                <a:t>Visibility &amp; analytics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FF7170-1F41-4845-8AED-6C37AD3C4961}"/>
                </a:ext>
              </a:extLst>
            </p:cNvPr>
            <p:cNvSpPr/>
            <p:nvPr/>
          </p:nvSpPr>
          <p:spPr>
            <a:xfrm>
              <a:off x="6530893" y="4829181"/>
              <a:ext cx="2370682" cy="1202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27D71F-0E6E-1347-A737-451EA29289C3}"/>
                </a:ext>
              </a:extLst>
            </p:cNvPr>
            <p:cNvSpPr txBox="1"/>
            <p:nvPr/>
          </p:nvSpPr>
          <p:spPr>
            <a:xfrm>
              <a:off x="6644398" y="4784727"/>
              <a:ext cx="2111330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+mn-lt"/>
                </a:rPr>
                <a:t>Automation &amp; orchestration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47D005-53BE-0947-8DA2-78B562938F3F}"/>
                </a:ext>
              </a:extLst>
            </p:cNvPr>
            <p:cNvSpPr/>
            <p:nvPr/>
          </p:nvSpPr>
          <p:spPr>
            <a:xfrm>
              <a:off x="6641057" y="3491913"/>
              <a:ext cx="2181726" cy="1198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C9DA4418-2555-844D-B843-B079AB2AB9B9}"/>
                </a:ext>
              </a:extLst>
            </p:cNvPr>
            <p:cNvSpPr/>
            <p:nvPr/>
          </p:nvSpPr>
          <p:spPr>
            <a:xfrm>
              <a:off x="6463145" y="3201914"/>
              <a:ext cx="2529671" cy="298020"/>
            </a:xfrm>
            <a:prstGeom prst="triangle">
              <a:avLst>
                <a:gd name="adj" fmla="val 53016"/>
              </a:avLst>
            </a:prstGeom>
            <a:solidFill>
              <a:schemeClr val="bg2">
                <a:lumMod val="75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1FFABD2E-573E-7542-A9BC-74215AF98C39}"/>
                </a:ext>
              </a:extLst>
            </p:cNvPr>
            <p:cNvSpPr/>
            <p:nvPr/>
          </p:nvSpPr>
          <p:spPr>
            <a:xfrm>
              <a:off x="6841602" y="3243284"/>
              <a:ext cx="1793920" cy="215444"/>
            </a:xfrm>
            <a:prstGeom prst="triangle">
              <a:avLst>
                <a:gd name="adj" fmla="val 53016"/>
              </a:avLst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F1523D-0423-BB44-88EC-F388D0AA8237}"/>
                </a:ext>
              </a:extLst>
            </p:cNvPr>
            <p:cNvSpPr txBox="1"/>
            <p:nvPr/>
          </p:nvSpPr>
          <p:spPr>
            <a:xfrm>
              <a:off x="7438384" y="3447106"/>
              <a:ext cx="568666" cy="22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Data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AAE50C-9735-BC43-B964-00ADADC02E96}"/>
                </a:ext>
              </a:extLst>
            </p:cNvPr>
            <p:cNvSpPr txBox="1"/>
            <p:nvPr/>
          </p:nvSpPr>
          <p:spPr>
            <a:xfrm>
              <a:off x="7262023" y="3280414"/>
              <a:ext cx="1003545" cy="20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</a:rPr>
                <a:t>Zero Trust</a:t>
              </a: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F708F12F-7F5E-2C43-869D-20313687F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063" y="275313"/>
            <a:ext cx="1634737" cy="9069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E78DA9C-8F54-7149-9AA8-D0DC70D9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146" y="3111409"/>
            <a:ext cx="1349591" cy="134959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4222B3D-658C-EF44-A837-A66FAF1C08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87"/>
          <a:stretch/>
        </p:blipFill>
        <p:spPr>
          <a:xfrm>
            <a:off x="3162999" y="2159937"/>
            <a:ext cx="1338359" cy="84181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D2C1E4C-FBDE-0446-BCBA-37EFE9E93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190" y="3149830"/>
            <a:ext cx="1154873" cy="1149740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5DC1AB6-8773-9E41-B32E-C2F5AB560F60}"/>
              </a:ext>
            </a:extLst>
          </p:cNvPr>
          <p:cNvGrpSpPr/>
          <p:nvPr/>
        </p:nvGrpSpPr>
        <p:grpSpPr>
          <a:xfrm>
            <a:off x="344935" y="3225639"/>
            <a:ext cx="3454020" cy="1349064"/>
            <a:chOff x="2620585" y="3340216"/>
            <a:chExt cx="3454020" cy="134906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26C264A-70CC-4E42-A6FE-967490E965D6}"/>
                </a:ext>
              </a:extLst>
            </p:cNvPr>
            <p:cNvGrpSpPr/>
            <p:nvPr/>
          </p:nvGrpSpPr>
          <p:grpSpPr>
            <a:xfrm>
              <a:off x="2620585" y="3501903"/>
              <a:ext cx="3454020" cy="1187377"/>
              <a:chOff x="522706" y="1385603"/>
              <a:chExt cx="8056973" cy="2875643"/>
            </a:xfrm>
          </p:grpSpPr>
          <p:sp>
            <p:nvSpPr>
              <p:cNvPr id="64" name="Pie 63">
                <a:extLst>
                  <a:ext uri="{FF2B5EF4-FFF2-40B4-BE49-F238E27FC236}">
                    <a16:creationId xmlns:a16="http://schemas.microsoft.com/office/drawing/2014/main" id="{3B170371-EB8A-0B4D-8130-E48F113D9345}"/>
                  </a:ext>
                </a:extLst>
              </p:cNvPr>
              <p:cNvSpPr/>
              <p:nvPr/>
            </p:nvSpPr>
            <p:spPr>
              <a:xfrm flipH="1">
                <a:off x="3545625" y="1783074"/>
                <a:ext cx="2090848" cy="2090848"/>
              </a:xfrm>
              <a:prstGeom prst="pie">
                <a:avLst>
                  <a:gd name="adj1" fmla="val 9700393"/>
                  <a:gd name="adj2" fmla="val 1620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" b="1" dirty="0">
                  <a:solidFill>
                    <a:schemeClr val="bg2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Pie 64">
                <a:extLst>
                  <a:ext uri="{FF2B5EF4-FFF2-40B4-BE49-F238E27FC236}">
                    <a16:creationId xmlns:a16="http://schemas.microsoft.com/office/drawing/2014/main" id="{0DCE8B8A-0A20-F24B-A2B4-8C37854E75C3}"/>
                  </a:ext>
                </a:extLst>
              </p:cNvPr>
              <p:cNvSpPr/>
              <p:nvPr/>
            </p:nvSpPr>
            <p:spPr>
              <a:xfrm>
                <a:off x="3507525" y="1783072"/>
                <a:ext cx="2090852" cy="2090850"/>
              </a:xfrm>
              <a:prstGeom prst="pie">
                <a:avLst>
                  <a:gd name="adj1" fmla="val 9729882"/>
                  <a:gd name="adj2" fmla="val 162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" b="1" dirty="0">
                  <a:solidFill>
                    <a:schemeClr val="bg2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Pie 65">
                <a:extLst>
                  <a:ext uri="{FF2B5EF4-FFF2-40B4-BE49-F238E27FC236}">
                    <a16:creationId xmlns:a16="http://schemas.microsoft.com/office/drawing/2014/main" id="{2AD67901-F4F1-F44F-B37E-43B65E6EE7F2}"/>
                  </a:ext>
                </a:extLst>
              </p:cNvPr>
              <p:cNvSpPr/>
              <p:nvPr/>
            </p:nvSpPr>
            <p:spPr>
              <a:xfrm flipH="1">
                <a:off x="3507526" y="1789424"/>
                <a:ext cx="2128946" cy="2128948"/>
              </a:xfrm>
              <a:prstGeom prst="pie">
                <a:avLst>
                  <a:gd name="adj1" fmla="val 1067065"/>
                  <a:gd name="adj2" fmla="val 9678968"/>
                </a:avLst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" b="1" dirty="0">
                  <a:solidFill>
                    <a:schemeClr val="bg2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3A74FB3-2B78-3E4B-BF97-79636FBDBB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98797" y="1826966"/>
                <a:ext cx="387517" cy="386861"/>
                <a:chOff x="7750433" y="5091089"/>
                <a:chExt cx="934387" cy="932804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B5B4D673-3515-8845-B797-00B070E4A360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1</a:t>
                  </a: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5720F67-2C1B-8943-B605-CCC4E6035DA1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72E1C57-D96A-074A-BAC5-7220EFD855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44090" y="2581923"/>
                <a:ext cx="387517" cy="386861"/>
                <a:chOff x="7750433" y="5091089"/>
                <a:chExt cx="934387" cy="932804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80DA9316-96DA-484B-8EE0-016D1ABA3691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2</a:t>
                  </a: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121499B3-D266-8E4C-95E7-BE99EF19F78B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FE511DE-C417-7C47-B9C3-51C1CEE7B3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99653" y="3421128"/>
                <a:ext cx="387517" cy="386861"/>
                <a:chOff x="7750433" y="5091089"/>
                <a:chExt cx="934387" cy="932804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3E0B7F8-CCE2-4541-BB22-2CFC7019DD16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3</a:t>
                  </a: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599F191B-B2B4-6445-BF85-FD22964006D7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375F639-FCD7-8949-9A14-35641CDDE31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99236" y="3440068"/>
                <a:ext cx="387517" cy="386861"/>
                <a:chOff x="7750433" y="5091089"/>
                <a:chExt cx="934387" cy="932804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5EBAAAD1-F045-864F-B20F-50F1BBE30A22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4</a:t>
                  </a: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7E7408A-08EF-694C-91CF-53043C9D6DD5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40F82EB-0E8B-B242-9CAF-1F488385F0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87039" y="2564328"/>
                <a:ext cx="387517" cy="386861"/>
                <a:chOff x="7750433" y="5091089"/>
                <a:chExt cx="934387" cy="932804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01B19661-68AF-FE48-9665-B234870D18C2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5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03CC4F0-5764-844D-8732-90AD69E9BEDF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538B3BB-91DD-5440-9A7A-CC7CE03B6D1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06857" y="1836016"/>
                <a:ext cx="387517" cy="386861"/>
                <a:chOff x="7750433" y="5091089"/>
                <a:chExt cx="934387" cy="93280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3692932-01CE-794A-AE07-BE487ACF3E18}"/>
                    </a:ext>
                  </a:extLst>
                </p:cNvPr>
                <p:cNvSpPr/>
                <p:nvPr/>
              </p:nvSpPr>
              <p:spPr bwMode="auto">
                <a:xfrm>
                  <a:off x="7846469" y="5186962"/>
                  <a:ext cx="742314" cy="74105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r>
                    <a:rPr lang="en-US" sz="500" b="1" kern="0" dirty="0">
                      <a:solidFill>
                        <a:schemeClr val="bg2"/>
                      </a:solidFill>
                      <a:ea typeface="Arial" pitchFamily="-107" charset="0"/>
                      <a:cs typeface="Arial" panose="020B0604020202020204" pitchFamily="34" charset="0"/>
                      <a:sym typeface="Arial" pitchFamily="-107" charset="0"/>
                    </a:rPr>
                    <a:t>6</a:t>
                  </a: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BD192649-2617-5549-B710-C324DEAD7121}"/>
                    </a:ext>
                  </a:extLst>
                </p:cNvPr>
                <p:cNvSpPr/>
                <p:nvPr/>
              </p:nvSpPr>
              <p:spPr bwMode="auto">
                <a:xfrm>
                  <a:off x="7750433" y="5091089"/>
                  <a:ext cx="934387" cy="932804"/>
                </a:xfrm>
                <a:prstGeom prst="ellipse">
                  <a:avLst/>
                </a:prstGeom>
                <a:noFill/>
                <a:ln w="19050" cap="flat">
                  <a:solidFill>
                    <a:schemeClr val="tx2">
                      <a:alpha val="37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algn="ctr" defTabSz="913669">
                    <a:defRPr/>
                  </a:pPr>
                  <a:endParaRPr lang="en-US" sz="5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endParaRPr>
                </a:p>
              </p:txBody>
            </p:sp>
          </p:grpSp>
          <p:sp>
            <p:nvSpPr>
              <p:cNvPr id="73" name="Text Placeholder 1">
                <a:extLst>
                  <a:ext uri="{FF2B5EF4-FFF2-40B4-BE49-F238E27FC236}">
                    <a16:creationId xmlns:a16="http://schemas.microsoft.com/office/drawing/2014/main" id="{3442B704-0136-414B-B5DF-79BFC52EAC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2458" y="1399732"/>
                <a:ext cx="2860057" cy="510503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srgbClr val="0070C0"/>
                    </a:solidFill>
                  </a:rPr>
                  <a:t>Categorize</a:t>
                </a:r>
              </a:p>
            </p:txBody>
          </p:sp>
          <p:sp>
            <p:nvSpPr>
              <p:cNvPr id="74" name="Text Placeholder 1">
                <a:extLst>
                  <a:ext uri="{FF2B5EF4-FFF2-40B4-BE49-F238E27FC236}">
                    <a16:creationId xmlns:a16="http://schemas.microsoft.com/office/drawing/2014/main" id="{C1B46A8F-DFC8-044A-A716-C428B51431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2622" y="2486511"/>
                <a:ext cx="1965168" cy="545949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srgbClr val="0070C0"/>
                    </a:solidFill>
                  </a:rPr>
                  <a:t>Select</a:t>
                </a:r>
              </a:p>
            </p:txBody>
          </p:sp>
          <p:sp>
            <p:nvSpPr>
              <p:cNvPr id="75" name="Text Placeholder 1">
                <a:extLst>
                  <a:ext uri="{FF2B5EF4-FFF2-40B4-BE49-F238E27FC236}">
                    <a16:creationId xmlns:a16="http://schemas.microsoft.com/office/drawing/2014/main" id="{15F3CA05-6770-FC49-BF98-0EF25EFFF8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4064" y="3546176"/>
                <a:ext cx="2113064" cy="521725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srgbClr val="0070C0"/>
                    </a:solidFill>
                  </a:rPr>
                  <a:t>Implement</a:t>
                </a:r>
              </a:p>
            </p:txBody>
          </p:sp>
          <p:sp>
            <p:nvSpPr>
              <p:cNvPr id="76" name="Text Placeholder 1">
                <a:extLst>
                  <a:ext uri="{FF2B5EF4-FFF2-40B4-BE49-F238E27FC236}">
                    <a16:creationId xmlns:a16="http://schemas.microsoft.com/office/drawing/2014/main" id="{DE8C33B0-B49E-0C44-AAA5-962B2F4FB5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1054" y="3646553"/>
                <a:ext cx="1790562" cy="357593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900" dirty="0">
                    <a:solidFill>
                      <a:srgbClr val="0070C0"/>
                    </a:solidFill>
                  </a:rPr>
                  <a:t>Assess</a:t>
                </a:r>
              </a:p>
            </p:txBody>
          </p:sp>
          <p:sp>
            <p:nvSpPr>
              <p:cNvPr id="77" name="Text Placeholder 1">
                <a:extLst>
                  <a:ext uri="{FF2B5EF4-FFF2-40B4-BE49-F238E27FC236}">
                    <a16:creationId xmlns:a16="http://schemas.microsoft.com/office/drawing/2014/main" id="{44E123B9-1AD3-9544-B4B8-0D1C5BC4A9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6383" y="2486823"/>
                <a:ext cx="1837170" cy="549301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defPPr>
                  <a:defRPr lang="en-US"/>
                </a:defPPr>
                <a:lvl1pPr marL="0" indent="0" defTabSz="684213" eaLnBrk="1" hangingPunct="1">
                  <a:lnSpc>
                    <a:spcPct val="95000"/>
                  </a:lnSpc>
                  <a:spcBef>
                    <a:spcPts val="1075"/>
                  </a:spcBef>
                  <a:buClr>
                    <a:schemeClr val="tx2"/>
                  </a:buClr>
                  <a:buSzPct val="90000"/>
                  <a:buFont typeface="Arial" charset="0"/>
                  <a:buNone/>
                  <a:defRPr sz="1050" b="1">
                    <a:solidFill>
                      <a:schemeClr val="bg2"/>
                    </a:solidFill>
                    <a:latin typeface="+mn-lt"/>
                    <a:cs typeface="CiscoSans"/>
                  </a:defRPr>
                </a:lvl1pPr>
                <a:lvl2pPr marL="358775" indent="-215900" defTabSz="684213" eaLnBrk="1" hangingPunct="1">
                  <a:lnSpc>
                    <a:spcPct val="95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charset="0"/>
                  <a:buChar char="•"/>
                  <a:defRPr sz="1400">
                    <a:latin typeface="+mn-lt"/>
                    <a:cs typeface="CiscoSans"/>
                  </a:defRPr>
                </a:lvl2pPr>
                <a:lvl3pPr marL="431800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200">
                    <a:latin typeface="+mn-lt"/>
                    <a:cs typeface="CiscoSans"/>
                  </a:defRPr>
                </a:lvl3pPr>
                <a:lvl4pPr marL="503238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4pPr>
                <a:lvl5pPr marL="574675" indent="-169863" defTabSz="684213" eaLnBrk="1" hangingPunct="1">
                  <a:lnSpc>
                    <a:spcPct val="95000"/>
                  </a:lnSpc>
                  <a:spcBef>
                    <a:spcPts val="625"/>
                  </a:spcBef>
                  <a:buFont typeface="Arial" charset="0"/>
                  <a:buChar char="•"/>
                  <a:defRPr sz="1100">
                    <a:latin typeface="+mn-lt"/>
                    <a:cs typeface="CiscoSans"/>
                  </a:defRPr>
                </a:lvl5pPr>
                <a:lvl6pPr marL="863856" indent="-171445" defTabSz="685777">
                  <a:spcBef>
                    <a:spcPts val="600"/>
                  </a:spcBef>
                  <a:buFont typeface="Arial" pitchFamily="34" charset="0"/>
                  <a:buChar char="•"/>
                  <a:defRPr sz="900" baseline="0">
                    <a:latin typeface="+mn-lt"/>
                    <a:ea typeface="+mn-ea"/>
                    <a:cs typeface="+mn-cs"/>
                  </a:defRPr>
                </a:lvl6pPr>
                <a:lvl7pPr marL="935844" indent="-171422" defTabSz="685777">
                  <a:spcBef>
                    <a:spcPts val="600"/>
                  </a:spcBef>
                  <a:buFont typeface="Arial" pitchFamily="34" charset="0"/>
                  <a:buChar char="•"/>
                  <a:defRPr sz="800" baseline="0">
                    <a:latin typeface="+mn-lt"/>
                    <a:ea typeface="+mn-ea"/>
                    <a:cs typeface="+mn-cs"/>
                  </a:defRPr>
                </a:lvl7pPr>
                <a:lvl8pPr marL="2400220" indent="0" defTabSz="685777">
                  <a:spcBef>
                    <a:spcPct val="20000"/>
                  </a:spcBef>
                  <a:buFont typeface="Arial" pitchFamily="34" charset="0"/>
                  <a:buNone/>
                  <a:defRPr sz="1500">
                    <a:latin typeface="+mn-lt"/>
                    <a:ea typeface="+mn-ea"/>
                    <a:cs typeface="+mn-cs"/>
                  </a:defRPr>
                </a:lvl8pPr>
                <a:lvl9pPr marL="2914553" indent="-171445" defTabSz="685777">
                  <a:spcBef>
                    <a:spcPct val="20000"/>
                  </a:spcBef>
                  <a:buFont typeface="Arial" pitchFamily="34" charset="0"/>
                  <a:buChar char="•"/>
                  <a:defRPr sz="15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900" dirty="0">
                    <a:solidFill>
                      <a:srgbClr val="0070C0"/>
                    </a:solidFill>
                  </a:rPr>
                  <a:t>Authorize</a:t>
                </a:r>
              </a:p>
            </p:txBody>
          </p:sp>
          <p:sp>
            <p:nvSpPr>
              <p:cNvPr id="78" name="Text Placeholder 1">
                <a:extLst>
                  <a:ext uri="{FF2B5EF4-FFF2-40B4-BE49-F238E27FC236}">
                    <a16:creationId xmlns:a16="http://schemas.microsoft.com/office/drawing/2014/main" id="{C2BE6002-502D-884C-9B7E-63C719B270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563" y="1434234"/>
                <a:ext cx="1872734" cy="548044"/>
              </a:xfrm>
              <a:prstGeom prst="rect">
                <a:avLst/>
              </a:prstGeom>
            </p:spPr>
            <p:txBody>
              <a:bodyPr lIns="91440" tIns="45720" rIns="91440" bIns="45720" anchor="ctr"/>
              <a:lstStyle>
                <a:lvl1pPr marL="169863" indent="-169863" algn="l" defTabSz="684213" rtl="0" eaLnBrk="1" fontAlgn="base" hangingPunct="1">
                  <a:lnSpc>
                    <a:spcPct val="95000"/>
                  </a:lnSpc>
                  <a:spcBef>
                    <a:spcPts val="1075"/>
                  </a:spcBef>
                  <a:spcAft>
                    <a:spcPct val="0"/>
                  </a:spcAft>
                  <a:buClr>
                    <a:schemeClr val="tx2"/>
                  </a:buClr>
                  <a:buSzPct val="90000"/>
                  <a:buFont typeface="Arial" charset="0"/>
                  <a:buChar char="•"/>
                  <a:defRPr lang="en-US" sz="15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1pPr>
                <a:lvl2pPr marL="358775" indent="-215900" algn="l" defTabSz="684213" rtl="0" eaLnBrk="1" fontAlgn="base" hangingPunct="1">
                  <a:lnSpc>
                    <a:spcPct val="95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lang="en-US" sz="14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2pPr>
                <a:lvl3pPr marL="431800" indent="-169863" algn="l" defTabSz="684213" rtl="0" eaLnBrk="1" fontAlgn="base" hangingPunct="1">
                  <a:lnSpc>
                    <a:spcPct val="95000"/>
                  </a:lnSpc>
                  <a:spcBef>
                    <a:spcPts val="625"/>
                  </a:spcBef>
                  <a:spcAft>
                    <a:spcPct val="0"/>
                  </a:spcAft>
                  <a:buFont typeface="Arial" charset="0"/>
                  <a:buChar char="•"/>
                  <a:defRPr lang="en-US" sz="12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3pPr>
                <a:lvl4pPr marL="503238" indent="-169863" algn="l" defTabSz="684213" rtl="0" eaLnBrk="1" fontAlgn="base" hangingPunct="1">
                  <a:lnSpc>
                    <a:spcPct val="95000"/>
                  </a:lnSpc>
                  <a:spcBef>
                    <a:spcPts val="625"/>
                  </a:spcBef>
                  <a:spcAft>
                    <a:spcPct val="0"/>
                  </a:spcAft>
                  <a:buFont typeface="Arial" charset="0"/>
                  <a:buChar char="•"/>
                  <a:defRPr lang="en-US" sz="11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4pPr>
                <a:lvl5pPr marL="574675" indent="-169863" algn="l" defTabSz="684213" rtl="0" eaLnBrk="1" fontAlgn="base" hangingPunct="1">
                  <a:lnSpc>
                    <a:spcPct val="95000"/>
                  </a:lnSpc>
                  <a:spcBef>
                    <a:spcPts val="625"/>
                  </a:spcBef>
                  <a:spcAft>
                    <a:spcPct val="0"/>
                  </a:spcAft>
                  <a:buFont typeface="Arial" charset="0"/>
                  <a:buChar char="•"/>
                  <a:defRPr lang="en-US" sz="1100" kern="1200" dirty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CiscoSans"/>
                  </a:defRPr>
                </a:lvl5pPr>
                <a:lvl6pPr marL="863856" indent="-171445" algn="l" defTabSz="685777" rtl="0" eaLnBrk="1" latinLnBrk="0" hangingPunct="1">
                  <a:spcBef>
                    <a:spcPts val="600"/>
                  </a:spcBef>
                  <a:buFont typeface="Arial" pitchFamily="34" charset="0"/>
                  <a:buChar char="•"/>
                  <a:defRPr sz="9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35844" indent="-171422" algn="l" defTabSz="685777" rtl="0" eaLnBrk="1" latinLnBrk="0" hangingPunct="1">
                  <a:spcBef>
                    <a:spcPts val="600"/>
                  </a:spcBef>
                  <a:buFont typeface="Arial" pitchFamily="34" charset="0"/>
                  <a:buChar char="•"/>
                  <a:defRPr sz="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220" indent="0" algn="l" defTabSz="685777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53" indent="-171445" algn="l" defTabSz="6857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None/>
                </a:pPr>
                <a:r>
                  <a:rPr lang="en-US" sz="900" b="1" dirty="0">
                    <a:solidFill>
                      <a:srgbClr val="0070C0"/>
                    </a:solidFill>
                  </a:rPr>
                  <a:t>Monitor</a:t>
                </a: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44C4647-FF89-E448-B6EA-4F95409ECEAE}"/>
                  </a:ext>
                </a:extLst>
              </p:cNvPr>
              <p:cNvGrpSpPr/>
              <p:nvPr/>
            </p:nvGrpSpPr>
            <p:grpSpPr>
              <a:xfrm>
                <a:off x="3938026" y="2251290"/>
                <a:ext cx="1219202" cy="1219202"/>
                <a:chOff x="7101840" y="2295601"/>
                <a:chExt cx="1219202" cy="121920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A704C31-E62A-364A-9E24-93027C52BC49}"/>
                    </a:ext>
                  </a:extLst>
                </p:cNvPr>
                <p:cNvSpPr/>
                <p:nvPr/>
              </p:nvSpPr>
              <p:spPr>
                <a:xfrm>
                  <a:off x="7101840" y="2295601"/>
                  <a:ext cx="1219202" cy="121920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 defTabSz="457181"/>
                  <a:endParaRPr lang="en-US" sz="5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98" name="Circular Arrow 97">
                  <a:extLst>
                    <a:ext uri="{FF2B5EF4-FFF2-40B4-BE49-F238E27FC236}">
                      <a16:creationId xmlns:a16="http://schemas.microsoft.com/office/drawing/2014/main" id="{A3AA0DF9-73D7-0A42-82A4-A0A8BD77C4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663574">
                  <a:off x="7196550" y="2406129"/>
                  <a:ext cx="1034569" cy="1034569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709899"/>
                    <a:gd name="adj5" fmla="val 12500"/>
                  </a:avLst>
                </a:prstGeom>
                <a:solidFill>
                  <a:srgbClr val="069ED8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0" tIns="45710" rIns="91420" bIns="45710" rtlCol="0" anchor="ctr"/>
                <a:lstStyle/>
                <a:p>
                  <a:pPr algn="ctr" defTabSz="457181"/>
                  <a:endParaRPr lang="en-US" sz="500" b="1" dirty="0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3EA7AAA5-BFD7-E74D-855C-EA714EB908FA}"/>
                    </a:ext>
                  </a:extLst>
                </p:cNvPr>
                <p:cNvGrpSpPr/>
                <p:nvPr/>
              </p:nvGrpSpPr>
              <p:grpSpPr>
                <a:xfrm>
                  <a:off x="7542877" y="2724252"/>
                  <a:ext cx="352368" cy="365758"/>
                  <a:chOff x="1323839" y="4420676"/>
                  <a:chExt cx="352368" cy="365758"/>
                </a:xfrm>
                <a:solidFill>
                  <a:srgbClr val="069ED8"/>
                </a:solidFill>
              </p:grpSpPr>
              <p:sp>
                <p:nvSpPr>
                  <p:cNvPr id="100" name="Freeform 26">
                    <a:extLst>
                      <a:ext uri="{FF2B5EF4-FFF2-40B4-BE49-F238E27FC236}">
                        <a16:creationId xmlns:a16="http://schemas.microsoft.com/office/drawing/2014/main" id="{BE1E7493-2249-4D4D-9DFF-D51D2BEDF5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62862" y="4420676"/>
                    <a:ext cx="313345" cy="365178"/>
                  </a:xfrm>
                  <a:custGeom>
                    <a:avLst/>
                    <a:gdLst>
                      <a:gd name="T0" fmla="*/ 1942 w 3228"/>
                      <a:gd name="T1" fmla="*/ 2 h 3764"/>
                      <a:gd name="T2" fmla="*/ 2002 w 3228"/>
                      <a:gd name="T3" fmla="*/ 34 h 3764"/>
                      <a:gd name="T4" fmla="*/ 3219 w 3228"/>
                      <a:gd name="T5" fmla="*/ 1258 h 3764"/>
                      <a:gd name="T6" fmla="*/ 3228 w 3228"/>
                      <a:gd name="T7" fmla="*/ 3239 h 3764"/>
                      <a:gd name="T8" fmla="*/ 3197 w 3228"/>
                      <a:gd name="T9" fmla="*/ 3415 h 3764"/>
                      <a:gd name="T10" fmla="*/ 3112 w 3228"/>
                      <a:gd name="T11" fmla="*/ 3567 h 3764"/>
                      <a:gd name="T12" fmla="*/ 2984 w 3228"/>
                      <a:gd name="T13" fmla="*/ 3681 h 3764"/>
                      <a:gd name="T14" fmla="*/ 2824 w 3228"/>
                      <a:gd name="T15" fmla="*/ 3750 h 3764"/>
                      <a:gd name="T16" fmla="*/ 645 w 3228"/>
                      <a:gd name="T17" fmla="*/ 3764 h 3764"/>
                      <a:gd name="T18" fmla="*/ 570 w 3228"/>
                      <a:gd name="T19" fmla="*/ 3737 h 3764"/>
                      <a:gd name="T20" fmla="*/ 528 w 3228"/>
                      <a:gd name="T21" fmla="*/ 3670 h 3764"/>
                      <a:gd name="T22" fmla="*/ 537 w 3228"/>
                      <a:gd name="T23" fmla="*/ 3589 h 3764"/>
                      <a:gd name="T24" fmla="*/ 592 w 3228"/>
                      <a:gd name="T25" fmla="*/ 3534 h 3764"/>
                      <a:gd name="T26" fmla="*/ 2703 w 3228"/>
                      <a:gd name="T27" fmla="*/ 3522 h 3764"/>
                      <a:gd name="T28" fmla="*/ 2822 w 3228"/>
                      <a:gd name="T29" fmla="*/ 3496 h 3764"/>
                      <a:gd name="T30" fmla="*/ 2918 w 3228"/>
                      <a:gd name="T31" fmla="*/ 3425 h 3764"/>
                      <a:gd name="T32" fmla="*/ 2975 w 3228"/>
                      <a:gd name="T33" fmla="*/ 3321 h 3764"/>
                      <a:gd name="T34" fmla="*/ 2986 w 3228"/>
                      <a:gd name="T35" fmla="*/ 1438 h 3764"/>
                      <a:gd name="T36" fmla="*/ 2172 w 3228"/>
                      <a:gd name="T37" fmla="*/ 1426 h 3764"/>
                      <a:gd name="T38" fmla="*/ 2016 w 3228"/>
                      <a:gd name="T39" fmla="*/ 1363 h 3764"/>
                      <a:gd name="T40" fmla="*/ 1890 w 3228"/>
                      <a:gd name="T41" fmla="*/ 1255 h 3764"/>
                      <a:gd name="T42" fmla="*/ 1803 w 3228"/>
                      <a:gd name="T43" fmla="*/ 1114 h 3764"/>
                      <a:gd name="T44" fmla="*/ 1195 w 3228"/>
                      <a:gd name="T45" fmla="*/ 1102 h 3764"/>
                      <a:gd name="T46" fmla="*/ 1169 w 3228"/>
                      <a:gd name="T47" fmla="*/ 1051 h 3764"/>
                      <a:gd name="T48" fmla="*/ 1195 w 3228"/>
                      <a:gd name="T49" fmla="*/ 1001 h 3764"/>
                      <a:gd name="T50" fmla="*/ 1771 w 3228"/>
                      <a:gd name="T51" fmla="*/ 988 h 3764"/>
                      <a:gd name="T52" fmla="*/ 1763 w 3228"/>
                      <a:gd name="T53" fmla="*/ 799 h 3764"/>
                      <a:gd name="T54" fmla="*/ 1195 w 3228"/>
                      <a:gd name="T55" fmla="*/ 788 h 3764"/>
                      <a:gd name="T56" fmla="*/ 1169 w 3228"/>
                      <a:gd name="T57" fmla="*/ 736 h 3764"/>
                      <a:gd name="T58" fmla="*/ 1195 w 3228"/>
                      <a:gd name="T59" fmla="*/ 686 h 3764"/>
                      <a:gd name="T60" fmla="*/ 1763 w 3228"/>
                      <a:gd name="T61" fmla="*/ 673 h 3764"/>
                      <a:gd name="T62" fmla="*/ 482 w 3228"/>
                      <a:gd name="T63" fmla="*/ 244 h 3764"/>
                      <a:gd name="T64" fmla="*/ 371 w 3228"/>
                      <a:gd name="T65" fmla="*/ 286 h 3764"/>
                      <a:gd name="T66" fmla="*/ 287 w 3228"/>
                      <a:gd name="T67" fmla="*/ 370 h 3764"/>
                      <a:gd name="T68" fmla="*/ 245 w 3228"/>
                      <a:gd name="T69" fmla="*/ 482 h 3764"/>
                      <a:gd name="T70" fmla="*/ 238 w 3228"/>
                      <a:gd name="T71" fmla="*/ 2148 h 3764"/>
                      <a:gd name="T72" fmla="*/ 197 w 3228"/>
                      <a:gd name="T73" fmla="*/ 2215 h 3764"/>
                      <a:gd name="T74" fmla="*/ 121 w 3228"/>
                      <a:gd name="T75" fmla="*/ 2241 h 3764"/>
                      <a:gd name="T76" fmla="*/ 46 w 3228"/>
                      <a:gd name="T77" fmla="*/ 2215 h 3764"/>
                      <a:gd name="T78" fmla="*/ 3 w 3228"/>
                      <a:gd name="T79" fmla="*/ 2148 h 3764"/>
                      <a:gd name="T80" fmla="*/ 3 w 3228"/>
                      <a:gd name="T81" fmla="*/ 462 h 3764"/>
                      <a:gd name="T82" fmla="*/ 54 w 3228"/>
                      <a:gd name="T83" fmla="*/ 293 h 3764"/>
                      <a:gd name="T84" fmla="*/ 154 w 3228"/>
                      <a:gd name="T85" fmla="*/ 153 h 3764"/>
                      <a:gd name="T86" fmla="*/ 294 w 3228"/>
                      <a:gd name="T87" fmla="*/ 52 h 3764"/>
                      <a:gd name="T88" fmla="*/ 463 w 3228"/>
                      <a:gd name="T89" fmla="*/ 3 h 37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3228" h="3764">
                        <a:moveTo>
                          <a:pt x="524" y="0"/>
                        </a:moveTo>
                        <a:lnTo>
                          <a:pt x="1917" y="0"/>
                        </a:lnTo>
                        <a:lnTo>
                          <a:pt x="1942" y="2"/>
                        </a:lnTo>
                        <a:lnTo>
                          <a:pt x="1963" y="9"/>
                        </a:lnTo>
                        <a:lnTo>
                          <a:pt x="1984" y="19"/>
                        </a:lnTo>
                        <a:lnTo>
                          <a:pt x="2002" y="34"/>
                        </a:lnTo>
                        <a:lnTo>
                          <a:pt x="3192" y="1220"/>
                        </a:lnTo>
                        <a:lnTo>
                          <a:pt x="3207" y="1238"/>
                        </a:lnTo>
                        <a:lnTo>
                          <a:pt x="3219" y="1258"/>
                        </a:lnTo>
                        <a:lnTo>
                          <a:pt x="3226" y="1281"/>
                        </a:lnTo>
                        <a:lnTo>
                          <a:pt x="3228" y="1304"/>
                        </a:lnTo>
                        <a:lnTo>
                          <a:pt x="3228" y="3239"/>
                        </a:lnTo>
                        <a:lnTo>
                          <a:pt x="3225" y="3301"/>
                        </a:lnTo>
                        <a:lnTo>
                          <a:pt x="3214" y="3359"/>
                        </a:lnTo>
                        <a:lnTo>
                          <a:pt x="3197" y="3415"/>
                        </a:lnTo>
                        <a:lnTo>
                          <a:pt x="3174" y="3469"/>
                        </a:lnTo>
                        <a:lnTo>
                          <a:pt x="3147" y="3520"/>
                        </a:lnTo>
                        <a:lnTo>
                          <a:pt x="3112" y="3567"/>
                        </a:lnTo>
                        <a:lnTo>
                          <a:pt x="3074" y="3610"/>
                        </a:lnTo>
                        <a:lnTo>
                          <a:pt x="3031" y="3648"/>
                        </a:lnTo>
                        <a:lnTo>
                          <a:pt x="2984" y="3681"/>
                        </a:lnTo>
                        <a:lnTo>
                          <a:pt x="2934" y="3710"/>
                        </a:lnTo>
                        <a:lnTo>
                          <a:pt x="2881" y="3733"/>
                        </a:lnTo>
                        <a:lnTo>
                          <a:pt x="2824" y="3750"/>
                        </a:lnTo>
                        <a:lnTo>
                          <a:pt x="2765" y="3760"/>
                        </a:lnTo>
                        <a:lnTo>
                          <a:pt x="2703" y="3764"/>
                        </a:lnTo>
                        <a:lnTo>
                          <a:pt x="645" y="3764"/>
                        </a:lnTo>
                        <a:lnTo>
                          <a:pt x="617" y="3760"/>
                        </a:lnTo>
                        <a:lnTo>
                          <a:pt x="592" y="3751"/>
                        </a:lnTo>
                        <a:lnTo>
                          <a:pt x="570" y="3737"/>
                        </a:lnTo>
                        <a:lnTo>
                          <a:pt x="551" y="3718"/>
                        </a:lnTo>
                        <a:lnTo>
                          <a:pt x="537" y="3696"/>
                        </a:lnTo>
                        <a:lnTo>
                          <a:pt x="528" y="3670"/>
                        </a:lnTo>
                        <a:lnTo>
                          <a:pt x="524" y="3642"/>
                        </a:lnTo>
                        <a:lnTo>
                          <a:pt x="528" y="3615"/>
                        </a:lnTo>
                        <a:lnTo>
                          <a:pt x="537" y="3589"/>
                        </a:lnTo>
                        <a:lnTo>
                          <a:pt x="551" y="3568"/>
                        </a:lnTo>
                        <a:lnTo>
                          <a:pt x="570" y="3548"/>
                        </a:lnTo>
                        <a:lnTo>
                          <a:pt x="592" y="3534"/>
                        </a:lnTo>
                        <a:lnTo>
                          <a:pt x="617" y="3525"/>
                        </a:lnTo>
                        <a:lnTo>
                          <a:pt x="645" y="3522"/>
                        </a:lnTo>
                        <a:lnTo>
                          <a:pt x="2703" y="3522"/>
                        </a:lnTo>
                        <a:lnTo>
                          <a:pt x="2746" y="3518"/>
                        </a:lnTo>
                        <a:lnTo>
                          <a:pt x="2786" y="3510"/>
                        </a:lnTo>
                        <a:lnTo>
                          <a:pt x="2822" y="3496"/>
                        </a:lnTo>
                        <a:lnTo>
                          <a:pt x="2858" y="3476"/>
                        </a:lnTo>
                        <a:lnTo>
                          <a:pt x="2889" y="3452"/>
                        </a:lnTo>
                        <a:lnTo>
                          <a:pt x="2918" y="3425"/>
                        </a:lnTo>
                        <a:lnTo>
                          <a:pt x="2940" y="3394"/>
                        </a:lnTo>
                        <a:lnTo>
                          <a:pt x="2960" y="3358"/>
                        </a:lnTo>
                        <a:lnTo>
                          <a:pt x="2975" y="3321"/>
                        </a:lnTo>
                        <a:lnTo>
                          <a:pt x="2984" y="3281"/>
                        </a:lnTo>
                        <a:lnTo>
                          <a:pt x="2986" y="3239"/>
                        </a:lnTo>
                        <a:lnTo>
                          <a:pt x="2986" y="1438"/>
                        </a:lnTo>
                        <a:lnTo>
                          <a:pt x="2287" y="1438"/>
                        </a:lnTo>
                        <a:lnTo>
                          <a:pt x="2228" y="1435"/>
                        </a:lnTo>
                        <a:lnTo>
                          <a:pt x="2172" y="1426"/>
                        </a:lnTo>
                        <a:lnTo>
                          <a:pt x="2117" y="1410"/>
                        </a:lnTo>
                        <a:lnTo>
                          <a:pt x="2065" y="1389"/>
                        </a:lnTo>
                        <a:lnTo>
                          <a:pt x="2016" y="1363"/>
                        </a:lnTo>
                        <a:lnTo>
                          <a:pt x="1970" y="1332"/>
                        </a:lnTo>
                        <a:lnTo>
                          <a:pt x="1928" y="1295"/>
                        </a:lnTo>
                        <a:lnTo>
                          <a:pt x="1890" y="1255"/>
                        </a:lnTo>
                        <a:lnTo>
                          <a:pt x="1856" y="1211"/>
                        </a:lnTo>
                        <a:lnTo>
                          <a:pt x="1827" y="1165"/>
                        </a:lnTo>
                        <a:lnTo>
                          <a:pt x="1803" y="1114"/>
                        </a:lnTo>
                        <a:lnTo>
                          <a:pt x="1232" y="1114"/>
                        </a:lnTo>
                        <a:lnTo>
                          <a:pt x="1212" y="1111"/>
                        </a:lnTo>
                        <a:lnTo>
                          <a:pt x="1195" y="1102"/>
                        </a:lnTo>
                        <a:lnTo>
                          <a:pt x="1181" y="1088"/>
                        </a:lnTo>
                        <a:lnTo>
                          <a:pt x="1173" y="1071"/>
                        </a:lnTo>
                        <a:lnTo>
                          <a:pt x="1169" y="1051"/>
                        </a:lnTo>
                        <a:lnTo>
                          <a:pt x="1173" y="1032"/>
                        </a:lnTo>
                        <a:lnTo>
                          <a:pt x="1181" y="1014"/>
                        </a:lnTo>
                        <a:lnTo>
                          <a:pt x="1195" y="1001"/>
                        </a:lnTo>
                        <a:lnTo>
                          <a:pt x="1212" y="992"/>
                        </a:lnTo>
                        <a:lnTo>
                          <a:pt x="1232" y="988"/>
                        </a:lnTo>
                        <a:lnTo>
                          <a:pt x="1771" y="988"/>
                        </a:lnTo>
                        <a:lnTo>
                          <a:pt x="1765" y="951"/>
                        </a:lnTo>
                        <a:lnTo>
                          <a:pt x="1763" y="915"/>
                        </a:lnTo>
                        <a:lnTo>
                          <a:pt x="1763" y="799"/>
                        </a:lnTo>
                        <a:lnTo>
                          <a:pt x="1232" y="799"/>
                        </a:lnTo>
                        <a:lnTo>
                          <a:pt x="1212" y="796"/>
                        </a:lnTo>
                        <a:lnTo>
                          <a:pt x="1195" y="788"/>
                        </a:lnTo>
                        <a:lnTo>
                          <a:pt x="1181" y="774"/>
                        </a:lnTo>
                        <a:lnTo>
                          <a:pt x="1173" y="757"/>
                        </a:lnTo>
                        <a:lnTo>
                          <a:pt x="1169" y="736"/>
                        </a:lnTo>
                        <a:lnTo>
                          <a:pt x="1173" y="717"/>
                        </a:lnTo>
                        <a:lnTo>
                          <a:pt x="1181" y="699"/>
                        </a:lnTo>
                        <a:lnTo>
                          <a:pt x="1195" y="686"/>
                        </a:lnTo>
                        <a:lnTo>
                          <a:pt x="1212" y="677"/>
                        </a:lnTo>
                        <a:lnTo>
                          <a:pt x="1232" y="673"/>
                        </a:lnTo>
                        <a:lnTo>
                          <a:pt x="1763" y="673"/>
                        </a:lnTo>
                        <a:lnTo>
                          <a:pt x="1763" y="240"/>
                        </a:lnTo>
                        <a:lnTo>
                          <a:pt x="524" y="240"/>
                        </a:lnTo>
                        <a:lnTo>
                          <a:pt x="482" y="244"/>
                        </a:lnTo>
                        <a:lnTo>
                          <a:pt x="443" y="253"/>
                        </a:lnTo>
                        <a:lnTo>
                          <a:pt x="405" y="266"/>
                        </a:lnTo>
                        <a:lnTo>
                          <a:pt x="371" y="286"/>
                        </a:lnTo>
                        <a:lnTo>
                          <a:pt x="339" y="310"/>
                        </a:lnTo>
                        <a:lnTo>
                          <a:pt x="311" y="338"/>
                        </a:lnTo>
                        <a:lnTo>
                          <a:pt x="287" y="370"/>
                        </a:lnTo>
                        <a:lnTo>
                          <a:pt x="268" y="404"/>
                        </a:lnTo>
                        <a:lnTo>
                          <a:pt x="254" y="442"/>
                        </a:lnTo>
                        <a:lnTo>
                          <a:pt x="245" y="482"/>
                        </a:lnTo>
                        <a:lnTo>
                          <a:pt x="242" y="523"/>
                        </a:lnTo>
                        <a:lnTo>
                          <a:pt x="242" y="2121"/>
                        </a:lnTo>
                        <a:lnTo>
                          <a:pt x="238" y="2148"/>
                        </a:lnTo>
                        <a:lnTo>
                          <a:pt x="229" y="2174"/>
                        </a:lnTo>
                        <a:lnTo>
                          <a:pt x="215" y="2195"/>
                        </a:lnTo>
                        <a:lnTo>
                          <a:pt x="197" y="2215"/>
                        </a:lnTo>
                        <a:lnTo>
                          <a:pt x="174" y="2229"/>
                        </a:lnTo>
                        <a:lnTo>
                          <a:pt x="149" y="2238"/>
                        </a:lnTo>
                        <a:lnTo>
                          <a:pt x="121" y="2241"/>
                        </a:lnTo>
                        <a:lnTo>
                          <a:pt x="94" y="2238"/>
                        </a:lnTo>
                        <a:lnTo>
                          <a:pt x="67" y="2229"/>
                        </a:lnTo>
                        <a:lnTo>
                          <a:pt x="46" y="2215"/>
                        </a:lnTo>
                        <a:lnTo>
                          <a:pt x="27" y="2195"/>
                        </a:lnTo>
                        <a:lnTo>
                          <a:pt x="12" y="2174"/>
                        </a:lnTo>
                        <a:lnTo>
                          <a:pt x="3" y="2148"/>
                        </a:lnTo>
                        <a:lnTo>
                          <a:pt x="0" y="2121"/>
                        </a:lnTo>
                        <a:lnTo>
                          <a:pt x="0" y="523"/>
                        </a:lnTo>
                        <a:lnTo>
                          <a:pt x="3" y="462"/>
                        </a:lnTo>
                        <a:lnTo>
                          <a:pt x="14" y="403"/>
                        </a:lnTo>
                        <a:lnTo>
                          <a:pt x="31" y="347"/>
                        </a:lnTo>
                        <a:lnTo>
                          <a:pt x="54" y="293"/>
                        </a:lnTo>
                        <a:lnTo>
                          <a:pt x="82" y="242"/>
                        </a:lnTo>
                        <a:lnTo>
                          <a:pt x="116" y="195"/>
                        </a:lnTo>
                        <a:lnTo>
                          <a:pt x="154" y="153"/>
                        </a:lnTo>
                        <a:lnTo>
                          <a:pt x="197" y="114"/>
                        </a:lnTo>
                        <a:lnTo>
                          <a:pt x="244" y="81"/>
                        </a:lnTo>
                        <a:lnTo>
                          <a:pt x="294" y="52"/>
                        </a:lnTo>
                        <a:lnTo>
                          <a:pt x="348" y="29"/>
                        </a:lnTo>
                        <a:lnTo>
                          <a:pt x="404" y="13"/>
                        </a:lnTo>
                        <a:lnTo>
                          <a:pt x="463" y="3"/>
                        </a:lnTo>
                        <a:lnTo>
                          <a:pt x="524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500" b="1" kern="0">
                      <a:solidFill>
                        <a:schemeClr val="bg2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1" name="Freeform 27">
                    <a:extLst>
                      <a:ext uri="{FF2B5EF4-FFF2-40B4-BE49-F238E27FC236}">
                        <a16:creationId xmlns:a16="http://schemas.microsoft.com/office/drawing/2014/main" id="{5B0D23CB-0ACC-884E-AC12-858F865427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3839" y="4609378"/>
                    <a:ext cx="128134" cy="177056"/>
                  </a:xfrm>
                  <a:custGeom>
                    <a:avLst/>
                    <a:gdLst>
                      <a:gd name="T0" fmla="*/ 1135 w 1317"/>
                      <a:gd name="T1" fmla="*/ 0 h 1825"/>
                      <a:gd name="T2" fmla="*/ 1166 w 1317"/>
                      <a:gd name="T3" fmla="*/ 6 h 1825"/>
                      <a:gd name="T4" fmla="*/ 1197 w 1317"/>
                      <a:gd name="T5" fmla="*/ 15 h 1825"/>
                      <a:gd name="T6" fmla="*/ 1226 w 1317"/>
                      <a:gd name="T7" fmla="*/ 30 h 1825"/>
                      <a:gd name="T8" fmla="*/ 1250 w 1317"/>
                      <a:gd name="T9" fmla="*/ 48 h 1825"/>
                      <a:gd name="T10" fmla="*/ 1272 w 1317"/>
                      <a:gd name="T11" fmla="*/ 71 h 1825"/>
                      <a:gd name="T12" fmla="*/ 1290 w 1317"/>
                      <a:gd name="T13" fmla="*/ 95 h 1825"/>
                      <a:gd name="T14" fmla="*/ 1302 w 1317"/>
                      <a:gd name="T15" fmla="*/ 123 h 1825"/>
                      <a:gd name="T16" fmla="*/ 1313 w 1317"/>
                      <a:gd name="T17" fmla="*/ 151 h 1825"/>
                      <a:gd name="T18" fmla="*/ 1317 w 1317"/>
                      <a:gd name="T19" fmla="*/ 181 h 1825"/>
                      <a:gd name="T20" fmla="*/ 1317 w 1317"/>
                      <a:gd name="T21" fmla="*/ 212 h 1825"/>
                      <a:gd name="T22" fmla="*/ 1313 w 1317"/>
                      <a:gd name="T23" fmla="*/ 243 h 1825"/>
                      <a:gd name="T24" fmla="*/ 1302 w 1317"/>
                      <a:gd name="T25" fmla="*/ 274 h 1825"/>
                      <a:gd name="T26" fmla="*/ 705 w 1317"/>
                      <a:gd name="T27" fmla="*/ 1704 h 1825"/>
                      <a:gd name="T28" fmla="*/ 690 w 1317"/>
                      <a:gd name="T29" fmla="*/ 1732 h 1825"/>
                      <a:gd name="T30" fmla="*/ 671 w 1317"/>
                      <a:gd name="T31" fmla="*/ 1757 h 1825"/>
                      <a:gd name="T32" fmla="*/ 650 w 1317"/>
                      <a:gd name="T33" fmla="*/ 1778 h 1825"/>
                      <a:gd name="T34" fmla="*/ 624 w 1317"/>
                      <a:gd name="T35" fmla="*/ 1796 h 1825"/>
                      <a:gd name="T36" fmla="*/ 597 w 1317"/>
                      <a:gd name="T37" fmla="*/ 1810 h 1825"/>
                      <a:gd name="T38" fmla="*/ 567 w 1317"/>
                      <a:gd name="T39" fmla="*/ 1819 h 1825"/>
                      <a:gd name="T40" fmla="*/ 536 w 1317"/>
                      <a:gd name="T41" fmla="*/ 1825 h 1825"/>
                      <a:gd name="T42" fmla="*/ 505 w 1317"/>
                      <a:gd name="T43" fmla="*/ 1824 h 1825"/>
                      <a:gd name="T44" fmla="*/ 474 w 1317"/>
                      <a:gd name="T45" fmla="*/ 1819 h 1825"/>
                      <a:gd name="T46" fmla="*/ 444 w 1317"/>
                      <a:gd name="T47" fmla="*/ 1809 h 1825"/>
                      <a:gd name="T48" fmla="*/ 418 w 1317"/>
                      <a:gd name="T49" fmla="*/ 1795 h 1825"/>
                      <a:gd name="T50" fmla="*/ 393 w 1317"/>
                      <a:gd name="T51" fmla="*/ 1777 h 1825"/>
                      <a:gd name="T52" fmla="*/ 371 w 1317"/>
                      <a:gd name="T53" fmla="*/ 1754 h 1825"/>
                      <a:gd name="T54" fmla="*/ 353 w 1317"/>
                      <a:gd name="T55" fmla="*/ 1729 h 1825"/>
                      <a:gd name="T56" fmla="*/ 27 w 1317"/>
                      <a:gd name="T57" fmla="*/ 1182 h 1825"/>
                      <a:gd name="T58" fmla="*/ 14 w 1317"/>
                      <a:gd name="T59" fmla="*/ 1154 h 1825"/>
                      <a:gd name="T60" fmla="*/ 5 w 1317"/>
                      <a:gd name="T61" fmla="*/ 1124 h 1825"/>
                      <a:gd name="T62" fmla="*/ 0 w 1317"/>
                      <a:gd name="T63" fmla="*/ 1093 h 1825"/>
                      <a:gd name="T64" fmla="*/ 0 w 1317"/>
                      <a:gd name="T65" fmla="*/ 1062 h 1825"/>
                      <a:gd name="T66" fmla="*/ 6 w 1317"/>
                      <a:gd name="T67" fmla="*/ 1032 h 1825"/>
                      <a:gd name="T68" fmla="*/ 15 w 1317"/>
                      <a:gd name="T69" fmla="*/ 1004 h 1825"/>
                      <a:gd name="T70" fmla="*/ 30 w 1317"/>
                      <a:gd name="T71" fmla="*/ 977 h 1825"/>
                      <a:gd name="T72" fmla="*/ 47 w 1317"/>
                      <a:gd name="T73" fmla="*/ 952 h 1825"/>
                      <a:gd name="T74" fmla="*/ 70 w 1317"/>
                      <a:gd name="T75" fmla="*/ 930 h 1825"/>
                      <a:gd name="T76" fmla="*/ 96 w 1317"/>
                      <a:gd name="T77" fmla="*/ 912 h 1825"/>
                      <a:gd name="T78" fmla="*/ 125 w 1317"/>
                      <a:gd name="T79" fmla="*/ 898 h 1825"/>
                      <a:gd name="T80" fmla="*/ 155 w 1317"/>
                      <a:gd name="T81" fmla="*/ 889 h 1825"/>
                      <a:gd name="T82" fmla="*/ 186 w 1317"/>
                      <a:gd name="T83" fmla="*/ 885 h 1825"/>
                      <a:gd name="T84" fmla="*/ 215 w 1317"/>
                      <a:gd name="T85" fmla="*/ 885 h 1825"/>
                      <a:gd name="T86" fmla="*/ 245 w 1317"/>
                      <a:gd name="T87" fmla="*/ 890 h 1825"/>
                      <a:gd name="T88" fmla="*/ 274 w 1317"/>
                      <a:gd name="T89" fmla="*/ 899 h 1825"/>
                      <a:gd name="T90" fmla="*/ 301 w 1317"/>
                      <a:gd name="T91" fmla="*/ 913 h 1825"/>
                      <a:gd name="T92" fmla="*/ 325 w 1317"/>
                      <a:gd name="T93" fmla="*/ 932 h 1825"/>
                      <a:gd name="T94" fmla="*/ 348 w 1317"/>
                      <a:gd name="T95" fmla="*/ 954 h 1825"/>
                      <a:gd name="T96" fmla="*/ 367 w 1317"/>
                      <a:gd name="T97" fmla="*/ 981 h 1825"/>
                      <a:gd name="T98" fmla="*/ 491 w 1317"/>
                      <a:gd name="T99" fmla="*/ 1190 h 1825"/>
                      <a:gd name="T100" fmla="*/ 938 w 1317"/>
                      <a:gd name="T101" fmla="*/ 122 h 1825"/>
                      <a:gd name="T102" fmla="*/ 953 w 1317"/>
                      <a:gd name="T103" fmla="*/ 93 h 1825"/>
                      <a:gd name="T104" fmla="*/ 971 w 1317"/>
                      <a:gd name="T105" fmla="*/ 68 h 1825"/>
                      <a:gd name="T106" fmla="*/ 994 w 1317"/>
                      <a:gd name="T107" fmla="*/ 46 h 1825"/>
                      <a:gd name="T108" fmla="*/ 1018 w 1317"/>
                      <a:gd name="T109" fmla="*/ 29 h 1825"/>
                      <a:gd name="T110" fmla="*/ 1046 w 1317"/>
                      <a:gd name="T111" fmla="*/ 15 h 1825"/>
                      <a:gd name="T112" fmla="*/ 1075 w 1317"/>
                      <a:gd name="T113" fmla="*/ 6 h 1825"/>
                      <a:gd name="T114" fmla="*/ 1104 w 1317"/>
                      <a:gd name="T115" fmla="*/ 1 h 1825"/>
                      <a:gd name="T116" fmla="*/ 1135 w 1317"/>
                      <a:gd name="T117" fmla="*/ 0 h 18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317" h="1825">
                        <a:moveTo>
                          <a:pt x="1135" y="0"/>
                        </a:moveTo>
                        <a:lnTo>
                          <a:pt x="1166" y="6"/>
                        </a:lnTo>
                        <a:lnTo>
                          <a:pt x="1197" y="15"/>
                        </a:lnTo>
                        <a:lnTo>
                          <a:pt x="1226" y="30"/>
                        </a:lnTo>
                        <a:lnTo>
                          <a:pt x="1250" y="48"/>
                        </a:lnTo>
                        <a:lnTo>
                          <a:pt x="1272" y="71"/>
                        </a:lnTo>
                        <a:lnTo>
                          <a:pt x="1290" y="95"/>
                        </a:lnTo>
                        <a:lnTo>
                          <a:pt x="1302" y="123"/>
                        </a:lnTo>
                        <a:lnTo>
                          <a:pt x="1313" y="151"/>
                        </a:lnTo>
                        <a:lnTo>
                          <a:pt x="1317" y="181"/>
                        </a:lnTo>
                        <a:lnTo>
                          <a:pt x="1317" y="212"/>
                        </a:lnTo>
                        <a:lnTo>
                          <a:pt x="1313" y="243"/>
                        </a:lnTo>
                        <a:lnTo>
                          <a:pt x="1302" y="274"/>
                        </a:lnTo>
                        <a:lnTo>
                          <a:pt x="705" y="1704"/>
                        </a:lnTo>
                        <a:lnTo>
                          <a:pt x="690" y="1732"/>
                        </a:lnTo>
                        <a:lnTo>
                          <a:pt x="671" y="1757"/>
                        </a:lnTo>
                        <a:lnTo>
                          <a:pt x="650" y="1778"/>
                        </a:lnTo>
                        <a:lnTo>
                          <a:pt x="624" y="1796"/>
                        </a:lnTo>
                        <a:lnTo>
                          <a:pt x="597" y="1810"/>
                        </a:lnTo>
                        <a:lnTo>
                          <a:pt x="567" y="1819"/>
                        </a:lnTo>
                        <a:lnTo>
                          <a:pt x="536" y="1825"/>
                        </a:lnTo>
                        <a:lnTo>
                          <a:pt x="505" y="1824"/>
                        </a:lnTo>
                        <a:lnTo>
                          <a:pt x="474" y="1819"/>
                        </a:lnTo>
                        <a:lnTo>
                          <a:pt x="444" y="1809"/>
                        </a:lnTo>
                        <a:lnTo>
                          <a:pt x="418" y="1795"/>
                        </a:lnTo>
                        <a:lnTo>
                          <a:pt x="393" y="1777"/>
                        </a:lnTo>
                        <a:lnTo>
                          <a:pt x="371" y="1754"/>
                        </a:lnTo>
                        <a:lnTo>
                          <a:pt x="353" y="1729"/>
                        </a:lnTo>
                        <a:lnTo>
                          <a:pt x="27" y="1182"/>
                        </a:lnTo>
                        <a:lnTo>
                          <a:pt x="14" y="1154"/>
                        </a:lnTo>
                        <a:lnTo>
                          <a:pt x="5" y="1124"/>
                        </a:lnTo>
                        <a:lnTo>
                          <a:pt x="0" y="1093"/>
                        </a:lnTo>
                        <a:lnTo>
                          <a:pt x="0" y="1062"/>
                        </a:lnTo>
                        <a:lnTo>
                          <a:pt x="6" y="1032"/>
                        </a:lnTo>
                        <a:lnTo>
                          <a:pt x="15" y="1004"/>
                        </a:lnTo>
                        <a:lnTo>
                          <a:pt x="30" y="977"/>
                        </a:lnTo>
                        <a:lnTo>
                          <a:pt x="47" y="952"/>
                        </a:lnTo>
                        <a:lnTo>
                          <a:pt x="70" y="930"/>
                        </a:lnTo>
                        <a:lnTo>
                          <a:pt x="96" y="912"/>
                        </a:lnTo>
                        <a:lnTo>
                          <a:pt x="125" y="898"/>
                        </a:lnTo>
                        <a:lnTo>
                          <a:pt x="155" y="889"/>
                        </a:lnTo>
                        <a:lnTo>
                          <a:pt x="186" y="885"/>
                        </a:lnTo>
                        <a:lnTo>
                          <a:pt x="215" y="885"/>
                        </a:lnTo>
                        <a:lnTo>
                          <a:pt x="245" y="890"/>
                        </a:lnTo>
                        <a:lnTo>
                          <a:pt x="274" y="899"/>
                        </a:lnTo>
                        <a:lnTo>
                          <a:pt x="301" y="913"/>
                        </a:lnTo>
                        <a:lnTo>
                          <a:pt x="325" y="932"/>
                        </a:lnTo>
                        <a:lnTo>
                          <a:pt x="348" y="954"/>
                        </a:lnTo>
                        <a:lnTo>
                          <a:pt x="367" y="981"/>
                        </a:lnTo>
                        <a:lnTo>
                          <a:pt x="491" y="1190"/>
                        </a:lnTo>
                        <a:lnTo>
                          <a:pt x="938" y="122"/>
                        </a:lnTo>
                        <a:lnTo>
                          <a:pt x="953" y="93"/>
                        </a:lnTo>
                        <a:lnTo>
                          <a:pt x="971" y="68"/>
                        </a:lnTo>
                        <a:lnTo>
                          <a:pt x="994" y="46"/>
                        </a:lnTo>
                        <a:lnTo>
                          <a:pt x="1018" y="29"/>
                        </a:lnTo>
                        <a:lnTo>
                          <a:pt x="1046" y="15"/>
                        </a:lnTo>
                        <a:lnTo>
                          <a:pt x="1075" y="6"/>
                        </a:lnTo>
                        <a:lnTo>
                          <a:pt x="1104" y="1"/>
                        </a:lnTo>
                        <a:lnTo>
                          <a:pt x="113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500" b="1" kern="0">
                      <a:solidFill>
                        <a:schemeClr val="bg2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7120206-6707-584D-BD4A-E441A6FA2A01}"/>
                  </a:ext>
                </a:extLst>
              </p:cNvPr>
              <p:cNvGrpSpPr/>
              <p:nvPr/>
            </p:nvGrpSpPr>
            <p:grpSpPr>
              <a:xfrm>
                <a:off x="4174479" y="1385603"/>
                <a:ext cx="850955" cy="304800"/>
                <a:chOff x="4223716" y="1313479"/>
                <a:chExt cx="850955" cy="304800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39B4F39F-44F3-6B46-9FE3-06A7D4234F0E}"/>
                    </a:ext>
                  </a:extLst>
                </p:cNvPr>
                <p:cNvSpPr/>
                <p:nvPr/>
              </p:nvSpPr>
              <p:spPr>
                <a:xfrm>
                  <a:off x="4223716" y="1320513"/>
                  <a:ext cx="700671" cy="28162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" b="1" dirty="0">
                      <a:solidFill>
                        <a:schemeClr val="bg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Start</a:t>
                  </a:r>
                  <a:endParaRPr lang="en-US" sz="500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96" name="Isosceles Triangle 50">
                  <a:extLst>
                    <a:ext uri="{FF2B5EF4-FFF2-40B4-BE49-F238E27FC236}">
                      <a16:creationId xmlns:a16="http://schemas.microsoft.com/office/drawing/2014/main" id="{3276E070-48A1-EB41-9C11-0408DF0CAF93}"/>
                    </a:ext>
                  </a:extLst>
                </p:cNvPr>
                <p:cNvSpPr/>
                <p:nvPr/>
              </p:nvSpPr>
              <p:spPr>
                <a:xfrm rot="5400000">
                  <a:off x="4865121" y="1408729"/>
                  <a:ext cx="304800" cy="114300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b="1" dirty="0">
                    <a:solidFill>
                      <a:schemeClr val="bg2"/>
                    </a:solidFill>
                    <a:latin typeface="+mj-lt"/>
                  </a:endParaRPr>
                </a:p>
              </p:txBody>
            </p:sp>
          </p:grpSp>
          <p:sp>
            <p:nvSpPr>
              <p:cNvPr id="81" name="Round Same Side Corner Rectangle 80">
                <a:extLst>
                  <a:ext uri="{FF2B5EF4-FFF2-40B4-BE49-F238E27FC236}">
                    <a16:creationId xmlns:a16="http://schemas.microsoft.com/office/drawing/2014/main" id="{B1210984-C852-944C-8424-E0026A9C1E0F}"/>
                  </a:ext>
                </a:extLst>
              </p:cNvPr>
              <p:cNvSpPr/>
              <p:nvPr/>
            </p:nvSpPr>
            <p:spPr>
              <a:xfrm rot="5400000">
                <a:off x="6786692" y="677561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FIPS 199 &amp; NIST SP 800-60</a:t>
                </a:r>
              </a:p>
            </p:txBody>
          </p:sp>
          <p:sp>
            <p:nvSpPr>
              <p:cNvPr id="82" name="Round Same Side Corner Rectangle 81">
                <a:extLst>
                  <a:ext uri="{FF2B5EF4-FFF2-40B4-BE49-F238E27FC236}">
                    <a16:creationId xmlns:a16="http://schemas.microsoft.com/office/drawing/2014/main" id="{538D63ED-8D43-EF4E-8E87-4AA09D75FD2C}"/>
                  </a:ext>
                </a:extLst>
              </p:cNvPr>
              <p:cNvSpPr/>
              <p:nvPr/>
            </p:nvSpPr>
            <p:spPr>
              <a:xfrm rot="5400000">
                <a:off x="7103857" y="1746572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FIPS 200 &amp; NIST SP 800-53</a:t>
                </a:r>
              </a:p>
            </p:txBody>
          </p:sp>
          <p:sp>
            <p:nvSpPr>
              <p:cNvPr id="83" name="Round Same Side Corner Rectangle 82">
                <a:extLst>
                  <a:ext uri="{FF2B5EF4-FFF2-40B4-BE49-F238E27FC236}">
                    <a16:creationId xmlns:a16="http://schemas.microsoft.com/office/drawing/2014/main" id="{AD1E7474-7C1F-7546-A9EF-CCBAC002B354}"/>
                  </a:ext>
                </a:extLst>
              </p:cNvPr>
              <p:cNvSpPr/>
              <p:nvPr/>
            </p:nvSpPr>
            <p:spPr>
              <a:xfrm rot="5400000">
                <a:off x="6697774" y="2785423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800-160</a:t>
                </a:r>
              </a:p>
            </p:txBody>
          </p:sp>
          <p:sp>
            <p:nvSpPr>
              <p:cNvPr id="84" name="Round Same Side Corner Rectangle 83">
                <a:extLst>
                  <a:ext uri="{FF2B5EF4-FFF2-40B4-BE49-F238E27FC236}">
                    <a16:creationId xmlns:a16="http://schemas.microsoft.com/office/drawing/2014/main" id="{B8A15362-D1CF-D74A-A16F-FC17023DA036}"/>
                  </a:ext>
                </a:extLst>
              </p:cNvPr>
              <p:cNvSpPr/>
              <p:nvPr/>
            </p:nvSpPr>
            <p:spPr>
              <a:xfrm rot="16200000">
                <a:off x="2236799" y="2775933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800-53A</a:t>
                </a:r>
              </a:p>
            </p:txBody>
          </p:sp>
          <p:sp>
            <p:nvSpPr>
              <p:cNvPr id="85" name="Round Same Side Corner Rectangle 84">
                <a:extLst>
                  <a:ext uri="{FF2B5EF4-FFF2-40B4-BE49-F238E27FC236}">
                    <a16:creationId xmlns:a16="http://schemas.microsoft.com/office/drawing/2014/main" id="{0C61C118-A558-0A43-801C-5D296FA50284}"/>
                  </a:ext>
                </a:extLst>
              </p:cNvPr>
              <p:cNvSpPr/>
              <p:nvPr/>
            </p:nvSpPr>
            <p:spPr>
              <a:xfrm rot="16200000">
                <a:off x="1703327" y="1761027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800-37</a:t>
                </a:r>
              </a:p>
            </p:txBody>
          </p:sp>
          <p:sp>
            <p:nvSpPr>
              <p:cNvPr id="86" name="Round Same Side Corner Rectangle 85">
                <a:extLst>
                  <a:ext uri="{FF2B5EF4-FFF2-40B4-BE49-F238E27FC236}">
                    <a16:creationId xmlns:a16="http://schemas.microsoft.com/office/drawing/2014/main" id="{3B6C9955-6F10-4946-A048-8A82595C9BB7}"/>
                  </a:ext>
                </a:extLst>
              </p:cNvPr>
              <p:cNvSpPr/>
              <p:nvPr/>
            </p:nvSpPr>
            <p:spPr>
              <a:xfrm rot="16200000">
                <a:off x="2053267" y="672613"/>
                <a:ext cx="295202" cy="2656443"/>
              </a:xfrm>
              <a:prstGeom prst="round2SameRect">
                <a:avLst>
                  <a:gd name="adj1" fmla="val 46797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91440" t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3"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dirty="0">
                    <a:solidFill>
                      <a:schemeClr val="bg2"/>
                    </a:solidFill>
                  </a:rPr>
                  <a:t>NIST SP 800-137</a:t>
                </a:r>
              </a:p>
            </p:txBody>
          </p:sp>
          <p:sp>
            <p:nvSpPr>
              <p:cNvPr id="88" name="Trapezoid 87">
                <a:extLst>
                  <a:ext uri="{FF2B5EF4-FFF2-40B4-BE49-F238E27FC236}">
                    <a16:creationId xmlns:a16="http://schemas.microsoft.com/office/drawing/2014/main" id="{227EBA12-E02D-694C-9676-74A7273984B7}"/>
                  </a:ext>
                </a:extLst>
              </p:cNvPr>
              <p:cNvSpPr/>
              <p:nvPr/>
            </p:nvSpPr>
            <p:spPr>
              <a:xfrm rot="16200000">
                <a:off x="5438228" y="1968671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89" name="Trapezoid 88">
                <a:extLst>
                  <a:ext uri="{FF2B5EF4-FFF2-40B4-BE49-F238E27FC236}">
                    <a16:creationId xmlns:a16="http://schemas.microsoft.com/office/drawing/2014/main" id="{F2A33275-BE92-6344-9934-C86FA2CE54BE}"/>
                  </a:ext>
                </a:extLst>
              </p:cNvPr>
              <p:cNvSpPr/>
              <p:nvPr/>
            </p:nvSpPr>
            <p:spPr>
              <a:xfrm rot="16200000">
                <a:off x="5744534" y="3051673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0" name="Trapezoid 89">
                <a:extLst>
                  <a:ext uri="{FF2B5EF4-FFF2-40B4-BE49-F238E27FC236}">
                    <a16:creationId xmlns:a16="http://schemas.microsoft.com/office/drawing/2014/main" id="{20C413CF-29A6-304C-9A84-5D4102F15D24}"/>
                  </a:ext>
                </a:extLst>
              </p:cNvPr>
              <p:cNvSpPr/>
              <p:nvPr/>
            </p:nvSpPr>
            <p:spPr>
              <a:xfrm rot="16200000">
                <a:off x="5366975" y="4083528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1" name="Trapezoid 90">
                <a:extLst>
                  <a:ext uri="{FF2B5EF4-FFF2-40B4-BE49-F238E27FC236}">
                    <a16:creationId xmlns:a16="http://schemas.microsoft.com/office/drawing/2014/main" id="{DEB92E75-F37A-0F43-BC8C-1A370A04F8EC}"/>
                  </a:ext>
                </a:extLst>
              </p:cNvPr>
              <p:cNvSpPr/>
              <p:nvPr/>
            </p:nvSpPr>
            <p:spPr>
              <a:xfrm rot="5400000">
                <a:off x="3411442" y="1977714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2" name="Trapezoid 91">
                <a:extLst>
                  <a:ext uri="{FF2B5EF4-FFF2-40B4-BE49-F238E27FC236}">
                    <a16:creationId xmlns:a16="http://schemas.microsoft.com/office/drawing/2014/main" id="{EC588C3B-D23F-E345-83BE-16105316BFEB}"/>
                  </a:ext>
                </a:extLst>
              </p:cNvPr>
              <p:cNvSpPr/>
              <p:nvPr/>
            </p:nvSpPr>
            <p:spPr>
              <a:xfrm rot="5400000">
                <a:off x="3070513" y="3059132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3" name="Trapezoid 92">
                <a:extLst>
                  <a:ext uri="{FF2B5EF4-FFF2-40B4-BE49-F238E27FC236}">
                    <a16:creationId xmlns:a16="http://schemas.microsoft.com/office/drawing/2014/main" id="{24109684-51A0-F648-9548-4AFAD6C197CB}"/>
                  </a:ext>
                </a:extLst>
              </p:cNvPr>
              <p:cNvSpPr/>
              <p:nvPr/>
            </p:nvSpPr>
            <p:spPr>
              <a:xfrm rot="5400000">
                <a:off x="3579524" y="4058589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4" name="Trapezoid 93">
                <a:extLst>
                  <a:ext uri="{FF2B5EF4-FFF2-40B4-BE49-F238E27FC236}">
                    <a16:creationId xmlns:a16="http://schemas.microsoft.com/office/drawing/2014/main" id="{481EAA33-706C-3D4A-9126-634DFAD313D4}"/>
                  </a:ext>
                </a:extLst>
              </p:cNvPr>
              <p:cNvSpPr/>
              <p:nvPr/>
            </p:nvSpPr>
            <p:spPr>
              <a:xfrm rot="16200000">
                <a:off x="4021083" y="1503629"/>
                <a:ext cx="281212" cy="60232"/>
              </a:xfrm>
              <a:prstGeom prst="trapezoid">
                <a:avLst>
                  <a:gd name="adj" fmla="val 6980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500" b="1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18" name="Text Placeholder 1">
              <a:extLst>
                <a:ext uri="{FF2B5EF4-FFF2-40B4-BE49-F238E27FC236}">
                  <a16:creationId xmlns:a16="http://schemas.microsoft.com/office/drawing/2014/main" id="{68D3494D-6A32-D942-AD6B-885D39BBBAD6}"/>
                </a:ext>
              </a:extLst>
            </p:cNvPr>
            <p:cNvSpPr txBox="1">
              <a:spLocks/>
            </p:cNvSpPr>
            <p:nvPr/>
          </p:nvSpPr>
          <p:spPr>
            <a:xfrm>
              <a:off x="2834302" y="3340216"/>
              <a:ext cx="2493163" cy="197481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rgbClr val="0070C0"/>
                  </a:solidFill>
                </a:rPr>
                <a:t>NIST Risk Management Framework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650388-8533-E147-83F2-9D387AE56E0C}"/>
              </a:ext>
            </a:extLst>
          </p:cNvPr>
          <p:cNvGrpSpPr/>
          <p:nvPr/>
        </p:nvGrpSpPr>
        <p:grpSpPr>
          <a:xfrm>
            <a:off x="3034700" y="1069343"/>
            <a:ext cx="3965804" cy="983093"/>
            <a:chOff x="3034700" y="1069343"/>
            <a:chExt cx="3965804" cy="9830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E36DF66-4035-964C-9754-C7A755CEF8D6}"/>
                </a:ext>
              </a:extLst>
            </p:cNvPr>
            <p:cNvGrpSpPr/>
            <p:nvPr/>
          </p:nvGrpSpPr>
          <p:grpSpPr>
            <a:xfrm>
              <a:off x="3034700" y="1069343"/>
              <a:ext cx="3965804" cy="832318"/>
              <a:chOff x="347241" y="1767557"/>
              <a:chExt cx="8583977" cy="179623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0A8D6E1-F98D-D140-94D8-75199D3D1966}"/>
                  </a:ext>
                </a:extLst>
              </p:cNvPr>
              <p:cNvGrpSpPr/>
              <p:nvPr/>
            </p:nvGrpSpPr>
            <p:grpSpPr>
              <a:xfrm>
                <a:off x="347241" y="1767557"/>
                <a:ext cx="1813597" cy="1796231"/>
                <a:chOff x="347241" y="1767557"/>
                <a:chExt cx="1813597" cy="179623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14AFA92D-B645-134E-B5BB-61AE2C1950CF}"/>
                    </a:ext>
                  </a:extLst>
                </p:cNvPr>
                <p:cNvGrpSpPr/>
                <p:nvPr/>
              </p:nvGrpSpPr>
              <p:grpSpPr>
                <a:xfrm>
                  <a:off x="347241" y="1767557"/>
                  <a:ext cx="1813597" cy="1796231"/>
                  <a:chOff x="845441" y="1273680"/>
                  <a:chExt cx="1896474" cy="1878314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81C8F279-E7F1-E342-BE0D-3E24E1B65AAA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  <a:alpha val="68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9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700" kern="0">
                      <a:solidFill>
                        <a:schemeClr val="bg1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3A4393CA-E487-7445-BF13-0C8E2C56C480}"/>
                      </a:ext>
                    </a:extLst>
                  </p:cNvPr>
                  <p:cNvSpPr/>
                  <p:nvPr/>
                </p:nvSpPr>
                <p:spPr>
                  <a:xfrm>
                    <a:off x="1136762" y="1832540"/>
                    <a:ext cx="1313829" cy="1180764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Securely identify </a:t>
                    </a:r>
                    <a:b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</a:b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the device</a:t>
                    </a:r>
                  </a:p>
                </p:txBody>
              </p:sp>
            </p:grp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32DEA88-2B08-074D-A8BB-9674E62BA60C}"/>
                    </a:ext>
                  </a:extLst>
                </p:cNvPr>
                <p:cNvSpPr txBox="1"/>
                <p:nvPr/>
              </p:nvSpPr>
              <p:spPr>
                <a:xfrm>
                  <a:off x="1002433" y="1898429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9CB8970-58A7-9347-8526-7CC8EF47B95F}"/>
                  </a:ext>
                </a:extLst>
              </p:cNvPr>
              <p:cNvGrpSpPr/>
              <p:nvPr/>
            </p:nvGrpSpPr>
            <p:grpSpPr>
              <a:xfrm>
                <a:off x="2001470" y="1767557"/>
                <a:ext cx="1813597" cy="1796230"/>
                <a:chOff x="2001470" y="1767557"/>
                <a:chExt cx="1813597" cy="179623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4268CB5-5D87-9044-8E88-374708C84F10}"/>
                    </a:ext>
                  </a:extLst>
                </p:cNvPr>
                <p:cNvGrpSpPr/>
                <p:nvPr/>
              </p:nvGrpSpPr>
              <p:grpSpPr>
                <a:xfrm>
                  <a:off x="2001470" y="1767557"/>
                  <a:ext cx="1813597" cy="1796230"/>
                  <a:chOff x="845441" y="1273680"/>
                  <a:chExt cx="1896474" cy="1878314"/>
                </a:xfrm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95EEC12E-C625-2542-A12E-8B91ACE86618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9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A0705A9-7B49-5547-B183-D6543F8E3C8A}"/>
                      </a:ext>
                    </a:extLst>
                  </p:cNvPr>
                  <p:cNvSpPr/>
                  <p:nvPr/>
                </p:nvSpPr>
                <p:spPr>
                  <a:xfrm>
                    <a:off x="1136762" y="1954088"/>
                    <a:ext cx="1313829" cy="937665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Securely identify the user</a:t>
                    </a:r>
                  </a:p>
                </p:txBody>
              </p:sp>
            </p:grp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525F51C7-58DD-0942-A6FA-9B927405A82E}"/>
                    </a:ext>
                  </a:extLst>
                </p:cNvPr>
                <p:cNvSpPr/>
                <p:nvPr/>
              </p:nvSpPr>
              <p:spPr>
                <a:xfrm>
                  <a:off x="2001470" y="2298767"/>
                  <a:ext cx="159369" cy="733812"/>
                </a:xfrm>
                <a:custGeom>
                  <a:avLst/>
                  <a:gdLst>
                    <a:gd name="connsiteX0" fmla="*/ 79685 w 159369"/>
                    <a:gd name="connsiteY0" fmla="*/ 0 h 733812"/>
                    <a:gd name="connsiteX1" fmla="*/ 88108 w 159369"/>
                    <a:gd name="connsiteY1" fmla="*/ 17319 h 733812"/>
                    <a:gd name="connsiteX2" fmla="*/ 159369 w 159369"/>
                    <a:gd name="connsiteY2" fmla="*/ 366906 h 733812"/>
                    <a:gd name="connsiteX3" fmla="*/ 88108 w 159369"/>
                    <a:gd name="connsiteY3" fmla="*/ 716493 h 733812"/>
                    <a:gd name="connsiteX4" fmla="*/ 79685 w 159369"/>
                    <a:gd name="connsiteY4" fmla="*/ 733812 h 733812"/>
                    <a:gd name="connsiteX5" fmla="*/ 71261 w 159369"/>
                    <a:gd name="connsiteY5" fmla="*/ 716493 h 733812"/>
                    <a:gd name="connsiteX6" fmla="*/ 0 w 159369"/>
                    <a:gd name="connsiteY6" fmla="*/ 366906 h 733812"/>
                    <a:gd name="connsiteX7" fmla="*/ 71261 w 159369"/>
                    <a:gd name="connsiteY7" fmla="*/ 17319 h 733812"/>
                    <a:gd name="connsiteX8" fmla="*/ 79685 w 159369"/>
                    <a:gd name="connsiteY8" fmla="*/ 0 h 73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69" h="733812">
                      <a:moveTo>
                        <a:pt x="79685" y="0"/>
                      </a:moveTo>
                      <a:lnTo>
                        <a:pt x="88108" y="17319"/>
                      </a:lnTo>
                      <a:cubicBezTo>
                        <a:pt x="133995" y="124768"/>
                        <a:pt x="159369" y="242902"/>
                        <a:pt x="159369" y="366906"/>
                      </a:cubicBezTo>
                      <a:cubicBezTo>
                        <a:pt x="159369" y="490910"/>
                        <a:pt x="133995" y="609044"/>
                        <a:pt x="88108" y="716493"/>
                      </a:cubicBezTo>
                      <a:lnTo>
                        <a:pt x="79685" y="733812"/>
                      </a:lnTo>
                      <a:lnTo>
                        <a:pt x="71261" y="716493"/>
                      </a:lnTo>
                      <a:cubicBezTo>
                        <a:pt x="25374" y="609044"/>
                        <a:pt x="0" y="490910"/>
                        <a:pt x="0" y="366906"/>
                      </a:cubicBezTo>
                      <a:cubicBezTo>
                        <a:pt x="0" y="242902"/>
                        <a:pt x="25374" y="124768"/>
                        <a:pt x="71261" y="17319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066B668-8993-FF4D-B870-1C63667F149D}"/>
                    </a:ext>
                  </a:extLst>
                </p:cNvPr>
                <p:cNvSpPr txBox="1"/>
                <p:nvPr/>
              </p:nvSpPr>
              <p:spPr>
                <a:xfrm>
                  <a:off x="2658008" y="1898427"/>
                  <a:ext cx="632181" cy="664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2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8FB823E-038E-9240-92D6-EB6B58CD055F}"/>
                  </a:ext>
                </a:extLst>
              </p:cNvPr>
              <p:cNvGrpSpPr/>
              <p:nvPr/>
            </p:nvGrpSpPr>
            <p:grpSpPr>
              <a:xfrm>
                <a:off x="3655699" y="1767558"/>
                <a:ext cx="1813597" cy="1796229"/>
                <a:chOff x="3655699" y="1767558"/>
                <a:chExt cx="1813597" cy="1796229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DE077E1-4395-424D-B747-29B3D02EDC5D}"/>
                    </a:ext>
                  </a:extLst>
                </p:cNvPr>
                <p:cNvGrpSpPr/>
                <p:nvPr/>
              </p:nvGrpSpPr>
              <p:grpSpPr>
                <a:xfrm>
                  <a:off x="3655699" y="1767558"/>
                  <a:ext cx="1813597" cy="1796229"/>
                  <a:chOff x="845441" y="1273680"/>
                  <a:chExt cx="1896474" cy="1878314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35608CA8-6CED-B84A-A27E-F51D3877C41F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  <a:alpha val="68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9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700" kern="0">
                      <a:solidFill>
                        <a:schemeClr val="bg1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372A33B1-62F2-7143-A7FA-FFCFF62FF42F}"/>
                      </a:ext>
                    </a:extLst>
                  </p:cNvPr>
                  <p:cNvSpPr/>
                  <p:nvPr/>
                </p:nvSpPr>
                <p:spPr>
                  <a:xfrm>
                    <a:off x="1136762" y="1832539"/>
                    <a:ext cx="1313829" cy="1180766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Remove trust from the network</a:t>
                    </a:r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7484D25-1197-584D-91C0-60F9916A8B88}"/>
                    </a:ext>
                  </a:extLst>
                </p:cNvPr>
                <p:cNvSpPr/>
                <p:nvPr/>
              </p:nvSpPr>
              <p:spPr>
                <a:xfrm>
                  <a:off x="3655699" y="2298767"/>
                  <a:ext cx="159369" cy="733812"/>
                </a:xfrm>
                <a:custGeom>
                  <a:avLst/>
                  <a:gdLst>
                    <a:gd name="connsiteX0" fmla="*/ 79685 w 159369"/>
                    <a:gd name="connsiteY0" fmla="*/ 0 h 733812"/>
                    <a:gd name="connsiteX1" fmla="*/ 88108 w 159369"/>
                    <a:gd name="connsiteY1" fmla="*/ 17319 h 733812"/>
                    <a:gd name="connsiteX2" fmla="*/ 159369 w 159369"/>
                    <a:gd name="connsiteY2" fmla="*/ 366906 h 733812"/>
                    <a:gd name="connsiteX3" fmla="*/ 88108 w 159369"/>
                    <a:gd name="connsiteY3" fmla="*/ 716493 h 733812"/>
                    <a:gd name="connsiteX4" fmla="*/ 79685 w 159369"/>
                    <a:gd name="connsiteY4" fmla="*/ 733812 h 733812"/>
                    <a:gd name="connsiteX5" fmla="*/ 71261 w 159369"/>
                    <a:gd name="connsiteY5" fmla="*/ 716493 h 733812"/>
                    <a:gd name="connsiteX6" fmla="*/ 0 w 159369"/>
                    <a:gd name="connsiteY6" fmla="*/ 366906 h 733812"/>
                    <a:gd name="connsiteX7" fmla="*/ 71261 w 159369"/>
                    <a:gd name="connsiteY7" fmla="*/ 17319 h 733812"/>
                    <a:gd name="connsiteX8" fmla="*/ 79685 w 159369"/>
                    <a:gd name="connsiteY8" fmla="*/ 0 h 73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69" h="733812">
                      <a:moveTo>
                        <a:pt x="79685" y="0"/>
                      </a:moveTo>
                      <a:lnTo>
                        <a:pt x="88108" y="17319"/>
                      </a:lnTo>
                      <a:cubicBezTo>
                        <a:pt x="133995" y="124768"/>
                        <a:pt x="159369" y="242902"/>
                        <a:pt x="159369" y="366906"/>
                      </a:cubicBezTo>
                      <a:cubicBezTo>
                        <a:pt x="159369" y="490910"/>
                        <a:pt x="133995" y="609044"/>
                        <a:pt x="88108" y="716493"/>
                      </a:cubicBezTo>
                      <a:lnTo>
                        <a:pt x="79685" y="733812"/>
                      </a:lnTo>
                      <a:lnTo>
                        <a:pt x="71261" y="716493"/>
                      </a:lnTo>
                      <a:cubicBezTo>
                        <a:pt x="25374" y="609044"/>
                        <a:pt x="0" y="490910"/>
                        <a:pt x="0" y="366906"/>
                      </a:cubicBezTo>
                      <a:cubicBezTo>
                        <a:pt x="0" y="242902"/>
                        <a:pt x="25374" y="124768"/>
                        <a:pt x="71261" y="17319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90C90B6-3D00-1743-929B-279B4C9C0622}"/>
                    </a:ext>
                  </a:extLst>
                </p:cNvPr>
                <p:cNvSpPr txBox="1"/>
                <p:nvPr/>
              </p:nvSpPr>
              <p:spPr>
                <a:xfrm>
                  <a:off x="4313583" y="1898426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3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C051356-E7D4-084B-98FE-4CE239C2C4B3}"/>
                  </a:ext>
                </a:extLst>
              </p:cNvPr>
              <p:cNvGrpSpPr/>
              <p:nvPr/>
            </p:nvGrpSpPr>
            <p:grpSpPr>
              <a:xfrm>
                <a:off x="5309928" y="1767558"/>
                <a:ext cx="1813597" cy="1796229"/>
                <a:chOff x="5309928" y="1767558"/>
                <a:chExt cx="1813597" cy="1796229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5449D54-23C6-7349-ADD0-410492807FE5}"/>
                    </a:ext>
                  </a:extLst>
                </p:cNvPr>
                <p:cNvGrpSpPr/>
                <p:nvPr/>
              </p:nvGrpSpPr>
              <p:grpSpPr>
                <a:xfrm>
                  <a:off x="5309928" y="1767558"/>
                  <a:ext cx="1813597" cy="1796229"/>
                  <a:chOff x="845441" y="1273680"/>
                  <a:chExt cx="1896474" cy="1878314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1312D98-8D79-ED43-844B-5A9F3FD8A1F2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9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8CB45B6F-C787-EC43-B594-46BA55F83F4A}"/>
                      </a:ext>
                    </a:extLst>
                  </p:cNvPr>
                  <p:cNvSpPr/>
                  <p:nvPr/>
                </p:nvSpPr>
                <p:spPr>
                  <a:xfrm>
                    <a:off x="1031665" y="1822968"/>
                    <a:ext cx="1605155" cy="937666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Externalise apps and workflows</a:t>
                    </a:r>
                  </a:p>
                </p:txBody>
              </p:sp>
            </p:grp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110B7AE-E3A0-A843-8453-9A4D1E196567}"/>
                    </a:ext>
                  </a:extLst>
                </p:cNvPr>
                <p:cNvSpPr/>
                <p:nvPr/>
              </p:nvSpPr>
              <p:spPr>
                <a:xfrm>
                  <a:off x="5309928" y="2298767"/>
                  <a:ext cx="159369" cy="733812"/>
                </a:xfrm>
                <a:custGeom>
                  <a:avLst/>
                  <a:gdLst>
                    <a:gd name="connsiteX0" fmla="*/ 79685 w 159369"/>
                    <a:gd name="connsiteY0" fmla="*/ 0 h 733812"/>
                    <a:gd name="connsiteX1" fmla="*/ 88108 w 159369"/>
                    <a:gd name="connsiteY1" fmla="*/ 17319 h 733812"/>
                    <a:gd name="connsiteX2" fmla="*/ 159369 w 159369"/>
                    <a:gd name="connsiteY2" fmla="*/ 366906 h 733812"/>
                    <a:gd name="connsiteX3" fmla="*/ 88108 w 159369"/>
                    <a:gd name="connsiteY3" fmla="*/ 716493 h 733812"/>
                    <a:gd name="connsiteX4" fmla="*/ 79685 w 159369"/>
                    <a:gd name="connsiteY4" fmla="*/ 733812 h 733812"/>
                    <a:gd name="connsiteX5" fmla="*/ 71261 w 159369"/>
                    <a:gd name="connsiteY5" fmla="*/ 716493 h 733812"/>
                    <a:gd name="connsiteX6" fmla="*/ 0 w 159369"/>
                    <a:gd name="connsiteY6" fmla="*/ 366906 h 733812"/>
                    <a:gd name="connsiteX7" fmla="*/ 71261 w 159369"/>
                    <a:gd name="connsiteY7" fmla="*/ 17319 h 733812"/>
                    <a:gd name="connsiteX8" fmla="*/ 79685 w 159369"/>
                    <a:gd name="connsiteY8" fmla="*/ 0 h 73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69" h="733812">
                      <a:moveTo>
                        <a:pt x="79685" y="0"/>
                      </a:moveTo>
                      <a:lnTo>
                        <a:pt x="88108" y="17319"/>
                      </a:lnTo>
                      <a:cubicBezTo>
                        <a:pt x="133995" y="124768"/>
                        <a:pt x="159369" y="242902"/>
                        <a:pt x="159369" y="366906"/>
                      </a:cubicBezTo>
                      <a:cubicBezTo>
                        <a:pt x="159369" y="490910"/>
                        <a:pt x="133995" y="609044"/>
                        <a:pt x="88108" y="716493"/>
                      </a:cubicBezTo>
                      <a:lnTo>
                        <a:pt x="79685" y="733812"/>
                      </a:lnTo>
                      <a:lnTo>
                        <a:pt x="71261" y="716493"/>
                      </a:lnTo>
                      <a:cubicBezTo>
                        <a:pt x="25374" y="609044"/>
                        <a:pt x="0" y="490910"/>
                        <a:pt x="0" y="366906"/>
                      </a:cubicBezTo>
                      <a:cubicBezTo>
                        <a:pt x="0" y="242902"/>
                        <a:pt x="25374" y="124768"/>
                        <a:pt x="71261" y="17319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8A7C5F5-EC04-5D43-8EEC-F25820646420}"/>
                    </a:ext>
                  </a:extLst>
                </p:cNvPr>
                <p:cNvSpPr txBox="1"/>
                <p:nvPr/>
              </p:nvSpPr>
              <p:spPr>
                <a:xfrm>
                  <a:off x="5969154" y="1898426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4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4862F26-9C14-3147-9F77-6356B5BD834B}"/>
                  </a:ext>
                </a:extLst>
              </p:cNvPr>
              <p:cNvGrpSpPr/>
              <p:nvPr/>
            </p:nvGrpSpPr>
            <p:grpSpPr>
              <a:xfrm>
                <a:off x="6922042" y="1767558"/>
                <a:ext cx="2009176" cy="1796229"/>
                <a:chOff x="6922042" y="1767558"/>
                <a:chExt cx="2009176" cy="1796229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A1EAC07-7A6B-E24E-9DCC-DDE93760D7DF}"/>
                    </a:ext>
                  </a:extLst>
                </p:cNvPr>
                <p:cNvGrpSpPr/>
                <p:nvPr/>
              </p:nvGrpSpPr>
              <p:grpSpPr>
                <a:xfrm>
                  <a:off x="6922042" y="1767558"/>
                  <a:ext cx="2009176" cy="1796229"/>
                  <a:chOff x="801403" y="1273680"/>
                  <a:chExt cx="2100991" cy="1878314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ED6FC269-E6EB-994F-80A8-1A5C7EA298A1}"/>
                      </a:ext>
                    </a:extLst>
                  </p:cNvPr>
                  <p:cNvSpPr/>
                  <p:nvPr/>
                </p:nvSpPr>
                <p:spPr>
                  <a:xfrm>
                    <a:off x="845441" y="1273680"/>
                    <a:ext cx="1896474" cy="1878314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  <a:alpha val="68000"/>
                    </a:schemeClr>
                  </a:soli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9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038DB125-055A-4D4B-A74D-9CCED390D44D}"/>
                      </a:ext>
                    </a:extLst>
                  </p:cNvPr>
                  <p:cNvSpPr/>
                  <p:nvPr/>
                </p:nvSpPr>
                <p:spPr>
                  <a:xfrm>
                    <a:off x="801403" y="1844303"/>
                    <a:ext cx="2100991" cy="937666"/>
                  </a:xfrm>
                  <a:prstGeom prst="rect">
                    <a:avLst/>
                  </a:prstGeom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500"/>
                      </a:spcBef>
                    </a:pPr>
                    <a:r>
                      <a:rPr lang="en-GB" sz="700" noProof="1">
                        <a:solidFill>
                          <a:schemeClr val="bg2"/>
                        </a:solidFill>
                        <a:latin typeface="+mn-lt"/>
                        <a:ea typeface="CiscoSansTT ExtraLight" charset="0"/>
                        <a:cs typeface="CiscoSansTT ExtraLight" charset="0"/>
                      </a:rPr>
                      <a:t>Implement inventory-based access control</a:t>
                    </a:r>
                  </a:p>
                </p:txBody>
              </p: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39B94AD-E0FD-BA42-91D7-02F8F3E31158}"/>
                    </a:ext>
                  </a:extLst>
                </p:cNvPr>
                <p:cNvSpPr/>
                <p:nvPr/>
              </p:nvSpPr>
              <p:spPr>
                <a:xfrm>
                  <a:off x="6964156" y="2298766"/>
                  <a:ext cx="159370" cy="733814"/>
                </a:xfrm>
                <a:custGeom>
                  <a:avLst/>
                  <a:gdLst>
                    <a:gd name="connsiteX0" fmla="*/ 79685 w 159370"/>
                    <a:gd name="connsiteY0" fmla="*/ 0 h 733814"/>
                    <a:gd name="connsiteX1" fmla="*/ 88109 w 159370"/>
                    <a:gd name="connsiteY1" fmla="*/ 17320 h 733814"/>
                    <a:gd name="connsiteX2" fmla="*/ 159370 w 159370"/>
                    <a:gd name="connsiteY2" fmla="*/ 366907 h 733814"/>
                    <a:gd name="connsiteX3" fmla="*/ 88109 w 159370"/>
                    <a:gd name="connsiteY3" fmla="*/ 716494 h 733814"/>
                    <a:gd name="connsiteX4" fmla="*/ 79685 w 159370"/>
                    <a:gd name="connsiteY4" fmla="*/ 733814 h 733814"/>
                    <a:gd name="connsiteX5" fmla="*/ 71261 w 159370"/>
                    <a:gd name="connsiteY5" fmla="*/ 716494 h 733814"/>
                    <a:gd name="connsiteX6" fmla="*/ 0 w 159370"/>
                    <a:gd name="connsiteY6" fmla="*/ 366907 h 733814"/>
                    <a:gd name="connsiteX7" fmla="*/ 71261 w 159370"/>
                    <a:gd name="connsiteY7" fmla="*/ 17320 h 733814"/>
                    <a:gd name="connsiteX8" fmla="*/ 79685 w 159370"/>
                    <a:gd name="connsiteY8" fmla="*/ 0 h 73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370" h="733814">
                      <a:moveTo>
                        <a:pt x="79685" y="0"/>
                      </a:moveTo>
                      <a:lnTo>
                        <a:pt x="88109" y="17320"/>
                      </a:lnTo>
                      <a:cubicBezTo>
                        <a:pt x="133996" y="124769"/>
                        <a:pt x="159370" y="242903"/>
                        <a:pt x="159370" y="366907"/>
                      </a:cubicBezTo>
                      <a:cubicBezTo>
                        <a:pt x="159370" y="490911"/>
                        <a:pt x="133996" y="609045"/>
                        <a:pt x="88109" y="716494"/>
                      </a:cubicBezTo>
                      <a:lnTo>
                        <a:pt x="79685" y="733814"/>
                      </a:lnTo>
                      <a:lnTo>
                        <a:pt x="71261" y="716494"/>
                      </a:lnTo>
                      <a:cubicBezTo>
                        <a:pt x="25374" y="609045"/>
                        <a:pt x="0" y="490911"/>
                        <a:pt x="0" y="366907"/>
                      </a:cubicBezTo>
                      <a:cubicBezTo>
                        <a:pt x="0" y="242903"/>
                        <a:pt x="25374" y="124769"/>
                        <a:pt x="71261" y="17320"/>
                      </a:cubicBezTo>
                      <a:lnTo>
                        <a:pt x="79685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68589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7A94B30-DB24-F74A-B19E-6FC9F53D63DA}"/>
                    </a:ext>
                  </a:extLst>
                </p:cNvPr>
                <p:cNvSpPr txBox="1"/>
                <p:nvPr/>
              </p:nvSpPr>
              <p:spPr>
                <a:xfrm>
                  <a:off x="7624731" y="1898426"/>
                  <a:ext cx="632181" cy="664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/>
                      </a:solidFill>
                      <a:latin typeface="+mn-lt"/>
                    </a:rPr>
                    <a:t>5</a:t>
                  </a: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494A1-E592-B047-B9DB-1409D1296599}"/>
                </a:ext>
              </a:extLst>
            </p:cNvPr>
            <p:cNvSpPr txBox="1"/>
            <p:nvPr/>
          </p:nvSpPr>
          <p:spPr>
            <a:xfrm>
              <a:off x="4356515" y="1744659"/>
              <a:ext cx="1295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n-lt"/>
                </a:rPr>
                <a:t>BeyondCorp</a:t>
              </a:r>
              <a:endParaRPr lang="en-US" sz="1400" dirty="0">
                <a:latin typeface="+mn-lt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EAE1378-84DD-C348-85C4-A522131C2F0A}"/>
              </a:ext>
            </a:extLst>
          </p:cNvPr>
          <p:cNvGrpSpPr/>
          <p:nvPr/>
        </p:nvGrpSpPr>
        <p:grpSpPr>
          <a:xfrm>
            <a:off x="5058918" y="2051966"/>
            <a:ext cx="3746981" cy="720581"/>
            <a:chOff x="5058918" y="2051966"/>
            <a:chExt cx="3746981" cy="72058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4FCDC89-5B77-9441-A715-3EABB561B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448" b="59464"/>
            <a:stretch/>
          </p:blipFill>
          <p:spPr>
            <a:xfrm>
              <a:off x="5108310" y="2305488"/>
              <a:ext cx="3697589" cy="467059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CDEA855-2592-B34F-B0E2-2B28F36C7463}"/>
                </a:ext>
              </a:extLst>
            </p:cNvPr>
            <p:cNvSpPr txBox="1"/>
            <p:nvPr/>
          </p:nvSpPr>
          <p:spPr>
            <a:xfrm>
              <a:off x="5058918" y="2051966"/>
              <a:ext cx="2626406" cy="671979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00" b="1">
                  <a:solidFill>
                    <a:srgbClr val="0070C0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NIST Cybersecurity Framework</a:t>
              </a:r>
            </a:p>
            <a:p>
              <a:endParaRPr lang="en-US" dirty="0"/>
            </a:p>
          </p:txBody>
        </p:sp>
      </p:grp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7A996CAB-B433-1E43-A401-3D550064BE22}"/>
              </a:ext>
            </a:extLst>
          </p:cNvPr>
          <p:cNvSpPr/>
          <p:nvPr/>
        </p:nvSpPr>
        <p:spPr>
          <a:xfrm>
            <a:off x="468590" y="657917"/>
            <a:ext cx="7865869" cy="3548401"/>
          </a:xfrm>
          <a:prstGeom prst="round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C22C9A2-9A13-DE4E-884D-40486F2DD68F}"/>
              </a:ext>
            </a:extLst>
          </p:cNvPr>
          <p:cNvSpPr/>
          <p:nvPr/>
        </p:nvSpPr>
        <p:spPr>
          <a:xfrm>
            <a:off x="759019" y="1836270"/>
            <a:ext cx="239533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OMG</a:t>
            </a: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A8FD1F89-BC03-A04F-8BFB-E367F6EC0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8032" y="1293519"/>
            <a:ext cx="3886200" cy="1577628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What are these?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Why are we hearing about them?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How can I address them?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2B34E95-8B2F-324A-903E-DFA98F13D91A}"/>
              </a:ext>
            </a:extLst>
          </p:cNvPr>
          <p:cNvSpPr/>
          <p:nvPr/>
        </p:nvSpPr>
        <p:spPr>
          <a:xfrm>
            <a:off x="5021141" y="4570785"/>
            <a:ext cx="777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CARTA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C830918-99B2-6846-8EE5-49756B2F3820}"/>
              </a:ext>
            </a:extLst>
          </p:cNvPr>
          <p:cNvSpPr/>
          <p:nvPr/>
        </p:nvSpPr>
        <p:spPr>
          <a:xfrm>
            <a:off x="6436573" y="4209207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CJIS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1BCAC24-0D01-B44F-AB49-8145F4A21134}"/>
              </a:ext>
            </a:extLst>
          </p:cNvPr>
          <p:cNvSpPr/>
          <p:nvPr/>
        </p:nvSpPr>
        <p:spPr>
          <a:xfrm>
            <a:off x="7992439" y="4145753"/>
            <a:ext cx="593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17348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  <p:bldP spid="12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D857400D-D1CF-1341-ABC8-7DC935F217C3}"/>
              </a:ext>
            </a:extLst>
          </p:cNvPr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3006546912"/>
              </p:ext>
            </p:extLst>
          </p:nvPr>
        </p:nvGraphicFramePr>
        <p:xfrm>
          <a:off x="514350" y="973998"/>
          <a:ext cx="8115300" cy="3566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8180">
                  <a:extLst>
                    <a:ext uri="{9D8B030D-6E8A-4147-A177-3AD203B41FA5}">
                      <a16:colId xmlns:a16="http://schemas.microsoft.com/office/drawing/2014/main" val="2742521056"/>
                    </a:ext>
                  </a:extLst>
                </a:gridCol>
                <a:gridCol w="5777120">
                  <a:extLst>
                    <a:ext uri="{9D8B030D-6E8A-4147-A177-3AD203B41FA5}">
                      <a16:colId xmlns:a16="http://schemas.microsoft.com/office/drawing/2014/main" val="2690913034"/>
                    </a:ext>
                  </a:extLst>
                </a:gridCol>
              </a:tblGrid>
              <a:tr h="4793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Identity Services Engine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SDA, policy enforcement, micro-segmentation, endpoint profiling &amp; posture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842707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AMP Everywhere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Advanced Malware Protection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833247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StealthWatch</a:t>
                      </a: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Traffic Analysis – Identify abnormal and known-bad traffic patterns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48152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Tetration</a:t>
                      </a:r>
                      <a:endParaRPr lang="en-US" sz="14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Data Center Policy, Application, policy and traffic analysis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958153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Cloudlock</a:t>
                      </a:r>
                      <a:endParaRPr lang="en-US" sz="14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Security for SAAS applications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52377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Cisco DNA-Center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Campus Segmentation w/ SDA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939379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APIC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Data center policy, ACI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97031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AnyConnect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Posture, dot1x, EAP-Chaining, </a:t>
                      </a:r>
                      <a:r>
                        <a:rPr lang="en-US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MACsec</a:t>
                      </a: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, Umbrella, NVM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76398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ThreatGrid</a:t>
                      </a:r>
                      <a:endParaRPr lang="en-US" sz="14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Threat research and response – endpoint security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781978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Encrypted Traffic Analytics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Malware detection in encrypted traffic without decryption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740653"/>
                  </a:ext>
                </a:extLst>
              </a:tr>
              <a:tr h="292036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Duo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Application access control with multi-factor authentication (</a:t>
                      </a:r>
                      <a:r>
                        <a:rPr lang="en-US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MfA</a:t>
                      </a:r>
                      <a:r>
                        <a:rPr lang="en-US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71764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3E5210F-6979-2C4C-AD2B-CB15D1FB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51489"/>
            <a:ext cx="8345488" cy="731837"/>
          </a:xfrm>
        </p:spPr>
        <p:txBody>
          <a:bodyPr/>
          <a:lstStyle/>
          <a:p>
            <a:r>
              <a:rPr lang="en-US" sz="2000" dirty="0"/>
              <a:t>Cisco products to meet:</a:t>
            </a:r>
            <a:br>
              <a:rPr lang="en-US" dirty="0"/>
            </a:br>
            <a:r>
              <a:rPr lang="en-US" dirty="0"/>
              <a:t>ZT, ZTX and CARTA</a:t>
            </a:r>
          </a:p>
        </p:txBody>
      </p:sp>
    </p:spTree>
    <p:extLst>
      <p:ext uri="{BB962C8B-B14F-4D97-AF65-F5344CB8AC3E}">
        <p14:creationId xmlns:p14="http://schemas.microsoft.com/office/powerpoint/2010/main" val="1564626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90C186C-6AD7-EA4D-A732-FDCD783004A8}"/>
              </a:ext>
            </a:extLst>
          </p:cNvPr>
          <p:cNvPicPr/>
          <p:nvPr/>
        </p:nvPicPr>
        <p:blipFill rotWithShape="1">
          <a:blip r:embed="rId2"/>
          <a:srcRect t="5060"/>
          <a:stretch/>
        </p:blipFill>
        <p:spPr bwMode="auto">
          <a:xfrm>
            <a:off x="148855" y="737261"/>
            <a:ext cx="8856921" cy="4406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788BB-44D4-2F47-BED8-3BF07BD6E20F}"/>
              </a:ext>
            </a:extLst>
          </p:cNvPr>
          <p:cNvSpPr txBox="1"/>
          <p:nvPr/>
        </p:nvSpPr>
        <p:spPr>
          <a:xfrm>
            <a:off x="421758" y="214041"/>
            <a:ext cx="71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cs typeface="CiscoSansTT Thin" charset="0"/>
              </a:rPr>
              <a:t>Continuous Diagnostics Mitigation (CDM)</a:t>
            </a:r>
          </a:p>
        </p:txBody>
      </p:sp>
    </p:spTree>
    <p:extLst>
      <p:ext uri="{BB962C8B-B14F-4D97-AF65-F5344CB8AC3E}">
        <p14:creationId xmlns:p14="http://schemas.microsoft.com/office/powerpoint/2010/main" val="3812962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8991C4-2528-B84F-8651-1A47F3A71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44846"/>
              </p:ext>
            </p:extLst>
          </p:nvPr>
        </p:nvGraphicFramePr>
        <p:xfrm>
          <a:off x="196823" y="1396218"/>
          <a:ext cx="8514269" cy="3645408"/>
        </p:xfrm>
        <a:graphic>
          <a:graphicData uri="http://schemas.openxmlformats.org/drawingml/2006/table">
            <a:tbl>
              <a:tblPr firstRow="1" bandRow="1">
                <a:noFill/>
                <a:tableStyleId>{0505E3EF-67EA-436B-97B2-0124C06EBD24}</a:tableStyleId>
              </a:tblPr>
              <a:tblGrid>
                <a:gridCol w="266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4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53008">
                <a:tc rowSpan="6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ID</a:t>
                      </a:r>
                    </a:p>
                  </a:txBody>
                  <a:tcPr marL="45720" marR="45720" marT="18288" marB="18288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Asset  Management</a:t>
                      </a:r>
                    </a:p>
                  </a:txBody>
                  <a:tcPr marL="45720" marR="45720" marT="18288" marB="18288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en-US" sz="7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Business environment</a:t>
                      </a:r>
                    </a:p>
                  </a:txBody>
                  <a:tcPr marL="45720" marR="45720" marT="18288" marB="18288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0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en-US" sz="7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Governance</a:t>
                      </a:r>
                    </a:p>
                  </a:txBody>
                  <a:tcPr marL="45720" marR="45720" marT="18288" marB="18288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en-US" sz="7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Risk Assessment</a:t>
                      </a:r>
                    </a:p>
                  </a:txBody>
                  <a:tcPr marL="45720" marR="45720" marT="18288" marB="18288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en-US" sz="7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Risk Management</a:t>
                      </a:r>
                    </a:p>
                  </a:txBody>
                  <a:tcPr marL="45720" marR="45720" marT="18288" marB="18288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en-US" sz="700" b="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Supply Chain</a:t>
                      </a:r>
                    </a:p>
                  </a:txBody>
                  <a:tcPr marL="45720" marR="45720" marT="18288" marB="18288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Cisco Security and Trust Organization (S&amp;TO)</a:t>
                      </a:r>
                    </a:p>
                  </a:txBody>
                  <a:tcPr marL="45720" marR="45720" marT="18288" marB="1828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008">
                <a:tc rowSpan="6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PR</a:t>
                      </a:r>
                    </a:p>
                  </a:txBody>
                  <a:tcPr marL="45720" marR="45720" marT="18288" marB="18288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Access Control</a:t>
                      </a:r>
                    </a:p>
                  </a:txBody>
                  <a:tcPr marL="45720" marR="45720" marT="18288" marB="18288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rgbClr val="3D1D57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Awareness Training</a:t>
                      </a:r>
                    </a:p>
                  </a:txBody>
                  <a:tcPr marL="45720" marR="45720" marT="18288" marB="18288">
                    <a:solidFill>
                      <a:srgbClr val="7030A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rgbClr val="3D1D57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Data Security</a:t>
                      </a:r>
                    </a:p>
                  </a:txBody>
                  <a:tcPr marL="45720" marR="45720" marT="18288" marB="18288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rgbClr val="3D1D57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Info Protection Process</a:t>
                      </a:r>
                    </a:p>
                  </a:txBody>
                  <a:tcPr marL="45720" marR="45720" marT="18288" marB="18288">
                    <a:solidFill>
                      <a:srgbClr val="7030A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rgbClr val="3D1D57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err="1">
                          <a:solidFill>
                            <a:schemeClr val="bg2"/>
                          </a:solidFill>
                        </a:rPr>
                        <a:t>Maintanence</a:t>
                      </a:r>
                      <a:endParaRPr lang="en-US" sz="700" b="0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rgbClr val="3D1D57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Protective Technology</a:t>
                      </a:r>
                    </a:p>
                  </a:txBody>
                  <a:tcPr marL="45720" marR="45720" marT="18288" marB="18288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008">
                <a:tc rowSpan="3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0D0D0D"/>
                          </a:solidFill>
                        </a:rPr>
                        <a:t>DE</a:t>
                      </a:r>
                    </a:p>
                  </a:txBody>
                  <a:tcPr marL="45720" marR="45720" marT="18288" marB="18288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rgbClr val="0D0D0D"/>
                          </a:solidFill>
                        </a:rPr>
                        <a:t>Anomalies and Events</a:t>
                      </a:r>
                    </a:p>
                  </a:txBody>
                  <a:tcPr marL="45720" marR="45720" marT="18288" marB="1828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rgbClr val="0D0D0D"/>
                          </a:solidFill>
                        </a:rPr>
                        <a:t>Continuous Monitoring</a:t>
                      </a:r>
                    </a:p>
                  </a:txBody>
                  <a:tcPr marL="45720" marR="45720" marT="18288" marB="1828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rgbClr val="0D0D0D"/>
                          </a:solidFill>
                        </a:rPr>
                        <a:t>Detection Process</a:t>
                      </a:r>
                    </a:p>
                  </a:txBody>
                  <a:tcPr marL="45720" marR="45720" marT="18288" marB="18288">
                    <a:solidFill>
                      <a:srgbClr val="FFFF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008">
                <a:tc rowSpan="5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RS</a:t>
                      </a:r>
                    </a:p>
                  </a:txBody>
                  <a:tcPr marL="45720" marR="45720" marT="18288" marB="1828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Response Planning</a:t>
                      </a:r>
                    </a:p>
                  </a:txBody>
                  <a:tcPr marL="45720" marR="45720" marT="18288" marB="18288">
                    <a:solidFill>
                      <a:srgbClr val="FF0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Communications</a:t>
                      </a:r>
                    </a:p>
                  </a:txBody>
                  <a:tcPr marL="45720" marR="45720" marT="18288" marB="18288">
                    <a:solidFill>
                      <a:srgbClr val="FF0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Analysis</a:t>
                      </a:r>
                    </a:p>
                  </a:txBody>
                  <a:tcPr marL="45720" marR="45720" marT="18288" marB="182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Mitigation</a:t>
                      </a:r>
                    </a:p>
                  </a:txBody>
                  <a:tcPr marL="45720" marR="45720" marT="18288" marB="182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Improvements</a:t>
                      </a:r>
                    </a:p>
                  </a:txBody>
                  <a:tcPr marL="45720" marR="45720" marT="18288" marB="18288">
                    <a:solidFill>
                      <a:srgbClr val="FF0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008">
                <a:tc rowSpan="3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2"/>
                          </a:solidFill>
                        </a:rPr>
                        <a:t>RC</a:t>
                      </a:r>
                    </a:p>
                  </a:txBody>
                  <a:tcPr marL="45720" marR="45720" marT="18288" marB="18288" anchor="ctr">
                    <a:solidFill>
                      <a:srgbClr val="0085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Recovery Planning</a:t>
                      </a:r>
                    </a:p>
                  </a:txBody>
                  <a:tcPr marL="45720" marR="45720" marT="18288" marB="18288">
                    <a:solidFill>
                      <a:srgbClr val="008516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008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Improvements</a:t>
                      </a:r>
                    </a:p>
                  </a:txBody>
                  <a:tcPr marL="45720" marR="45720" marT="18288" marB="18288">
                    <a:solidFill>
                      <a:srgbClr val="008516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5411">
                <a:tc v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bg2"/>
                          </a:solidFill>
                        </a:rPr>
                        <a:t>Communications</a:t>
                      </a:r>
                    </a:p>
                  </a:txBody>
                  <a:tcPr marL="45720" marR="45720" marT="18288" marB="18288">
                    <a:solidFill>
                      <a:srgbClr val="008516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D0D0D"/>
                          </a:solidFill>
                        </a:rPr>
                        <a:t>Non-technical</a:t>
                      </a:r>
                      <a:r>
                        <a:rPr lang="en-US" sz="800" b="0" baseline="0" dirty="0">
                          <a:solidFill>
                            <a:srgbClr val="0D0D0D"/>
                          </a:solidFill>
                        </a:rPr>
                        <a:t> control area</a:t>
                      </a:r>
                      <a:endParaRPr lang="en-US" sz="800" b="1" dirty="0">
                        <a:solidFill>
                          <a:srgbClr val="0D0D0D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Isosceles Triangle 3">
            <a:extLst>
              <a:ext uri="{FF2B5EF4-FFF2-40B4-BE49-F238E27FC236}">
                <a16:creationId xmlns:a16="http://schemas.microsoft.com/office/drawing/2014/main" id="{9B25083B-2094-9048-94B3-62F94388AAD9}"/>
              </a:ext>
            </a:extLst>
          </p:cNvPr>
          <p:cNvSpPr/>
          <p:nvPr/>
        </p:nvSpPr>
        <p:spPr>
          <a:xfrm>
            <a:off x="1527473" y="583550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CEC5767-C18A-4544-8ECA-F5DB14452398}"/>
              </a:ext>
            </a:extLst>
          </p:cNvPr>
          <p:cNvSpPr/>
          <p:nvPr/>
        </p:nvSpPr>
        <p:spPr>
          <a:xfrm>
            <a:off x="2065639" y="578785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5" name="Isosceles Triangle 3">
            <a:extLst>
              <a:ext uri="{FF2B5EF4-FFF2-40B4-BE49-F238E27FC236}">
                <a16:creationId xmlns:a16="http://schemas.microsoft.com/office/drawing/2014/main" id="{37857806-FE36-0743-B57E-EE8877706AC5}"/>
              </a:ext>
            </a:extLst>
          </p:cNvPr>
          <p:cNvSpPr/>
          <p:nvPr/>
        </p:nvSpPr>
        <p:spPr>
          <a:xfrm>
            <a:off x="2608567" y="578785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6" name="Isosceles Triangle 3">
            <a:extLst>
              <a:ext uri="{FF2B5EF4-FFF2-40B4-BE49-F238E27FC236}">
                <a16:creationId xmlns:a16="http://schemas.microsoft.com/office/drawing/2014/main" id="{13BC19E3-14A1-384D-8E66-4F06C1053FB1}"/>
              </a:ext>
            </a:extLst>
          </p:cNvPr>
          <p:cNvSpPr/>
          <p:nvPr/>
        </p:nvSpPr>
        <p:spPr>
          <a:xfrm>
            <a:off x="3168165" y="574020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3241D217-A5E8-4040-AFE6-35204E35815F}"/>
              </a:ext>
            </a:extLst>
          </p:cNvPr>
          <p:cNvSpPr/>
          <p:nvPr/>
        </p:nvSpPr>
        <p:spPr>
          <a:xfrm>
            <a:off x="3722998" y="571639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8" name="Isosceles Triangle 3">
            <a:extLst>
              <a:ext uri="{FF2B5EF4-FFF2-40B4-BE49-F238E27FC236}">
                <a16:creationId xmlns:a16="http://schemas.microsoft.com/office/drawing/2014/main" id="{624486B4-5ED9-844C-B6F6-03E7801DB607}"/>
              </a:ext>
            </a:extLst>
          </p:cNvPr>
          <p:cNvSpPr/>
          <p:nvPr/>
        </p:nvSpPr>
        <p:spPr>
          <a:xfrm>
            <a:off x="4282596" y="566874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9" name="Isosceles Triangle 3">
            <a:extLst>
              <a:ext uri="{FF2B5EF4-FFF2-40B4-BE49-F238E27FC236}">
                <a16:creationId xmlns:a16="http://schemas.microsoft.com/office/drawing/2014/main" id="{634F8F12-B75F-054C-98D7-EF359F651C51}"/>
              </a:ext>
            </a:extLst>
          </p:cNvPr>
          <p:cNvSpPr/>
          <p:nvPr/>
        </p:nvSpPr>
        <p:spPr>
          <a:xfrm>
            <a:off x="4839812" y="566874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10" name="Isosceles Triangle 3">
            <a:extLst>
              <a:ext uri="{FF2B5EF4-FFF2-40B4-BE49-F238E27FC236}">
                <a16:creationId xmlns:a16="http://schemas.microsoft.com/office/drawing/2014/main" id="{034E2565-EB9A-AE41-ACC9-804C07145164}"/>
              </a:ext>
            </a:extLst>
          </p:cNvPr>
          <p:cNvSpPr/>
          <p:nvPr/>
        </p:nvSpPr>
        <p:spPr>
          <a:xfrm>
            <a:off x="5399410" y="569253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EF76A-F779-7647-A542-D91FECF5678B}"/>
              </a:ext>
            </a:extLst>
          </p:cNvPr>
          <p:cNvSpPr txBox="1"/>
          <p:nvPr/>
        </p:nvSpPr>
        <p:spPr>
          <a:xfrm rot="19139208">
            <a:off x="1617336" y="856571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AMP/Threat Grid</a:t>
            </a:r>
          </a:p>
        </p:txBody>
      </p:sp>
      <p:sp>
        <p:nvSpPr>
          <p:cNvPr id="12" name="Isosceles Triangle 3">
            <a:extLst>
              <a:ext uri="{FF2B5EF4-FFF2-40B4-BE49-F238E27FC236}">
                <a16:creationId xmlns:a16="http://schemas.microsoft.com/office/drawing/2014/main" id="{61F575DA-657E-E449-BF09-545BD75A93A8}"/>
              </a:ext>
            </a:extLst>
          </p:cNvPr>
          <p:cNvSpPr/>
          <p:nvPr/>
        </p:nvSpPr>
        <p:spPr>
          <a:xfrm>
            <a:off x="5959002" y="565461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D36908-29E3-A848-BD9D-4BF2B5CB4087}"/>
              </a:ext>
            </a:extLst>
          </p:cNvPr>
          <p:cNvSpPr txBox="1"/>
          <p:nvPr/>
        </p:nvSpPr>
        <p:spPr>
          <a:xfrm rot="19139208">
            <a:off x="2155505" y="844659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Stealthwatch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40655F-8AB1-8D4A-87A0-6AC0AC10BD81}"/>
              </a:ext>
            </a:extLst>
          </p:cNvPr>
          <p:cNvSpPr txBox="1"/>
          <p:nvPr/>
        </p:nvSpPr>
        <p:spPr>
          <a:xfrm rot="19139208">
            <a:off x="2707963" y="847040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Cloudlock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07543-66EC-464C-A825-ED80195E0FE6}"/>
              </a:ext>
            </a:extLst>
          </p:cNvPr>
          <p:cNvSpPr txBox="1"/>
          <p:nvPr/>
        </p:nvSpPr>
        <p:spPr>
          <a:xfrm rot="19139208">
            <a:off x="3267563" y="856562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Web/Email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25789E-FBCE-6846-A13D-9698689C52D1}"/>
              </a:ext>
            </a:extLst>
          </p:cNvPr>
          <p:cNvSpPr txBox="1"/>
          <p:nvPr/>
        </p:nvSpPr>
        <p:spPr>
          <a:xfrm rot="19139208">
            <a:off x="3837924" y="808074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Cognitive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5F9F5-E09A-5F4F-99F4-7DACE96619FA}"/>
              </a:ext>
            </a:extLst>
          </p:cNvPr>
          <p:cNvSpPr txBox="1"/>
          <p:nvPr/>
        </p:nvSpPr>
        <p:spPr>
          <a:xfrm rot="19139208">
            <a:off x="4383512" y="822362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Umbrella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1B52C4-6CF9-F246-BAF0-ACE83103FADA}"/>
              </a:ext>
            </a:extLst>
          </p:cNvPr>
          <p:cNvSpPr txBox="1"/>
          <p:nvPr/>
        </p:nvSpPr>
        <p:spPr>
          <a:xfrm rot="19139208">
            <a:off x="4950286" y="811193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Firepower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C24D1-AE5F-0843-89BE-08487C629039}"/>
              </a:ext>
            </a:extLst>
          </p:cNvPr>
          <p:cNvSpPr txBox="1"/>
          <p:nvPr/>
        </p:nvSpPr>
        <p:spPr>
          <a:xfrm rot="19139208">
            <a:off x="5530109" y="800023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ISE &amp; Duo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B57E4-5071-ED4A-A6D8-A1047D62A09B}"/>
              </a:ext>
            </a:extLst>
          </p:cNvPr>
          <p:cNvSpPr txBox="1"/>
          <p:nvPr/>
        </p:nvSpPr>
        <p:spPr>
          <a:xfrm rot="19139208">
            <a:off x="6048864" y="829049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TrustSec</a:t>
            </a:r>
          </a:p>
        </p:txBody>
      </p:sp>
      <p:sp>
        <p:nvSpPr>
          <p:cNvPr id="21" name="Isosceles Triangle 3">
            <a:extLst>
              <a:ext uri="{FF2B5EF4-FFF2-40B4-BE49-F238E27FC236}">
                <a16:creationId xmlns:a16="http://schemas.microsoft.com/office/drawing/2014/main" id="{28357290-F944-DD4E-A152-898534ABC762}"/>
              </a:ext>
            </a:extLst>
          </p:cNvPr>
          <p:cNvSpPr/>
          <p:nvPr/>
        </p:nvSpPr>
        <p:spPr>
          <a:xfrm>
            <a:off x="6518602" y="560695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096734-AF27-5740-B64B-7D1204C33B7C}"/>
              </a:ext>
            </a:extLst>
          </p:cNvPr>
          <p:cNvSpPr txBox="1"/>
          <p:nvPr/>
        </p:nvSpPr>
        <p:spPr>
          <a:xfrm rot="19087730">
            <a:off x="6622752" y="809995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AnyConnect</a:t>
            </a:r>
          </a:p>
        </p:txBody>
      </p:sp>
      <p:sp>
        <p:nvSpPr>
          <p:cNvPr id="23" name="Isosceles Triangle 3">
            <a:extLst>
              <a:ext uri="{FF2B5EF4-FFF2-40B4-BE49-F238E27FC236}">
                <a16:creationId xmlns:a16="http://schemas.microsoft.com/office/drawing/2014/main" id="{E8BF0882-95CF-2145-BC8D-20AD8220768B}"/>
              </a:ext>
            </a:extLst>
          </p:cNvPr>
          <p:cNvSpPr/>
          <p:nvPr/>
        </p:nvSpPr>
        <p:spPr>
          <a:xfrm>
            <a:off x="7084835" y="561626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47964027-F7F2-7A49-9101-1F005A1F91DE}"/>
              </a:ext>
            </a:extLst>
          </p:cNvPr>
          <p:cNvSpPr/>
          <p:nvPr/>
        </p:nvSpPr>
        <p:spPr>
          <a:xfrm>
            <a:off x="7647240" y="555929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25" name="Isosceles Triangle 3">
            <a:extLst>
              <a:ext uri="{FF2B5EF4-FFF2-40B4-BE49-F238E27FC236}">
                <a16:creationId xmlns:a16="http://schemas.microsoft.com/office/drawing/2014/main" id="{32C98378-A4D3-AF42-8442-FBFA902E4B6D}"/>
              </a:ext>
            </a:extLst>
          </p:cNvPr>
          <p:cNvSpPr/>
          <p:nvPr/>
        </p:nvSpPr>
        <p:spPr>
          <a:xfrm>
            <a:off x="8228272" y="550232"/>
            <a:ext cx="1412079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B3C70F-60EE-4F41-8787-D49E1B9B153F}"/>
              </a:ext>
            </a:extLst>
          </p:cNvPr>
          <p:cNvSpPr txBox="1"/>
          <p:nvPr/>
        </p:nvSpPr>
        <p:spPr>
          <a:xfrm rot="19087730">
            <a:off x="7190221" y="806588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Advisory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B8866D-B1DC-2F4B-8E2B-24D8D53147AA}"/>
              </a:ext>
            </a:extLst>
          </p:cNvPr>
          <p:cNvSpPr txBox="1"/>
          <p:nvPr/>
        </p:nvSpPr>
        <p:spPr>
          <a:xfrm rot="19087730">
            <a:off x="7764106" y="801823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Implementation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C2E8A9-3A0E-1044-AE07-F25B084C753F}"/>
              </a:ext>
            </a:extLst>
          </p:cNvPr>
          <p:cNvSpPr txBox="1"/>
          <p:nvPr/>
        </p:nvSpPr>
        <p:spPr>
          <a:xfrm rot="19087730">
            <a:off x="8342447" y="783550"/>
            <a:ext cx="1232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Managed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33AA49-B770-DA44-8B2A-71F5A0F9D989}"/>
              </a:ext>
            </a:extLst>
          </p:cNvPr>
          <p:cNvSpPr/>
          <p:nvPr/>
        </p:nvSpPr>
        <p:spPr>
          <a:xfrm>
            <a:off x="26069" y="116547"/>
            <a:ext cx="353622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863" defTabSz="684213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latin typeface="+mj-lt"/>
                <a:cs typeface="CiscoSansTT Thin" charset="0"/>
              </a:rPr>
              <a:t>NIST CSF Alignment</a:t>
            </a:r>
          </a:p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Cisco Security Products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2462CC-114B-384B-B55C-2B80E763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3" y="865443"/>
            <a:ext cx="823432" cy="4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01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532839" y="207518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149746" y="206504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69894" y="206504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93450" y="207209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22074" y="207209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13530" y="207209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87326" y="207767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57913" y="207518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022146" y="207518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658946" y="208232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9865" y="207219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Access Control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49769" y="207192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AC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4532839" y="221495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5149746" y="220482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769894" y="220482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393450" y="221186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7022074" y="221186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913530" y="221186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3287326" y="221744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2657913" y="221495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2022146" y="221495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7658946" y="222209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89865" y="221196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Awareness/Training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249769" y="221169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AT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4532839" y="235687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149746" y="23467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769894" y="23467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6393450" y="235378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022074" y="235378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3913530" y="235378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3287326" y="235936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2657913" y="235687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2022146" y="235687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7658946" y="236402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689865" y="235388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Audit/Accountability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249769" y="235362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AU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4532839" y="2496651"/>
            <a:ext cx="568064" cy="1097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5149746" y="2486518"/>
            <a:ext cx="568064" cy="1097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5769894" y="248651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393450" y="24935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7022074" y="24935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913530" y="24935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287326" y="24991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657913" y="24966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2022146" y="24966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658946" y="250379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89865" y="249366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Security Assessment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249769" y="249339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CA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4532839" y="264037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5149746" y="26302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5769894" y="26302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393450" y="263728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7022074" y="263728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3913530" y="263728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3287326" y="264286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2657913" y="264037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2022146" y="264037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658946" y="264752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689865" y="263738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Configuration </a:t>
            </a:r>
            <a:r>
              <a:rPr lang="en-US" sz="800" dirty="0" err="1">
                <a:solidFill>
                  <a:schemeClr val="bg2"/>
                </a:solidFill>
              </a:rPr>
              <a:t>Mgmt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249769" y="263712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CM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4532839" y="27801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5149746" y="277001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5769894" y="277001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393450" y="27770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022074" y="27770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3913530" y="27770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3287326" y="27826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2657913" y="27801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2022146" y="27801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7658946" y="278729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689865" y="277716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Contingency Planning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249769" y="277689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CP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4532839" y="292207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5149746" y="291194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5769894" y="291193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6393450" y="291898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7022074" y="291898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3913530" y="291898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3287326" y="292456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2657913" y="292207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2022146" y="292207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7658946" y="292921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689865" y="291908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Identification/</a:t>
            </a:r>
            <a:r>
              <a:rPr lang="en-US" sz="800" dirty="0" err="1">
                <a:solidFill>
                  <a:schemeClr val="bg2"/>
                </a:solidFill>
              </a:rPr>
              <a:t>AuthN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249769" y="291881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IA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4532839" y="306184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5149746" y="305171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769894" y="305171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6393450" y="305875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7022074" y="305875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3913530" y="305875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3287326" y="306433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2657913" y="306184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2022146" y="306184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7658946" y="30689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689865" y="305885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Incident Response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249769" y="305859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IR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4532839" y="319916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5149746" y="318903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5769894" y="318903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6393450" y="319607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7022074" y="319607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3913530" y="319607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3287326" y="320166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2657913" y="319916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2022146" y="319916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7658946" y="320631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689865" y="319618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Maintenance</a:t>
            </a:r>
          </a:p>
        </p:txBody>
      </p:sp>
      <p:sp>
        <p:nvSpPr>
          <p:cNvPr id="282" name="Rectangle 281"/>
          <p:cNvSpPr/>
          <p:nvPr/>
        </p:nvSpPr>
        <p:spPr>
          <a:xfrm>
            <a:off x="249769" y="319591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MA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4532839" y="333894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5149746" y="332881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5769894" y="332880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6393450" y="333585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7022074" y="333585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3913530" y="333585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287326" y="334143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2657913" y="333894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2022146" y="333894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7658946" y="334608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689865" y="333595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Media Protection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249769" y="333568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MP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4532839" y="34808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149746" y="347073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5769894" y="347073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6393450" y="34777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7022074" y="34777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3913530" y="34777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3287326" y="348335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2657913" y="34808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2022146" y="34808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7658946" y="348800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689865" y="347787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Physical Environment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249769" y="347760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PE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4532839" y="362063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5149746" y="361050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769894" y="36105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6393450" y="361754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7022074" y="361754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3913530" y="361754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3287326" y="362313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2657913" y="362063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2022146" y="362063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7658946" y="362778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689865" y="361765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Planning</a:t>
            </a:r>
          </a:p>
        </p:txBody>
      </p:sp>
      <p:sp>
        <p:nvSpPr>
          <p:cNvPr id="318" name="Rectangle 317"/>
          <p:cNvSpPr/>
          <p:nvPr/>
        </p:nvSpPr>
        <p:spPr>
          <a:xfrm>
            <a:off x="249769" y="361738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PL</a:t>
            </a:r>
          </a:p>
        </p:txBody>
      </p:sp>
      <p:sp>
        <p:nvSpPr>
          <p:cNvPr id="319" name="Rectangle 318"/>
          <p:cNvSpPr/>
          <p:nvPr/>
        </p:nvSpPr>
        <p:spPr>
          <a:xfrm>
            <a:off x="4532839" y="37643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5149746" y="375423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5769894" y="375423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6393450" y="37612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7022074" y="37612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3913530" y="37612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3287326" y="376685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2657913" y="37643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2022146" y="37643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7658946" y="377150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689865" y="376137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Personnel Security</a:t>
            </a:r>
          </a:p>
        </p:txBody>
      </p:sp>
      <p:sp>
        <p:nvSpPr>
          <p:cNvPr id="330" name="Rectangle 329"/>
          <p:cNvSpPr/>
          <p:nvPr/>
        </p:nvSpPr>
        <p:spPr>
          <a:xfrm>
            <a:off x="249769" y="376110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PS</a:t>
            </a:r>
          </a:p>
        </p:txBody>
      </p:sp>
      <p:sp>
        <p:nvSpPr>
          <p:cNvPr id="331" name="Rectangle 330"/>
          <p:cNvSpPr/>
          <p:nvPr/>
        </p:nvSpPr>
        <p:spPr>
          <a:xfrm>
            <a:off x="4532839" y="390413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2" name="Rectangle 331"/>
          <p:cNvSpPr/>
          <p:nvPr/>
        </p:nvSpPr>
        <p:spPr>
          <a:xfrm>
            <a:off x="5149746" y="389400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3" name="Rectangle 332"/>
          <p:cNvSpPr/>
          <p:nvPr/>
        </p:nvSpPr>
        <p:spPr>
          <a:xfrm>
            <a:off x="5769894" y="38940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6393450" y="390104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7022074" y="390104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3913530" y="390104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3287326" y="390663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2657913" y="390413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2022146" y="390413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7658946" y="391128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689865" y="390115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Risk Assessment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249769" y="390088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RA</a:t>
            </a:r>
          </a:p>
        </p:txBody>
      </p:sp>
      <p:sp>
        <p:nvSpPr>
          <p:cNvPr id="343" name="Rectangle 342"/>
          <p:cNvSpPr/>
          <p:nvPr/>
        </p:nvSpPr>
        <p:spPr>
          <a:xfrm>
            <a:off x="4532839" y="404606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5149746" y="403592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5" name="Rectangle 344"/>
          <p:cNvSpPr/>
          <p:nvPr/>
        </p:nvSpPr>
        <p:spPr>
          <a:xfrm>
            <a:off x="5769894" y="403592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6393450" y="404297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7" name="Rectangle 346"/>
          <p:cNvSpPr/>
          <p:nvPr/>
        </p:nvSpPr>
        <p:spPr>
          <a:xfrm>
            <a:off x="7022074" y="404297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3913530" y="404297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>
            <a:off x="3287326" y="404855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0" name="Rectangle 349"/>
          <p:cNvSpPr/>
          <p:nvPr/>
        </p:nvSpPr>
        <p:spPr>
          <a:xfrm>
            <a:off x="2657913" y="404606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1" name="Rectangle 350"/>
          <p:cNvSpPr/>
          <p:nvPr/>
        </p:nvSpPr>
        <p:spPr>
          <a:xfrm>
            <a:off x="2022146" y="404606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2" name="Rectangle 351"/>
          <p:cNvSpPr/>
          <p:nvPr/>
        </p:nvSpPr>
        <p:spPr>
          <a:xfrm>
            <a:off x="7658946" y="40532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689865" y="404307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System Acquisition</a:t>
            </a:r>
          </a:p>
        </p:txBody>
      </p:sp>
      <p:sp>
        <p:nvSpPr>
          <p:cNvPr id="354" name="Rectangle 353"/>
          <p:cNvSpPr/>
          <p:nvPr/>
        </p:nvSpPr>
        <p:spPr>
          <a:xfrm>
            <a:off x="249769" y="404280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SA</a:t>
            </a:r>
          </a:p>
        </p:txBody>
      </p:sp>
      <p:sp>
        <p:nvSpPr>
          <p:cNvPr id="355" name="Rectangle 354"/>
          <p:cNvSpPr/>
          <p:nvPr/>
        </p:nvSpPr>
        <p:spPr>
          <a:xfrm>
            <a:off x="4532839" y="418583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5149746" y="417570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5769894" y="417570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8" name="Rectangle 357"/>
          <p:cNvSpPr/>
          <p:nvPr/>
        </p:nvSpPr>
        <p:spPr>
          <a:xfrm>
            <a:off x="6393450" y="41827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7022074" y="41827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0" name="Rectangle 359"/>
          <p:cNvSpPr/>
          <p:nvPr/>
        </p:nvSpPr>
        <p:spPr>
          <a:xfrm>
            <a:off x="3913530" y="41827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3287326" y="418832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2657913" y="418583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3" name="Rectangle 362"/>
          <p:cNvSpPr/>
          <p:nvPr/>
        </p:nvSpPr>
        <p:spPr>
          <a:xfrm>
            <a:off x="2022146" y="418583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4" name="Rectangle 363"/>
          <p:cNvSpPr/>
          <p:nvPr/>
        </p:nvSpPr>
        <p:spPr>
          <a:xfrm>
            <a:off x="7658946" y="419297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5" name="Rectangle 364"/>
          <p:cNvSpPr/>
          <p:nvPr/>
        </p:nvSpPr>
        <p:spPr>
          <a:xfrm>
            <a:off x="689865" y="418284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Sys/</a:t>
            </a:r>
            <a:r>
              <a:rPr lang="en-US" sz="800" dirty="0" err="1">
                <a:solidFill>
                  <a:schemeClr val="bg2"/>
                </a:solidFill>
              </a:rPr>
              <a:t>Comm</a:t>
            </a:r>
            <a:r>
              <a:rPr lang="en-US" sz="800" dirty="0">
                <a:solidFill>
                  <a:schemeClr val="bg2"/>
                </a:solidFill>
              </a:rPr>
              <a:t> Protection</a:t>
            </a:r>
          </a:p>
        </p:txBody>
      </p:sp>
      <p:sp>
        <p:nvSpPr>
          <p:cNvPr id="366" name="Rectangle 365"/>
          <p:cNvSpPr/>
          <p:nvPr/>
        </p:nvSpPr>
        <p:spPr>
          <a:xfrm>
            <a:off x="249769" y="418257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SC</a:t>
            </a:r>
          </a:p>
        </p:txBody>
      </p:sp>
      <p:sp>
        <p:nvSpPr>
          <p:cNvPr id="367" name="Rectangle 366"/>
          <p:cNvSpPr/>
          <p:nvPr/>
        </p:nvSpPr>
        <p:spPr>
          <a:xfrm>
            <a:off x="4532839" y="432175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5149746" y="431161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69" name="Rectangle 368"/>
          <p:cNvSpPr/>
          <p:nvPr/>
        </p:nvSpPr>
        <p:spPr>
          <a:xfrm>
            <a:off x="5769894" y="43116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0" name="Rectangle 369"/>
          <p:cNvSpPr/>
          <p:nvPr/>
        </p:nvSpPr>
        <p:spPr>
          <a:xfrm>
            <a:off x="6393450" y="431866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1" name="Rectangle 370"/>
          <p:cNvSpPr/>
          <p:nvPr/>
        </p:nvSpPr>
        <p:spPr>
          <a:xfrm>
            <a:off x="7022074" y="431866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2" name="Rectangle 371"/>
          <p:cNvSpPr/>
          <p:nvPr/>
        </p:nvSpPr>
        <p:spPr>
          <a:xfrm>
            <a:off x="3913530" y="431866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3" name="Rectangle 372"/>
          <p:cNvSpPr/>
          <p:nvPr/>
        </p:nvSpPr>
        <p:spPr>
          <a:xfrm>
            <a:off x="3287326" y="43242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2657913" y="432175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2022146" y="432175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6" name="Rectangle 375"/>
          <p:cNvSpPr/>
          <p:nvPr/>
        </p:nvSpPr>
        <p:spPr>
          <a:xfrm>
            <a:off x="7658946" y="432889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689865" y="4318764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Sys/Info Integrity</a:t>
            </a:r>
          </a:p>
        </p:txBody>
      </p:sp>
      <p:sp>
        <p:nvSpPr>
          <p:cNvPr id="378" name="Rectangle 377"/>
          <p:cNvSpPr/>
          <p:nvPr/>
        </p:nvSpPr>
        <p:spPr>
          <a:xfrm>
            <a:off x="249769" y="4318496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SI</a:t>
            </a:r>
          </a:p>
        </p:txBody>
      </p:sp>
      <p:sp>
        <p:nvSpPr>
          <p:cNvPr id="379" name="Rectangle 378"/>
          <p:cNvSpPr/>
          <p:nvPr/>
        </p:nvSpPr>
        <p:spPr>
          <a:xfrm>
            <a:off x="4532839" y="446152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0" name="Rectangle 379"/>
          <p:cNvSpPr/>
          <p:nvPr/>
        </p:nvSpPr>
        <p:spPr>
          <a:xfrm>
            <a:off x="5149746" y="445139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1" name="Rectangle 380"/>
          <p:cNvSpPr/>
          <p:nvPr/>
        </p:nvSpPr>
        <p:spPr>
          <a:xfrm>
            <a:off x="5769894" y="445139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6393450" y="445843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3" name="Rectangle 382"/>
          <p:cNvSpPr/>
          <p:nvPr/>
        </p:nvSpPr>
        <p:spPr>
          <a:xfrm>
            <a:off x="7022074" y="445843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4" name="Rectangle 383"/>
          <p:cNvSpPr/>
          <p:nvPr/>
        </p:nvSpPr>
        <p:spPr>
          <a:xfrm>
            <a:off x="3913530" y="445843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3287326" y="44640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6" name="Rectangle 385"/>
          <p:cNvSpPr/>
          <p:nvPr/>
        </p:nvSpPr>
        <p:spPr>
          <a:xfrm>
            <a:off x="2657913" y="446152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7" name="Rectangle 386"/>
          <p:cNvSpPr/>
          <p:nvPr/>
        </p:nvSpPr>
        <p:spPr>
          <a:xfrm>
            <a:off x="2022146" y="446152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8" name="Rectangle 387"/>
          <p:cNvSpPr/>
          <p:nvPr/>
        </p:nvSpPr>
        <p:spPr>
          <a:xfrm>
            <a:off x="7658946" y="446867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89" name="Rectangle 388"/>
          <p:cNvSpPr/>
          <p:nvPr/>
        </p:nvSpPr>
        <p:spPr>
          <a:xfrm>
            <a:off x="689865" y="4458538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Program Management</a:t>
            </a:r>
          </a:p>
        </p:txBody>
      </p:sp>
      <p:sp>
        <p:nvSpPr>
          <p:cNvPr id="390" name="Rectangle 389"/>
          <p:cNvSpPr/>
          <p:nvPr/>
        </p:nvSpPr>
        <p:spPr>
          <a:xfrm>
            <a:off x="249769" y="4458270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</a:rPr>
              <a:t>PM</a:t>
            </a:r>
          </a:p>
        </p:txBody>
      </p:sp>
      <p:sp>
        <p:nvSpPr>
          <p:cNvPr id="391" name="Isosceles Triangle 3"/>
          <p:cNvSpPr/>
          <p:nvPr/>
        </p:nvSpPr>
        <p:spPr>
          <a:xfrm>
            <a:off x="2038511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2" name="Isosceles Triangle 3"/>
          <p:cNvSpPr/>
          <p:nvPr/>
        </p:nvSpPr>
        <p:spPr>
          <a:xfrm>
            <a:off x="2674278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3" name="Isosceles Triangle 3"/>
          <p:cNvSpPr/>
          <p:nvPr/>
        </p:nvSpPr>
        <p:spPr>
          <a:xfrm>
            <a:off x="3302899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4" name="Isosceles Triangle 3"/>
          <p:cNvSpPr/>
          <p:nvPr/>
        </p:nvSpPr>
        <p:spPr>
          <a:xfrm>
            <a:off x="3917233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5" name="Isosceles Triangle 3"/>
          <p:cNvSpPr/>
          <p:nvPr/>
        </p:nvSpPr>
        <p:spPr>
          <a:xfrm>
            <a:off x="4538713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6" name="Isosceles Triangle 3"/>
          <p:cNvSpPr/>
          <p:nvPr/>
        </p:nvSpPr>
        <p:spPr>
          <a:xfrm>
            <a:off x="5160191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7" name="Isosceles Triangle 3"/>
          <p:cNvSpPr/>
          <p:nvPr/>
        </p:nvSpPr>
        <p:spPr>
          <a:xfrm>
            <a:off x="5781669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8" name="Isosceles Triangle 3"/>
          <p:cNvSpPr/>
          <p:nvPr/>
        </p:nvSpPr>
        <p:spPr>
          <a:xfrm>
            <a:off x="6410291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9" name="Isosceles Triangle 3"/>
          <p:cNvSpPr/>
          <p:nvPr/>
        </p:nvSpPr>
        <p:spPr>
          <a:xfrm>
            <a:off x="7031769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400" name="Isosceles Triangle 3"/>
          <p:cNvSpPr/>
          <p:nvPr/>
        </p:nvSpPr>
        <p:spPr>
          <a:xfrm>
            <a:off x="7638958" y="123224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 rot="19288891">
            <a:off x="2200988" y="154399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AMP/Threat Grid</a:t>
            </a:r>
          </a:p>
        </p:txBody>
      </p:sp>
      <p:sp>
        <p:nvSpPr>
          <p:cNvPr id="411" name="TextBox 410"/>
          <p:cNvSpPr txBox="1"/>
          <p:nvPr/>
        </p:nvSpPr>
        <p:spPr>
          <a:xfrm rot="19288891">
            <a:off x="2817475" y="1549589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Stealthwatch</a:t>
            </a:r>
          </a:p>
        </p:txBody>
      </p:sp>
      <p:sp>
        <p:nvSpPr>
          <p:cNvPr id="412" name="TextBox 411"/>
          <p:cNvSpPr txBox="1"/>
          <p:nvPr/>
        </p:nvSpPr>
        <p:spPr>
          <a:xfrm rot="19288891">
            <a:off x="3447848" y="1547090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CloudLock</a:t>
            </a:r>
          </a:p>
        </p:txBody>
      </p:sp>
      <p:sp>
        <p:nvSpPr>
          <p:cNvPr id="413" name="TextBox 412"/>
          <p:cNvSpPr txBox="1"/>
          <p:nvPr/>
        </p:nvSpPr>
        <p:spPr>
          <a:xfrm rot="19288891">
            <a:off x="4083268" y="1462630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Web/Email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Security</a:t>
            </a:r>
          </a:p>
        </p:txBody>
      </p:sp>
      <p:sp>
        <p:nvSpPr>
          <p:cNvPr id="414" name="TextBox 413"/>
          <p:cNvSpPr txBox="1"/>
          <p:nvPr/>
        </p:nvSpPr>
        <p:spPr>
          <a:xfrm rot="19241830">
            <a:off x="4668892" y="1463140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Cognitive Threat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Analytics (CTA)</a:t>
            </a:r>
          </a:p>
        </p:txBody>
      </p:sp>
      <p:sp>
        <p:nvSpPr>
          <p:cNvPr id="415" name="TextBox 414"/>
          <p:cNvSpPr txBox="1"/>
          <p:nvPr/>
        </p:nvSpPr>
        <p:spPr>
          <a:xfrm rot="19288891">
            <a:off x="5297142" y="155520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Umbrella</a:t>
            </a:r>
          </a:p>
        </p:txBody>
      </p:sp>
      <p:sp>
        <p:nvSpPr>
          <p:cNvPr id="416" name="TextBox 415"/>
          <p:cNvSpPr txBox="1"/>
          <p:nvPr/>
        </p:nvSpPr>
        <p:spPr>
          <a:xfrm rot="19288891">
            <a:off x="5940479" y="1546717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ASA/Firepower</a:t>
            </a:r>
          </a:p>
        </p:txBody>
      </p:sp>
      <p:sp>
        <p:nvSpPr>
          <p:cNvPr id="417" name="TextBox 416"/>
          <p:cNvSpPr txBox="1"/>
          <p:nvPr/>
        </p:nvSpPr>
        <p:spPr>
          <a:xfrm rot="19288891">
            <a:off x="6516795" y="1375862"/>
            <a:ext cx="1435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Identity Services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 Engine (ISE) &amp; Duo</a:t>
            </a:r>
          </a:p>
        </p:txBody>
      </p:sp>
      <p:sp>
        <p:nvSpPr>
          <p:cNvPr id="418" name="TextBox 417"/>
          <p:cNvSpPr txBox="1"/>
          <p:nvPr/>
        </p:nvSpPr>
        <p:spPr>
          <a:xfrm rot="19288891">
            <a:off x="7210685" y="154082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TrustSec</a:t>
            </a:r>
          </a:p>
        </p:txBody>
      </p:sp>
      <p:sp>
        <p:nvSpPr>
          <p:cNvPr id="419" name="TextBox 418"/>
          <p:cNvSpPr txBox="1"/>
          <p:nvPr/>
        </p:nvSpPr>
        <p:spPr>
          <a:xfrm rot="19288891">
            <a:off x="7798806" y="153909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AnyConnect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" y="1299836"/>
            <a:ext cx="953735" cy="503572"/>
          </a:xfrm>
          <a:prstGeom prst="rect">
            <a:avLst/>
          </a:prstGeom>
        </p:spPr>
      </p:pic>
      <p:sp>
        <p:nvSpPr>
          <p:cNvPr id="421" name="Isosceles Triangle 420"/>
          <p:cNvSpPr/>
          <p:nvPr/>
        </p:nvSpPr>
        <p:spPr>
          <a:xfrm rot="16200000">
            <a:off x="8201895" y="3464509"/>
            <a:ext cx="319368" cy="171452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423" name="Rectangle 422"/>
          <p:cNvSpPr/>
          <p:nvPr/>
        </p:nvSpPr>
        <p:spPr>
          <a:xfrm>
            <a:off x="8420271" y="3435522"/>
            <a:ext cx="766158" cy="2294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Cisco Safety and Security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3CC696-3D11-9C47-BB7C-352B6A3E72F4}"/>
              </a:ext>
            </a:extLst>
          </p:cNvPr>
          <p:cNvSpPr/>
          <p:nvPr/>
        </p:nvSpPr>
        <p:spPr>
          <a:xfrm>
            <a:off x="87810" y="123468"/>
            <a:ext cx="58354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NIST SP 800-53</a:t>
            </a:r>
          </a:p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Cisco Solution Alignment Summary by Control Family</a:t>
            </a:r>
          </a:p>
        </p:txBody>
      </p:sp>
    </p:spTree>
    <p:extLst>
      <p:ext uri="{BB962C8B-B14F-4D97-AF65-F5344CB8AC3E}">
        <p14:creationId xmlns:p14="http://schemas.microsoft.com/office/powerpoint/2010/main" val="3573165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10323" y="21281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7230" y="211802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7378" y="211802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70934" y="212506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99558" y="212506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91014" y="212506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64810" y="213064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5397" y="21281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99630" y="21281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14998" y="21281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7309" y="2125167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1. Access Control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10323" y="22679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27230" y="225779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47378" y="225779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70934" y="226483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999558" y="226483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91014" y="226483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64810" y="227042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5397" y="22679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99630" y="22679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14998" y="22679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309" y="2264941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2. Awareness and Training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10323" y="24098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27230" y="23997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747378" y="239971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70934" y="24067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99558" y="24067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91014" y="24067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64810" y="24123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635397" y="24098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999630" y="24098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14998" y="24098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7309" y="2406863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3. Audit and Accountability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510323" y="364976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127230" y="363963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747378" y="363963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370934" y="364667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99558" y="364667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91014" y="364667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264810" y="365225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35397" y="364976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99630" y="364976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614998" y="364976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17309" y="3646778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12. Security Assessment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10323" y="255047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27230" y="254033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747378" y="25403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370934" y="25473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99558" y="25473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91014" y="254738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64810" y="25529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635397" y="25504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999630" y="25504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614998" y="25504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17309" y="2547483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4. Configuration Management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127230" y="282299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747378" y="28229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10323" y="269643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127230" y="268630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747378" y="268630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370934" y="269334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999558" y="269334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891014" y="269334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264810" y="269892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635397" y="26964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999630" y="269643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614998" y="26964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17309" y="2693449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5. Identification/Authentication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510323" y="282906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127230" y="281893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747378" y="281893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370934" y="282597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999558" y="282597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891014" y="282597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264810" y="283156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635397" y="282906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999630" y="282906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7614998" y="282906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17309" y="2826081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6. Incident Response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4510323" y="29663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127230" y="295625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747378" y="295625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6370934" y="296330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999558" y="296330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891014" y="296330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264810" y="296888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635397" y="29663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999630" y="29663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7614998" y="29663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17309" y="2963403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7. Maintenance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10323" y="31061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5127230" y="309603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5747378" y="309603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370934" y="31030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999558" y="31030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891014" y="310307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264810" y="310865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635397" y="31061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999630" y="310616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7614998" y="309885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17309" y="3103177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8. Media Protection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317309" y="3373683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10. Physical Protection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4510323" y="323868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5127230" y="322855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747378" y="322855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6370934" y="323559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999558" y="323559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891014" y="323559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264810" y="324118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2635397" y="323868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1999630" y="323868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614998" y="323154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317309" y="3235701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9. Personnel Security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510323" y="351419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5127230" y="350405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5747378" y="350405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6370934" y="351110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999558" y="351110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891014" y="351110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3264810" y="351668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2635397" y="351419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1999630" y="351419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7614998" y="349990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317309" y="3511204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11. Risk Assessment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510323" y="379588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5127230" y="37857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747378" y="378575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6370934" y="37927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999558" y="37927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3891014" y="37927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3264810" y="37983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2635397" y="379588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1999630" y="379588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7614998" y="379588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317309" y="3792900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13. System/</a:t>
            </a:r>
            <a:r>
              <a:rPr lang="en-US" sz="800" dirty="0" err="1">
                <a:solidFill>
                  <a:srgbClr val="FFFFFF"/>
                </a:solidFill>
              </a:rPr>
              <a:t>Comm</a:t>
            </a:r>
            <a:r>
              <a:rPr lang="en-US" sz="800" dirty="0">
                <a:solidFill>
                  <a:srgbClr val="FFFFFF"/>
                </a:solidFill>
              </a:rPr>
              <a:t> Protection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4510323" y="39318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5127230" y="39216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747378" y="39216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6370934" y="392871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6999558" y="392871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3891014" y="392871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3264810" y="39342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2635397" y="39318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1999630" y="39318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7614998" y="393180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317309" y="3928817"/>
            <a:ext cx="1645920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14. System/Information Integrity</a:t>
            </a:r>
          </a:p>
        </p:txBody>
      </p:sp>
      <p:sp>
        <p:nvSpPr>
          <p:cNvPr id="229" name="Isosceles Triangle 3"/>
          <p:cNvSpPr/>
          <p:nvPr/>
        </p:nvSpPr>
        <p:spPr>
          <a:xfrm>
            <a:off x="2015995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0" name="Isosceles Triangle 3"/>
          <p:cNvSpPr/>
          <p:nvPr/>
        </p:nvSpPr>
        <p:spPr>
          <a:xfrm>
            <a:off x="2651762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1" name="Isosceles Triangle 3"/>
          <p:cNvSpPr/>
          <p:nvPr/>
        </p:nvSpPr>
        <p:spPr>
          <a:xfrm>
            <a:off x="3280383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2" name="Isosceles Triangle 3"/>
          <p:cNvSpPr/>
          <p:nvPr/>
        </p:nvSpPr>
        <p:spPr>
          <a:xfrm>
            <a:off x="3894717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3" name="Isosceles Triangle 3"/>
          <p:cNvSpPr/>
          <p:nvPr/>
        </p:nvSpPr>
        <p:spPr>
          <a:xfrm>
            <a:off x="4516197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4" name="Isosceles Triangle 3"/>
          <p:cNvSpPr/>
          <p:nvPr/>
        </p:nvSpPr>
        <p:spPr>
          <a:xfrm>
            <a:off x="5137675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5" name="Isosceles Triangle 3"/>
          <p:cNvSpPr/>
          <p:nvPr/>
        </p:nvSpPr>
        <p:spPr>
          <a:xfrm>
            <a:off x="5759153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6" name="Isosceles Triangle 3"/>
          <p:cNvSpPr/>
          <p:nvPr/>
        </p:nvSpPr>
        <p:spPr>
          <a:xfrm>
            <a:off x="6387775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7" name="Isosceles Triangle 3"/>
          <p:cNvSpPr/>
          <p:nvPr/>
        </p:nvSpPr>
        <p:spPr>
          <a:xfrm>
            <a:off x="7009253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8" name="Isosceles Triangle 3"/>
          <p:cNvSpPr/>
          <p:nvPr/>
        </p:nvSpPr>
        <p:spPr>
          <a:xfrm>
            <a:off x="7616442" y="1285218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 rot="19288891">
            <a:off x="2178472" y="159696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AMP/Threat Grid</a:t>
            </a:r>
          </a:p>
        </p:txBody>
      </p:sp>
      <p:sp>
        <p:nvSpPr>
          <p:cNvPr id="240" name="TextBox 239"/>
          <p:cNvSpPr txBox="1"/>
          <p:nvPr/>
        </p:nvSpPr>
        <p:spPr>
          <a:xfrm rot="19288891">
            <a:off x="2794959" y="1602563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Stealthwatch</a:t>
            </a:r>
          </a:p>
        </p:txBody>
      </p:sp>
      <p:sp>
        <p:nvSpPr>
          <p:cNvPr id="241" name="TextBox 240"/>
          <p:cNvSpPr txBox="1"/>
          <p:nvPr/>
        </p:nvSpPr>
        <p:spPr>
          <a:xfrm rot="19288891">
            <a:off x="3425332" y="1600064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CloudLock</a:t>
            </a:r>
          </a:p>
        </p:txBody>
      </p:sp>
      <p:sp>
        <p:nvSpPr>
          <p:cNvPr id="242" name="TextBox 241"/>
          <p:cNvSpPr txBox="1"/>
          <p:nvPr/>
        </p:nvSpPr>
        <p:spPr>
          <a:xfrm rot="19288891">
            <a:off x="4060752" y="1515604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Web/Email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  Security</a:t>
            </a:r>
          </a:p>
        </p:txBody>
      </p:sp>
      <p:sp>
        <p:nvSpPr>
          <p:cNvPr id="243" name="TextBox 242"/>
          <p:cNvSpPr txBox="1"/>
          <p:nvPr/>
        </p:nvSpPr>
        <p:spPr>
          <a:xfrm rot="19241830">
            <a:off x="4646376" y="1516114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Cognitive Threat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  Analytics (CTA)</a:t>
            </a:r>
          </a:p>
        </p:txBody>
      </p:sp>
      <p:sp>
        <p:nvSpPr>
          <p:cNvPr id="244" name="TextBox 243"/>
          <p:cNvSpPr txBox="1"/>
          <p:nvPr/>
        </p:nvSpPr>
        <p:spPr>
          <a:xfrm rot="19288891">
            <a:off x="5274626" y="1608179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Umbrella</a:t>
            </a:r>
          </a:p>
        </p:txBody>
      </p:sp>
      <p:sp>
        <p:nvSpPr>
          <p:cNvPr id="245" name="TextBox 244"/>
          <p:cNvSpPr txBox="1"/>
          <p:nvPr/>
        </p:nvSpPr>
        <p:spPr>
          <a:xfrm rot="19288891">
            <a:off x="5917963" y="159969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Firepower</a:t>
            </a:r>
          </a:p>
        </p:txBody>
      </p:sp>
      <p:sp>
        <p:nvSpPr>
          <p:cNvPr id="246" name="TextBox 245"/>
          <p:cNvSpPr txBox="1"/>
          <p:nvPr/>
        </p:nvSpPr>
        <p:spPr>
          <a:xfrm rot="19288891">
            <a:off x="6490737" y="1418702"/>
            <a:ext cx="146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Identity Services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   Engine (ISE) &amp; Duo</a:t>
            </a:r>
          </a:p>
        </p:txBody>
      </p:sp>
      <p:sp>
        <p:nvSpPr>
          <p:cNvPr id="247" name="TextBox 246"/>
          <p:cNvSpPr txBox="1"/>
          <p:nvPr/>
        </p:nvSpPr>
        <p:spPr>
          <a:xfrm rot="19288891">
            <a:off x="7188169" y="1593799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TrustSec</a:t>
            </a:r>
          </a:p>
        </p:txBody>
      </p:sp>
      <p:sp>
        <p:nvSpPr>
          <p:cNvPr id="248" name="TextBox 247"/>
          <p:cNvSpPr txBox="1"/>
          <p:nvPr/>
        </p:nvSpPr>
        <p:spPr>
          <a:xfrm rot="19288891">
            <a:off x="7776290" y="159206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AnyConnect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1999630" y="3372952"/>
            <a:ext cx="6204864" cy="1097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1" dirty="0">
                <a:solidFill>
                  <a:srgbClr val="192954"/>
                </a:solidFill>
              </a:rPr>
              <a:t>Cisco Safety and Security Portfolio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DBEA5B2-434C-A04F-84B8-1F48A1AA45BA}"/>
              </a:ext>
            </a:extLst>
          </p:cNvPr>
          <p:cNvSpPr/>
          <p:nvPr/>
        </p:nvSpPr>
        <p:spPr>
          <a:xfrm>
            <a:off x="87810" y="123468"/>
            <a:ext cx="58354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NIST SP 800-171</a:t>
            </a:r>
          </a:p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Cisco Solution Alignment Summary by Control Family</a:t>
            </a: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9E70E474-9D6B-AC47-AFC4-096736FB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1" y="1358357"/>
            <a:ext cx="953735" cy="5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53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664919" y="214630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281826" y="213616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01974" y="213616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25530" y="214321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154154" y="214321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045610" y="214321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419406" y="214879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89993" y="214630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154226" y="214630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91026" y="215344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21945" y="214331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Info Exchange Agreements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81849" y="214304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PA1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4664919" y="228607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5281826" y="227594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901974" y="227594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525530" y="228298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7154154" y="228298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4045610" y="228298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3419406" y="228856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2789993" y="228607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2154226" y="228607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7791026" y="229321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821945" y="228308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Security </a:t>
            </a:r>
            <a:r>
              <a:rPr lang="en-US" sz="600" dirty="0">
                <a:solidFill>
                  <a:schemeClr val="bg2"/>
                </a:solidFill>
              </a:rPr>
              <a:t>Awareness</a:t>
            </a:r>
            <a:r>
              <a:rPr lang="en-US" sz="700" dirty="0">
                <a:solidFill>
                  <a:schemeClr val="bg2"/>
                </a:solidFill>
              </a:rPr>
              <a:t> Training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381849" y="228281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PA2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4664919" y="24279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281826" y="241786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901974" y="24178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6525530" y="242490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154154" y="242490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4045610" y="242490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3419406" y="243048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2789993" y="24279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2154226" y="24279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7791026" y="243514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821945" y="242500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Incident Response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381849" y="242474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PA3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4664919" y="25677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5281826" y="255763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5901974" y="25576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525530" y="25646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7154154" y="25646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4045610" y="2564680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419406" y="25702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789993" y="25677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2154226" y="2567771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791026" y="257491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821945" y="256478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Auditing and Accountability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381849" y="256451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PA4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4664919" y="27114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5281826" y="270136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5901974" y="27013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525530" y="270840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7154154" y="270840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4045610" y="270840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3419406" y="271398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2789993" y="27114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2154226" y="271149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791026" y="271864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821945" y="270850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Access Control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381849" y="270824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PA5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4664919" y="2851271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5281826" y="2841138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5901974" y="28411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525530" y="28481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154154" y="284818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4045610" y="2848180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3419406" y="28537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2789993" y="285127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2154226" y="2851271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7791026" y="285841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821945" y="284828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Identification/Authentication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381849" y="284801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PA6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4664919" y="2993193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5281826" y="29830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5901974" y="298305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6525530" y="299010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7154154" y="299010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4045610" y="2990102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3419406" y="299568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2789993" y="299319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2154226" y="299319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7791026" y="3000337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821945" y="299020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Configuration Management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381849" y="298993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PA7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4664919" y="3132967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5281826" y="3122834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901974" y="3122833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6525530" y="3129876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7154154" y="3129876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4045610" y="3129876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3419406" y="313545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2789993" y="3132967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2154226" y="3132967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7791026" y="3140111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821945" y="312997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Media Protection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381849" y="312971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PA8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4664919" y="327028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5281826" y="3260156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5901974" y="3260155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6525530" y="3267198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7154154" y="3267198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4045610" y="3267198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3419406" y="3272781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2789993" y="327028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2154226" y="327028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7791026" y="3277433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821945" y="326730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Physical Protection</a:t>
            </a:r>
          </a:p>
        </p:txBody>
      </p:sp>
      <p:sp>
        <p:nvSpPr>
          <p:cNvPr id="282" name="Rectangle 281"/>
          <p:cNvSpPr/>
          <p:nvPr/>
        </p:nvSpPr>
        <p:spPr>
          <a:xfrm>
            <a:off x="381849" y="326703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PA9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4664919" y="34100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5281826" y="339993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5901974" y="339992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6525530" y="34069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7154154" y="34069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4045610" y="34069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419406" y="34125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2789993" y="34100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2154226" y="34100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7791026" y="341720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821945" y="340707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Sys/Com Protection/Integrity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381849" y="340680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PA10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4664919" y="355198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281826" y="354185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5901974" y="35418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6525530" y="354889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7154154" y="354889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4045610" y="354889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3419406" y="355447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2789993" y="355198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2154226" y="355198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7791026" y="35591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821945" y="354899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Formal Audits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381849" y="354872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PA11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4664919" y="369175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5281826" y="3681626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901974" y="3681625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6525530" y="368866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7154154" y="3688668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4045610" y="3688668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3419406" y="36942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2789993" y="369175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2154226" y="3691759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7791026" y="3698903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821945" y="368877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>
                <a:solidFill>
                  <a:schemeClr val="bg2"/>
                </a:solidFill>
              </a:rPr>
              <a:t>Personnel Security</a:t>
            </a:r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318" name="Rectangle 317"/>
          <p:cNvSpPr/>
          <p:nvPr/>
        </p:nvSpPr>
        <p:spPr>
          <a:xfrm>
            <a:off x="381849" y="368850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PA12</a:t>
            </a:r>
          </a:p>
        </p:txBody>
      </p:sp>
      <p:sp>
        <p:nvSpPr>
          <p:cNvPr id="319" name="Rectangle 318"/>
          <p:cNvSpPr/>
          <p:nvPr/>
        </p:nvSpPr>
        <p:spPr>
          <a:xfrm>
            <a:off x="4664919" y="3835485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5281826" y="382535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5901974" y="3825351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6525530" y="383239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7154154" y="3832394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4045610" y="383239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3419406" y="383797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2789993" y="3835485"/>
            <a:ext cx="568064" cy="10972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2154226" y="383548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7791026" y="384262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821945" y="383249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Mobile Devices</a:t>
            </a:r>
          </a:p>
        </p:txBody>
      </p:sp>
      <p:sp>
        <p:nvSpPr>
          <p:cNvPr id="330" name="Rectangle 329"/>
          <p:cNvSpPr/>
          <p:nvPr/>
        </p:nvSpPr>
        <p:spPr>
          <a:xfrm>
            <a:off x="381849" y="383222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PA13</a:t>
            </a:r>
          </a:p>
        </p:txBody>
      </p:sp>
      <p:sp>
        <p:nvSpPr>
          <p:cNvPr id="391" name="Isosceles Triangle 3"/>
          <p:cNvSpPr/>
          <p:nvPr/>
        </p:nvSpPr>
        <p:spPr>
          <a:xfrm>
            <a:off x="2170591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2" name="Isosceles Triangle 3"/>
          <p:cNvSpPr/>
          <p:nvPr/>
        </p:nvSpPr>
        <p:spPr>
          <a:xfrm>
            <a:off x="2806358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3" name="Isosceles Triangle 3"/>
          <p:cNvSpPr/>
          <p:nvPr/>
        </p:nvSpPr>
        <p:spPr>
          <a:xfrm>
            <a:off x="3434979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4" name="Isosceles Triangle 3"/>
          <p:cNvSpPr/>
          <p:nvPr/>
        </p:nvSpPr>
        <p:spPr>
          <a:xfrm>
            <a:off x="4049313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5" name="Isosceles Triangle 3"/>
          <p:cNvSpPr/>
          <p:nvPr/>
        </p:nvSpPr>
        <p:spPr>
          <a:xfrm>
            <a:off x="4670793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6" name="Isosceles Triangle 3"/>
          <p:cNvSpPr/>
          <p:nvPr/>
        </p:nvSpPr>
        <p:spPr>
          <a:xfrm>
            <a:off x="5292271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7" name="Isosceles Triangle 3"/>
          <p:cNvSpPr/>
          <p:nvPr/>
        </p:nvSpPr>
        <p:spPr>
          <a:xfrm>
            <a:off x="5913749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8" name="Isosceles Triangle 3"/>
          <p:cNvSpPr/>
          <p:nvPr/>
        </p:nvSpPr>
        <p:spPr>
          <a:xfrm>
            <a:off x="6542371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9" name="Isosceles Triangle 3"/>
          <p:cNvSpPr/>
          <p:nvPr/>
        </p:nvSpPr>
        <p:spPr>
          <a:xfrm>
            <a:off x="7163849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400" name="Isosceles Triangle 3"/>
          <p:cNvSpPr/>
          <p:nvPr/>
        </p:nvSpPr>
        <p:spPr>
          <a:xfrm>
            <a:off x="7771038" y="1303364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 rot="19288891">
            <a:off x="2333068" y="161511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AMP/Threat Grid</a:t>
            </a:r>
          </a:p>
        </p:txBody>
      </p:sp>
      <p:sp>
        <p:nvSpPr>
          <p:cNvPr id="411" name="TextBox 410"/>
          <p:cNvSpPr txBox="1"/>
          <p:nvPr/>
        </p:nvSpPr>
        <p:spPr>
          <a:xfrm rot="19288891">
            <a:off x="2949555" y="1620709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    Stealthwatch</a:t>
            </a:r>
          </a:p>
        </p:txBody>
      </p:sp>
      <p:sp>
        <p:nvSpPr>
          <p:cNvPr id="412" name="TextBox 411"/>
          <p:cNvSpPr txBox="1"/>
          <p:nvPr/>
        </p:nvSpPr>
        <p:spPr>
          <a:xfrm rot="19288891">
            <a:off x="3579928" y="1618210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CloudLock</a:t>
            </a:r>
          </a:p>
        </p:txBody>
      </p:sp>
      <p:sp>
        <p:nvSpPr>
          <p:cNvPr id="413" name="TextBox 412"/>
          <p:cNvSpPr txBox="1"/>
          <p:nvPr/>
        </p:nvSpPr>
        <p:spPr>
          <a:xfrm rot="19288891">
            <a:off x="4215348" y="1533750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Web/Email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Security</a:t>
            </a:r>
          </a:p>
        </p:txBody>
      </p:sp>
      <p:sp>
        <p:nvSpPr>
          <p:cNvPr id="414" name="TextBox 413"/>
          <p:cNvSpPr txBox="1"/>
          <p:nvPr/>
        </p:nvSpPr>
        <p:spPr>
          <a:xfrm rot="19241830">
            <a:off x="4800972" y="1534260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Cognitive Threat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Analytics (CTA)</a:t>
            </a:r>
          </a:p>
        </p:txBody>
      </p:sp>
      <p:sp>
        <p:nvSpPr>
          <p:cNvPr id="415" name="TextBox 414"/>
          <p:cNvSpPr txBox="1"/>
          <p:nvPr/>
        </p:nvSpPr>
        <p:spPr>
          <a:xfrm rot="19288891">
            <a:off x="5429222" y="162632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Umbrella</a:t>
            </a:r>
          </a:p>
        </p:txBody>
      </p:sp>
      <p:sp>
        <p:nvSpPr>
          <p:cNvPr id="416" name="TextBox 415"/>
          <p:cNvSpPr txBox="1"/>
          <p:nvPr/>
        </p:nvSpPr>
        <p:spPr>
          <a:xfrm rot="19288891">
            <a:off x="6072559" y="1617837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ASA/Firepower</a:t>
            </a:r>
          </a:p>
        </p:txBody>
      </p:sp>
      <p:sp>
        <p:nvSpPr>
          <p:cNvPr id="417" name="TextBox 416"/>
          <p:cNvSpPr txBox="1"/>
          <p:nvPr/>
        </p:nvSpPr>
        <p:spPr>
          <a:xfrm rot="19288891">
            <a:off x="6645027" y="1435971"/>
            <a:ext cx="147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Identity Services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 Engine (ISE) &amp; Duo</a:t>
            </a:r>
          </a:p>
        </p:txBody>
      </p:sp>
      <p:sp>
        <p:nvSpPr>
          <p:cNvPr id="418" name="TextBox 417"/>
          <p:cNvSpPr txBox="1"/>
          <p:nvPr/>
        </p:nvSpPr>
        <p:spPr>
          <a:xfrm rot="19288891">
            <a:off x="7342765" y="161194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TrustSec</a:t>
            </a:r>
          </a:p>
        </p:txBody>
      </p:sp>
      <p:sp>
        <p:nvSpPr>
          <p:cNvPr id="419" name="TextBox 418"/>
          <p:cNvSpPr txBox="1"/>
          <p:nvPr/>
        </p:nvSpPr>
        <p:spPr>
          <a:xfrm rot="19288891">
            <a:off x="7930886" y="161021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AnyConnect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91AE8FB-71AF-6B4D-B253-2C8F03B9BAB6}"/>
              </a:ext>
            </a:extLst>
          </p:cNvPr>
          <p:cNvSpPr/>
          <p:nvPr/>
        </p:nvSpPr>
        <p:spPr>
          <a:xfrm>
            <a:off x="115202" y="199758"/>
            <a:ext cx="58354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FBI CJIS Security Policy</a:t>
            </a:r>
          </a:p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Cisco Solution Alignment Summary by Policy Area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6C5FE02D-174D-8840-9BA9-0ED3E8B03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21" y="1429477"/>
            <a:ext cx="953735" cy="5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21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634439" y="204376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251346" y="203363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71494" y="203363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95050" y="204067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123674" y="204067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015130" y="204067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388926" y="204625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59513" y="204376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123746" y="204376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60546" y="205091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1465" y="204077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Hardware Inventory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1369" y="204051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4634439" y="218354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5251346" y="217340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871494" y="217340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95050" y="218045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7123674" y="218045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4015130" y="218045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3388926" y="218603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2759513" y="218354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2123746" y="218354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7760546" y="219068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791465" y="218055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Software Inventory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351369" y="218028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CSC2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4634439" y="232546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251346" y="231533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871494" y="23153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6495050" y="23223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123674" y="23223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4015130" y="232237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3388926" y="232795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2759513" y="232546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2123746" y="23254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7760546" y="233260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791465" y="232247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 err="1">
                <a:solidFill>
                  <a:schemeClr val="bg2"/>
                </a:solidFill>
              </a:rPr>
              <a:t>Configs</a:t>
            </a:r>
            <a:r>
              <a:rPr lang="en-US" sz="700" dirty="0">
                <a:solidFill>
                  <a:schemeClr val="bg2"/>
                </a:solidFill>
              </a:rPr>
              <a:t>/Endpoints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351369" y="232220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CSC3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4634439" y="246523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5251346" y="245510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5871494" y="245510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495050" y="246214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7123674" y="246214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4015130" y="246214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388926" y="246772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759513" y="24652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2123746" y="246523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760546" y="247238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791465" y="246224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Vulnerability Management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351369" y="246198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CSC4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4634439" y="260896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5251346" y="259883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5871494" y="259882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495050" y="26058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7123674" y="26058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4015130" y="260587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3388926" y="261145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2759513" y="26089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2123746" y="260896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760546" y="261610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791465" y="260597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Malware Defenses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351369" y="260570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CSC5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4634439" y="274873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5251346" y="273860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5871494" y="273860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495050" y="274564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123674" y="274564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4015130" y="274564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3388926" y="27512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2759513" y="274873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2123746" y="274873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7760546" y="275588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791465" y="2745749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Application Security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351369" y="2745481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CSC6</a:t>
            </a:r>
          </a:p>
        </p:txBody>
      </p:sp>
      <p:sp>
        <p:nvSpPr>
          <p:cNvPr id="257" name="Rectangle 256"/>
          <p:cNvSpPr/>
          <p:nvPr/>
        </p:nvSpPr>
        <p:spPr>
          <a:xfrm>
            <a:off x="791465" y="288767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Wireless Device Control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351369" y="288740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CSC7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4634439" y="303043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5251346" y="302030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871494" y="302029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6495050" y="302734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7123674" y="302734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4015130" y="302734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3388926" y="303292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2759513" y="303043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2123746" y="303043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7760546" y="303043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791465" y="3027445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Data Recovery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351369" y="3027177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CSC8</a:t>
            </a:r>
          </a:p>
        </p:txBody>
      </p:sp>
      <p:sp>
        <p:nvSpPr>
          <p:cNvPr id="281" name="Rectangle 280"/>
          <p:cNvSpPr/>
          <p:nvPr/>
        </p:nvSpPr>
        <p:spPr>
          <a:xfrm>
            <a:off x="791465" y="316476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Skills Assessment//Training</a:t>
            </a:r>
          </a:p>
        </p:txBody>
      </p:sp>
      <p:sp>
        <p:nvSpPr>
          <p:cNvPr id="282" name="Rectangle 281"/>
          <p:cNvSpPr/>
          <p:nvPr/>
        </p:nvSpPr>
        <p:spPr>
          <a:xfrm>
            <a:off x="351369" y="316449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CSC9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4634439" y="33075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5251346" y="329739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5871494" y="329739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6495050" y="330443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7123674" y="330443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4015130" y="330443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388926" y="331002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2759513" y="330752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2123746" y="3307529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7760546" y="331467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791465" y="3304541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 err="1">
                <a:solidFill>
                  <a:schemeClr val="bg2"/>
                </a:solidFill>
              </a:rPr>
              <a:t>Configs</a:t>
            </a:r>
            <a:r>
              <a:rPr lang="en-US" sz="700" dirty="0">
                <a:solidFill>
                  <a:schemeClr val="bg2"/>
                </a:solidFill>
              </a:rPr>
              <a:t>/Network Devices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351369" y="3304273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CSC10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4634439" y="34494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251346" y="34393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5871494" y="343931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6495050" y="344636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7123674" y="34463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4015130" y="34463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3388926" y="34519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2759513" y="344945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2123746" y="34494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7760546" y="345659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791465" y="344646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Port/Protocol/Service </a:t>
            </a:r>
            <a:r>
              <a:rPr lang="en-US" sz="700" dirty="0" err="1">
                <a:solidFill>
                  <a:schemeClr val="bg2"/>
                </a:solidFill>
              </a:rPr>
              <a:t>Cntrol</a:t>
            </a:r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351369" y="344619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CSC11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4634439" y="358922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5251346" y="357909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871494" y="357909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6495050" y="358613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7123674" y="358613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4015130" y="358613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3388926" y="359171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2759513" y="358922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2123746" y="358922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7760546" y="359636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791465" y="3586237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Admin Privileges Control</a:t>
            </a:r>
          </a:p>
        </p:txBody>
      </p:sp>
      <p:sp>
        <p:nvSpPr>
          <p:cNvPr id="318" name="Rectangle 317"/>
          <p:cNvSpPr/>
          <p:nvPr/>
        </p:nvSpPr>
        <p:spPr>
          <a:xfrm>
            <a:off x="351369" y="3585969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CSC12</a:t>
            </a:r>
          </a:p>
        </p:txBody>
      </p:sp>
      <p:sp>
        <p:nvSpPr>
          <p:cNvPr id="319" name="Rectangle 318"/>
          <p:cNvSpPr/>
          <p:nvPr/>
        </p:nvSpPr>
        <p:spPr>
          <a:xfrm>
            <a:off x="4634439" y="37329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5251346" y="37228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5871494" y="372281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2" name="Rectangle 321"/>
          <p:cNvSpPr/>
          <p:nvPr/>
        </p:nvSpPr>
        <p:spPr>
          <a:xfrm>
            <a:off x="6495050" y="37298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7123674" y="37298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4015130" y="372986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3388926" y="373544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2759513" y="37329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2123746" y="373295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7760546" y="374009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791465" y="3729963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Boundary Defense</a:t>
            </a:r>
          </a:p>
        </p:txBody>
      </p:sp>
      <p:sp>
        <p:nvSpPr>
          <p:cNvPr id="330" name="Rectangle 329"/>
          <p:cNvSpPr/>
          <p:nvPr/>
        </p:nvSpPr>
        <p:spPr>
          <a:xfrm>
            <a:off x="351369" y="3729695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CSC13</a:t>
            </a:r>
          </a:p>
        </p:txBody>
      </p:sp>
      <p:sp>
        <p:nvSpPr>
          <p:cNvPr id="391" name="Isosceles Triangle 3"/>
          <p:cNvSpPr/>
          <p:nvPr/>
        </p:nvSpPr>
        <p:spPr>
          <a:xfrm>
            <a:off x="2140111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2" name="Isosceles Triangle 3"/>
          <p:cNvSpPr/>
          <p:nvPr/>
        </p:nvSpPr>
        <p:spPr>
          <a:xfrm>
            <a:off x="2775878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3" name="Isosceles Triangle 3"/>
          <p:cNvSpPr/>
          <p:nvPr/>
        </p:nvSpPr>
        <p:spPr>
          <a:xfrm>
            <a:off x="3404499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4" name="Isosceles Triangle 3"/>
          <p:cNvSpPr/>
          <p:nvPr/>
        </p:nvSpPr>
        <p:spPr>
          <a:xfrm>
            <a:off x="4018833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5" name="Isosceles Triangle 3"/>
          <p:cNvSpPr/>
          <p:nvPr/>
        </p:nvSpPr>
        <p:spPr>
          <a:xfrm>
            <a:off x="4640313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6" name="Isosceles Triangle 3"/>
          <p:cNvSpPr/>
          <p:nvPr/>
        </p:nvSpPr>
        <p:spPr>
          <a:xfrm>
            <a:off x="5261791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7" name="Isosceles Triangle 3"/>
          <p:cNvSpPr/>
          <p:nvPr/>
        </p:nvSpPr>
        <p:spPr>
          <a:xfrm>
            <a:off x="5883269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8" name="Isosceles Triangle 3"/>
          <p:cNvSpPr/>
          <p:nvPr/>
        </p:nvSpPr>
        <p:spPr>
          <a:xfrm>
            <a:off x="6511891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399" name="Isosceles Triangle 3"/>
          <p:cNvSpPr/>
          <p:nvPr/>
        </p:nvSpPr>
        <p:spPr>
          <a:xfrm>
            <a:off x="7133369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400" name="Isosceles Triangle 3"/>
          <p:cNvSpPr/>
          <p:nvPr/>
        </p:nvSpPr>
        <p:spPr>
          <a:xfrm>
            <a:off x="7740558" y="1200830"/>
            <a:ext cx="1527558" cy="801795"/>
          </a:xfrm>
          <a:custGeom>
            <a:avLst/>
            <a:gdLst/>
            <a:ahLst/>
            <a:cxnLst/>
            <a:rect l="l" t="t" r="r" b="b"/>
            <a:pathLst>
              <a:path w="1527558" h="1455603">
                <a:moveTo>
                  <a:pt x="998624" y="0"/>
                </a:moveTo>
                <a:lnTo>
                  <a:pt x="1527558" y="1714"/>
                </a:lnTo>
                <a:lnTo>
                  <a:pt x="551673" y="1451378"/>
                </a:lnTo>
                <a:lnTo>
                  <a:pt x="557929" y="1455603"/>
                </a:lnTo>
                <a:lnTo>
                  <a:pt x="0" y="1455603"/>
                </a:lnTo>
                <a:lnTo>
                  <a:pt x="175536" y="1197324"/>
                </a:lnTo>
                <a:lnTo>
                  <a:pt x="176889" y="11982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 rot="19288891">
            <a:off x="2302588" y="1512577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AMP/Threat Grid</a:t>
            </a:r>
          </a:p>
        </p:txBody>
      </p:sp>
      <p:sp>
        <p:nvSpPr>
          <p:cNvPr id="411" name="TextBox 410"/>
          <p:cNvSpPr txBox="1"/>
          <p:nvPr/>
        </p:nvSpPr>
        <p:spPr>
          <a:xfrm rot="19288891">
            <a:off x="2919075" y="1518175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    Stealthwatch</a:t>
            </a:r>
          </a:p>
        </p:txBody>
      </p:sp>
      <p:sp>
        <p:nvSpPr>
          <p:cNvPr id="412" name="TextBox 411"/>
          <p:cNvSpPr txBox="1"/>
          <p:nvPr/>
        </p:nvSpPr>
        <p:spPr>
          <a:xfrm rot="19288891">
            <a:off x="3549448" y="1515676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CloudLock</a:t>
            </a:r>
          </a:p>
        </p:txBody>
      </p:sp>
      <p:sp>
        <p:nvSpPr>
          <p:cNvPr id="413" name="TextBox 412"/>
          <p:cNvSpPr txBox="1"/>
          <p:nvPr/>
        </p:nvSpPr>
        <p:spPr>
          <a:xfrm rot="19288891">
            <a:off x="4184868" y="1431216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Web/Email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Security</a:t>
            </a:r>
          </a:p>
        </p:txBody>
      </p:sp>
      <p:sp>
        <p:nvSpPr>
          <p:cNvPr id="414" name="TextBox 413"/>
          <p:cNvSpPr txBox="1"/>
          <p:nvPr/>
        </p:nvSpPr>
        <p:spPr>
          <a:xfrm rot="19241830">
            <a:off x="4770492" y="1431726"/>
            <a:ext cx="113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Cognitive Threat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Analytics (CTA)</a:t>
            </a:r>
          </a:p>
        </p:txBody>
      </p:sp>
      <p:sp>
        <p:nvSpPr>
          <p:cNvPr id="415" name="TextBox 414"/>
          <p:cNvSpPr txBox="1"/>
          <p:nvPr/>
        </p:nvSpPr>
        <p:spPr>
          <a:xfrm rot="19288891">
            <a:off x="5398742" y="152379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Umbrella</a:t>
            </a:r>
          </a:p>
        </p:txBody>
      </p:sp>
      <p:sp>
        <p:nvSpPr>
          <p:cNvPr id="416" name="TextBox 415"/>
          <p:cNvSpPr txBox="1"/>
          <p:nvPr/>
        </p:nvSpPr>
        <p:spPr>
          <a:xfrm rot="19288891">
            <a:off x="6042079" y="1515303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ASA/Firepower</a:t>
            </a:r>
          </a:p>
        </p:txBody>
      </p:sp>
      <p:sp>
        <p:nvSpPr>
          <p:cNvPr id="417" name="TextBox 416"/>
          <p:cNvSpPr txBox="1"/>
          <p:nvPr/>
        </p:nvSpPr>
        <p:spPr>
          <a:xfrm rot="19288891">
            <a:off x="6601979" y="1297466"/>
            <a:ext cx="158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Identity Services </a:t>
            </a:r>
          </a:p>
          <a:p>
            <a:r>
              <a:rPr lang="en-US" sz="1000" dirty="0">
                <a:solidFill>
                  <a:schemeClr val="bg2"/>
                </a:solidFill>
              </a:rPr>
              <a:t>   Engine(ISE) &amp; Duo</a:t>
            </a:r>
          </a:p>
        </p:txBody>
      </p:sp>
      <p:sp>
        <p:nvSpPr>
          <p:cNvPr id="418" name="TextBox 417"/>
          <p:cNvSpPr txBox="1"/>
          <p:nvPr/>
        </p:nvSpPr>
        <p:spPr>
          <a:xfrm rot="19288891">
            <a:off x="7312285" y="1509411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TrustSec</a:t>
            </a:r>
          </a:p>
        </p:txBody>
      </p:sp>
      <p:sp>
        <p:nvSpPr>
          <p:cNvPr id="419" name="TextBox 418"/>
          <p:cNvSpPr txBox="1"/>
          <p:nvPr/>
        </p:nvSpPr>
        <p:spPr>
          <a:xfrm rot="19288891">
            <a:off x="7900406" y="1507677"/>
            <a:ext cx="1134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AnyConnect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38" y="255835"/>
            <a:ext cx="1541534" cy="400307"/>
          </a:xfrm>
          <a:prstGeom prst="rect">
            <a:avLst/>
          </a:prstGeom>
        </p:spPr>
      </p:pic>
      <p:sp>
        <p:nvSpPr>
          <p:cNvPr id="430" name="Rectangle 429"/>
          <p:cNvSpPr/>
          <p:nvPr/>
        </p:nvSpPr>
        <p:spPr>
          <a:xfrm>
            <a:off x="4638788" y="387494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5255695" y="3864815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5875843" y="386481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6499399" y="387185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7128023" y="387185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5" name="Rectangle 434"/>
          <p:cNvSpPr/>
          <p:nvPr/>
        </p:nvSpPr>
        <p:spPr>
          <a:xfrm>
            <a:off x="4019479" y="387185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6" name="Rectangle 435"/>
          <p:cNvSpPr/>
          <p:nvPr/>
        </p:nvSpPr>
        <p:spPr>
          <a:xfrm>
            <a:off x="3393275" y="387744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7" name="Rectangle 436"/>
          <p:cNvSpPr/>
          <p:nvPr/>
        </p:nvSpPr>
        <p:spPr>
          <a:xfrm>
            <a:off x="2763862" y="387494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8" name="Rectangle 437"/>
          <p:cNvSpPr/>
          <p:nvPr/>
        </p:nvSpPr>
        <p:spPr>
          <a:xfrm>
            <a:off x="2128095" y="387494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39" name="Rectangle 438"/>
          <p:cNvSpPr/>
          <p:nvPr/>
        </p:nvSpPr>
        <p:spPr>
          <a:xfrm>
            <a:off x="7764895" y="388209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0" name="Rectangle 439"/>
          <p:cNvSpPr/>
          <p:nvPr/>
        </p:nvSpPr>
        <p:spPr>
          <a:xfrm>
            <a:off x="795814" y="3871960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Audit Log Analysis</a:t>
            </a:r>
          </a:p>
        </p:txBody>
      </p:sp>
      <p:sp>
        <p:nvSpPr>
          <p:cNvPr id="441" name="Rectangle 440"/>
          <p:cNvSpPr/>
          <p:nvPr/>
        </p:nvSpPr>
        <p:spPr>
          <a:xfrm>
            <a:off x="355718" y="3871692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CSC14</a:t>
            </a:r>
          </a:p>
        </p:txBody>
      </p:sp>
      <p:sp>
        <p:nvSpPr>
          <p:cNvPr id="442" name="Rectangle 441"/>
          <p:cNvSpPr/>
          <p:nvPr/>
        </p:nvSpPr>
        <p:spPr>
          <a:xfrm>
            <a:off x="4638788" y="401472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3" name="Rectangle 442"/>
          <p:cNvSpPr/>
          <p:nvPr/>
        </p:nvSpPr>
        <p:spPr>
          <a:xfrm>
            <a:off x="5255695" y="4004589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4" name="Rectangle 443"/>
          <p:cNvSpPr/>
          <p:nvPr/>
        </p:nvSpPr>
        <p:spPr>
          <a:xfrm>
            <a:off x="5875843" y="400458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5" name="Rectangle 444"/>
          <p:cNvSpPr/>
          <p:nvPr/>
        </p:nvSpPr>
        <p:spPr>
          <a:xfrm>
            <a:off x="6499399" y="401163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6" name="Rectangle 445"/>
          <p:cNvSpPr/>
          <p:nvPr/>
        </p:nvSpPr>
        <p:spPr>
          <a:xfrm>
            <a:off x="7128023" y="401163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7" name="Rectangle 446"/>
          <p:cNvSpPr/>
          <p:nvPr/>
        </p:nvSpPr>
        <p:spPr>
          <a:xfrm>
            <a:off x="4019479" y="401163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8" name="Rectangle 447"/>
          <p:cNvSpPr/>
          <p:nvPr/>
        </p:nvSpPr>
        <p:spPr>
          <a:xfrm>
            <a:off x="3393275" y="401721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49" name="Rectangle 448"/>
          <p:cNvSpPr/>
          <p:nvPr/>
        </p:nvSpPr>
        <p:spPr>
          <a:xfrm>
            <a:off x="2763862" y="401472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0" name="Rectangle 449"/>
          <p:cNvSpPr/>
          <p:nvPr/>
        </p:nvSpPr>
        <p:spPr>
          <a:xfrm>
            <a:off x="2128095" y="4014722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1" name="Rectangle 450"/>
          <p:cNvSpPr/>
          <p:nvPr/>
        </p:nvSpPr>
        <p:spPr>
          <a:xfrm>
            <a:off x="7764895" y="402186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795814" y="4011734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Least Privilege Control</a:t>
            </a:r>
          </a:p>
        </p:txBody>
      </p:sp>
      <p:sp>
        <p:nvSpPr>
          <p:cNvPr id="453" name="Rectangle 452"/>
          <p:cNvSpPr/>
          <p:nvPr/>
        </p:nvSpPr>
        <p:spPr>
          <a:xfrm>
            <a:off x="355718" y="4011466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CSC15</a:t>
            </a:r>
          </a:p>
        </p:txBody>
      </p:sp>
      <p:sp>
        <p:nvSpPr>
          <p:cNvPr id="454" name="Rectangle 453"/>
          <p:cNvSpPr/>
          <p:nvPr/>
        </p:nvSpPr>
        <p:spPr>
          <a:xfrm>
            <a:off x="4638788" y="41566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5" name="Rectangle 454"/>
          <p:cNvSpPr/>
          <p:nvPr/>
        </p:nvSpPr>
        <p:spPr>
          <a:xfrm>
            <a:off x="5255695" y="4146511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6" name="Rectangle 455"/>
          <p:cNvSpPr/>
          <p:nvPr/>
        </p:nvSpPr>
        <p:spPr>
          <a:xfrm>
            <a:off x="5875843" y="4146510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7" name="Rectangle 456"/>
          <p:cNvSpPr/>
          <p:nvPr/>
        </p:nvSpPr>
        <p:spPr>
          <a:xfrm>
            <a:off x="6499399" y="415355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8" name="Rectangle 457"/>
          <p:cNvSpPr/>
          <p:nvPr/>
        </p:nvSpPr>
        <p:spPr>
          <a:xfrm>
            <a:off x="7128023" y="415355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59" name="Rectangle 458"/>
          <p:cNvSpPr/>
          <p:nvPr/>
        </p:nvSpPr>
        <p:spPr>
          <a:xfrm>
            <a:off x="4019479" y="415355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0" name="Rectangle 459"/>
          <p:cNvSpPr/>
          <p:nvPr/>
        </p:nvSpPr>
        <p:spPr>
          <a:xfrm>
            <a:off x="3393275" y="4159136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1" name="Rectangle 460"/>
          <p:cNvSpPr/>
          <p:nvPr/>
        </p:nvSpPr>
        <p:spPr>
          <a:xfrm>
            <a:off x="2763862" y="415664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2" name="Rectangle 461"/>
          <p:cNvSpPr/>
          <p:nvPr/>
        </p:nvSpPr>
        <p:spPr>
          <a:xfrm>
            <a:off x="2128095" y="4156644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3" name="Rectangle 462"/>
          <p:cNvSpPr/>
          <p:nvPr/>
        </p:nvSpPr>
        <p:spPr>
          <a:xfrm>
            <a:off x="7764895" y="416378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4" name="Rectangle 463"/>
          <p:cNvSpPr/>
          <p:nvPr/>
        </p:nvSpPr>
        <p:spPr>
          <a:xfrm>
            <a:off x="795814" y="4153656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Account Monitor/Control</a:t>
            </a:r>
          </a:p>
        </p:txBody>
      </p:sp>
      <p:sp>
        <p:nvSpPr>
          <p:cNvPr id="465" name="Rectangle 464"/>
          <p:cNvSpPr/>
          <p:nvPr/>
        </p:nvSpPr>
        <p:spPr>
          <a:xfrm>
            <a:off x="355718" y="4153388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CSC16</a:t>
            </a:r>
          </a:p>
        </p:txBody>
      </p:sp>
      <p:sp>
        <p:nvSpPr>
          <p:cNvPr id="466" name="Rectangle 465"/>
          <p:cNvSpPr/>
          <p:nvPr/>
        </p:nvSpPr>
        <p:spPr>
          <a:xfrm>
            <a:off x="4638788" y="4296418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7" name="Rectangle 466"/>
          <p:cNvSpPr/>
          <p:nvPr/>
        </p:nvSpPr>
        <p:spPr>
          <a:xfrm>
            <a:off x="5255695" y="428628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8" name="Rectangle 467"/>
          <p:cNvSpPr/>
          <p:nvPr/>
        </p:nvSpPr>
        <p:spPr>
          <a:xfrm>
            <a:off x="5875843" y="428628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6499399" y="429332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7128023" y="429332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4019479" y="429332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3393275" y="429891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2763862" y="42964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4" name="Rectangle 473"/>
          <p:cNvSpPr/>
          <p:nvPr/>
        </p:nvSpPr>
        <p:spPr>
          <a:xfrm>
            <a:off x="2128095" y="42964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5" name="Rectangle 474"/>
          <p:cNvSpPr/>
          <p:nvPr/>
        </p:nvSpPr>
        <p:spPr>
          <a:xfrm>
            <a:off x="7764895" y="430356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6" name="Rectangle 475"/>
          <p:cNvSpPr/>
          <p:nvPr/>
        </p:nvSpPr>
        <p:spPr>
          <a:xfrm>
            <a:off x="795814" y="4293430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Data Loss Prevention</a:t>
            </a:r>
          </a:p>
        </p:txBody>
      </p:sp>
      <p:sp>
        <p:nvSpPr>
          <p:cNvPr id="477" name="Rectangle 476"/>
          <p:cNvSpPr/>
          <p:nvPr/>
        </p:nvSpPr>
        <p:spPr>
          <a:xfrm>
            <a:off x="355718" y="4293162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CSC17</a:t>
            </a:r>
          </a:p>
        </p:txBody>
      </p:sp>
      <p:sp>
        <p:nvSpPr>
          <p:cNvPr id="478" name="Rectangle 477"/>
          <p:cNvSpPr/>
          <p:nvPr/>
        </p:nvSpPr>
        <p:spPr>
          <a:xfrm>
            <a:off x="4638788" y="44401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79" name="Rectangle 478"/>
          <p:cNvSpPr/>
          <p:nvPr/>
        </p:nvSpPr>
        <p:spPr>
          <a:xfrm>
            <a:off x="5255695" y="4430011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0" name="Rectangle 479"/>
          <p:cNvSpPr/>
          <p:nvPr/>
        </p:nvSpPr>
        <p:spPr>
          <a:xfrm>
            <a:off x="5875843" y="443001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1" name="Rectangle 480"/>
          <p:cNvSpPr/>
          <p:nvPr/>
        </p:nvSpPr>
        <p:spPr>
          <a:xfrm>
            <a:off x="6499399" y="443705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2" name="Rectangle 481"/>
          <p:cNvSpPr/>
          <p:nvPr/>
        </p:nvSpPr>
        <p:spPr>
          <a:xfrm>
            <a:off x="7128023" y="4437053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3" name="Rectangle 482"/>
          <p:cNvSpPr/>
          <p:nvPr/>
        </p:nvSpPr>
        <p:spPr>
          <a:xfrm>
            <a:off x="4019479" y="4437053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4" name="Rectangle 483"/>
          <p:cNvSpPr/>
          <p:nvPr/>
        </p:nvSpPr>
        <p:spPr>
          <a:xfrm>
            <a:off x="3393275" y="4442636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5" name="Rectangle 484"/>
          <p:cNvSpPr/>
          <p:nvPr/>
        </p:nvSpPr>
        <p:spPr>
          <a:xfrm>
            <a:off x="2763862" y="44401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6" name="Rectangle 485"/>
          <p:cNvSpPr/>
          <p:nvPr/>
        </p:nvSpPr>
        <p:spPr>
          <a:xfrm>
            <a:off x="2128095" y="444014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7764895" y="444728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88" name="Rectangle 487"/>
          <p:cNvSpPr/>
          <p:nvPr/>
        </p:nvSpPr>
        <p:spPr>
          <a:xfrm>
            <a:off x="795814" y="4437156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Incident Response/</a:t>
            </a:r>
            <a:r>
              <a:rPr lang="en-US" sz="700" dirty="0" err="1">
                <a:solidFill>
                  <a:schemeClr val="bg2"/>
                </a:solidFill>
              </a:rPr>
              <a:t>Mgmt</a:t>
            </a:r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489" name="Rectangle 488"/>
          <p:cNvSpPr/>
          <p:nvPr/>
        </p:nvSpPr>
        <p:spPr>
          <a:xfrm>
            <a:off x="355718" y="4436888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CSC18</a:t>
            </a:r>
          </a:p>
        </p:txBody>
      </p:sp>
      <p:sp>
        <p:nvSpPr>
          <p:cNvPr id="490" name="Rectangle 489"/>
          <p:cNvSpPr/>
          <p:nvPr/>
        </p:nvSpPr>
        <p:spPr>
          <a:xfrm>
            <a:off x="4638788" y="45799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1" name="Rectangle 490"/>
          <p:cNvSpPr/>
          <p:nvPr/>
        </p:nvSpPr>
        <p:spPr>
          <a:xfrm>
            <a:off x="5255695" y="4569785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2" name="Rectangle 491"/>
          <p:cNvSpPr/>
          <p:nvPr/>
        </p:nvSpPr>
        <p:spPr>
          <a:xfrm>
            <a:off x="5875843" y="4569784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3" name="Rectangle 492"/>
          <p:cNvSpPr/>
          <p:nvPr/>
        </p:nvSpPr>
        <p:spPr>
          <a:xfrm>
            <a:off x="6499399" y="457682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4" name="Rectangle 493"/>
          <p:cNvSpPr/>
          <p:nvPr/>
        </p:nvSpPr>
        <p:spPr>
          <a:xfrm>
            <a:off x="7128023" y="4576827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5" name="Rectangle 494"/>
          <p:cNvSpPr/>
          <p:nvPr/>
        </p:nvSpPr>
        <p:spPr>
          <a:xfrm>
            <a:off x="4019479" y="4576827"/>
            <a:ext cx="568064" cy="10972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3393275" y="4582410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7" name="Rectangle 496"/>
          <p:cNvSpPr/>
          <p:nvPr/>
        </p:nvSpPr>
        <p:spPr>
          <a:xfrm>
            <a:off x="2763862" y="45799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8" name="Rectangle 497"/>
          <p:cNvSpPr/>
          <p:nvPr/>
        </p:nvSpPr>
        <p:spPr>
          <a:xfrm>
            <a:off x="2128095" y="4579918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499" name="Rectangle 498"/>
          <p:cNvSpPr/>
          <p:nvPr/>
        </p:nvSpPr>
        <p:spPr>
          <a:xfrm>
            <a:off x="7764895" y="4587062"/>
            <a:ext cx="568064" cy="1097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500" name="Rectangle 499"/>
          <p:cNvSpPr/>
          <p:nvPr/>
        </p:nvSpPr>
        <p:spPr>
          <a:xfrm>
            <a:off x="795814" y="4576930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Secure </a:t>
            </a:r>
            <a:r>
              <a:rPr lang="en-US" sz="600" dirty="0">
                <a:solidFill>
                  <a:schemeClr val="bg2"/>
                </a:solidFill>
              </a:rPr>
              <a:t>Network</a:t>
            </a:r>
            <a:r>
              <a:rPr lang="en-US" sz="700" dirty="0">
                <a:solidFill>
                  <a:schemeClr val="bg2"/>
                </a:solidFill>
              </a:rPr>
              <a:t> Engineering</a:t>
            </a:r>
          </a:p>
        </p:txBody>
      </p:sp>
      <p:sp>
        <p:nvSpPr>
          <p:cNvPr id="501" name="Rectangle 500"/>
          <p:cNvSpPr/>
          <p:nvPr/>
        </p:nvSpPr>
        <p:spPr>
          <a:xfrm>
            <a:off x="355718" y="4576662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CSC19</a:t>
            </a:r>
          </a:p>
        </p:txBody>
      </p:sp>
      <p:sp>
        <p:nvSpPr>
          <p:cNvPr id="512" name="Rectangle 511"/>
          <p:cNvSpPr/>
          <p:nvPr/>
        </p:nvSpPr>
        <p:spPr>
          <a:xfrm>
            <a:off x="795814" y="4718852"/>
            <a:ext cx="1270931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9144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Pen Test / Red Team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355718" y="4718584"/>
            <a:ext cx="405542" cy="1097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137160" rIns="4572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dirty="0">
                <a:solidFill>
                  <a:schemeClr val="bg2"/>
                </a:solidFill>
              </a:rPr>
              <a:t>CSC20</a:t>
            </a:r>
          </a:p>
        </p:txBody>
      </p:sp>
      <p:sp>
        <p:nvSpPr>
          <p:cNvPr id="514" name="Rectangle 513"/>
          <p:cNvSpPr/>
          <p:nvPr/>
        </p:nvSpPr>
        <p:spPr>
          <a:xfrm>
            <a:off x="2123744" y="3168878"/>
            <a:ext cx="6200097" cy="106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1" dirty="0">
                <a:solidFill>
                  <a:schemeClr val="bg2"/>
                </a:solidFill>
              </a:rPr>
              <a:t>Non-technical Control</a:t>
            </a:r>
          </a:p>
        </p:txBody>
      </p:sp>
      <p:sp>
        <p:nvSpPr>
          <p:cNvPr id="515" name="Rectangle 514"/>
          <p:cNvSpPr/>
          <p:nvPr/>
        </p:nvSpPr>
        <p:spPr>
          <a:xfrm>
            <a:off x="2132916" y="2892325"/>
            <a:ext cx="6200097" cy="1067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1" dirty="0">
                <a:solidFill>
                  <a:srgbClr val="0D0D0D"/>
                </a:solidFill>
              </a:rPr>
              <a:t>Cisco Wireless Controllers</a:t>
            </a:r>
          </a:p>
        </p:txBody>
      </p:sp>
      <p:sp>
        <p:nvSpPr>
          <p:cNvPr id="516" name="Rectangle 515"/>
          <p:cNvSpPr/>
          <p:nvPr/>
        </p:nvSpPr>
        <p:spPr>
          <a:xfrm>
            <a:off x="2128095" y="4719114"/>
            <a:ext cx="6200097" cy="106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1" dirty="0">
                <a:solidFill>
                  <a:schemeClr val="bg2"/>
                </a:solidFill>
              </a:rPr>
              <a:t>Non-technical Control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3F8CD6CC-A59F-9243-86FA-DBBFF7D04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1" y="1326943"/>
            <a:ext cx="953735" cy="503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A3CDAD-4FE1-7A47-B188-15BF74716AEB}"/>
              </a:ext>
            </a:extLst>
          </p:cNvPr>
          <p:cNvSpPr/>
          <p:nvPr/>
        </p:nvSpPr>
        <p:spPr>
          <a:xfrm>
            <a:off x="111170" y="172081"/>
            <a:ext cx="65131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CIS CSC</a:t>
            </a:r>
          </a:p>
          <a:p>
            <a:pPr marL="42863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Cisco Alignment Summary by Critical Security Control (CSC)</a:t>
            </a:r>
          </a:p>
        </p:txBody>
      </p:sp>
    </p:spTree>
    <p:extLst>
      <p:ext uri="{BB962C8B-B14F-4D97-AF65-F5344CB8AC3E}">
        <p14:creationId xmlns:p14="http://schemas.microsoft.com/office/powerpoint/2010/main" val="911883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65EC46-C1B0-D64B-A837-0D0C24556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121" y="1932037"/>
            <a:ext cx="7642795" cy="763493"/>
          </a:xfrm>
        </p:spPr>
        <p:txBody>
          <a:bodyPr/>
          <a:lstStyle/>
          <a:p>
            <a:r>
              <a:rPr lang="en-IN" sz="2800" dirty="0"/>
              <a:t>Thank You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9831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3913" y="70970"/>
            <a:ext cx="8345488" cy="731837"/>
          </a:xfrm>
        </p:spPr>
        <p:txBody>
          <a:bodyPr/>
          <a:lstStyle/>
          <a:p>
            <a:r>
              <a:rPr lang="en-US" b="1" dirty="0"/>
              <a:t>Fundamental Transformative Drivers are Here!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7876" y="1211434"/>
            <a:ext cx="8432497" cy="17239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5" defTabSz="457189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Increasing threat capabilities and sophistication:</a:t>
            </a:r>
          </a:p>
          <a:p>
            <a:pPr marL="571495" lvl="1" indent="-342900" defTabSz="45718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Increased availability and number of attack surfaces and attack vectors (devices / cloud / IoT / edge)</a:t>
            </a:r>
          </a:p>
          <a:p>
            <a:pPr marL="571495" lvl="1" indent="-342900" defTabSz="45718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Availability of automated and compromised tools, vulnerabilities &amp; knowledge </a:t>
            </a:r>
          </a:p>
          <a:p>
            <a:pPr marL="571495" lvl="1" indent="-342900" defTabSz="45718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Rapidly evolving, dynamic nature of the threat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7877" y="3016938"/>
            <a:ext cx="8432496" cy="20555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defTabSz="457189"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Creates the need for:</a:t>
            </a:r>
          </a:p>
          <a:p>
            <a:pPr marL="571495" lvl="1" indent="-342900" defTabSz="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Real-time visibility across the entire network and support infrastructure </a:t>
            </a:r>
            <a:endParaRPr lang="en-US" sz="900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marL="1257289" lvl="3" indent="-342900" defTabSz="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And the data and applications that ride across them </a:t>
            </a:r>
            <a:endParaRPr lang="en-US" sz="1000" b="1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marL="571495" lvl="1" indent="-342900" defTabSz="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Real-time enforcement of network policies for security and performance</a:t>
            </a:r>
          </a:p>
          <a:p>
            <a:pPr marL="571495" lvl="1" indent="-342900" defTabSz="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Ability to dynamically change network – especially in response to anomalous behavior</a:t>
            </a:r>
          </a:p>
          <a:p>
            <a:pPr marL="571495" lvl="1" indent="-342900" defTabSz="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Going beyond Zero Trust Security – continuous, threat-aware visibility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56F7766-568B-496F-97AD-F83D32D018D6}"/>
              </a:ext>
            </a:extLst>
          </p:cNvPr>
          <p:cNvSpPr txBox="1">
            <a:spLocks/>
          </p:cNvSpPr>
          <p:nvPr/>
        </p:nvSpPr>
        <p:spPr bwMode="auto">
          <a:xfrm>
            <a:off x="415241" y="461905"/>
            <a:ext cx="8524911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defTabSz="457189"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66FF"/>
                </a:solidFill>
                <a:ea typeface="ＭＳ Ｐゴシック" charset="0"/>
                <a:cs typeface="ＭＳ Ｐゴシック" charset="0"/>
              </a:rPr>
              <a:t>Cybersecurity threat / potential adverse impact have never been greater</a:t>
            </a:r>
          </a:p>
        </p:txBody>
      </p:sp>
    </p:spTree>
    <p:extLst>
      <p:ext uri="{BB962C8B-B14F-4D97-AF65-F5344CB8AC3E}">
        <p14:creationId xmlns:p14="http://schemas.microsoft.com/office/powerpoint/2010/main" val="5141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">
            <a:extLst>
              <a:ext uri="{FF2B5EF4-FFF2-40B4-BE49-F238E27FC236}">
                <a16:creationId xmlns:a16="http://schemas.microsoft.com/office/drawing/2014/main" id="{36F7A7D8-107B-4FA6-98AD-0C5F600E6A35}"/>
              </a:ext>
            </a:extLst>
          </p:cNvPr>
          <p:cNvSpPr>
            <a:spLocks noChangeAspect="1"/>
          </p:cNvSpPr>
          <p:nvPr/>
        </p:nvSpPr>
        <p:spPr>
          <a:xfrm>
            <a:off x="2836170" y="919180"/>
            <a:ext cx="3455675" cy="337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00" y="12054"/>
                </a:moveTo>
                <a:cubicBezTo>
                  <a:pt x="21191" y="12054"/>
                  <a:pt x="21183" y="12054"/>
                  <a:pt x="21174" y="12054"/>
                </a:cubicBezTo>
                <a:cubicBezTo>
                  <a:pt x="20268" y="6325"/>
                  <a:pt x="20268" y="6325"/>
                  <a:pt x="20268" y="6325"/>
                </a:cubicBezTo>
                <a:cubicBezTo>
                  <a:pt x="20428" y="6272"/>
                  <a:pt x="20534" y="6121"/>
                  <a:pt x="20534" y="5952"/>
                </a:cubicBezTo>
                <a:cubicBezTo>
                  <a:pt x="20534" y="5729"/>
                  <a:pt x="20357" y="5551"/>
                  <a:pt x="20135" y="5551"/>
                </a:cubicBezTo>
                <a:cubicBezTo>
                  <a:pt x="20037" y="5551"/>
                  <a:pt x="19948" y="5587"/>
                  <a:pt x="19877" y="5640"/>
                </a:cubicBezTo>
                <a:cubicBezTo>
                  <a:pt x="15863" y="1619"/>
                  <a:pt x="15863" y="1619"/>
                  <a:pt x="15863" y="1619"/>
                </a:cubicBezTo>
                <a:cubicBezTo>
                  <a:pt x="15907" y="1548"/>
                  <a:pt x="15934" y="1477"/>
                  <a:pt x="15934" y="1388"/>
                </a:cubicBezTo>
                <a:cubicBezTo>
                  <a:pt x="15934" y="1174"/>
                  <a:pt x="15756" y="987"/>
                  <a:pt x="15534" y="987"/>
                </a:cubicBezTo>
                <a:cubicBezTo>
                  <a:pt x="15347" y="987"/>
                  <a:pt x="15188" y="1112"/>
                  <a:pt x="15143" y="1290"/>
                </a:cubicBezTo>
                <a:cubicBezTo>
                  <a:pt x="9414" y="374"/>
                  <a:pt x="9414" y="374"/>
                  <a:pt x="9414" y="374"/>
                </a:cubicBezTo>
                <a:cubicBezTo>
                  <a:pt x="9406" y="169"/>
                  <a:pt x="9228" y="0"/>
                  <a:pt x="9015" y="0"/>
                </a:cubicBezTo>
                <a:cubicBezTo>
                  <a:pt x="8793" y="0"/>
                  <a:pt x="8615" y="178"/>
                  <a:pt x="8615" y="400"/>
                </a:cubicBezTo>
                <a:cubicBezTo>
                  <a:pt x="8615" y="463"/>
                  <a:pt x="8633" y="525"/>
                  <a:pt x="8660" y="587"/>
                </a:cubicBezTo>
                <a:cubicBezTo>
                  <a:pt x="3615" y="3158"/>
                  <a:pt x="3615" y="3158"/>
                  <a:pt x="3615" y="3158"/>
                </a:cubicBezTo>
                <a:cubicBezTo>
                  <a:pt x="3535" y="3078"/>
                  <a:pt x="3428" y="3025"/>
                  <a:pt x="3322" y="3025"/>
                </a:cubicBezTo>
                <a:cubicBezTo>
                  <a:pt x="3100" y="3025"/>
                  <a:pt x="2913" y="3203"/>
                  <a:pt x="2913" y="3425"/>
                </a:cubicBezTo>
                <a:cubicBezTo>
                  <a:pt x="2913" y="3567"/>
                  <a:pt x="2984" y="3683"/>
                  <a:pt x="3100" y="3763"/>
                </a:cubicBezTo>
                <a:cubicBezTo>
                  <a:pt x="560" y="8754"/>
                  <a:pt x="560" y="8754"/>
                  <a:pt x="560" y="8754"/>
                </a:cubicBezTo>
                <a:cubicBezTo>
                  <a:pt x="506" y="8736"/>
                  <a:pt x="453" y="8727"/>
                  <a:pt x="400" y="8727"/>
                </a:cubicBezTo>
                <a:cubicBezTo>
                  <a:pt x="178" y="8727"/>
                  <a:pt x="0" y="8905"/>
                  <a:pt x="0" y="9128"/>
                </a:cubicBezTo>
                <a:cubicBezTo>
                  <a:pt x="0" y="9350"/>
                  <a:pt x="178" y="9528"/>
                  <a:pt x="400" y="9528"/>
                </a:cubicBezTo>
                <a:cubicBezTo>
                  <a:pt x="409" y="9528"/>
                  <a:pt x="417" y="9528"/>
                  <a:pt x="426" y="9528"/>
                </a:cubicBezTo>
                <a:cubicBezTo>
                  <a:pt x="1297" y="14999"/>
                  <a:pt x="1297" y="14999"/>
                  <a:pt x="1297" y="14999"/>
                </a:cubicBezTo>
                <a:cubicBezTo>
                  <a:pt x="1101" y="15035"/>
                  <a:pt x="968" y="15204"/>
                  <a:pt x="968" y="15390"/>
                </a:cubicBezTo>
                <a:cubicBezTo>
                  <a:pt x="968" y="15613"/>
                  <a:pt x="1146" y="15791"/>
                  <a:pt x="1368" y="15791"/>
                </a:cubicBezTo>
                <a:cubicBezTo>
                  <a:pt x="1430" y="15791"/>
                  <a:pt x="1492" y="15782"/>
                  <a:pt x="1545" y="15755"/>
                </a:cubicBezTo>
                <a:cubicBezTo>
                  <a:pt x="5684" y="19892"/>
                  <a:pt x="5684" y="19892"/>
                  <a:pt x="5684" y="19892"/>
                </a:cubicBezTo>
                <a:cubicBezTo>
                  <a:pt x="5640" y="19963"/>
                  <a:pt x="5622" y="20034"/>
                  <a:pt x="5622" y="20114"/>
                </a:cubicBezTo>
                <a:cubicBezTo>
                  <a:pt x="5622" y="20337"/>
                  <a:pt x="5800" y="20515"/>
                  <a:pt x="6022" y="20515"/>
                </a:cubicBezTo>
                <a:cubicBezTo>
                  <a:pt x="6182" y="20515"/>
                  <a:pt x="6324" y="20417"/>
                  <a:pt x="6386" y="20274"/>
                </a:cubicBezTo>
                <a:cubicBezTo>
                  <a:pt x="12114" y="21182"/>
                  <a:pt x="12114" y="21182"/>
                  <a:pt x="12114" y="21182"/>
                </a:cubicBezTo>
                <a:cubicBezTo>
                  <a:pt x="12114" y="21191"/>
                  <a:pt x="12114" y="21200"/>
                  <a:pt x="12114" y="21200"/>
                </a:cubicBezTo>
                <a:cubicBezTo>
                  <a:pt x="12114" y="21422"/>
                  <a:pt x="12292" y="21600"/>
                  <a:pt x="12514" y="21600"/>
                </a:cubicBezTo>
                <a:cubicBezTo>
                  <a:pt x="12736" y="21600"/>
                  <a:pt x="12914" y="21422"/>
                  <a:pt x="12914" y="21200"/>
                </a:cubicBezTo>
                <a:cubicBezTo>
                  <a:pt x="12914" y="21137"/>
                  <a:pt x="12896" y="21084"/>
                  <a:pt x="12869" y="21022"/>
                </a:cubicBezTo>
                <a:cubicBezTo>
                  <a:pt x="18003" y="18406"/>
                  <a:pt x="18003" y="18406"/>
                  <a:pt x="18003" y="18406"/>
                </a:cubicBezTo>
                <a:cubicBezTo>
                  <a:pt x="18083" y="18486"/>
                  <a:pt x="18189" y="18540"/>
                  <a:pt x="18296" y="18540"/>
                </a:cubicBezTo>
                <a:cubicBezTo>
                  <a:pt x="18518" y="18540"/>
                  <a:pt x="18696" y="18362"/>
                  <a:pt x="18696" y="18139"/>
                </a:cubicBezTo>
                <a:cubicBezTo>
                  <a:pt x="18696" y="17997"/>
                  <a:pt x="18625" y="17872"/>
                  <a:pt x="18509" y="17801"/>
                </a:cubicBezTo>
                <a:cubicBezTo>
                  <a:pt x="21040" y="12819"/>
                  <a:pt x="21040" y="12819"/>
                  <a:pt x="21040" y="12819"/>
                </a:cubicBezTo>
                <a:cubicBezTo>
                  <a:pt x="21094" y="12846"/>
                  <a:pt x="21147" y="12855"/>
                  <a:pt x="21200" y="12855"/>
                </a:cubicBezTo>
                <a:cubicBezTo>
                  <a:pt x="21422" y="12855"/>
                  <a:pt x="21600" y="12677"/>
                  <a:pt x="21600" y="12455"/>
                </a:cubicBezTo>
                <a:cubicBezTo>
                  <a:pt x="21600" y="12232"/>
                  <a:pt x="21422" y="12054"/>
                  <a:pt x="21200" y="12054"/>
                </a:cubicBezTo>
                <a:close/>
                <a:moveTo>
                  <a:pt x="17905" y="18202"/>
                </a:moveTo>
                <a:cubicBezTo>
                  <a:pt x="16431" y="18433"/>
                  <a:pt x="16431" y="18433"/>
                  <a:pt x="16431" y="18433"/>
                </a:cubicBezTo>
                <a:cubicBezTo>
                  <a:pt x="16422" y="18388"/>
                  <a:pt x="16404" y="18353"/>
                  <a:pt x="16378" y="18308"/>
                </a:cubicBezTo>
                <a:cubicBezTo>
                  <a:pt x="17914" y="16894"/>
                  <a:pt x="17914" y="16894"/>
                  <a:pt x="17914" y="16894"/>
                </a:cubicBezTo>
                <a:cubicBezTo>
                  <a:pt x="17976" y="16947"/>
                  <a:pt x="18056" y="16974"/>
                  <a:pt x="18145" y="16974"/>
                </a:cubicBezTo>
                <a:cubicBezTo>
                  <a:pt x="18216" y="17739"/>
                  <a:pt x="18216" y="17739"/>
                  <a:pt x="18216" y="17739"/>
                </a:cubicBezTo>
                <a:cubicBezTo>
                  <a:pt x="18030" y="17784"/>
                  <a:pt x="17896" y="17944"/>
                  <a:pt x="17896" y="18139"/>
                </a:cubicBezTo>
                <a:cubicBezTo>
                  <a:pt x="17896" y="18157"/>
                  <a:pt x="17896" y="18175"/>
                  <a:pt x="17905" y="18202"/>
                </a:cubicBezTo>
                <a:close/>
                <a:moveTo>
                  <a:pt x="10889" y="20550"/>
                </a:moveTo>
                <a:cubicBezTo>
                  <a:pt x="10907" y="20532"/>
                  <a:pt x="10915" y="20506"/>
                  <a:pt x="10933" y="20488"/>
                </a:cubicBezTo>
                <a:cubicBezTo>
                  <a:pt x="11733" y="20871"/>
                  <a:pt x="11733" y="20871"/>
                  <a:pt x="11733" y="20871"/>
                </a:cubicBezTo>
                <a:lnTo>
                  <a:pt x="10889" y="20550"/>
                </a:lnTo>
                <a:close/>
                <a:moveTo>
                  <a:pt x="702" y="9394"/>
                </a:moveTo>
                <a:cubicBezTo>
                  <a:pt x="1457" y="9955"/>
                  <a:pt x="1457" y="9955"/>
                  <a:pt x="1457" y="9955"/>
                </a:cubicBezTo>
                <a:cubicBezTo>
                  <a:pt x="1457" y="13371"/>
                  <a:pt x="1457" y="13371"/>
                  <a:pt x="1457" y="13371"/>
                </a:cubicBezTo>
                <a:cubicBezTo>
                  <a:pt x="1394" y="13380"/>
                  <a:pt x="1332" y="13415"/>
                  <a:pt x="1288" y="13469"/>
                </a:cubicBezTo>
                <a:cubicBezTo>
                  <a:pt x="1146" y="13611"/>
                  <a:pt x="1146" y="13843"/>
                  <a:pt x="1288" y="13985"/>
                </a:cubicBezTo>
                <a:cubicBezTo>
                  <a:pt x="1332" y="14029"/>
                  <a:pt x="1403" y="14065"/>
                  <a:pt x="1465" y="14083"/>
                </a:cubicBezTo>
                <a:cubicBezTo>
                  <a:pt x="1377" y="14990"/>
                  <a:pt x="1377" y="14990"/>
                  <a:pt x="1377" y="14990"/>
                </a:cubicBezTo>
                <a:cubicBezTo>
                  <a:pt x="1377" y="14990"/>
                  <a:pt x="1368" y="14990"/>
                  <a:pt x="1368" y="14990"/>
                </a:cubicBezTo>
                <a:cubicBezTo>
                  <a:pt x="1368" y="14990"/>
                  <a:pt x="1368" y="14990"/>
                  <a:pt x="1368" y="14990"/>
                </a:cubicBezTo>
                <a:cubicBezTo>
                  <a:pt x="497" y="9519"/>
                  <a:pt x="497" y="9519"/>
                  <a:pt x="497" y="9519"/>
                </a:cubicBezTo>
                <a:cubicBezTo>
                  <a:pt x="577" y="9501"/>
                  <a:pt x="648" y="9457"/>
                  <a:pt x="702" y="9394"/>
                </a:cubicBezTo>
                <a:close/>
                <a:moveTo>
                  <a:pt x="3721" y="3389"/>
                </a:moveTo>
                <a:cubicBezTo>
                  <a:pt x="4601" y="3238"/>
                  <a:pt x="4601" y="3238"/>
                  <a:pt x="4601" y="3238"/>
                </a:cubicBezTo>
                <a:cubicBezTo>
                  <a:pt x="4610" y="3274"/>
                  <a:pt x="4627" y="3318"/>
                  <a:pt x="4654" y="3354"/>
                </a:cubicBezTo>
                <a:cubicBezTo>
                  <a:pt x="3384" y="4528"/>
                  <a:pt x="3384" y="4528"/>
                  <a:pt x="3384" y="4528"/>
                </a:cubicBezTo>
                <a:cubicBezTo>
                  <a:pt x="3322" y="4466"/>
                  <a:pt x="3242" y="4439"/>
                  <a:pt x="3162" y="4439"/>
                </a:cubicBezTo>
                <a:cubicBezTo>
                  <a:pt x="2966" y="4439"/>
                  <a:pt x="2807" y="4590"/>
                  <a:pt x="2807" y="4786"/>
                </a:cubicBezTo>
                <a:cubicBezTo>
                  <a:pt x="2807" y="4955"/>
                  <a:pt x="2931" y="5098"/>
                  <a:pt x="3100" y="5124"/>
                </a:cubicBezTo>
                <a:cubicBezTo>
                  <a:pt x="3055" y="5685"/>
                  <a:pt x="3055" y="5685"/>
                  <a:pt x="3055" y="5685"/>
                </a:cubicBezTo>
                <a:cubicBezTo>
                  <a:pt x="1776" y="7446"/>
                  <a:pt x="1776" y="7446"/>
                  <a:pt x="1776" y="7446"/>
                </a:cubicBezTo>
                <a:cubicBezTo>
                  <a:pt x="1634" y="7348"/>
                  <a:pt x="1439" y="7366"/>
                  <a:pt x="1314" y="7491"/>
                </a:cubicBezTo>
                <a:cubicBezTo>
                  <a:pt x="1181" y="7624"/>
                  <a:pt x="1181" y="7855"/>
                  <a:pt x="1314" y="7998"/>
                </a:cubicBezTo>
                <a:cubicBezTo>
                  <a:pt x="631" y="8798"/>
                  <a:pt x="631" y="8798"/>
                  <a:pt x="631" y="8798"/>
                </a:cubicBezTo>
                <a:cubicBezTo>
                  <a:pt x="631" y="8798"/>
                  <a:pt x="622" y="8798"/>
                  <a:pt x="622" y="8789"/>
                </a:cubicBezTo>
                <a:cubicBezTo>
                  <a:pt x="3162" y="3799"/>
                  <a:pt x="3162" y="3799"/>
                  <a:pt x="3162" y="3799"/>
                </a:cubicBezTo>
                <a:cubicBezTo>
                  <a:pt x="3215" y="3816"/>
                  <a:pt x="3268" y="3834"/>
                  <a:pt x="3322" y="3834"/>
                </a:cubicBezTo>
                <a:cubicBezTo>
                  <a:pt x="3535" y="3834"/>
                  <a:pt x="3721" y="3647"/>
                  <a:pt x="3721" y="3425"/>
                </a:cubicBezTo>
                <a:cubicBezTo>
                  <a:pt x="3721" y="3416"/>
                  <a:pt x="3721" y="3407"/>
                  <a:pt x="3721" y="3389"/>
                </a:cubicBezTo>
                <a:close/>
                <a:moveTo>
                  <a:pt x="2398" y="10391"/>
                </a:moveTo>
                <a:cubicBezTo>
                  <a:pt x="2363" y="10409"/>
                  <a:pt x="2318" y="10444"/>
                  <a:pt x="2291" y="10480"/>
                </a:cubicBezTo>
                <a:cubicBezTo>
                  <a:pt x="1528" y="9919"/>
                  <a:pt x="1528" y="9919"/>
                  <a:pt x="1528" y="9919"/>
                </a:cubicBezTo>
                <a:cubicBezTo>
                  <a:pt x="1528" y="8104"/>
                  <a:pt x="1528" y="8104"/>
                  <a:pt x="1528" y="8104"/>
                </a:cubicBezTo>
                <a:cubicBezTo>
                  <a:pt x="1572" y="8113"/>
                  <a:pt x="1616" y="8104"/>
                  <a:pt x="1652" y="8096"/>
                </a:cubicBezTo>
                <a:lnTo>
                  <a:pt x="2398" y="10391"/>
                </a:lnTo>
                <a:close/>
                <a:moveTo>
                  <a:pt x="5302" y="3060"/>
                </a:moveTo>
                <a:cubicBezTo>
                  <a:pt x="5666" y="2945"/>
                  <a:pt x="5666" y="2945"/>
                  <a:pt x="5666" y="2945"/>
                </a:cubicBezTo>
                <a:cubicBezTo>
                  <a:pt x="5702" y="3043"/>
                  <a:pt x="5782" y="3114"/>
                  <a:pt x="5871" y="3149"/>
                </a:cubicBezTo>
                <a:cubicBezTo>
                  <a:pt x="5888" y="3194"/>
                  <a:pt x="5888" y="3194"/>
                  <a:pt x="5888" y="3194"/>
                </a:cubicBezTo>
                <a:cubicBezTo>
                  <a:pt x="5311" y="3131"/>
                  <a:pt x="5311" y="3131"/>
                  <a:pt x="5311" y="3131"/>
                </a:cubicBezTo>
                <a:cubicBezTo>
                  <a:pt x="5311" y="3114"/>
                  <a:pt x="5302" y="3087"/>
                  <a:pt x="5302" y="3060"/>
                </a:cubicBezTo>
                <a:close/>
                <a:moveTo>
                  <a:pt x="7301" y="3336"/>
                </a:moveTo>
                <a:cubicBezTo>
                  <a:pt x="6333" y="2891"/>
                  <a:pt x="6333" y="2891"/>
                  <a:pt x="6333" y="2891"/>
                </a:cubicBezTo>
                <a:cubicBezTo>
                  <a:pt x="6333" y="2865"/>
                  <a:pt x="6333" y="2847"/>
                  <a:pt x="6333" y="2820"/>
                </a:cubicBezTo>
                <a:cubicBezTo>
                  <a:pt x="8180" y="3247"/>
                  <a:pt x="8180" y="3247"/>
                  <a:pt x="8180" y="3247"/>
                </a:cubicBezTo>
                <a:cubicBezTo>
                  <a:pt x="8136" y="3292"/>
                  <a:pt x="8109" y="3345"/>
                  <a:pt x="8091" y="3407"/>
                </a:cubicBezTo>
                <a:lnTo>
                  <a:pt x="7301" y="3336"/>
                </a:lnTo>
                <a:close/>
                <a:moveTo>
                  <a:pt x="17514" y="4146"/>
                </a:moveTo>
                <a:cubicBezTo>
                  <a:pt x="17079" y="4430"/>
                  <a:pt x="17079" y="4430"/>
                  <a:pt x="17079" y="4430"/>
                </a:cubicBezTo>
                <a:cubicBezTo>
                  <a:pt x="16262" y="3309"/>
                  <a:pt x="16262" y="3309"/>
                  <a:pt x="16262" y="3309"/>
                </a:cubicBezTo>
                <a:cubicBezTo>
                  <a:pt x="16289" y="3283"/>
                  <a:pt x="16307" y="3247"/>
                  <a:pt x="16324" y="3212"/>
                </a:cubicBezTo>
                <a:cubicBezTo>
                  <a:pt x="17514" y="4003"/>
                  <a:pt x="17514" y="4003"/>
                  <a:pt x="17514" y="4003"/>
                </a:cubicBezTo>
                <a:cubicBezTo>
                  <a:pt x="17497" y="4021"/>
                  <a:pt x="17497" y="4048"/>
                  <a:pt x="17497" y="4074"/>
                </a:cubicBezTo>
                <a:cubicBezTo>
                  <a:pt x="17497" y="4092"/>
                  <a:pt x="17506" y="4119"/>
                  <a:pt x="17514" y="4146"/>
                </a:cubicBezTo>
                <a:close/>
                <a:moveTo>
                  <a:pt x="6359" y="15729"/>
                </a:moveTo>
                <a:cubicBezTo>
                  <a:pt x="4379" y="15746"/>
                  <a:pt x="4379" y="15746"/>
                  <a:pt x="4379" y="15746"/>
                </a:cubicBezTo>
                <a:cubicBezTo>
                  <a:pt x="4361" y="15568"/>
                  <a:pt x="4210" y="15426"/>
                  <a:pt x="4032" y="15426"/>
                </a:cubicBezTo>
                <a:cubicBezTo>
                  <a:pt x="4014" y="15426"/>
                  <a:pt x="4006" y="15435"/>
                  <a:pt x="3988" y="15435"/>
                </a:cubicBezTo>
                <a:cubicBezTo>
                  <a:pt x="3863" y="12935"/>
                  <a:pt x="3863" y="12935"/>
                  <a:pt x="3863" y="12935"/>
                </a:cubicBezTo>
                <a:cubicBezTo>
                  <a:pt x="3863" y="12935"/>
                  <a:pt x="3863" y="12935"/>
                  <a:pt x="3872" y="12935"/>
                </a:cubicBezTo>
                <a:cubicBezTo>
                  <a:pt x="3926" y="12935"/>
                  <a:pt x="3979" y="12917"/>
                  <a:pt x="4023" y="12882"/>
                </a:cubicBezTo>
                <a:cubicBezTo>
                  <a:pt x="6413" y="15471"/>
                  <a:pt x="6413" y="15471"/>
                  <a:pt x="6413" y="15471"/>
                </a:cubicBezTo>
                <a:cubicBezTo>
                  <a:pt x="6368" y="15515"/>
                  <a:pt x="6350" y="15577"/>
                  <a:pt x="6350" y="15640"/>
                </a:cubicBezTo>
                <a:cubicBezTo>
                  <a:pt x="6350" y="15675"/>
                  <a:pt x="6350" y="15702"/>
                  <a:pt x="6359" y="15729"/>
                </a:cubicBezTo>
                <a:close/>
                <a:moveTo>
                  <a:pt x="11768" y="2055"/>
                </a:moveTo>
                <a:cubicBezTo>
                  <a:pt x="12319" y="1948"/>
                  <a:pt x="12319" y="1948"/>
                  <a:pt x="12319" y="1948"/>
                </a:cubicBezTo>
                <a:cubicBezTo>
                  <a:pt x="14699" y="2722"/>
                  <a:pt x="14699" y="2722"/>
                  <a:pt x="14699" y="2722"/>
                </a:cubicBezTo>
                <a:cubicBezTo>
                  <a:pt x="13846" y="3327"/>
                  <a:pt x="13846" y="3327"/>
                  <a:pt x="13846" y="3327"/>
                </a:cubicBezTo>
                <a:cubicBezTo>
                  <a:pt x="13802" y="3292"/>
                  <a:pt x="13740" y="3265"/>
                  <a:pt x="13678" y="3265"/>
                </a:cubicBezTo>
                <a:cubicBezTo>
                  <a:pt x="13660" y="3265"/>
                  <a:pt x="13642" y="3265"/>
                  <a:pt x="13633" y="3274"/>
                </a:cubicBezTo>
                <a:cubicBezTo>
                  <a:pt x="13562" y="3185"/>
                  <a:pt x="13464" y="3131"/>
                  <a:pt x="13358" y="3131"/>
                </a:cubicBezTo>
                <a:cubicBezTo>
                  <a:pt x="13313" y="3131"/>
                  <a:pt x="13269" y="3140"/>
                  <a:pt x="13225" y="3158"/>
                </a:cubicBezTo>
                <a:cubicBezTo>
                  <a:pt x="11741" y="2188"/>
                  <a:pt x="11741" y="2188"/>
                  <a:pt x="11741" y="2188"/>
                </a:cubicBezTo>
                <a:cubicBezTo>
                  <a:pt x="11759" y="2153"/>
                  <a:pt x="11768" y="2108"/>
                  <a:pt x="11768" y="2073"/>
                </a:cubicBezTo>
                <a:cubicBezTo>
                  <a:pt x="11768" y="2064"/>
                  <a:pt x="11768" y="2055"/>
                  <a:pt x="11768" y="2055"/>
                </a:cubicBezTo>
                <a:close/>
                <a:moveTo>
                  <a:pt x="18687" y="5952"/>
                </a:moveTo>
                <a:cubicBezTo>
                  <a:pt x="18278" y="6094"/>
                  <a:pt x="18278" y="6094"/>
                  <a:pt x="18278" y="6094"/>
                </a:cubicBezTo>
                <a:cubicBezTo>
                  <a:pt x="18030" y="5747"/>
                  <a:pt x="18030" y="5747"/>
                  <a:pt x="18030" y="5747"/>
                </a:cubicBezTo>
                <a:cubicBezTo>
                  <a:pt x="18616" y="5720"/>
                  <a:pt x="18616" y="5720"/>
                  <a:pt x="18616" y="5720"/>
                </a:cubicBezTo>
                <a:cubicBezTo>
                  <a:pt x="18616" y="5729"/>
                  <a:pt x="18616" y="5747"/>
                  <a:pt x="18616" y="5756"/>
                </a:cubicBezTo>
                <a:cubicBezTo>
                  <a:pt x="18616" y="5827"/>
                  <a:pt x="18642" y="5898"/>
                  <a:pt x="18687" y="5952"/>
                </a:cubicBezTo>
                <a:close/>
                <a:moveTo>
                  <a:pt x="19140" y="14234"/>
                </a:moveTo>
                <a:cubicBezTo>
                  <a:pt x="14806" y="15835"/>
                  <a:pt x="14806" y="15835"/>
                  <a:pt x="14806" y="15835"/>
                </a:cubicBezTo>
                <a:cubicBezTo>
                  <a:pt x="14761" y="15755"/>
                  <a:pt x="14690" y="15702"/>
                  <a:pt x="14610" y="15693"/>
                </a:cubicBezTo>
                <a:cubicBezTo>
                  <a:pt x="14761" y="12668"/>
                  <a:pt x="14761" y="12668"/>
                  <a:pt x="14761" y="12668"/>
                </a:cubicBezTo>
                <a:cubicBezTo>
                  <a:pt x="14850" y="12659"/>
                  <a:pt x="14939" y="12606"/>
                  <a:pt x="14983" y="12526"/>
                </a:cubicBezTo>
                <a:cubicBezTo>
                  <a:pt x="19140" y="14109"/>
                  <a:pt x="19140" y="14109"/>
                  <a:pt x="19140" y="14109"/>
                </a:cubicBezTo>
                <a:cubicBezTo>
                  <a:pt x="19131" y="14136"/>
                  <a:pt x="19131" y="14154"/>
                  <a:pt x="19131" y="14172"/>
                </a:cubicBezTo>
                <a:cubicBezTo>
                  <a:pt x="19131" y="14198"/>
                  <a:pt x="19131" y="14216"/>
                  <a:pt x="19140" y="14234"/>
                </a:cubicBezTo>
                <a:close/>
                <a:moveTo>
                  <a:pt x="9734" y="4697"/>
                </a:moveTo>
                <a:cubicBezTo>
                  <a:pt x="7203" y="5969"/>
                  <a:pt x="7203" y="5969"/>
                  <a:pt x="7203" y="5969"/>
                </a:cubicBezTo>
                <a:cubicBezTo>
                  <a:pt x="7150" y="5898"/>
                  <a:pt x="7070" y="5854"/>
                  <a:pt x="6972" y="5854"/>
                </a:cubicBezTo>
                <a:cubicBezTo>
                  <a:pt x="6954" y="5854"/>
                  <a:pt x="6937" y="5854"/>
                  <a:pt x="6919" y="5854"/>
                </a:cubicBezTo>
                <a:cubicBezTo>
                  <a:pt x="5995" y="3274"/>
                  <a:pt x="5995" y="3274"/>
                  <a:pt x="5995" y="3274"/>
                </a:cubicBezTo>
                <a:cubicBezTo>
                  <a:pt x="7292" y="3407"/>
                  <a:pt x="7292" y="3407"/>
                  <a:pt x="7292" y="3407"/>
                </a:cubicBezTo>
                <a:cubicBezTo>
                  <a:pt x="9708" y="4510"/>
                  <a:pt x="9708" y="4510"/>
                  <a:pt x="9708" y="4510"/>
                </a:cubicBezTo>
                <a:cubicBezTo>
                  <a:pt x="9699" y="4528"/>
                  <a:pt x="9699" y="4546"/>
                  <a:pt x="9699" y="4564"/>
                </a:cubicBezTo>
                <a:cubicBezTo>
                  <a:pt x="9699" y="4608"/>
                  <a:pt x="9708" y="4662"/>
                  <a:pt x="9734" y="4697"/>
                </a:cubicBezTo>
                <a:close/>
                <a:moveTo>
                  <a:pt x="7496" y="3425"/>
                </a:moveTo>
                <a:cubicBezTo>
                  <a:pt x="8082" y="3478"/>
                  <a:pt x="8082" y="3478"/>
                  <a:pt x="8082" y="3478"/>
                </a:cubicBezTo>
                <a:cubicBezTo>
                  <a:pt x="8082" y="3594"/>
                  <a:pt x="8136" y="3692"/>
                  <a:pt x="8215" y="3754"/>
                </a:cubicBezTo>
                <a:lnTo>
                  <a:pt x="7496" y="3425"/>
                </a:lnTo>
                <a:close/>
                <a:moveTo>
                  <a:pt x="8766" y="3372"/>
                </a:moveTo>
                <a:cubicBezTo>
                  <a:pt x="9956" y="3647"/>
                  <a:pt x="9956" y="3647"/>
                  <a:pt x="9956" y="3647"/>
                </a:cubicBezTo>
                <a:cubicBezTo>
                  <a:pt x="9947" y="3656"/>
                  <a:pt x="9947" y="3656"/>
                  <a:pt x="9947" y="3665"/>
                </a:cubicBezTo>
                <a:cubicBezTo>
                  <a:pt x="9947" y="3772"/>
                  <a:pt x="10027" y="3861"/>
                  <a:pt x="10125" y="3897"/>
                </a:cubicBezTo>
                <a:cubicBezTo>
                  <a:pt x="10027" y="4297"/>
                  <a:pt x="10027" y="4297"/>
                  <a:pt x="10027" y="4297"/>
                </a:cubicBezTo>
                <a:cubicBezTo>
                  <a:pt x="10010" y="4297"/>
                  <a:pt x="9992" y="4288"/>
                  <a:pt x="9974" y="4288"/>
                </a:cubicBezTo>
                <a:cubicBezTo>
                  <a:pt x="9867" y="4288"/>
                  <a:pt x="9770" y="4350"/>
                  <a:pt x="9725" y="4448"/>
                </a:cubicBezTo>
                <a:cubicBezTo>
                  <a:pt x="8366" y="3825"/>
                  <a:pt x="8366" y="3825"/>
                  <a:pt x="8366" y="3825"/>
                </a:cubicBezTo>
                <a:cubicBezTo>
                  <a:pt x="8384" y="3825"/>
                  <a:pt x="8411" y="3825"/>
                  <a:pt x="8429" y="3825"/>
                </a:cubicBezTo>
                <a:cubicBezTo>
                  <a:pt x="8624" y="3825"/>
                  <a:pt x="8775" y="3674"/>
                  <a:pt x="8775" y="3478"/>
                </a:cubicBezTo>
                <a:cubicBezTo>
                  <a:pt x="8775" y="3443"/>
                  <a:pt x="8775" y="3407"/>
                  <a:pt x="8766" y="3372"/>
                </a:cubicBezTo>
                <a:close/>
                <a:moveTo>
                  <a:pt x="19158" y="7953"/>
                </a:moveTo>
                <a:cubicBezTo>
                  <a:pt x="16031" y="7055"/>
                  <a:pt x="16031" y="7055"/>
                  <a:pt x="16031" y="7055"/>
                </a:cubicBezTo>
                <a:cubicBezTo>
                  <a:pt x="16031" y="7037"/>
                  <a:pt x="16031" y="7028"/>
                  <a:pt x="16031" y="7010"/>
                </a:cubicBezTo>
                <a:cubicBezTo>
                  <a:pt x="16031" y="6992"/>
                  <a:pt x="16031" y="6975"/>
                  <a:pt x="16022" y="6957"/>
                </a:cubicBezTo>
                <a:cubicBezTo>
                  <a:pt x="16928" y="6637"/>
                  <a:pt x="16928" y="6637"/>
                  <a:pt x="16928" y="6637"/>
                </a:cubicBezTo>
                <a:cubicBezTo>
                  <a:pt x="16973" y="6672"/>
                  <a:pt x="17035" y="6681"/>
                  <a:pt x="17088" y="6681"/>
                </a:cubicBezTo>
                <a:cubicBezTo>
                  <a:pt x="17230" y="6681"/>
                  <a:pt x="17355" y="6601"/>
                  <a:pt x="17408" y="6468"/>
                </a:cubicBezTo>
                <a:cubicBezTo>
                  <a:pt x="18252" y="6174"/>
                  <a:pt x="18252" y="6174"/>
                  <a:pt x="18252" y="6174"/>
                </a:cubicBezTo>
                <a:cubicBezTo>
                  <a:pt x="19273" y="7588"/>
                  <a:pt x="19273" y="7588"/>
                  <a:pt x="19273" y="7588"/>
                </a:cubicBezTo>
                <a:cubicBezTo>
                  <a:pt x="19264" y="7588"/>
                  <a:pt x="19264" y="7597"/>
                  <a:pt x="19255" y="7606"/>
                </a:cubicBezTo>
                <a:cubicBezTo>
                  <a:pt x="19255" y="7606"/>
                  <a:pt x="19255" y="7606"/>
                  <a:pt x="19255" y="7606"/>
                </a:cubicBezTo>
                <a:cubicBezTo>
                  <a:pt x="19166" y="7695"/>
                  <a:pt x="19131" y="7829"/>
                  <a:pt x="19158" y="7953"/>
                </a:cubicBezTo>
                <a:close/>
                <a:moveTo>
                  <a:pt x="4388" y="11022"/>
                </a:moveTo>
                <a:cubicBezTo>
                  <a:pt x="4396" y="11049"/>
                  <a:pt x="4423" y="11076"/>
                  <a:pt x="4450" y="11094"/>
                </a:cubicBezTo>
                <a:cubicBezTo>
                  <a:pt x="3935" y="12401"/>
                  <a:pt x="3935" y="12401"/>
                  <a:pt x="3935" y="12401"/>
                </a:cubicBezTo>
                <a:cubicBezTo>
                  <a:pt x="3917" y="12392"/>
                  <a:pt x="3890" y="12392"/>
                  <a:pt x="3872" y="12392"/>
                </a:cubicBezTo>
                <a:cubicBezTo>
                  <a:pt x="3855" y="12392"/>
                  <a:pt x="3846" y="12392"/>
                  <a:pt x="3837" y="12392"/>
                </a:cubicBezTo>
                <a:cubicBezTo>
                  <a:pt x="3482" y="10925"/>
                  <a:pt x="3482" y="10925"/>
                  <a:pt x="3482" y="10925"/>
                </a:cubicBezTo>
                <a:lnTo>
                  <a:pt x="4388" y="11022"/>
                </a:lnTo>
                <a:close/>
                <a:moveTo>
                  <a:pt x="4503" y="7153"/>
                </a:moveTo>
                <a:cubicBezTo>
                  <a:pt x="7496" y="9368"/>
                  <a:pt x="7496" y="9368"/>
                  <a:pt x="7496" y="9368"/>
                </a:cubicBezTo>
                <a:cubicBezTo>
                  <a:pt x="7469" y="9412"/>
                  <a:pt x="7461" y="9457"/>
                  <a:pt x="7461" y="9501"/>
                </a:cubicBezTo>
                <a:cubicBezTo>
                  <a:pt x="7461" y="9528"/>
                  <a:pt x="7461" y="9555"/>
                  <a:pt x="7469" y="9581"/>
                </a:cubicBezTo>
                <a:cubicBezTo>
                  <a:pt x="4681" y="10862"/>
                  <a:pt x="4681" y="10862"/>
                  <a:pt x="4681" y="10862"/>
                </a:cubicBezTo>
                <a:cubicBezTo>
                  <a:pt x="4654" y="10818"/>
                  <a:pt x="4610" y="10782"/>
                  <a:pt x="4556" y="10782"/>
                </a:cubicBezTo>
                <a:cubicBezTo>
                  <a:pt x="4361" y="7233"/>
                  <a:pt x="4361" y="7233"/>
                  <a:pt x="4361" y="7233"/>
                </a:cubicBezTo>
                <a:cubicBezTo>
                  <a:pt x="4414" y="7224"/>
                  <a:pt x="4467" y="7197"/>
                  <a:pt x="4503" y="7153"/>
                </a:cubicBezTo>
                <a:close/>
                <a:moveTo>
                  <a:pt x="10196" y="3897"/>
                </a:moveTo>
                <a:cubicBezTo>
                  <a:pt x="10303" y="3897"/>
                  <a:pt x="10400" y="3816"/>
                  <a:pt x="10418" y="3710"/>
                </a:cubicBezTo>
                <a:cubicBezTo>
                  <a:pt x="12523" y="3745"/>
                  <a:pt x="12523" y="3745"/>
                  <a:pt x="12523" y="3745"/>
                </a:cubicBezTo>
                <a:cubicBezTo>
                  <a:pt x="12523" y="3754"/>
                  <a:pt x="12523" y="3763"/>
                  <a:pt x="12523" y="3763"/>
                </a:cubicBezTo>
                <a:cubicBezTo>
                  <a:pt x="10232" y="4493"/>
                  <a:pt x="10232" y="4493"/>
                  <a:pt x="10232" y="4493"/>
                </a:cubicBezTo>
                <a:cubicBezTo>
                  <a:pt x="10214" y="4421"/>
                  <a:pt x="10161" y="4359"/>
                  <a:pt x="10098" y="4324"/>
                </a:cubicBezTo>
                <a:lnTo>
                  <a:pt x="10196" y="3897"/>
                </a:lnTo>
                <a:close/>
                <a:moveTo>
                  <a:pt x="7594" y="11939"/>
                </a:moveTo>
                <a:cubicBezTo>
                  <a:pt x="5968" y="12659"/>
                  <a:pt x="5968" y="12659"/>
                  <a:pt x="5968" y="12659"/>
                </a:cubicBezTo>
                <a:cubicBezTo>
                  <a:pt x="5915" y="12570"/>
                  <a:pt x="5826" y="12526"/>
                  <a:pt x="5729" y="12526"/>
                </a:cubicBezTo>
                <a:cubicBezTo>
                  <a:pt x="5693" y="12526"/>
                  <a:pt x="5649" y="12535"/>
                  <a:pt x="5613" y="12553"/>
                </a:cubicBezTo>
                <a:cubicBezTo>
                  <a:pt x="4645" y="11076"/>
                  <a:pt x="4645" y="11076"/>
                  <a:pt x="4645" y="11076"/>
                </a:cubicBezTo>
                <a:cubicBezTo>
                  <a:pt x="4654" y="11067"/>
                  <a:pt x="4672" y="11058"/>
                  <a:pt x="4681" y="11040"/>
                </a:cubicBezTo>
                <a:cubicBezTo>
                  <a:pt x="7594" y="11823"/>
                  <a:pt x="7594" y="11823"/>
                  <a:pt x="7594" y="11823"/>
                </a:cubicBezTo>
                <a:cubicBezTo>
                  <a:pt x="7594" y="11850"/>
                  <a:pt x="7594" y="11868"/>
                  <a:pt x="7594" y="11885"/>
                </a:cubicBezTo>
                <a:cubicBezTo>
                  <a:pt x="7594" y="11903"/>
                  <a:pt x="7594" y="11921"/>
                  <a:pt x="7594" y="11939"/>
                </a:cubicBezTo>
                <a:close/>
                <a:moveTo>
                  <a:pt x="4707" y="10933"/>
                </a:moveTo>
                <a:cubicBezTo>
                  <a:pt x="7496" y="9643"/>
                  <a:pt x="7496" y="9643"/>
                  <a:pt x="7496" y="9643"/>
                </a:cubicBezTo>
                <a:cubicBezTo>
                  <a:pt x="7549" y="9724"/>
                  <a:pt x="7620" y="9768"/>
                  <a:pt x="7709" y="9777"/>
                </a:cubicBezTo>
                <a:cubicBezTo>
                  <a:pt x="7816" y="11618"/>
                  <a:pt x="7816" y="11618"/>
                  <a:pt x="7816" y="11618"/>
                </a:cubicBezTo>
                <a:cubicBezTo>
                  <a:pt x="7816" y="11618"/>
                  <a:pt x="7816" y="11618"/>
                  <a:pt x="7816" y="11618"/>
                </a:cubicBezTo>
                <a:cubicBezTo>
                  <a:pt x="7727" y="11636"/>
                  <a:pt x="7656" y="11690"/>
                  <a:pt x="7620" y="11761"/>
                </a:cubicBezTo>
                <a:cubicBezTo>
                  <a:pt x="4707" y="10978"/>
                  <a:pt x="4707" y="10978"/>
                  <a:pt x="4707" y="10978"/>
                </a:cubicBezTo>
                <a:cubicBezTo>
                  <a:pt x="4707" y="10969"/>
                  <a:pt x="4707" y="10960"/>
                  <a:pt x="4707" y="10951"/>
                </a:cubicBezTo>
                <a:cubicBezTo>
                  <a:pt x="4707" y="10942"/>
                  <a:pt x="4707" y="10933"/>
                  <a:pt x="4707" y="10933"/>
                </a:cubicBezTo>
                <a:close/>
                <a:moveTo>
                  <a:pt x="14726" y="5907"/>
                </a:moveTo>
                <a:cubicBezTo>
                  <a:pt x="10010" y="7330"/>
                  <a:pt x="10010" y="7330"/>
                  <a:pt x="10010" y="7330"/>
                </a:cubicBezTo>
                <a:cubicBezTo>
                  <a:pt x="9992" y="7304"/>
                  <a:pt x="9974" y="7268"/>
                  <a:pt x="9938" y="7242"/>
                </a:cubicBezTo>
                <a:cubicBezTo>
                  <a:pt x="12647" y="3950"/>
                  <a:pt x="12647" y="3950"/>
                  <a:pt x="12647" y="3950"/>
                </a:cubicBezTo>
                <a:cubicBezTo>
                  <a:pt x="12736" y="4012"/>
                  <a:pt x="12869" y="4003"/>
                  <a:pt x="12958" y="3932"/>
                </a:cubicBezTo>
                <a:cubicBezTo>
                  <a:pt x="14788" y="5685"/>
                  <a:pt x="14788" y="5685"/>
                  <a:pt x="14788" y="5685"/>
                </a:cubicBezTo>
                <a:cubicBezTo>
                  <a:pt x="14743" y="5738"/>
                  <a:pt x="14726" y="5800"/>
                  <a:pt x="14726" y="5863"/>
                </a:cubicBezTo>
                <a:cubicBezTo>
                  <a:pt x="14726" y="5880"/>
                  <a:pt x="14726" y="5889"/>
                  <a:pt x="14726" y="5907"/>
                </a:cubicBezTo>
                <a:close/>
                <a:moveTo>
                  <a:pt x="7967" y="9626"/>
                </a:moveTo>
                <a:cubicBezTo>
                  <a:pt x="9557" y="10213"/>
                  <a:pt x="9557" y="10213"/>
                  <a:pt x="9557" y="10213"/>
                </a:cubicBezTo>
                <a:cubicBezTo>
                  <a:pt x="11821" y="11049"/>
                  <a:pt x="11821" y="11049"/>
                  <a:pt x="11821" y="11049"/>
                </a:cubicBezTo>
                <a:cubicBezTo>
                  <a:pt x="11813" y="11067"/>
                  <a:pt x="11813" y="11094"/>
                  <a:pt x="11804" y="11120"/>
                </a:cubicBezTo>
                <a:cubicBezTo>
                  <a:pt x="8109" y="11779"/>
                  <a:pt x="8109" y="11779"/>
                  <a:pt x="8109" y="11779"/>
                </a:cubicBezTo>
                <a:cubicBezTo>
                  <a:pt x="8073" y="11690"/>
                  <a:pt x="7985" y="11618"/>
                  <a:pt x="7878" y="11610"/>
                </a:cubicBezTo>
                <a:cubicBezTo>
                  <a:pt x="7780" y="9768"/>
                  <a:pt x="7780" y="9768"/>
                  <a:pt x="7780" y="9768"/>
                </a:cubicBezTo>
                <a:cubicBezTo>
                  <a:pt x="7860" y="9750"/>
                  <a:pt x="7931" y="9706"/>
                  <a:pt x="7967" y="9626"/>
                </a:cubicBezTo>
                <a:close/>
                <a:moveTo>
                  <a:pt x="13313" y="9261"/>
                </a:moveTo>
                <a:cubicBezTo>
                  <a:pt x="12186" y="10889"/>
                  <a:pt x="12186" y="10889"/>
                  <a:pt x="12186" y="10889"/>
                </a:cubicBezTo>
                <a:cubicBezTo>
                  <a:pt x="12150" y="10880"/>
                  <a:pt x="12114" y="10871"/>
                  <a:pt x="12079" y="10871"/>
                </a:cubicBezTo>
                <a:cubicBezTo>
                  <a:pt x="12043" y="10871"/>
                  <a:pt x="12008" y="10871"/>
                  <a:pt x="11981" y="10889"/>
                </a:cubicBezTo>
                <a:cubicBezTo>
                  <a:pt x="9912" y="7686"/>
                  <a:pt x="9912" y="7686"/>
                  <a:pt x="9912" y="7686"/>
                </a:cubicBezTo>
                <a:cubicBezTo>
                  <a:pt x="9947" y="7669"/>
                  <a:pt x="9974" y="7642"/>
                  <a:pt x="9992" y="7606"/>
                </a:cubicBezTo>
                <a:cubicBezTo>
                  <a:pt x="13216" y="8976"/>
                  <a:pt x="13216" y="8976"/>
                  <a:pt x="13216" y="8976"/>
                </a:cubicBezTo>
                <a:cubicBezTo>
                  <a:pt x="13234" y="8985"/>
                  <a:pt x="13234" y="8985"/>
                  <a:pt x="13234" y="8985"/>
                </a:cubicBezTo>
                <a:cubicBezTo>
                  <a:pt x="13234" y="9012"/>
                  <a:pt x="13225" y="9030"/>
                  <a:pt x="13225" y="9056"/>
                </a:cubicBezTo>
                <a:cubicBezTo>
                  <a:pt x="13225" y="9136"/>
                  <a:pt x="13260" y="9208"/>
                  <a:pt x="13313" y="9261"/>
                </a:cubicBezTo>
                <a:close/>
                <a:moveTo>
                  <a:pt x="9850" y="7713"/>
                </a:moveTo>
                <a:cubicBezTo>
                  <a:pt x="11919" y="10925"/>
                  <a:pt x="11919" y="10925"/>
                  <a:pt x="11919" y="10925"/>
                </a:cubicBezTo>
                <a:cubicBezTo>
                  <a:pt x="11892" y="10942"/>
                  <a:pt x="11875" y="10960"/>
                  <a:pt x="11857" y="10987"/>
                </a:cubicBezTo>
                <a:cubicBezTo>
                  <a:pt x="7993" y="9563"/>
                  <a:pt x="7993" y="9563"/>
                  <a:pt x="7993" y="9563"/>
                </a:cubicBezTo>
                <a:cubicBezTo>
                  <a:pt x="7993" y="9546"/>
                  <a:pt x="8002" y="9519"/>
                  <a:pt x="8002" y="9501"/>
                </a:cubicBezTo>
                <a:cubicBezTo>
                  <a:pt x="8002" y="9439"/>
                  <a:pt x="7976" y="9386"/>
                  <a:pt x="7940" y="9332"/>
                </a:cubicBezTo>
                <a:cubicBezTo>
                  <a:pt x="9583" y="7651"/>
                  <a:pt x="9583" y="7651"/>
                  <a:pt x="9583" y="7651"/>
                </a:cubicBezTo>
                <a:cubicBezTo>
                  <a:pt x="9654" y="7722"/>
                  <a:pt x="9752" y="7749"/>
                  <a:pt x="9850" y="7713"/>
                </a:cubicBezTo>
                <a:close/>
                <a:moveTo>
                  <a:pt x="14513" y="12250"/>
                </a:moveTo>
                <a:cubicBezTo>
                  <a:pt x="14024" y="12010"/>
                  <a:pt x="14024" y="12010"/>
                  <a:pt x="14024" y="12010"/>
                </a:cubicBezTo>
                <a:cubicBezTo>
                  <a:pt x="12345" y="11200"/>
                  <a:pt x="12345" y="11200"/>
                  <a:pt x="12345" y="11200"/>
                </a:cubicBezTo>
                <a:cubicBezTo>
                  <a:pt x="12345" y="11174"/>
                  <a:pt x="12345" y="11156"/>
                  <a:pt x="12345" y="11138"/>
                </a:cubicBezTo>
                <a:cubicBezTo>
                  <a:pt x="12345" y="11058"/>
                  <a:pt x="12310" y="10978"/>
                  <a:pt x="12248" y="10925"/>
                </a:cubicBezTo>
                <a:cubicBezTo>
                  <a:pt x="13376" y="9297"/>
                  <a:pt x="13376" y="9297"/>
                  <a:pt x="13376" y="9297"/>
                </a:cubicBezTo>
                <a:cubicBezTo>
                  <a:pt x="13429" y="9323"/>
                  <a:pt x="13482" y="9332"/>
                  <a:pt x="13536" y="9323"/>
                </a:cubicBezTo>
                <a:cubicBezTo>
                  <a:pt x="14601" y="12170"/>
                  <a:pt x="14601" y="12170"/>
                  <a:pt x="14601" y="12170"/>
                </a:cubicBezTo>
                <a:cubicBezTo>
                  <a:pt x="14566" y="12188"/>
                  <a:pt x="14539" y="12214"/>
                  <a:pt x="14513" y="12250"/>
                </a:cubicBezTo>
                <a:close/>
                <a:moveTo>
                  <a:pt x="9885" y="7206"/>
                </a:moveTo>
                <a:cubicBezTo>
                  <a:pt x="9850" y="7197"/>
                  <a:pt x="9823" y="7188"/>
                  <a:pt x="9788" y="7188"/>
                </a:cubicBezTo>
                <a:cubicBezTo>
                  <a:pt x="10010" y="4831"/>
                  <a:pt x="10010" y="4831"/>
                  <a:pt x="10010" y="4831"/>
                </a:cubicBezTo>
                <a:cubicBezTo>
                  <a:pt x="10143" y="4813"/>
                  <a:pt x="10240" y="4697"/>
                  <a:pt x="10240" y="4564"/>
                </a:cubicBezTo>
                <a:cubicBezTo>
                  <a:pt x="12541" y="3834"/>
                  <a:pt x="12541" y="3834"/>
                  <a:pt x="12541" y="3834"/>
                </a:cubicBezTo>
                <a:cubicBezTo>
                  <a:pt x="12559" y="3861"/>
                  <a:pt x="12567" y="3879"/>
                  <a:pt x="12594" y="3905"/>
                </a:cubicBezTo>
                <a:lnTo>
                  <a:pt x="9885" y="7206"/>
                </a:lnTo>
                <a:close/>
                <a:moveTo>
                  <a:pt x="11963" y="11387"/>
                </a:moveTo>
                <a:cubicBezTo>
                  <a:pt x="11999" y="11405"/>
                  <a:pt x="12035" y="11414"/>
                  <a:pt x="12079" y="11414"/>
                </a:cubicBezTo>
                <a:cubicBezTo>
                  <a:pt x="12186" y="11414"/>
                  <a:pt x="12274" y="11352"/>
                  <a:pt x="12319" y="11263"/>
                </a:cubicBezTo>
                <a:cubicBezTo>
                  <a:pt x="14486" y="12312"/>
                  <a:pt x="14486" y="12312"/>
                  <a:pt x="14486" y="12312"/>
                </a:cubicBezTo>
                <a:cubicBezTo>
                  <a:pt x="14477" y="12339"/>
                  <a:pt x="14468" y="12366"/>
                  <a:pt x="14468" y="12392"/>
                </a:cubicBezTo>
                <a:cubicBezTo>
                  <a:pt x="14468" y="12428"/>
                  <a:pt x="14477" y="12464"/>
                  <a:pt x="14495" y="12499"/>
                </a:cubicBezTo>
                <a:cubicBezTo>
                  <a:pt x="12257" y="13780"/>
                  <a:pt x="12257" y="13780"/>
                  <a:pt x="12257" y="13780"/>
                </a:cubicBezTo>
                <a:cubicBezTo>
                  <a:pt x="9983" y="15079"/>
                  <a:pt x="9983" y="15079"/>
                  <a:pt x="9983" y="15079"/>
                </a:cubicBezTo>
                <a:cubicBezTo>
                  <a:pt x="9974" y="15061"/>
                  <a:pt x="9956" y="15043"/>
                  <a:pt x="9930" y="15026"/>
                </a:cubicBezTo>
                <a:lnTo>
                  <a:pt x="11963" y="11387"/>
                </a:lnTo>
                <a:close/>
                <a:moveTo>
                  <a:pt x="14743" y="12126"/>
                </a:moveTo>
                <a:cubicBezTo>
                  <a:pt x="14717" y="12126"/>
                  <a:pt x="14699" y="12126"/>
                  <a:pt x="14681" y="12134"/>
                </a:cubicBezTo>
                <a:cubicBezTo>
                  <a:pt x="13624" y="9297"/>
                  <a:pt x="13624" y="9297"/>
                  <a:pt x="13624" y="9297"/>
                </a:cubicBezTo>
                <a:cubicBezTo>
                  <a:pt x="13687" y="9270"/>
                  <a:pt x="13731" y="9216"/>
                  <a:pt x="13749" y="9154"/>
                </a:cubicBezTo>
                <a:cubicBezTo>
                  <a:pt x="17221" y="9884"/>
                  <a:pt x="17221" y="9884"/>
                  <a:pt x="17221" y="9884"/>
                </a:cubicBezTo>
                <a:cubicBezTo>
                  <a:pt x="17221" y="9893"/>
                  <a:pt x="17221" y="9901"/>
                  <a:pt x="17221" y="9901"/>
                </a:cubicBezTo>
                <a:cubicBezTo>
                  <a:pt x="17221" y="9955"/>
                  <a:pt x="17230" y="9999"/>
                  <a:pt x="17266" y="10044"/>
                </a:cubicBezTo>
                <a:cubicBezTo>
                  <a:pt x="14903" y="12179"/>
                  <a:pt x="14903" y="12179"/>
                  <a:pt x="14903" y="12179"/>
                </a:cubicBezTo>
                <a:cubicBezTo>
                  <a:pt x="14859" y="12143"/>
                  <a:pt x="14797" y="12126"/>
                  <a:pt x="14743" y="12126"/>
                </a:cubicBezTo>
                <a:close/>
                <a:moveTo>
                  <a:pt x="13580" y="8798"/>
                </a:moveTo>
                <a:cubicBezTo>
                  <a:pt x="13456" y="8754"/>
                  <a:pt x="13322" y="8816"/>
                  <a:pt x="13260" y="8923"/>
                </a:cubicBezTo>
                <a:cubicBezTo>
                  <a:pt x="10027" y="7544"/>
                  <a:pt x="10027" y="7544"/>
                  <a:pt x="10027" y="7544"/>
                </a:cubicBezTo>
                <a:cubicBezTo>
                  <a:pt x="10036" y="7517"/>
                  <a:pt x="10045" y="7491"/>
                  <a:pt x="10045" y="7455"/>
                </a:cubicBezTo>
                <a:cubicBezTo>
                  <a:pt x="10045" y="7437"/>
                  <a:pt x="10036" y="7411"/>
                  <a:pt x="10036" y="7402"/>
                </a:cubicBezTo>
                <a:cubicBezTo>
                  <a:pt x="14743" y="5969"/>
                  <a:pt x="14743" y="5969"/>
                  <a:pt x="14743" y="5969"/>
                </a:cubicBezTo>
                <a:cubicBezTo>
                  <a:pt x="14770" y="6023"/>
                  <a:pt x="14806" y="6067"/>
                  <a:pt x="14859" y="6094"/>
                </a:cubicBezTo>
                <a:lnTo>
                  <a:pt x="13580" y="8798"/>
                </a:lnTo>
                <a:close/>
                <a:moveTo>
                  <a:pt x="7203" y="6272"/>
                </a:moveTo>
                <a:cubicBezTo>
                  <a:pt x="9512" y="7384"/>
                  <a:pt x="9512" y="7384"/>
                  <a:pt x="9512" y="7384"/>
                </a:cubicBezTo>
                <a:cubicBezTo>
                  <a:pt x="9503" y="7411"/>
                  <a:pt x="9503" y="7437"/>
                  <a:pt x="9503" y="7455"/>
                </a:cubicBezTo>
                <a:cubicBezTo>
                  <a:pt x="9503" y="7508"/>
                  <a:pt x="9512" y="7553"/>
                  <a:pt x="9539" y="7597"/>
                </a:cubicBezTo>
                <a:cubicBezTo>
                  <a:pt x="7896" y="9288"/>
                  <a:pt x="7896" y="9288"/>
                  <a:pt x="7896" y="9288"/>
                </a:cubicBezTo>
                <a:cubicBezTo>
                  <a:pt x="7842" y="9252"/>
                  <a:pt x="7789" y="9234"/>
                  <a:pt x="7727" y="9234"/>
                </a:cubicBezTo>
                <a:cubicBezTo>
                  <a:pt x="7718" y="9234"/>
                  <a:pt x="7709" y="9234"/>
                  <a:pt x="7700" y="9234"/>
                </a:cubicBezTo>
                <a:cubicBezTo>
                  <a:pt x="7070" y="6379"/>
                  <a:pt x="7070" y="6379"/>
                  <a:pt x="7070" y="6379"/>
                </a:cubicBezTo>
                <a:cubicBezTo>
                  <a:pt x="7123" y="6361"/>
                  <a:pt x="7167" y="6316"/>
                  <a:pt x="7203" y="6272"/>
                </a:cubicBezTo>
                <a:close/>
                <a:moveTo>
                  <a:pt x="3997" y="12428"/>
                </a:moveTo>
                <a:cubicBezTo>
                  <a:pt x="4512" y="11120"/>
                  <a:pt x="4512" y="11120"/>
                  <a:pt x="4512" y="11120"/>
                </a:cubicBezTo>
                <a:cubicBezTo>
                  <a:pt x="4538" y="11120"/>
                  <a:pt x="4565" y="11120"/>
                  <a:pt x="4583" y="11111"/>
                </a:cubicBezTo>
                <a:cubicBezTo>
                  <a:pt x="5507" y="12517"/>
                  <a:pt x="5507" y="12517"/>
                  <a:pt x="5507" y="12517"/>
                </a:cubicBezTo>
                <a:cubicBezTo>
                  <a:pt x="5560" y="12588"/>
                  <a:pt x="5560" y="12588"/>
                  <a:pt x="5560" y="12588"/>
                </a:cubicBezTo>
                <a:cubicBezTo>
                  <a:pt x="5507" y="12633"/>
                  <a:pt x="5480" y="12686"/>
                  <a:pt x="5471" y="12739"/>
                </a:cubicBezTo>
                <a:cubicBezTo>
                  <a:pt x="4139" y="12650"/>
                  <a:pt x="4139" y="12650"/>
                  <a:pt x="4139" y="12650"/>
                </a:cubicBezTo>
                <a:cubicBezTo>
                  <a:pt x="4130" y="12553"/>
                  <a:pt x="4077" y="12472"/>
                  <a:pt x="3997" y="12428"/>
                </a:cubicBezTo>
                <a:close/>
                <a:moveTo>
                  <a:pt x="8136" y="11885"/>
                </a:moveTo>
                <a:cubicBezTo>
                  <a:pt x="8136" y="11868"/>
                  <a:pt x="8136" y="11859"/>
                  <a:pt x="8136" y="11850"/>
                </a:cubicBezTo>
                <a:cubicBezTo>
                  <a:pt x="11813" y="11191"/>
                  <a:pt x="11813" y="11191"/>
                  <a:pt x="11813" y="11191"/>
                </a:cubicBezTo>
                <a:cubicBezTo>
                  <a:pt x="11821" y="11254"/>
                  <a:pt x="11857" y="11307"/>
                  <a:pt x="11901" y="11352"/>
                </a:cubicBezTo>
                <a:cubicBezTo>
                  <a:pt x="9876" y="14990"/>
                  <a:pt x="9876" y="14990"/>
                  <a:pt x="9876" y="14990"/>
                </a:cubicBezTo>
                <a:cubicBezTo>
                  <a:pt x="9805" y="14963"/>
                  <a:pt x="9734" y="14963"/>
                  <a:pt x="9672" y="14990"/>
                </a:cubicBezTo>
                <a:cubicBezTo>
                  <a:pt x="8029" y="12099"/>
                  <a:pt x="8029" y="12099"/>
                  <a:pt x="8029" y="12099"/>
                </a:cubicBezTo>
                <a:cubicBezTo>
                  <a:pt x="8100" y="12045"/>
                  <a:pt x="8136" y="11965"/>
                  <a:pt x="8136" y="11885"/>
                </a:cubicBezTo>
                <a:close/>
                <a:moveTo>
                  <a:pt x="17239" y="9813"/>
                </a:moveTo>
                <a:cubicBezTo>
                  <a:pt x="13766" y="9083"/>
                  <a:pt x="13766" y="9083"/>
                  <a:pt x="13766" y="9083"/>
                </a:cubicBezTo>
                <a:cubicBezTo>
                  <a:pt x="13766" y="9074"/>
                  <a:pt x="13766" y="9065"/>
                  <a:pt x="13766" y="9056"/>
                </a:cubicBezTo>
                <a:cubicBezTo>
                  <a:pt x="13766" y="9003"/>
                  <a:pt x="13749" y="8950"/>
                  <a:pt x="13722" y="8905"/>
                </a:cubicBezTo>
                <a:cubicBezTo>
                  <a:pt x="15587" y="7215"/>
                  <a:pt x="15587" y="7215"/>
                  <a:pt x="15587" y="7215"/>
                </a:cubicBezTo>
                <a:cubicBezTo>
                  <a:pt x="15658" y="7286"/>
                  <a:pt x="15774" y="7304"/>
                  <a:pt x="15871" y="7259"/>
                </a:cubicBezTo>
                <a:cubicBezTo>
                  <a:pt x="17328" y="9688"/>
                  <a:pt x="17328" y="9688"/>
                  <a:pt x="17328" y="9688"/>
                </a:cubicBezTo>
                <a:cubicBezTo>
                  <a:pt x="17284" y="9724"/>
                  <a:pt x="17257" y="9768"/>
                  <a:pt x="17239" y="9813"/>
                </a:cubicBezTo>
                <a:close/>
                <a:moveTo>
                  <a:pt x="9938" y="4831"/>
                </a:moveTo>
                <a:cubicBezTo>
                  <a:pt x="9716" y="7188"/>
                  <a:pt x="9716" y="7188"/>
                  <a:pt x="9716" y="7188"/>
                </a:cubicBezTo>
                <a:cubicBezTo>
                  <a:pt x="9637" y="7206"/>
                  <a:pt x="9574" y="7250"/>
                  <a:pt x="9530" y="7322"/>
                </a:cubicBezTo>
                <a:cubicBezTo>
                  <a:pt x="7230" y="6210"/>
                  <a:pt x="7230" y="6210"/>
                  <a:pt x="7230" y="6210"/>
                </a:cubicBezTo>
                <a:cubicBezTo>
                  <a:pt x="7238" y="6183"/>
                  <a:pt x="7247" y="6147"/>
                  <a:pt x="7247" y="6121"/>
                </a:cubicBezTo>
                <a:cubicBezTo>
                  <a:pt x="7247" y="6094"/>
                  <a:pt x="7238" y="6058"/>
                  <a:pt x="7230" y="6032"/>
                </a:cubicBezTo>
                <a:cubicBezTo>
                  <a:pt x="9779" y="4751"/>
                  <a:pt x="9779" y="4751"/>
                  <a:pt x="9779" y="4751"/>
                </a:cubicBezTo>
                <a:cubicBezTo>
                  <a:pt x="9823" y="4795"/>
                  <a:pt x="9876" y="4822"/>
                  <a:pt x="9938" y="4831"/>
                </a:cubicBezTo>
                <a:close/>
                <a:moveTo>
                  <a:pt x="2851" y="10862"/>
                </a:moveTo>
                <a:cubicBezTo>
                  <a:pt x="3411" y="10916"/>
                  <a:pt x="3411" y="10916"/>
                  <a:pt x="3411" y="10916"/>
                </a:cubicBezTo>
                <a:cubicBezTo>
                  <a:pt x="3775" y="12410"/>
                  <a:pt x="3775" y="12410"/>
                  <a:pt x="3775" y="12410"/>
                </a:cubicBezTo>
                <a:cubicBezTo>
                  <a:pt x="3766" y="12410"/>
                  <a:pt x="3757" y="12419"/>
                  <a:pt x="3739" y="12419"/>
                </a:cubicBezTo>
                <a:cubicBezTo>
                  <a:pt x="2718" y="11005"/>
                  <a:pt x="2718" y="11005"/>
                  <a:pt x="2718" y="11005"/>
                </a:cubicBezTo>
                <a:cubicBezTo>
                  <a:pt x="2780" y="10969"/>
                  <a:pt x="2824" y="10916"/>
                  <a:pt x="2851" y="10862"/>
                </a:cubicBezTo>
                <a:close/>
                <a:moveTo>
                  <a:pt x="15489" y="7010"/>
                </a:moveTo>
                <a:cubicBezTo>
                  <a:pt x="15489" y="7064"/>
                  <a:pt x="15507" y="7117"/>
                  <a:pt x="15543" y="7161"/>
                </a:cubicBezTo>
                <a:cubicBezTo>
                  <a:pt x="13678" y="8852"/>
                  <a:pt x="13678" y="8852"/>
                  <a:pt x="13678" y="8852"/>
                </a:cubicBezTo>
                <a:cubicBezTo>
                  <a:pt x="13669" y="8843"/>
                  <a:pt x="13651" y="8834"/>
                  <a:pt x="13642" y="8825"/>
                </a:cubicBezTo>
                <a:cubicBezTo>
                  <a:pt x="14921" y="6121"/>
                  <a:pt x="14921" y="6121"/>
                  <a:pt x="14921" y="6121"/>
                </a:cubicBezTo>
                <a:cubicBezTo>
                  <a:pt x="14992" y="6147"/>
                  <a:pt x="15063" y="6138"/>
                  <a:pt x="15125" y="6103"/>
                </a:cubicBezTo>
                <a:cubicBezTo>
                  <a:pt x="15587" y="6806"/>
                  <a:pt x="15587" y="6806"/>
                  <a:pt x="15587" y="6806"/>
                </a:cubicBezTo>
                <a:cubicBezTo>
                  <a:pt x="15525" y="6859"/>
                  <a:pt x="15489" y="6930"/>
                  <a:pt x="15489" y="7010"/>
                </a:cubicBezTo>
                <a:close/>
                <a:moveTo>
                  <a:pt x="14841" y="5640"/>
                </a:moveTo>
                <a:cubicBezTo>
                  <a:pt x="13003" y="3879"/>
                  <a:pt x="13003" y="3879"/>
                  <a:pt x="13003" y="3879"/>
                </a:cubicBezTo>
                <a:cubicBezTo>
                  <a:pt x="13038" y="3834"/>
                  <a:pt x="13056" y="3772"/>
                  <a:pt x="13056" y="3719"/>
                </a:cubicBezTo>
                <a:cubicBezTo>
                  <a:pt x="13056" y="3710"/>
                  <a:pt x="13056" y="3692"/>
                  <a:pt x="13056" y="3683"/>
                </a:cubicBezTo>
                <a:cubicBezTo>
                  <a:pt x="13074" y="3683"/>
                  <a:pt x="13074" y="3683"/>
                  <a:pt x="13074" y="3683"/>
                </a:cubicBezTo>
                <a:cubicBezTo>
                  <a:pt x="13136" y="3772"/>
                  <a:pt x="13242" y="3825"/>
                  <a:pt x="13358" y="3825"/>
                </a:cubicBezTo>
                <a:cubicBezTo>
                  <a:pt x="13420" y="3825"/>
                  <a:pt x="13482" y="3808"/>
                  <a:pt x="13544" y="3772"/>
                </a:cubicBezTo>
                <a:cubicBezTo>
                  <a:pt x="13615" y="3816"/>
                  <a:pt x="13713" y="3825"/>
                  <a:pt x="13802" y="3781"/>
                </a:cubicBezTo>
                <a:cubicBezTo>
                  <a:pt x="14850" y="5640"/>
                  <a:pt x="14850" y="5640"/>
                  <a:pt x="14850" y="5640"/>
                </a:cubicBezTo>
                <a:cubicBezTo>
                  <a:pt x="14841" y="5640"/>
                  <a:pt x="14841" y="5640"/>
                  <a:pt x="14841" y="5640"/>
                </a:cubicBezTo>
                <a:close/>
                <a:moveTo>
                  <a:pt x="13012" y="3478"/>
                </a:moveTo>
                <a:cubicBezTo>
                  <a:pt x="13012" y="3514"/>
                  <a:pt x="13012" y="3550"/>
                  <a:pt x="13020" y="3585"/>
                </a:cubicBezTo>
                <a:cubicBezTo>
                  <a:pt x="12976" y="3496"/>
                  <a:pt x="12887" y="3443"/>
                  <a:pt x="12789" y="3443"/>
                </a:cubicBezTo>
                <a:cubicBezTo>
                  <a:pt x="12736" y="3443"/>
                  <a:pt x="12692" y="3461"/>
                  <a:pt x="12647" y="3487"/>
                </a:cubicBezTo>
                <a:cubicBezTo>
                  <a:pt x="11697" y="2260"/>
                  <a:pt x="11697" y="2260"/>
                  <a:pt x="11697" y="2260"/>
                </a:cubicBezTo>
                <a:cubicBezTo>
                  <a:pt x="11697" y="2260"/>
                  <a:pt x="11706" y="2251"/>
                  <a:pt x="11706" y="2251"/>
                </a:cubicBezTo>
                <a:cubicBezTo>
                  <a:pt x="13154" y="3194"/>
                  <a:pt x="13154" y="3194"/>
                  <a:pt x="13154" y="3194"/>
                </a:cubicBezTo>
                <a:cubicBezTo>
                  <a:pt x="13065" y="3265"/>
                  <a:pt x="13012" y="3372"/>
                  <a:pt x="13012" y="3478"/>
                </a:cubicBezTo>
                <a:close/>
                <a:moveTo>
                  <a:pt x="11644" y="2304"/>
                </a:moveTo>
                <a:cubicBezTo>
                  <a:pt x="12594" y="3523"/>
                  <a:pt x="12594" y="3523"/>
                  <a:pt x="12594" y="3523"/>
                </a:cubicBezTo>
                <a:cubicBezTo>
                  <a:pt x="12559" y="3567"/>
                  <a:pt x="12532" y="3621"/>
                  <a:pt x="12523" y="3683"/>
                </a:cubicBezTo>
                <a:cubicBezTo>
                  <a:pt x="10427" y="3639"/>
                  <a:pt x="10427" y="3639"/>
                  <a:pt x="10427" y="3639"/>
                </a:cubicBezTo>
                <a:cubicBezTo>
                  <a:pt x="10427" y="3603"/>
                  <a:pt x="10409" y="3558"/>
                  <a:pt x="10383" y="3523"/>
                </a:cubicBezTo>
                <a:cubicBezTo>
                  <a:pt x="11360" y="2304"/>
                  <a:pt x="11360" y="2304"/>
                  <a:pt x="11360" y="2304"/>
                </a:cubicBezTo>
                <a:cubicBezTo>
                  <a:pt x="11439" y="2357"/>
                  <a:pt x="11555" y="2357"/>
                  <a:pt x="11644" y="2304"/>
                </a:cubicBezTo>
                <a:close/>
                <a:moveTo>
                  <a:pt x="3135" y="8434"/>
                </a:moveTo>
                <a:cubicBezTo>
                  <a:pt x="3135" y="8371"/>
                  <a:pt x="3109" y="8309"/>
                  <a:pt x="3064" y="8265"/>
                </a:cubicBezTo>
                <a:cubicBezTo>
                  <a:pt x="4148" y="7179"/>
                  <a:pt x="4148" y="7179"/>
                  <a:pt x="4148" y="7179"/>
                </a:cubicBezTo>
                <a:cubicBezTo>
                  <a:pt x="4192" y="7215"/>
                  <a:pt x="4237" y="7233"/>
                  <a:pt x="4290" y="7242"/>
                </a:cubicBezTo>
                <a:cubicBezTo>
                  <a:pt x="4485" y="10782"/>
                  <a:pt x="4485" y="10782"/>
                  <a:pt x="4485" y="10782"/>
                </a:cubicBezTo>
                <a:cubicBezTo>
                  <a:pt x="4476" y="10791"/>
                  <a:pt x="4467" y="10791"/>
                  <a:pt x="4459" y="10800"/>
                </a:cubicBezTo>
                <a:cubicBezTo>
                  <a:pt x="3029" y="8647"/>
                  <a:pt x="3029" y="8647"/>
                  <a:pt x="3029" y="8647"/>
                </a:cubicBezTo>
                <a:cubicBezTo>
                  <a:pt x="3091" y="8594"/>
                  <a:pt x="3135" y="8514"/>
                  <a:pt x="3135" y="8434"/>
                </a:cubicBezTo>
                <a:close/>
                <a:moveTo>
                  <a:pt x="4370" y="10951"/>
                </a:moveTo>
                <a:cubicBezTo>
                  <a:pt x="4370" y="10951"/>
                  <a:pt x="4370" y="10951"/>
                  <a:pt x="4370" y="10951"/>
                </a:cubicBezTo>
                <a:cubicBezTo>
                  <a:pt x="3464" y="10853"/>
                  <a:pt x="3464" y="10853"/>
                  <a:pt x="3464" y="10853"/>
                </a:cubicBezTo>
                <a:cubicBezTo>
                  <a:pt x="2940" y="8692"/>
                  <a:pt x="2940" y="8692"/>
                  <a:pt x="2940" y="8692"/>
                </a:cubicBezTo>
                <a:cubicBezTo>
                  <a:pt x="2958" y="8692"/>
                  <a:pt x="2966" y="8683"/>
                  <a:pt x="2975" y="8683"/>
                </a:cubicBezTo>
                <a:cubicBezTo>
                  <a:pt x="4405" y="10844"/>
                  <a:pt x="4405" y="10844"/>
                  <a:pt x="4405" y="10844"/>
                </a:cubicBezTo>
                <a:cubicBezTo>
                  <a:pt x="4379" y="10871"/>
                  <a:pt x="4370" y="10907"/>
                  <a:pt x="4370" y="10951"/>
                </a:cubicBezTo>
                <a:close/>
                <a:moveTo>
                  <a:pt x="2878" y="10791"/>
                </a:moveTo>
                <a:cubicBezTo>
                  <a:pt x="2887" y="10764"/>
                  <a:pt x="2887" y="10738"/>
                  <a:pt x="2887" y="10711"/>
                </a:cubicBezTo>
                <a:cubicBezTo>
                  <a:pt x="2887" y="10551"/>
                  <a:pt x="2780" y="10409"/>
                  <a:pt x="2629" y="10373"/>
                </a:cubicBezTo>
                <a:cubicBezTo>
                  <a:pt x="2869" y="8709"/>
                  <a:pt x="2869" y="8709"/>
                  <a:pt x="2869" y="8709"/>
                </a:cubicBezTo>
                <a:cubicBezTo>
                  <a:pt x="2869" y="8709"/>
                  <a:pt x="2878" y="8709"/>
                  <a:pt x="2878" y="8709"/>
                </a:cubicBezTo>
                <a:cubicBezTo>
                  <a:pt x="3393" y="10844"/>
                  <a:pt x="3393" y="10844"/>
                  <a:pt x="3393" y="10844"/>
                </a:cubicBezTo>
                <a:lnTo>
                  <a:pt x="2878" y="10791"/>
                </a:lnTo>
                <a:close/>
                <a:moveTo>
                  <a:pt x="4130" y="12713"/>
                </a:moveTo>
                <a:cubicBezTo>
                  <a:pt x="5462" y="12811"/>
                  <a:pt x="5462" y="12811"/>
                  <a:pt x="5462" y="12811"/>
                </a:cubicBezTo>
                <a:cubicBezTo>
                  <a:pt x="5471" y="12953"/>
                  <a:pt x="5587" y="13069"/>
                  <a:pt x="5729" y="13069"/>
                </a:cubicBezTo>
                <a:cubicBezTo>
                  <a:pt x="5746" y="13069"/>
                  <a:pt x="5764" y="13069"/>
                  <a:pt x="5782" y="13060"/>
                </a:cubicBezTo>
                <a:cubicBezTo>
                  <a:pt x="6510" y="15399"/>
                  <a:pt x="6510" y="15399"/>
                  <a:pt x="6510" y="15399"/>
                </a:cubicBezTo>
                <a:cubicBezTo>
                  <a:pt x="6492" y="15408"/>
                  <a:pt x="6475" y="15417"/>
                  <a:pt x="6466" y="15426"/>
                </a:cubicBezTo>
                <a:cubicBezTo>
                  <a:pt x="4077" y="12837"/>
                  <a:pt x="4077" y="12837"/>
                  <a:pt x="4077" y="12837"/>
                </a:cubicBezTo>
                <a:cubicBezTo>
                  <a:pt x="4103" y="12802"/>
                  <a:pt x="4121" y="12757"/>
                  <a:pt x="4130" y="12713"/>
                </a:cubicBezTo>
                <a:close/>
                <a:moveTo>
                  <a:pt x="6004" y="12793"/>
                </a:moveTo>
                <a:cubicBezTo>
                  <a:pt x="6004" y="12775"/>
                  <a:pt x="5995" y="12748"/>
                  <a:pt x="5995" y="12722"/>
                </a:cubicBezTo>
                <a:cubicBezTo>
                  <a:pt x="7620" y="12001"/>
                  <a:pt x="7620" y="12001"/>
                  <a:pt x="7620" y="12001"/>
                </a:cubicBezTo>
                <a:cubicBezTo>
                  <a:pt x="7647" y="12054"/>
                  <a:pt x="7691" y="12099"/>
                  <a:pt x="7736" y="12126"/>
                </a:cubicBezTo>
                <a:cubicBezTo>
                  <a:pt x="6670" y="15382"/>
                  <a:pt x="6670" y="15382"/>
                  <a:pt x="6670" y="15382"/>
                </a:cubicBezTo>
                <a:cubicBezTo>
                  <a:pt x="6652" y="15373"/>
                  <a:pt x="6635" y="15373"/>
                  <a:pt x="6617" y="15373"/>
                </a:cubicBezTo>
                <a:cubicBezTo>
                  <a:pt x="6608" y="15373"/>
                  <a:pt x="6590" y="15373"/>
                  <a:pt x="6572" y="15373"/>
                </a:cubicBezTo>
                <a:cubicBezTo>
                  <a:pt x="5844" y="13042"/>
                  <a:pt x="5844" y="13042"/>
                  <a:pt x="5844" y="13042"/>
                </a:cubicBezTo>
                <a:cubicBezTo>
                  <a:pt x="5942" y="12997"/>
                  <a:pt x="6004" y="12900"/>
                  <a:pt x="6004" y="12793"/>
                </a:cubicBezTo>
                <a:close/>
                <a:moveTo>
                  <a:pt x="7807" y="12152"/>
                </a:moveTo>
                <a:cubicBezTo>
                  <a:pt x="7825" y="12152"/>
                  <a:pt x="7842" y="12152"/>
                  <a:pt x="7860" y="12152"/>
                </a:cubicBezTo>
                <a:cubicBezTo>
                  <a:pt x="7905" y="12152"/>
                  <a:pt x="7940" y="12143"/>
                  <a:pt x="7976" y="12134"/>
                </a:cubicBezTo>
                <a:cubicBezTo>
                  <a:pt x="9610" y="15026"/>
                  <a:pt x="9610" y="15026"/>
                  <a:pt x="9610" y="15026"/>
                </a:cubicBezTo>
                <a:cubicBezTo>
                  <a:pt x="9539" y="15079"/>
                  <a:pt x="9503" y="15159"/>
                  <a:pt x="9503" y="15248"/>
                </a:cubicBezTo>
                <a:cubicBezTo>
                  <a:pt x="9503" y="15248"/>
                  <a:pt x="9503" y="15248"/>
                  <a:pt x="9503" y="15248"/>
                </a:cubicBezTo>
                <a:cubicBezTo>
                  <a:pt x="6883" y="15577"/>
                  <a:pt x="6883" y="15577"/>
                  <a:pt x="6883" y="15577"/>
                </a:cubicBezTo>
                <a:cubicBezTo>
                  <a:pt x="6865" y="15497"/>
                  <a:pt x="6812" y="15435"/>
                  <a:pt x="6732" y="15399"/>
                </a:cubicBezTo>
                <a:lnTo>
                  <a:pt x="7807" y="12152"/>
                </a:lnTo>
                <a:close/>
                <a:moveTo>
                  <a:pt x="10045" y="15248"/>
                </a:moveTo>
                <a:cubicBezTo>
                  <a:pt x="10045" y="15248"/>
                  <a:pt x="10045" y="15248"/>
                  <a:pt x="10045" y="15248"/>
                </a:cubicBezTo>
                <a:cubicBezTo>
                  <a:pt x="10045" y="15213"/>
                  <a:pt x="10036" y="15177"/>
                  <a:pt x="10018" y="15141"/>
                </a:cubicBezTo>
                <a:cubicBezTo>
                  <a:pt x="14521" y="12561"/>
                  <a:pt x="14521" y="12561"/>
                  <a:pt x="14521" y="12561"/>
                </a:cubicBezTo>
                <a:cubicBezTo>
                  <a:pt x="14566" y="12615"/>
                  <a:pt x="14628" y="12650"/>
                  <a:pt x="14690" y="12659"/>
                </a:cubicBezTo>
                <a:cubicBezTo>
                  <a:pt x="14539" y="15684"/>
                  <a:pt x="14539" y="15684"/>
                  <a:pt x="14539" y="15684"/>
                </a:cubicBezTo>
                <a:cubicBezTo>
                  <a:pt x="14433" y="15693"/>
                  <a:pt x="14335" y="15773"/>
                  <a:pt x="14299" y="15880"/>
                </a:cubicBezTo>
                <a:lnTo>
                  <a:pt x="10045" y="15248"/>
                </a:lnTo>
                <a:close/>
                <a:moveTo>
                  <a:pt x="17435" y="6387"/>
                </a:moveTo>
                <a:cubicBezTo>
                  <a:pt x="17435" y="6370"/>
                  <a:pt x="17435" y="6352"/>
                  <a:pt x="17435" y="6334"/>
                </a:cubicBezTo>
                <a:cubicBezTo>
                  <a:pt x="17435" y="6147"/>
                  <a:pt x="17284" y="5987"/>
                  <a:pt x="17088" y="5987"/>
                </a:cubicBezTo>
                <a:cubicBezTo>
                  <a:pt x="16902" y="5987"/>
                  <a:pt x="16742" y="6147"/>
                  <a:pt x="16742" y="6334"/>
                </a:cubicBezTo>
                <a:cubicBezTo>
                  <a:pt x="16742" y="6432"/>
                  <a:pt x="16786" y="6530"/>
                  <a:pt x="16857" y="6592"/>
                </a:cubicBezTo>
                <a:cubicBezTo>
                  <a:pt x="16005" y="6886"/>
                  <a:pt x="16005" y="6886"/>
                  <a:pt x="16005" y="6886"/>
                </a:cubicBezTo>
                <a:cubicBezTo>
                  <a:pt x="15960" y="6797"/>
                  <a:pt x="15863" y="6734"/>
                  <a:pt x="15765" y="6734"/>
                </a:cubicBezTo>
                <a:cubicBezTo>
                  <a:pt x="15720" y="6734"/>
                  <a:pt x="15676" y="6752"/>
                  <a:pt x="15640" y="6770"/>
                </a:cubicBezTo>
                <a:cubicBezTo>
                  <a:pt x="15179" y="6058"/>
                  <a:pt x="15179" y="6058"/>
                  <a:pt x="15179" y="6058"/>
                </a:cubicBezTo>
                <a:cubicBezTo>
                  <a:pt x="15232" y="6014"/>
                  <a:pt x="15259" y="5943"/>
                  <a:pt x="15267" y="5871"/>
                </a:cubicBezTo>
                <a:cubicBezTo>
                  <a:pt x="17941" y="5747"/>
                  <a:pt x="17941" y="5747"/>
                  <a:pt x="17941" y="5747"/>
                </a:cubicBezTo>
                <a:cubicBezTo>
                  <a:pt x="18216" y="6121"/>
                  <a:pt x="18216" y="6121"/>
                  <a:pt x="18216" y="6121"/>
                </a:cubicBezTo>
                <a:lnTo>
                  <a:pt x="17435" y="6387"/>
                </a:lnTo>
                <a:close/>
                <a:moveTo>
                  <a:pt x="10329" y="3470"/>
                </a:moveTo>
                <a:cubicBezTo>
                  <a:pt x="10294" y="3443"/>
                  <a:pt x="10240" y="3425"/>
                  <a:pt x="10187" y="3425"/>
                </a:cubicBezTo>
                <a:cubicBezTo>
                  <a:pt x="10089" y="3425"/>
                  <a:pt x="10001" y="3487"/>
                  <a:pt x="9965" y="3585"/>
                </a:cubicBezTo>
                <a:cubicBezTo>
                  <a:pt x="8864" y="3327"/>
                  <a:pt x="8864" y="3327"/>
                  <a:pt x="8864" y="3327"/>
                </a:cubicBezTo>
                <a:cubicBezTo>
                  <a:pt x="11297" y="2251"/>
                  <a:pt x="11297" y="2251"/>
                  <a:pt x="11297" y="2251"/>
                </a:cubicBezTo>
                <a:cubicBezTo>
                  <a:pt x="11306" y="2251"/>
                  <a:pt x="11306" y="2260"/>
                  <a:pt x="11306" y="2260"/>
                </a:cubicBezTo>
                <a:lnTo>
                  <a:pt x="10329" y="3470"/>
                </a:lnTo>
                <a:close/>
                <a:moveTo>
                  <a:pt x="6972" y="6396"/>
                </a:moveTo>
                <a:cubicBezTo>
                  <a:pt x="6981" y="6396"/>
                  <a:pt x="6990" y="6396"/>
                  <a:pt x="6999" y="6387"/>
                </a:cubicBezTo>
                <a:cubicBezTo>
                  <a:pt x="7638" y="9252"/>
                  <a:pt x="7638" y="9252"/>
                  <a:pt x="7638" y="9252"/>
                </a:cubicBezTo>
                <a:cubicBezTo>
                  <a:pt x="7594" y="9261"/>
                  <a:pt x="7558" y="9288"/>
                  <a:pt x="7532" y="9314"/>
                </a:cubicBezTo>
                <a:cubicBezTo>
                  <a:pt x="4547" y="7099"/>
                  <a:pt x="4547" y="7099"/>
                  <a:pt x="4547" y="7099"/>
                </a:cubicBezTo>
                <a:cubicBezTo>
                  <a:pt x="4574" y="7055"/>
                  <a:pt x="4583" y="7010"/>
                  <a:pt x="4583" y="6966"/>
                </a:cubicBezTo>
                <a:cubicBezTo>
                  <a:pt x="4583" y="6948"/>
                  <a:pt x="4583" y="6930"/>
                  <a:pt x="4574" y="6921"/>
                </a:cubicBezTo>
                <a:cubicBezTo>
                  <a:pt x="6732" y="6236"/>
                  <a:pt x="6732" y="6236"/>
                  <a:pt x="6732" y="6236"/>
                </a:cubicBezTo>
                <a:cubicBezTo>
                  <a:pt x="6768" y="6334"/>
                  <a:pt x="6865" y="6396"/>
                  <a:pt x="6972" y="6396"/>
                </a:cubicBezTo>
                <a:close/>
                <a:moveTo>
                  <a:pt x="11102" y="17641"/>
                </a:moveTo>
                <a:cubicBezTo>
                  <a:pt x="11075" y="17641"/>
                  <a:pt x="11040" y="17650"/>
                  <a:pt x="11013" y="17659"/>
                </a:cubicBezTo>
                <a:cubicBezTo>
                  <a:pt x="9921" y="15471"/>
                  <a:pt x="9921" y="15471"/>
                  <a:pt x="9921" y="15471"/>
                </a:cubicBezTo>
                <a:cubicBezTo>
                  <a:pt x="9974" y="15435"/>
                  <a:pt x="10018" y="15382"/>
                  <a:pt x="10027" y="15319"/>
                </a:cubicBezTo>
                <a:cubicBezTo>
                  <a:pt x="14290" y="15951"/>
                  <a:pt x="14290" y="15951"/>
                  <a:pt x="14290" y="15951"/>
                </a:cubicBezTo>
                <a:cubicBezTo>
                  <a:pt x="14290" y="15951"/>
                  <a:pt x="14290" y="15951"/>
                  <a:pt x="14290" y="15960"/>
                </a:cubicBezTo>
                <a:cubicBezTo>
                  <a:pt x="14290" y="15986"/>
                  <a:pt x="14299" y="16022"/>
                  <a:pt x="14308" y="16058"/>
                </a:cubicBezTo>
                <a:cubicBezTo>
                  <a:pt x="11315" y="17748"/>
                  <a:pt x="11315" y="17748"/>
                  <a:pt x="11315" y="17748"/>
                </a:cubicBezTo>
                <a:cubicBezTo>
                  <a:pt x="11271" y="17686"/>
                  <a:pt x="11191" y="17641"/>
                  <a:pt x="11102" y="17641"/>
                </a:cubicBezTo>
                <a:close/>
                <a:moveTo>
                  <a:pt x="17381" y="9652"/>
                </a:moveTo>
                <a:cubicBezTo>
                  <a:pt x="15925" y="7224"/>
                  <a:pt x="15925" y="7224"/>
                  <a:pt x="15925" y="7224"/>
                </a:cubicBezTo>
                <a:cubicBezTo>
                  <a:pt x="15960" y="7197"/>
                  <a:pt x="15996" y="7161"/>
                  <a:pt x="16013" y="7117"/>
                </a:cubicBezTo>
                <a:cubicBezTo>
                  <a:pt x="19193" y="8033"/>
                  <a:pt x="19193" y="8033"/>
                  <a:pt x="19193" y="8033"/>
                </a:cubicBezTo>
                <a:cubicBezTo>
                  <a:pt x="19211" y="8069"/>
                  <a:pt x="19229" y="8096"/>
                  <a:pt x="19255" y="8122"/>
                </a:cubicBezTo>
                <a:cubicBezTo>
                  <a:pt x="19282" y="8149"/>
                  <a:pt x="19317" y="8176"/>
                  <a:pt x="19362" y="8193"/>
                </a:cubicBezTo>
                <a:cubicBezTo>
                  <a:pt x="19371" y="8220"/>
                  <a:pt x="19380" y="8247"/>
                  <a:pt x="19397" y="8273"/>
                </a:cubicBezTo>
                <a:cubicBezTo>
                  <a:pt x="17674" y="9706"/>
                  <a:pt x="17674" y="9706"/>
                  <a:pt x="17674" y="9706"/>
                </a:cubicBezTo>
                <a:cubicBezTo>
                  <a:pt x="17630" y="9661"/>
                  <a:pt x="17559" y="9635"/>
                  <a:pt x="17488" y="9635"/>
                </a:cubicBezTo>
                <a:cubicBezTo>
                  <a:pt x="17452" y="9635"/>
                  <a:pt x="17417" y="9643"/>
                  <a:pt x="17381" y="9652"/>
                </a:cubicBezTo>
                <a:close/>
                <a:moveTo>
                  <a:pt x="15259" y="5809"/>
                </a:moveTo>
                <a:cubicBezTo>
                  <a:pt x="15250" y="5783"/>
                  <a:pt x="15250" y="5765"/>
                  <a:pt x="15232" y="5738"/>
                </a:cubicBezTo>
                <a:cubicBezTo>
                  <a:pt x="17062" y="4528"/>
                  <a:pt x="17062" y="4528"/>
                  <a:pt x="17062" y="4528"/>
                </a:cubicBezTo>
                <a:cubicBezTo>
                  <a:pt x="17896" y="5685"/>
                  <a:pt x="17896" y="5685"/>
                  <a:pt x="17896" y="5685"/>
                </a:cubicBezTo>
                <a:lnTo>
                  <a:pt x="15259" y="5809"/>
                </a:lnTo>
                <a:close/>
                <a:moveTo>
                  <a:pt x="11759" y="1984"/>
                </a:moveTo>
                <a:cubicBezTo>
                  <a:pt x="11724" y="1877"/>
                  <a:pt x="11617" y="1797"/>
                  <a:pt x="11502" y="1797"/>
                </a:cubicBezTo>
                <a:cubicBezTo>
                  <a:pt x="11404" y="1797"/>
                  <a:pt x="11315" y="1850"/>
                  <a:pt x="11271" y="1939"/>
                </a:cubicBezTo>
                <a:cubicBezTo>
                  <a:pt x="10747" y="1548"/>
                  <a:pt x="10747" y="1548"/>
                  <a:pt x="10747" y="1548"/>
                </a:cubicBezTo>
                <a:cubicBezTo>
                  <a:pt x="10764" y="1521"/>
                  <a:pt x="10773" y="1486"/>
                  <a:pt x="10782" y="1450"/>
                </a:cubicBezTo>
                <a:cubicBezTo>
                  <a:pt x="12186" y="1904"/>
                  <a:pt x="12186" y="1904"/>
                  <a:pt x="12186" y="1904"/>
                </a:cubicBezTo>
                <a:lnTo>
                  <a:pt x="11759" y="1984"/>
                </a:lnTo>
                <a:close/>
                <a:moveTo>
                  <a:pt x="6706" y="6174"/>
                </a:moveTo>
                <a:cubicBezTo>
                  <a:pt x="4556" y="6850"/>
                  <a:pt x="4556" y="6850"/>
                  <a:pt x="4556" y="6850"/>
                </a:cubicBezTo>
                <a:cubicBezTo>
                  <a:pt x="4512" y="6752"/>
                  <a:pt x="4423" y="6690"/>
                  <a:pt x="4308" y="6690"/>
                </a:cubicBezTo>
                <a:cubicBezTo>
                  <a:pt x="4272" y="6690"/>
                  <a:pt x="4237" y="6699"/>
                  <a:pt x="4201" y="6717"/>
                </a:cubicBezTo>
                <a:cubicBezTo>
                  <a:pt x="3393" y="5338"/>
                  <a:pt x="3393" y="5338"/>
                  <a:pt x="3393" y="5338"/>
                </a:cubicBezTo>
                <a:cubicBezTo>
                  <a:pt x="3704" y="4911"/>
                  <a:pt x="3704" y="4911"/>
                  <a:pt x="3704" y="4911"/>
                </a:cubicBezTo>
                <a:cubicBezTo>
                  <a:pt x="6714" y="6058"/>
                  <a:pt x="6714" y="6058"/>
                  <a:pt x="6714" y="6058"/>
                </a:cubicBezTo>
                <a:cubicBezTo>
                  <a:pt x="6706" y="6076"/>
                  <a:pt x="6706" y="6103"/>
                  <a:pt x="6706" y="6121"/>
                </a:cubicBezTo>
                <a:cubicBezTo>
                  <a:pt x="6706" y="6138"/>
                  <a:pt x="6706" y="6156"/>
                  <a:pt x="6706" y="6174"/>
                </a:cubicBezTo>
                <a:close/>
                <a:moveTo>
                  <a:pt x="4068" y="6850"/>
                </a:moveTo>
                <a:cubicBezTo>
                  <a:pt x="4059" y="6877"/>
                  <a:pt x="4059" y="6877"/>
                  <a:pt x="4059" y="6877"/>
                </a:cubicBezTo>
                <a:cubicBezTo>
                  <a:pt x="4041" y="6912"/>
                  <a:pt x="4041" y="6939"/>
                  <a:pt x="4041" y="6966"/>
                </a:cubicBezTo>
                <a:cubicBezTo>
                  <a:pt x="4041" y="7028"/>
                  <a:pt x="4059" y="7081"/>
                  <a:pt x="4094" y="7135"/>
                </a:cubicBezTo>
                <a:cubicBezTo>
                  <a:pt x="3020" y="8211"/>
                  <a:pt x="3020" y="8211"/>
                  <a:pt x="3020" y="8211"/>
                </a:cubicBezTo>
                <a:cubicBezTo>
                  <a:pt x="2993" y="8193"/>
                  <a:pt x="2958" y="8185"/>
                  <a:pt x="2931" y="8176"/>
                </a:cubicBezTo>
                <a:cubicBezTo>
                  <a:pt x="3117" y="5711"/>
                  <a:pt x="3117" y="5711"/>
                  <a:pt x="3117" y="5711"/>
                </a:cubicBezTo>
                <a:cubicBezTo>
                  <a:pt x="3348" y="5400"/>
                  <a:pt x="3348" y="5400"/>
                  <a:pt x="3348" y="5400"/>
                </a:cubicBezTo>
                <a:cubicBezTo>
                  <a:pt x="4148" y="6752"/>
                  <a:pt x="4148" y="6752"/>
                  <a:pt x="4148" y="6752"/>
                </a:cubicBezTo>
                <a:cubicBezTo>
                  <a:pt x="4112" y="6779"/>
                  <a:pt x="4086" y="6806"/>
                  <a:pt x="4068" y="6850"/>
                </a:cubicBezTo>
                <a:close/>
                <a:moveTo>
                  <a:pt x="2860" y="8167"/>
                </a:moveTo>
                <a:cubicBezTo>
                  <a:pt x="2807" y="8167"/>
                  <a:pt x="2753" y="8176"/>
                  <a:pt x="2709" y="8211"/>
                </a:cubicBezTo>
                <a:cubicBezTo>
                  <a:pt x="2682" y="8229"/>
                  <a:pt x="2682" y="8229"/>
                  <a:pt x="2682" y="8229"/>
                </a:cubicBezTo>
                <a:cubicBezTo>
                  <a:pt x="2664" y="8247"/>
                  <a:pt x="2656" y="8256"/>
                  <a:pt x="2638" y="8282"/>
                </a:cubicBezTo>
                <a:cubicBezTo>
                  <a:pt x="1910" y="7882"/>
                  <a:pt x="1910" y="7882"/>
                  <a:pt x="1910" y="7882"/>
                </a:cubicBezTo>
                <a:cubicBezTo>
                  <a:pt x="1963" y="7749"/>
                  <a:pt x="1936" y="7588"/>
                  <a:pt x="1830" y="7491"/>
                </a:cubicBezTo>
                <a:cubicBezTo>
                  <a:pt x="3038" y="5818"/>
                  <a:pt x="3038" y="5818"/>
                  <a:pt x="3038" y="5818"/>
                </a:cubicBezTo>
                <a:lnTo>
                  <a:pt x="2860" y="8167"/>
                </a:lnTo>
                <a:close/>
                <a:moveTo>
                  <a:pt x="1812" y="13478"/>
                </a:moveTo>
                <a:cubicBezTo>
                  <a:pt x="3633" y="12793"/>
                  <a:pt x="3633" y="12793"/>
                  <a:pt x="3633" y="12793"/>
                </a:cubicBezTo>
                <a:cubicBezTo>
                  <a:pt x="3659" y="12855"/>
                  <a:pt x="3721" y="12908"/>
                  <a:pt x="3792" y="12926"/>
                </a:cubicBezTo>
                <a:cubicBezTo>
                  <a:pt x="3926" y="15444"/>
                  <a:pt x="3926" y="15444"/>
                  <a:pt x="3926" y="15444"/>
                </a:cubicBezTo>
                <a:cubicBezTo>
                  <a:pt x="3784" y="15488"/>
                  <a:pt x="3686" y="15622"/>
                  <a:pt x="3686" y="15773"/>
                </a:cubicBezTo>
                <a:cubicBezTo>
                  <a:pt x="3686" y="15906"/>
                  <a:pt x="3757" y="16022"/>
                  <a:pt x="3872" y="16084"/>
                </a:cubicBezTo>
                <a:cubicBezTo>
                  <a:pt x="3721" y="16618"/>
                  <a:pt x="3721" y="16618"/>
                  <a:pt x="3721" y="16618"/>
                </a:cubicBezTo>
                <a:cubicBezTo>
                  <a:pt x="3695" y="16618"/>
                  <a:pt x="3668" y="16609"/>
                  <a:pt x="3650" y="16609"/>
                </a:cubicBezTo>
                <a:cubicBezTo>
                  <a:pt x="3633" y="16609"/>
                  <a:pt x="3624" y="16609"/>
                  <a:pt x="3606" y="16618"/>
                </a:cubicBezTo>
                <a:cubicBezTo>
                  <a:pt x="1732" y="14029"/>
                  <a:pt x="1732" y="14029"/>
                  <a:pt x="1732" y="14029"/>
                </a:cubicBezTo>
                <a:cubicBezTo>
                  <a:pt x="1759" y="14012"/>
                  <a:pt x="1776" y="14003"/>
                  <a:pt x="1794" y="13985"/>
                </a:cubicBezTo>
                <a:cubicBezTo>
                  <a:pt x="1936" y="13843"/>
                  <a:pt x="1936" y="13620"/>
                  <a:pt x="1812" y="13478"/>
                </a:cubicBezTo>
                <a:close/>
                <a:moveTo>
                  <a:pt x="9752" y="15515"/>
                </a:moveTo>
                <a:cubicBezTo>
                  <a:pt x="9788" y="15515"/>
                  <a:pt x="9823" y="15515"/>
                  <a:pt x="9859" y="15497"/>
                </a:cubicBezTo>
                <a:cubicBezTo>
                  <a:pt x="10951" y="17686"/>
                  <a:pt x="10951" y="17686"/>
                  <a:pt x="10951" y="17686"/>
                </a:cubicBezTo>
                <a:cubicBezTo>
                  <a:pt x="10871" y="17739"/>
                  <a:pt x="10827" y="17819"/>
                  <a:pt x="10827" y="17917"/>
                </a:cubicBezTo>
                <a:cubicBezTo>
                  <a:pt x="10827" y="17961"/>
                  <a:pt x="10844" y="18015"/>
                  <a:pt x="10871" y="18059"/>
                </a:cubicBezTo>
                <a:cubicBezTo>
                  <a:pt x="9024" y="19589"/>
                  <a:pt x="9024" y="19589"/>
                  <a:pt x="9024" y="19589"/>
                </a:cubicBezTo>
                <a:cubicBezTo>
                  <a:pt x="8997" y="19563"/>
                  <a:pt x="8962" y="19536"/>
                  <a:pt x="8926" y="19527"/>
                </a:cubicBezTo>
                <a:lnTo>
                  <a:pt x="9752" y="15515"/>
                </a:lnTo>
                <a:close/>
                <a:moveTo>
                  <a:pt x="14832" y="15969"/>
                </a:moveTo>
                <a:cubicBezTo>
                  <a:pt x="14832" y="15969"/>
                  <a:pt x="14832" y="15960"/>
                  <a:pt x="14832" y="15960"/>
                </a:cubicBezTo>
                <a:cubicBezTo>
                  <a:pt x="14832" y="15933"/>
                  <a:pt x="14832" y="15915"/>
                  <a:pt x="14823" y="15898"/>
                </a:cubicBezTo>
                <a:cubicBezTo>
                  <a:pt x="19095" y="14323"/>
                  <a:pt x="19095" y="14323"/>
                  <a:pt x="19095" y="14323"/>
                </a:cubicBezTo>
                <a:cubicBezTo>
                  <a:pt x="17532" y="16476"/>
                  <a:pt x="17532" y="16476"/>
                  <a:pt x="17532" y="16476"/>
                </a:cubicBezTo>
                <a:cubicBezTo>
                  <a:pt x="16360" y="16262"/>
                  <a:pt x="16360" y="16262"/>
                  <a:pt x="16360" y="16262"/>
                </a:cubicBezTo>
                <a:cubicBezTo>
                  <a:pt x="16360" y="16262"/>
                  <a:pt x="16360" y="16262"/>
                  <a:pt x="16360" y="16262"/>
                </a:cubicBezTo>
                <a:lnTo>
                  <a:pt x="14832" y="15969"/>
                </a:lnTo>
                <a:close/>
                <a:moveTo>
                  <a:pt x="17488" y="16538"/>
                </a:moveTo>
                <a:cubicBezTo>
                  <a:pt x="16271" y="18219"/>
                  <a:pt x="16271" y="18219"/>
                  <a:pt x="16271" y="18219"/>
                </a:cubicBezTo>
                <a:cubicBezTo>
                  <a:pt x="16218" y="18184"/>
                  <a:pt x="16147" y="18166"/>
                  <a:pt x="16085" y="18166"/>
                </a:cubicBezTo>
                <a:cubicBezTo>
                  <a:pt x="16031" y="18166"/>
                  <a:pt x="15987" y="18175"/>
                  <a:pt x="15934" y="18202"/>
                </a:cubicBezTo>
                <a:cubicBezTo>
                  <a:pt x="14761" y="16138"/>
                  <a:pt x="14761" y="16138"/>
                  <a:pt x="14761" y="16138"/>
                </a:cubicBezTo>
                <a:cubicBezTo>
                  <a:pt x="14788" y="16111"/>
                  <a:pt x="14806" y="16075"/>
                  <a:pt x="14823" y="16040"/>
                </a:cubicBezTo>
                <a:lnTo>
                  <a:pt x="17488" y="16538"/>
                </a:lnTo>
                <a:close/>
                <a:moveTo>
                  <a:pt x="19158" y="14047"/>
                </a:moveTo>
                <a:cubicBezTo>
                  <a:pt x="15001" y="12464"/>
                  <a:pt x="15001" y="12464"/>
                  <a:pt x="15001" y="12464"/>
                </a:cubicBezTo>
                <a:cubicBezTo>
                  <a:pt x="15010" y="12437"/>
                  <a:pt x="15010" y="12419"/>
                  <a:pt x="15010" y="12392"/>
                </a:cubicBezTo>
                <a:cubicBezTo>
                  <a:pt x="15010" y="12339"/>
                  <a:pt x="14992" y="12286"/>
                  <a:pt x="14965" y="12241"/>
                </a:cubicBezTo>
                <a:cubicBezTo>
                  <a:pt x="17319" y="10106"/>
                  <a:pt x="17319" y="10106"/>
                  <a:pt x="17319" y="10106"/>
                </a:cubicBezTo>
                <a:cubicBezTo>
                  <a:pt x="17381" y="10168"/>
                  <a:pt x="17479" y="10195"/>
                  <a:pt x="17568" y="10159"/>
                </a:cubicBezTo>
                <a:cubicBezTo>
                  <a:pt x="19095" y="13585"/>
                  <a:pt x="19095" y="13585"/>
                  <a:pt x="19095" y="13585"/>
                </a:cubicBezTo>
                <a:cubicBezTo>
                  <a:pt x="19184" y="13780"/>
                  <a:pt x="19184" y="13780"/>
                  <a:pt x="19184" y="13780"/>
                </a:cubicBezTo>
                <a:cubicBezTo>
                  <a:pt x="19193" y="13825"/>
                  <a:pt x="19220" y="13878"/>
                  <a:pt x="19246" y="13914"/>
                </a:cubicBezTo>
                <a:cubicBezTo>
                  <a:pt x="19264" y="13940"/>
                  <a:pt x="19264" y="13940"/>
                  <a:pt x="19264" y="13940"/>
                </a:cubicBezTo>
                <a:cubicBezTo>
                  <a:pt x="19220" y="13967"/>
                  <a:pt x="19184" y="14003"/>
                  <a:pt x="19158" y="14047"/>
                </a:cubicBezTo>
                <a:close/>
                <a:moveTo>
                  <a:pt x="19335" y="7544"/>
                </a:moveTo>
                <a:cubicBezTo>
                  <a:pt x="18323" y="6147"/>
                  <a:pt x="18323" y="6147"/>
                  <a:pt x="18323" y="6147"/>
                </a:cubicBezTo>
                <a:cubicBezTo>
                  <a:pt x="18731" y="6005"/>
                  <a:pt x="18731" y="6005"/>
                  <a:pt x="18731" y="6005"/>
                </a:cubicBezTo>
                <a:cubicBezTo>
                  <a:pt x="18793" y="6058"/>
                  <a:pt x="18873" y="6094"/>
                  <a:pt x="18953" y="6094"/>
                </a:cubicBezTo>
                <a:cubicBezTo>
                  <a:pt x="18971" y="6094"/>
                  <a:pt x="18989" y="6094"/>
                  <a:pt x="19007" y="6085"/>
                </a:cubicBezTo>
                <a:cubicBezTo>
                  <a:pt x="19424" y="7508"/>
                  <a:pt x="19424" y="7508"/>
                  <a:pt x="19424" y="7508"/>
                </a:cubicBezTo>
                <a:cubicBezTo>
                  <a:pt x="19388" y="7517"/>
                  <a:pt x="19362" y="7526"/>
                  <a:pt x="19335" y="7544"/>
                </a:cubicBezTo>
                <a:close/>
                <a:moveTo>
                  <a:pt x="15081" y="5605"/>
                </a:moveTo>
                <a:cubicBezTo>
                  <a:pt x="15028" y="5587"/>
                  <a:pt x="14965" y="5587"/>
                  <a:pt x="14903" y="5605"/>
                </a:cubicBezTo>
                <a:cubicBezTo>
                  <a:pt x="13855" y="3745"/>
                  <a:pt x="13855" y="3745"/>
                  <a:pt x="13855" y="3745"/>
                </a:cubicBezTo>
                <a:cubicBezTo>
                  <a:pt x="13917" y="3692"/>
                  <a:pt x="13944" y="3621"/>
                  <a:pt x="13944" y="3541"/>
                </a:cubicBezTo>
                <a:cubicBezTo>
                  <a:pt x="13944" y="3487"/>
                  <a:pt x="13926" y="3425"/>
                  <a:pt x="13891" y="3381"/>
                </a:cubicBezTo>
                <a:cubicBezTo>
                  <a:pt x="14779" y="2749"/>
                  <a:pt x="14779" y="2749"/>
                  <a:pt x="14779" y="2749"/>
                </a:cubicBezTo>
                <a:cubicBezTo>
                  <a:pt x="15632" y="3025"/>
                  <a:pt x="15632" y="3025"/>
                  <a:pt x="15632" y="3025"/>
                </a:cubicBezTo>
                <a:cubicBezTo>
                  <a:pt x="15614" y="3140"/>
                  <a:pt x="15658" y="3247"/>
                  <a:pt x="15729" y="3327"/>
                </a:cubicBezTo>
                <a:cubicBezTo>
                  <a:pt x="15765" y="3354"/>
                  <a:pt x="15800" y="3381"/>
                  <a:pt x="15845" y="3398"/>
                </a:cubicBezTo>
                <a:lnTo>
                  <a:pt x="15081" y="5605"/>
                </a:lnTo>
                <a:close/>
                <a:moveTo>
                  <a:pt x="5302" y="3203"/>
                </a:moveTo>
                <a:cubicBezTo>
                  <a:pt x="5915" y="3265"/>
                  <a:pt x="5915" y="3265"/>
                  <a:pt x="5915" y="3265"/>
                </a:cubicBezTo>
                <a:cubicBezTo>
                  <a:pt x="6857" y="5880"/>
                  <a:pt x="6857" y="5880"/>
                  <a:pt x="6857" y="5880"/>
                </a:cubicBezTo>
                <a:cubicBezTo>
                  <a:pt x="6803" y="5907"/>
                  <a:pt x="6759" y="5943"/>
                  <a:pt x="6732" y="5996"/>
                </a:cubicBezTo>
                <a:cubicBezTo>
                  <a:pt x="3748" y="4848"/>
                  <a:pt x="3748" y="4848"/>
                  <a:pt x="3748" y="4848"/>
                </a:cubicBezTo>
                <a:cubicBezTo>
                  <a:pt x="4761" y="3452"/>
                  <a:pt x="4761" y="3452"/>
                  <a:pt x="4761" y="3452"/>
                </a:cubicBezTo>
                <a:cubicBezTo>
                  <a:pt x="4903" y="3532"/>
                  <a:pt x="5089" y="3514"/>
                  <a:pt x="5205" y="3389"/>
                </a:cubicBezTo>
                <a:cubicBezTo>
                  <a:pt x="5258" y="3345"/>
                  <a:pt x="5285" y="3274"/>
                  <a:pt x="5302" y="3203"/>
                </a:cubicBezTo>
                <a:close/>
                <a:moveTo>
                  <a:pt x="3135" y="5578"/>
                </a:moveTo>
                <a:cubicBezTo>
                  <a:pt x="3162" y="5133"/>
                  <a:pt x="3162" y="5133"/>
                  <a:pt x="3162" y="5133"/>
                </a:cubicBezTo>
                <a:cubicBezTo>
                  <a:pt x="3171" y="5133"/>
                  <a:pt x="3180" y="5133"/>
                  <a:pt x="3188" y="5133"/>
                </a:cubicBezTo>
                <a:cubicBezTo>
                  <a:pt x="3304" y="5329"/>
                  <a:pt x="3304" y="5329"/>
                  <a:pt x="3304" y="5329"/>
                </a:cubicBezTo>
                <a:lnTo>
                  <a:pt x="3135" y="5578"/>
                </a:lnTo>
                <a:close/>
                <a:moveTo>
                  <a:pt x="3260" y="5115"/>
                </a:moveTo>
                <a:cubicBezTo>
                  <a:pt x="3393" y="5080"/>
                  <a:pt x="3482" y="4964"/>
                  <a:pt x="3499" y="4831"/>
                </a:cubicBezTo>
                <a:cubicBezTo>
                  <a:pt x="3633" y="4884"/>
                  <a:pt x="3633" y="4884"/>
                  <a:pt x="3633" y="4884"/>
                </a:cubicBezTo>
                <a:cubicBezTo>
                  <a:pt x="3348" y="5275"/>
                  <a:pt x="3348" y="5275"/>
                  <a:pt x="3348" y="5275"/>
                </a:cubicBezTo>
                <a:lnTo>
                  <a:pt x="3260" y="5115"/>
                </a:lnTo>
                <a:close/>
                <a:moveTo>
                  <a:pt x="1874" y="7944"/>
                </a:moveTo>
                <a:cubicBezTo>
                  <a:pt x="2602" y="8345"/>
                  <a:pt x="2602" y="8345"/>
                  <a:pt x="2602" y="8345"/>
                </a:cubicBezTo>
                <a:cubicBezTo>
                  <a:pt x="2602" y="8345"/>
                  <a:pt x="2602" y="8354"/>
                  <a:pt x="2602" y="8362"/>
                </a:cubicBezTo>
                <a:cubicBezTo>
                  <a:pt x="2593" y="8389"/>
                  <a:pt x="2593" y="8389"/>
                  <a:pt x="2593" y="8389"/>
                </a:cubicBezTo>
                <a:cubicBezTo>
                  <a:pt x="2593" y="8398"/>
                  <a:pt x="2593" y="8398"/>
                  <a:pt x="2593" y="8398"/>
                </a:cubicBezTo>
                <a:cubicBezTo>
                  <a:pt x="2593" y="8407"/>
                  <a:pt x="2585" y="8425"/>
                  <a:pt x="2585" y="8434"/>
                </a:cubicBezTo>
                <a:cubicBezTo>
                  <a:pt x="2585" y="8469"/>
                  <a:pt x="2593" y="8505"/>
                  <a:pt x="2611" y="8540"/>
                </a:cubicBezTo>
                <a:cubicBezTo>
                  <a:pt x="2620" y="8567"/>
                  <a:pt x="2620" y="8567"/>
                  <a:pt x="2620" y="8567"/>
                </a:cubicBezTo>
                <a:cubicBezTo>
                  <a:pt x="2664" y="8638"/>
                  <a:pt x="2727" y="8683"/>
                  <a:pt x="2798" y="8700"/>
                </a:cubicBezTo>
                <a:cubicBezTo>
                  <a:pt x="2558" y="10364"/>
                  <a:pt x="2558" y="10364"/>
                  <a:pt x="2558" y="10364"/>
                </a:cubicBezTo>
                <a:cubicBezTo>
                  <a:pt x="2531" y="10364"/>
                  <a:pt x="2505" y="10364"/>
                  <a:pt x="2469" y="10373"/>
                </a:cubicBezTo>
                <a:cubicBezTo>
                  <a:pt x="1723" y="8078"/>
                  <a:pt x="1723" y="8078"/>
                  <a:pt x="1723" y="8078"/>
                </a:cubicBezTo>
                <a:cubicBezTo>
                  <a:pt x="1767" y="8060"/>
                  <a:pt x="1803" y="8033"/>
                  <a:pt x="1830" y="7998"/>
                </a:cubicBezTo>
                <a:cubicBezTo>
                  <a:pt x="1847" y="7989"/>
                  <a:pt x="1865" y="7971"/>
                  <a:pt x="1874" y="7944"/>
                </a:cubicBezTo>
                <a:close/>
                <a:moveTo>
                  <a:pt x="2469" y="11049"/>
                </a:moveTo>
                <a:cubicBezTo>
                  <a:pt x="2496" y="11058"/>
                  <a:pt x="2522" y="11058"/>
                  <a:pt x="2540" y="11058"/>
                </a:cubicBezTo>
                <a:cubicBezTo>
                  <a:pt x="2576" y="11058"/>
                  <a:pt x="2620" y="11049"/>
                  <a:pt x="2656" y="11040"/>
                </a:cubicBezTo>
                <a:cubicBezTo>
                  <a:pt x="3686" y="12464"/>
                  <a:pt x="3686" y="12464"/>
                  <a:pt x="3686" y="12464"/>
                </a:cubicBezTo>
                <a:cubicBezTo>
                  <a:pt x="3659" y="12490"/>
                  <a:pt x="3641" y="12517"/>
                  <a:pt x="3624" y="12544"/>
                </a:cubicBezTo>
                <a:cubicBezTo>
                  <a:pt x="3615" y="12579"/>
                  <a:pt x="3615" y="12579"/>
                  <a:pt x="3615" y="12579"/>
                </a:cubicBezTo>
                <a:cubicBezTo>
                  <a:pt x="3597" y="12606"/>
                  <a:pt x="3597" y="12633"/>
                  <a:pt x="3597" y="12659"/>
                </a:cubicBezTo>
                <a:cubicBezTo>
                  <a:pt x="3597" y="12686"/>
                  <a:pt x="3597" y="12704"/>
                  <a:pt x="3606" y="12722"/>
                </a:cubicBezTo>
                <a:cubicBezTo>
                  <a:pt x="1750" y="13424"/>
                  <a:pt x="1750" y="13424"/>
                  <a:pt x="1750" y="13424"/>
                </a:cubicBezTo>
                <a:cubicBezTo>
                  <a:pt x="1732" y="13415"/>
                  <a:pt x="1705" y="13398"/>
                  <a:pt x="1688" y="13389"/>
                </a:cubicBezTo>
                <a:lnTo>
                  <a:pt x="2469" y="11049"/>
                </a:lnTo>
                <a:close/>
                <a:moveTo>
                  <a:pt x="6199" y="18780"/>
                </a:moveTo>
                <a:cubicBezTo>
                  <a:pt x="7780" y="19403"/>
                  <a:pt x="7780" y="19403"/>
                  <a:pt x="7780" y="19403"/>
                </a:cubicBezTo>
                <a:cubicBezTo>
                  <a:pt x="6102" y="18860"/>
                  <a:pt x="6102" y="18860"/>
                  <a:pt x="6102" y="18860"/>
                </a:cubicBezTo>
                <a:cubicBezTo>
                  <a:pt x="6137" y="18842"/>
                  <a:pt x="6173" y="18815"/>
                  <a:pt x="6199" y="18780"/>
                </a:cubicBezTo>
                <a:close/>
                <a:moveTo>
                  <a:pt x="6253" y="18611"/>
                </a:moveTo>
                <a:cubicBezTo>
                  <a:pt x="6253" y="18504"/>
                  <a:pt x="6190" y="18406"/>
                  <a:pt x="6093" y="18362"/>
                </a:cubicBezTo>
                <a:cubicBezTo>
                  <a:pt x="6599" y="15915"/>
                  <a:pt x="6599" y="15915"/>
                  <a:pt x="6599" y="15915"/>
                </a:cubicBezTo>
                <a:cubicBezTo>
                  <a:pt x="6608" y="15915"/>
                  <a:pt x="6608" y="15915"/>
                  <a:pt x="6617" y="15915"/>
                </a:cubicBezTo>
                <a:cubicBezTo>
                  <a:pt x="6652" y="15915"/>
                  <a:pt x="6688" y="15906"/>
                  <a:pt x="6714" y="15898"/>
                </a:cubicBezTo>
                <a:cubicBezTo>
                  <a:pt x="8677" y="19563"/>
                  <a:pt x="8677" y="19563"/>
                  <a:pt x="8677" y="19563"/>
                </a:cubicBezTo>
                <a:cubicBezTo>
                  <a:pt x="8651" y="19589"/>
                  <a:pt x="8624" y="19616"/>
                  <a:pt x="8597" y="19652"/>
                </a:cubicBezTo>
                <a:cubicBezTo>
                  <a:pt x="6235" y="18727"/>
                  <a:pt x="6235" y="18727"/>
                  <a:pt x="6235" y="18727"/>
                </a:cubicBezTo>
                <a:cubicBezTo>
                  <a:pt x="6253" y="18691"/>
                  <a:pt x="6253" y="18655"/>
                  <a:pt x="6253" y="18611"/>
                </a:cubicBezTo>
                <a:close/>
                <a:moveTo>
                  <a:pt x="6892" y="15640"/>
                </a:moveTo>
                <a:cubicBezTo>
                  <a:pt x="6892" y="15640"/>
                  <a:pt x="6892" y="15640"/>
                  <a:pt x="6892" y="15640"/>
                </a:cubicBezTo>
                <a:cubicBezTo>
                  <a:pt x="9503" y="15310"/>
                  <a:pt x="9503" y="15310"/>
                  <a:pt x="9503" y="15310"/>
                </a:cubicBezTo>
                <a:cubicBezTo>
                  <a:pt x="9530" y="15399"/>
                  <a:pt x="9601" y="15471"/>
                  <a:pt x="9681" y="15497"/>
                </a:cubicBezTo>
                <a:cubicBezTo>
                  <a:pt x="8864" y="19509"/>
                  <a:pt x="8864" y="19509"/>
                  <a:pt x="8864" y="19509"/>
                </a:cubicBezTo>
                <a:cubicBezTo>
                  <a:pt x="8819" y="19509"/>
                  <a:pt x="8775" y="19518"/>
                  <a:pt x="8739" y="19527"/>
                </a:cubicBezTo>
                <a:cubicBezTo>
                  <a:pt x="6777" y="15862"/>
                  <a:pt x="6777" y="15862"/>
                  <a:pt x="6777" y="15862"/>
                </a:cubicBezTo>
                <a:cubicBezTo>
                  <a:pt x="6848" y="15817"/>
                  <a:pt x="6892" y="15729"/>
                  <a:pt x="6892" y="15640"/>
                </a:cubicBezTo>
                <a:close/>
                <a:moveTo>
                  <a:pt x="16751" y="3416"/>
                </a:moveTo>
                <a:cubicBezTo>
                  <a:pt x="16342" y="3149"/>
                  <a:pt x="16342" y="3149"/>
                  <a:pt x="16342" y="3149"/>
                </a:cubicBezTo>
                <a:cubicBezTo>
                  <a:pt x="16342" y="3131"/>
                  <a:pt x="16351" y="3123"/>
                  <a:pt x="16351" y="3114"/>
                </a:cubicBezTo>
                <a:lnTo>
                  <a:pt x="16751" y="3416"/>
                </a:lnTo>
                <a:close/>
                <a:moveTo>
                  <a:pt x="15196" y="5685"/>
                </a:moveTo>
                <a:cubicBezTo>
                  <a:pt x="15179" y="5667"/>
                  <a:pt x="15161" y="5649"/>
                  <a:pt x="15143" y="5640"/>
                </a:cubicBezTo>
                <a:cubicBezTo>
                  <a:pt x="15907" y="3425"/>
                  <a:pt x="15907" y="3425"/>
                  <a:pt x="15907" y="3425"/>
                </a:cubicBezTo>
                <a:cubicBezTo>
                  <a:pt x="16013" y="3452"/>
                  <a:pt x="16120" y="3425"/>
                  <a:pt x="16209" y="3354"/>
                </a:cubicBezTo>
                <a:cubicBezTo>
                  <a:pt x="17017" y="4475"/>
                  <a:pt x="17017" y="4475"/>
                  <a:pt x="17017" y="4475"/>
                </a:cubicBezTo>
                <a:lnTo>
                  <a:pt x="15196" y="5685"/>
                </a:lnTo>
                <a:close/>
                <a:moveTo>
                  <a:pt x="15649" y="2954"/>
                </a:moveTo>
                <a:cubicBezTo>
                  <a:pt x="14850" y="2696"/>
                  <a:pt x="14850" y="2696"/>
                  <a:pt x="14850" y="2696"/>
                </a:cubicBezTo>
                <a:cubicBezTo>
                  <a:pt x="15223" y="2438"/>
                  <a:pt x="15223" y="2438"/>
                  <a:pt x="15223" y="2438"/>
                </a:cubicBezTo>
                <a:cubicBezTo>
                  <a:pt x="15276" y="2464"/>
                  <a:pt x="15347" y="2464"/>
                  <a:pt x="15401" y="2438"/>
                </a:cubicBezTo>
                <a:cubicBezTo>
                  <a:pt x="15729" y="2820"/>
                  <a:pt x="15729" y="2820"/>
                  <a:pt x="15729" y="2820"/>
                </a:cubicBezTo>
                <a:cubicBezTo>
                  <a:pt x="15694" y="2856"/>
                  <a:pt x="15667" y="2909"/>
                  <a:pt x="15649" y="2954"/>
                </a:cubicBezTo>
                <a:close/>
                <a:moveTo>
                  <a:pt x="13864" y="1966"/>
                </a:moveTo>
                <a:cubicBezTo>
                  <a:pt x="13988" y="1966"/>
                  <a:pt x="14095" y="1904"/>
                  <a:pt x="14157" y="1797"/>
                </a:cubicBezTo>
                <a:cubicBezTo>
                  <a:pt x="15152" y="2251"/>
                  <a:pt x="15152" y="2251"/>
                  <a:pt x="15152" y="2251"/>
                </a:cubicBezTo>
                <a:cubicBezTo>
                  <a:pt x="15143" y="2260"/>
                  <a:pt x="15143" y="2277"/>
                  <a:pt x="15143" y="2286"/>
                </a:cubicBezTo>
                <a:cubicBezTo>
                  <a:pt x="15143" y="2322"/>
                  <a:pt x="15161" y="2357"/>
                  <a:pt x="15179" y="2384"/>
                </a:cubicBezTo>
                <a:cubicBezTo>
                  <a:pt x="14770" y="2669"/>
                  <a:pt x="14770" y="2669"/>
                  <a:pt x="14770" y="2669"/>
                </a:cubicBezTo>
                <a:cubicBezTo>
                  <a:pt x="12461" y="1922"/>
                  <a:pt x="12461" y="1922"/>
                  <a:pt x="12461" y="1922"/>
                </a:cubicBezTo>
                <a:cubicBezTo>
                  <a:pt x="13527" y="1717"/>
                  <a:pt x="13527" y="1717"/>
                  <a:pt x="13527" y="1717"/>
                </a:cubicBezTo>
                <a:cubicBezTo>
                  <a:pt x="13571" y="1859"/>
                  <a:pt x="13704" y="1966"/>
                  <a:pt x="13864" y="1966"/>
                </a:cubicBezTo>
                <a:close/>
                <a:moveTo>
                  <a:pt x="5968" y="3203"/>
                </a:moveTo>
                <a:cubicBezTo>
                  <a:pt x="5951" y="3167"/>
                  <a:pt x="5951" y="3167"/>
                  <a:pt x="5951" y="3167"/>
                </a:cubicBezTo>
                <a:cubicBezTo>
                  <a:pt x="5968" y="3167"/>
                  <a:pt x="5977" y="3167"/>
                  <a:pt x="5986" y="3167"/>
                </a:cubicBezTo>
                <a:cubicBezTo>
                  <a:pt x="6128" y="3167"/>
                  <a:pt x="6253" y="3087"/>
                  <a:pt x="6306" y="2954"/>
                </a:cubicBezTo>
                <a:cubicBezTo>
                  <a:pt x="7096" y="3309"/>
                  <a:pt x="7096" y="3309"/>
                  <a:pt x="7096" y="3309"/>
                </a:cubicBezTo>
                <a:lnTo>
                  <a:pt x="5968" y="3203"/>
                </a:lnTo>
                <a:close/>
                <a:moveTo>
                  <a:pt x="3677" y="4822"/>
                </a:moveTo>
                <a:cubicBezTo>
                  <a:pt x="3499" y="4759"/>
                  <a:pt x="3499" y="4759"/>
                  <a:pt x="3499" y="4759"/>
                </a:cubicBezTo>
                <a:cubicBezTo>
                  <a:pt x="3499" y="4697"/>
                  <a:pt x="3473" y="4635"/>
                  <a:pt x="3437" y="4582"/>
                </a:cubicBezTo>
                <a:cubicBezTo>
                  <a:pt x="4698" y="3407"/>
                  <a:pt x="4698" y="3407"/>
                  <a:pt x="4698" y="3407"/>
                </a:cubicBezTo>
                <a:lnTo>
                  <a:pt x="3677" y="4822"/>
                </a:lnTo>
                <a:close/>
                <a:moveTo>
                  <a:pt x="10258" y="20310"/>
                </a:moveTo>
                <a:cubicBezTo>
                  <a:pt x="9743" y="20114"/>
                  <a:pt x="9743" y="20114"/>
                  <a:pt x="9743" y="20114"/>
                </a:cubicBezTo>
                <a:cubicBezTo>
                  <a:pt x="10258" y="20283"/>
                  <a:pt x="10258" y="20283"/>
                  <a:pt x="10258" y="20283"/>
                </a:cubicBezTo>
                <a:cubicBezTo>
                  <a:pt x="10258" y="20292"/>
                  <a:pt x="10258" y="20301"/>
                  <a:pt x="10258" y="20310"/>
                </a:cubicBezTo>
                <a:close/>
                <a:moveTo>
                  <a:pt x="10915" y="18113"/>
                </a:moveTo>
                <a:cubicBezTo>
                  <a:pt x="10969" y="18157"/>
                  <a:pt x="11031" y="18184"/>
                  <a:pt x="11102" y="18184"/>
                </a:cubicBezTo>
                <a:cubicBezTo>
                  <a:pt x="11217" y="18184"/>
                  <a:pt x="11324" y="18104"/>
                  <a:pt x="11360" y="17997"/>
                </a:cubicBezTo>
                <a:cubicBezTo>
                  <a:pt x="15720" y="18549"/>
                  <a:pt x="15720" y="18549"/>
                  <a:pt x="15720" y="18549"/>
                </a:cubicBezTo>
                <a:cubicBezTo>
                  <a:pt x="15729" y="18566"/>
                  <a:pt x="15729" y="18584"/>
                  <a:pt x="15729" y="18602"/>
                </a:cubicBezTo>
                <a:cubicBezTo>
                  <a:pt x="13473" y="19331"/>
                  <a:pt x="13473" y="19331"/>
                  <a:pt x="13473" y="19331"/>
                </a:cubicBezTo>
                <a:cubicBezTo>
                  <a:pt x="9104" y="19723"/>
                  <a:pt x="9104" y="19723"/>
                  <a:pt x="9104" y="19723"/>
                </a:cubicBezTo>
                <a:cubicBezTo>
                  <a:pt x="9095" y="19696"/>
                  <a:pt x="9086" y="19661"/>
                  <a:pt x="9068" y="19634"/>
                </a:cubicBezTo>
                <a:lnTo>
                  <a:pt x="10915" y="18113"/>
                </a:lnTo>
                <a:close/>
                <a:moveTo>
                  <a:pt x="11368" y="17926"/>
                </a:moveTo>
                <a:cubicBezTo>
                  <a:pt x="11368" y="17926"/>
                  <a:pt x="11377" y="17917"/>
                  <a:pt x="11377" y="17917"/>
                </a:cubicBezTo>
                <a:cubicBezTo>
                  <a:pt x="11377" y="17881"/>
                  <a:pt x="11368" y="17846"/>
                  <a:pt x="11351" y="17810"/>
                </a:cubicBezTo>
                <a:cubicBezTo>
                  <a:pt x="14344" y="16120"/>
                  <a:pt x="14344" y="16120"/>
                  <a:pt x="14344" y="16120"/>
                </a:cubicBezTo>
                <a:cubicBezTo>
                  <a:pt x="14397" y="16191"/>
                  <a:pt x="14477" y="16227"/>
                  <a:pt x="14566" y="16227"/>
                </a:cubicBezTo>
                <a:cubicBezTo>
                  <a:pt x="14619" y="16227"/>
                  <a:pt x="14663" y="16209"/>
                  <a:pt x="14717" y="16182"/>
                </a:cubicBezTo>
                <a:cubicBezTo>
                  <a:pt x="15880" y="18228"/>
                  <a:pt x="15880" y="18228"/>
                  <a:pt x="15880" y="18228"/>
                </a:cubicBezTo>
                <a:cubicBezTo>
                  <a:pt x="15854" y="18246"/>
                  <a:pt x="15845" y="18255"/>
                  <a:pt x="15827" y="18273"/>
                </a:cubicBezTo>
                <a:cubicBezTo>
                  <a:pt x="15774" y="18326"/>
                  <a:pt x="15738" y="18406"/>
                  <a:pt x="15729" y="18486"/>
                </a:cubicBezTo>
                <a:lnTo>
                  <a:pt x="11368" y="17926"/>
                </a:lnTo>
                <a:close/>
                <a:moveTo>
                  <a:pt x="17861" y="16841"/>
                </a:moveTo>
                <a:cubicBezTo>
                  <a:pt x="16333" y="18255"/>
                  <a:pt x="16333" y="18255"/>
                  <a:pt x="16333" y="18255"/>
                </a:cubicBezTo>
                <a:cubicBezTo>
                  <a:pt x="17568" y="16556"/>
                  <a:pt x="17568" y="16556"/>
                  <a:pt x="17568" y="16556"/>
                </a:cubicBezTo>
                <a:cubicBezTo>
                  <a:pt x="17799" y="16600"/>
                  <a:pt x="17799" y="16600"/>
                  <a:pt x="17799" y="16600"/>
                </a:cubicBezTo>
                <a:cubicBezTo>
                  <a:pt x="17799" y="16609"/>
                  <a:pt x="17790" y="16618"/>
                  <a:pt x="17790" y="16627"/>
                </a:cubicBezTo>
                <a:cubicBezTo>
                  <a:pt x="17790" y="16707"/>
                  <a:pt x="17816" y="16778"/>
                  <a:pt x="17861" y="16841"/>
                </a:cubicBezTo>
                <a:close/>
                <a:moveTo>
                  <a:pt x="19193" y="13620"/>
                </a:moveTo>
                <a:cubicBezTo>
                  <a:pt x="17630" y="10133"/>
                  <a:pt x="17630" y="10133"/>
                  <a:pt x="17630" y="10133"/>
                </a:cubicBezTo>
                <a:cubicBezTo>
                  <a:pt x="17674" y="10106"/>
                  <a:pt x="17701" y="10079"/>
                  <a:pt x="17728" y="10035"/>
                </a:cubicBezTo>
                <a:cubicBezTo>
                  <a:pt x="18669" y="10417"/>
                  <a:pt x="18669" y="10417"/>
                  <a:pt x="18669" y="10417"/>
                </a:cubicBezTo>
                <a:cubicBezTo>
                  <a:pt x="18687" y="10595"/>
                  <a:pt x="18838" y="10729"/>
                  <a:pt x="19007" y="10729"/>
                </a:cubicBezTo>
                <a:cubicBezTo>
                  <a:pt x="19087" y="10729"/>
                  <a:pt x="19166" y="10702"/>
                  <a:pt x="19229" y="10649"/>
                </a:cubicBezTo>
                <a:cubicBezTo>
                  <a:pt x="19504" y="10764"/>
                  <a:pt x="19504" y="10764"/>
                  <a:pt x="19504" y="10764"/>
                </a:cubicBezTo>
                <a:cubicBezTo>
                  <a:pt x="19504" y="13344"/>
                  <a:pt x="19504" y="13344"/>
                  <a:pt x="19504" y="13344"/>
                </a:cubicBezTo>
                <a:cubicBezTo>
                  <a:pt x="19424" y="13353"/>
                  <a:pt x="19344" y="13389"/>
                  <a:pt x="19282" y="13451"/>
                </a:cubicBezTo>
                <a:cubicBezTo>
                  <a:pt x="19238" y="13496"/>
                  <a:pt x="19202" y="13558"/>
                  <a:pt x="19193" y="13620"/>
                </a:cubicBezTo>
                <a:close/>
                <a:moveTo>
                  <a:pt x="19353" y="10382"/>
                </a:moveTo>
                <a:cubicBezTo>
                  <a:pt x="19353" y="10186"/>
                  <a:pt x="19202" y="10035"/>
                  <a:pt x="19007" y="10035"/>
                </a:cubicBezTo>
                <a:cubicBezTo>
                  <a:pt x="18829" y="10035"/>
                  <a:pt x="18687" y="10168"/>
                  <a:pt x="18669" y="10346"/>
                </a:cubicBezTo>
                <a:cubicBezTo>
                  <a:pt x="17754" y="9973"/>
                  <a:pt x="17754" y="9973"/>
                  <a:pt x="17754" y="9973"/>
                </a:cubicBezTo>
                <a:cubicBezTo>
                  <a:pt x="17763" y="9946"/>
                  <a:pt x="17763" y="9928"/>
                  <a:pt x="17763" y="9901"/>
                </a:cubicBezTo>
                <a:cubicBezTo>
                  <a:pt x="17763" y="9848"/>
                  <a:pt x="17745" y="9804"/>
                  <a:pt x="17719" y="9759"/>
                </a:cubicBezTo>
                <a:cubicBezTo>
                  <a:pt x="19433" y="8318"/>
                  <a:pt x="19433" y="8318"/>
                  <a:pt x="19433" y="8318"/>
                </a:cubicBezTo>
                <a:cubicBezTo>
                  <a:pt x="19460" y="8345"/>
                  <a:pt x="19477" y="8354"/>
                  <a:pt x="19504" y="8371"/>
                </a:cubicBezTo>
                <a:cubicBezTo>
                  <a:pt x="19504" y="10684"/>
                  <a:pt x="19504" y="10684"/>
                  <a:pt x="19504" y="10684"/>
                </a:cubicBezTo>
                <a:cubicBezTo>
                  <a:pt x="19282" y="10595"/>
                  <a:pt x="19282" y="10595"/>
                  <a:pt x="19282" y="10595"/>
                </a:cubicBezTo>
                <a:cubicBezTo>
                  <a:pt x="19326" y="10533"/>
                  <a:pt x="19353" y="10462"/>
                  <a:pt x="19353" y="10382"/>
                </a:cubicBezTo>
                <a:close/>
                <a:moveTo>
                  <a:pt x="18634" y="5649"/>
                </a:moveTo>
                <a:cubicBezTo>
                  <a:pt x="17985" y="5676"/>
                  <a:pt x="17985" y="5676"/>
                  <a:pt x="17985" y="5676"/>
                </a:cubicBezTo>
                <a:cubicBezTo>
                  <a:pt x="17115" y="4493"/>
                  <a:pt x="17115" y="4493"/>
                  <a:pt x="17115" y="4493"/>
                </a:cubicBezTo>
                <a:cubicBezTo>
                  <a:pt x="17550" y="4199"/>
                  <a:pt x="17550" y="4199"/>
                  <a:pt x="17550" y="4199"/>
                </a:cubicBezTo>
                <a:cubicBezTo>
                  <a:pt x="17586" y="4243"/>
                  <a:pt x="17639" y="4261"/>
                  <a:pt x="17683" y="4261"/>
                </a:cubicBezTo>
                <a:cubicBezTo>
                  <a:pt x="17719" y="4261"/>
                  <a:pt x="17745" y="4252"/>
                  <a:pt x="17772" y="4243"/>
                </a:cubicBezTo>
                <a:cubicBezTo>
                  <a:pt x="18722" y="5507"/>
                  <a:pt x="18722" y="5507"/>
                  <a:pt x="18722" y="5507"/>
                </a:cubicBezTo>
                <a:cubicBezTo>
                  <a:pt x="18687" y="5551"/>
                  <a:pt x="18651" y="5596"/>
                  <a:pt x="18634" y="5649"/>
                </a:cubicBezTo>
                <a:close/>
                <a:moveTo>
                  <a:pt x="3961" y="17107"/>
                </a:moveTo>
                <a:cubicBezTo>
                  <a:pt x="3979" y="17054"/>
                  <a:pt x="3997" y="17010"/>
                  <a:pt x="3997" y="16956"/>
                </a:cubicBezTo>
                <a:cubicBezTo>
                  <a:pt x="3997" y="16823"/>
                  <a:pt x="3917" y="16698"/>
                  <a:pt x="3792" y="16645"/>
                </a:cubicBezTo>
                <a:cubicBezTo>
                  <a:pt x="3935" y="16111"/>
                  <a:pt x="3935" y="16111"/>
                  <a:pt x="3935" y="16111"/>
                </a:cubicBezTo>
                <a:cubicBezTo>
                  <a:pt x="3970" y="16120"/>
                  <a:pt x="3997" y="16129"/>
                  <a:pt x="4032" y="16129"/>
                </a:cubicBezTo>
                <a:cubicBezTo>
                  <a:pt x="4210" y="16129"/>
                  <a:pt x="4361" y="15986"/>
                  <a:pt x="4379" y="15809"/>
                </a:cubicBezTo>
                <a:cubicBezTo>
                  <a:pt x="6395" y="15791"/>
                  <a:pt x="6395" y="15791"/>
                  <a:pt x="6395" y="15791"/>
                </a:cubicBezTo>
                <a:cubicBezTo>
                  <a:pt x="6421" y="15844"/>
                  <a:pt x="6475" y="15880"/>
                  <a:pt x="6537" y="15898"/>
                </a:cubicBezTo>
                <a:cubicBezTo>
                  <a:pt x="6031" y="18344"/>
                  <a:pt x="6031" y="18344"/>
                  <a:pt x="6031" y="18344"/>
                </a:cubicBezTo>
                <a:cubicBezTo>
                  <a:pt x="6013" y="18344"/>
                  <a:pt x="6004" y="18344"/>
                  <a:pt x="5986" y="18344"/>
                </a:cubicBezTo>
                <a:cubicBezTo>
                  <a:pt x="5871" y="18344"/>
                  <a:pt x="5755" y="18424"/>
                  <a:pt x="5729" y="18540"/>
                </a:cubicBezTo>
                <a:cubicBezTo>
                  <a:pt x="5720" y="18575"/>
                  <a:pt x="5720" y="18575"/>
                  <a:pt x="5720" y="18575"/>
                </a:cubicBezTo>
                <a:cubicBezTo>
                  <a:pt x="5720" y="18584"/>
                  <a:pt x="5711" y="18602"/>
                  <a:pt x="5711" y="18611"/>
                </a:cubicBezTo>
                <a:cubicBezTo>
                  <a:pt x="5711" y="18638"/>
                  <a:pt x="5720" y="18655"/>
                  <a:pt x="5729" y="18682"/>
                </a:cubicBezTo>
                <a:cubicBezTo>
                  <a:pt x="5738" y="18718"/>
                  <a:pt x="5738" y="18718"/>
                  <a:pt x="5738" y="18718"/>
                </a:cubicBezTo>
                <a:cubicBezTo>
                  <a:pt x="5738" y="18727"/>
                  <a:pt x="5746" y="18735"/>
                  <a:pt x="5746" y="18744"/>
                </a:cubicBezTo>
                <a:cubicBezTo>
                  <a:pt x="5347" y="18611"/>
                  <a:pt x="5347" y="18611"/>
                  <a:pt x="5347" y="18611"/>
                </a:cubicBezTo>
                <a:cubicBezTo>
                  <a:pt x="5356" y="18495"/>
                  <a:pt x="5320" y="18388"/>
                  <a:pt x="5240" y="18300"/>
                </a:cubicBezTo>
                <a:cubicBezTo>
                  <a:pt x="5125" y="18184"/>
                  <a:pt x="4938" y="18166"/>
                  <a:pt x="4796" y="18255"/>
                </a:cubicBezTo>
                <a:lnTo>
                  <a:pt x="3961" y="17107"/>
                </a:lnTo>
                <a:close/>
                <a:moveTo>
                  <a:pt x="19575" y="10791"/>
                </a:moveTo>
                <a:cubicBezTo>
                  <a:pt x="19824" y="10889"/>
                  <a:pt x="19824" y="10889"/>
                  <a:pt x="19824" y="10889"/>
                </a:cubicBezTo>
                <a:cubicBezTo>
                  <a:pt x="19797" y="10933"/>
                  <a:pt x="19788" y="10987"/>
                  <a:pt x="19788" y="11040"/>
                </a:cubicBezTo>
                <a:cubicBezTo>
                  <a:pt x="19788" y="11174"/>
                  <a:pt x="19868" y="11298"/>
                  <a:pt x="19992" y="11360"/>
                </a:cubicBezTo>
                <a:cubicBezTo>
                  <a:pt x="19575" y="13220"/>
                  <a:pt x="19575" y="13220"/>
                  <a:pt x="19575" y="13220"/>
                </a:cubicBezTo>
                <a:lnTo>
                  <a:pt x="19575" y="10791"/>
                </a:lnTo>
                <a:close/>
                <a:moveTo>
                  <a:pt x="19575" y="10720"/>
                </a:moveTo>
                <a:cubicBezTo>
                  <a:pt x="19575" y="8389"/>
                  <a:pt x="19575" y="8389"/>
                  <a:pt x="19575" y="8389"/>
                </a:cubicBezTo>
                <a:cubicBezTo>
                  <a:pt x="19602" y="8398"/>
                  <a:pt x="19619" y="8398"/>
                  <a:pt x="19637" y="8398"/>
                </a:cubicBezTo>
                <a:cubicBezTo>
                  <a:pt x="20028" y="10711"/>
                  <a:pt x="20028" y="10711"/>
                  <a:pt x="20028" y="10711"/>
                </a:cubicBezTo>
                <a:cubicBezTo>
                  <a:pt x="19957" y="10729"/>
                  <a:pt x="19895" y="10773"/>
                  <a:pt x="19850" y="10827"/>
                </a:cubicBezTo>
                <a:lnTo>
                  <a:pt x="19575" y="10720"/>
                </a:lnTo>
                <a:close/>
                <a:moveTo>
                  <a:pt x="20099" y="10693"/>
                </a:moveTo>
                <a:cubicBezTo>
                  <a:pt x="19699" y="8380"/>
                  <a:pt x="19699" y="8380"/>
                  <a:pt x="19699" y="8380"/>
                </a:cubicBezTo>
                <a:cubicBezTo>
                  <a:pt x="19815" y="8345"/>
                  <a:pt x="19895" y="8247"/>
                  <a:pt x="19895" y="8122"/>
                </a:cubicBezTo>
                <a:cubicBezTo>
                  <a:pt x="19895" y="8104"/>
                  <a:pt x="19895" y="8087"/>
                  <a:pt x="19886" y="8069"/>
                </a:cubicBezTo>
                <a:cubicBezTo>
                  <a:pt x="19886" y="8060"/>
                  <a:pt x="19886" y="8060"/>
                  <a:pt x="19886" y="8060"/>
                </a:cubicBezTo>
                <a:cubicBezTo>
                  <a:pt x="19833" y="8015"/>
                  <a:pt x="19833" y="8015"/>
                  <a:pt x="19833" y="8015"/>
                </a:cubicBezTo>
                <a:cubicBezTo>
                  <a:pt x="19904" y="7882"/>
                  <a:pt x="19877" y="7713"/>
                  <a:pt x="19770" y="7606"/>
                </a:cubicBezTo>
                <a:cubicBezTo>
                  <a:pt x="19735" y="7580"/>
                  <a:pt x="19708" y="7553"/>
                  <a:pt x="19664" y="7535"/>
                </a:cubicBezTo>
                <a:cubicBezTo>
                  <a:pt x="20046" y="6343"/>
                  <a:pt x="20046" y="6343"/>
                  <a:pt x="20046" y="6343"/>
                </a:cubicBezTo>
                <a:cubicBezTo>
                  <a:pt x="20063" y="6343"/>
                  <a:pt x="20081" y="6352"/>
                  <a:pt x="20099" y="6352"/>
                </a:cubicBezTo>
                <a:lnTo>
                  <a:pt x="20099" y="10693"/>
                </a:lnTo>
                <a:close/>
                <a:moveTo>
                  <a:pt x="15783" y="2776"/>
                </a:moveTo>
                <a:cubicBezTo>
                  <a:pt x="15561" y="2518"/>
                  <a:pt x="15561" y="2518"/>
                  <a:pt x="15561" y="2518"/>
                </a:cubicBezTo>
                <a:cubicBezTo>
                  <a:pt x="15854" y="2731"/>
                  <a:pt x="15854" y="2731"/>
                  <a:pt x="15854" y="2731"/>
                </a:cubicBezTo>
                <a:cubicBezTo>
                  <a:pt x="15827" y="2749"/>
                  <a:pt x="15800" y="2758"/>
                  <a:pt x="15783" y="2776"/>
                </a:cubicBezTo>
                <a:close/>
                <a:moveTo>
                  <a:pt x="10685" y="1619"/>
                </a:moveTo>
                <a:cubicBezTo>
                  <a:pt x="10693" y="1619"/>
                  <a:pt x="10693" y="1610"/>
                  <a:pt x="10702" y="1610"/>
                </a:cubicBezTo>
                <a:cubicBezTo>
                  <a:pt x="11235" y="2002"/>
                  <a:pt x="11235" y="2002"/>
                  <a:pt x="11235" y="2002"/>
                </a:cubicBezTo>
                <a:cubicBezTo>
                  <a:pt x="11235" y="2028"/>
                  <a:pt x="11226" y="2046"/>
                  <a:pt x="11226" y="2073"/>
                </a:cubicBezTo>
                <a:cubicBezTo>
                  <a:pt x="11226" y="2117"/>
                  <a:pt x="11244" y="2153"/>
                  <a:pt x="11262" y="2188"/>
                </a:cubicBezTo>
                <a:cubicBezTo>
                  <a:pt x="8748" y="3300"/>
                  <a:pt x="8748" y="3300"/>
                  <a:pt x="8748" y="3300"/>
                </a:cubicBezTo>
                <a:cubicBezTo>
                  <a:pt x="8722" y="3300"/>
                  <a:pt x="8722" y="3300"/>
                  <a:pt x="8722" y="3300"/>
                </a:cubicBezTo>
                <a:cubicBezTo>
                  <a:pt x="8660" y="3194"/>
                  <a:pt x="8553" y="3131"/>
                  <a:pt x="8429" y="3131"/>
                </a:cubicBezTo>
                <a:cubicBezTo>
                  <a:pt x="8366" y="3131"/>
                  <a:pt x="8304" y="3149"/>
                  <a:pt x="8242" y="3185"/>
                </a:cubicBezTo>
                <a:cubicBezTo>
                  <a:pt x="6324" y="2749"/>
                  <a:pt x="6324" y="2749"/>
                  <a:pt x="6324" y="2749"/>
                </a:cubicBezTo>
                <a:cubicBezTo>
                  <a:pt x="6324" y="2740"/>
                  <a:pt x="6324" y="2740"/>
                  <a:pt x="6324" y="2731"/>
                </a:cubicBezTo>
                <a:cubicBezTo>
                  <a:pt x="10098" y="1503"/>
                  <a:pt x="10098" y="1503"/>
                  <a:pt x="10098" y="1503"/>
                </a:cubicBezTo>
                <a:cubicBezTo>
                  <a:pt x="10116" y="1548"/>
                  <a:pt x="10143" y="1584"/>
                  <a:pt x="10178" y="1619"/>
                </a:cubicBezTo>
                <a:cubicBezTo>
                  <a:pt x="10320" y="1761"/>
                  <a:pt x="10551" y="1761"/>
                  <a:pt x="10685" y="1619"/>
                </a:cubicBezTo>
                <a:close/>
                <a:moveTo>
                  <a:pt x="1528" y="10008"/>
                </a:moveTo>
                <a:cubicBezTo>
                  <a:pt x="2247" y="10533"/>
                  <a:pt x="2247" y="10533"/>
                  <a:pt x="2247" y="10533"/>
                </a:cubicBezTo>
                <a:cubicBezTo>
                  <a:pt x="2212" y="10586"/>
                  <a:pt x="2194" y="10649"/>
                  <a:pt x="2194" y="10711"/>
                </a:cubicBezTo>
                <a:cubicBezTo>
                  <a:pt x="2194" y="10844"/>
                  <a:pt x="2274" y="10969"/>
                  <a:pt x="2398" y="11022"/>
                </a:cubicBezTo>
                <a:cubicBezTo>
                  <a:pt x="1625" y="13371"/>
                  <a:pt x="1625" y="13371"/>
                  <a:pt x="1625" y="13371"/>
                </a:cubicBezTo>
                <a:cubicBezTo>
                  <a:pt x="1590" y="13362"/>
                  <a:pt x="1563" y="13362"/>
                  <a:pt x="1537" y="13362"/>
                </a:cubicBezTo>
                <a:cubicBezTo>
                  <a:pt x="1537" y="13362"/>
                  <a:pt x="1537" y="13362"/>
                  <a:pt x="1528" y="13362"/>
                </a:cubicBezTo>
                <a:lnTo>
                  <a:pt x="1528" y="10008"/>
                </a:lnTo>
                <a:close/>
                <a:moveTo>
                  <a:pt x="10365" y="20043"/>
                </a:moveTo>
                <a:cubicBezTo>
                  <a:pt x="10320" y="20088"/>
                  <a:pt x="10285" y="20150"/>
                  <a:pt x="10267" y="20212"/>
                </a:cubicBezTo>
                <a:cubicBezTo>
                  <a:pt x="9104" y="19839"/>
                  <a:pt x="9104" y="19839"/>
                  <a:pt x="9104" y="19839"/>
                </a:cubicBezTo>
                <a:cubicBezTo>
                  <a:pt x="9104" y="19821"/>
                  <a:pt x="9113" y="19803"/>
                  <a:pt x="9113" y="19794"/>
                </a:cubicBezTo>
                <a:cubicBezTo>
                  <a:pt x="13189" y="19429"/>
                  <a:pt x="13189" y="19429"/>
                  <a:pt x="13189" y="19429"/>
                </a:cubicBezTo>
                <a:cubicBezTo>
                  <a:pt x="10951" y="20159"/>
                  <a:pt x="10951" y="20159"/>
                  <a:pt x="10951" y="20159"/>
                </a:cubicBezTo>
                <a:cubicBezTo>
                  <a:pt x="10933" y="20114"/>
                  <a:pt x="10907" y="20070"/>
                  <a:pt x="10880" y="20043"/>
                </a:cubicBezTo>
                <a:cubicBezTo>
                  <a:pt x="10809" y="19972"/>
                  <a:pt x="10720" y="19936"/>
                  <a:pt x="10622" y="19936"/>
                </a:cubicBezTo>
                <a:cubicBezTo>
                  <a:pt x="10622" y="19936"/>
                  <a:pt x="10622" y="19936"/>
                  <a:pt x="10622" y="19936"/>
                </a:cubicBezTo>
                <a:cubicBezTo>
                  <a:pt x="10525" y="19936"/>
                  <a:pt x="10436" y="19972"/>
                  <a:pt x="10365" y="20043"/>
                </a:cubicBezTo>
                <a:close/>
                <a:moveTo>
                  <a:pt x="13793" y="19305"/>
                </a:moveTo>
                <a:cubicBezTo>
                  <a:pt x="15747" y="18664"/>
                  <a:pt x="15747" y="18664"/>
                  <a:pt x="15747" y="18664"/>
                </a:cubicBezTo>
                <a:cubicBezTo>
                  <a:pt x="15756" y="18691"/>
                  <a:pt x="15774" y="18709"/>
                  <a:pt x="15783" y="18727"/>
                </a:cubicBezTo>
                <a:cubicBezTo>
                  <a:pt x="15401" y="19002"/>
                  <a:pt x="15401" y="19002"/>
                  <a:pt x="15401" y="19002"/>
                </a:cubicBezTo>
                <a:cubicBezTo>
                  <a:pt x="15338" y="18931"/>
                  <a:pt x="15241" y="18887"/>
                  <a:pt x="15143" y="18887"/>
                </a:cubicBezTo>
                <a:cubicBezTo>
                  <a:pt x="14965" y="18887"/>
                  <a:pt x="14814" y="19029"/>
                  <a:pt x="14806" y="19216"/>
                </a:cubicBezTo>
                <a:lnTo>
                  <a:pt x="13793" y="19305"/>
                </a:lnTo>
                <a:close/>
                <a:moveTo>
                  <a:pt x="17808" y="16529"/>
                </a:moveTo>
                <a:cubicBezTo>
                  <a:pt x="17612" y="16494"/>
                  <a:pt x="17612" y="16494"/>
                  <a:pt x="17612" y="16494"/>
                </a:cubicBezTo>
                <a:cubicBezTo>
                  <a:pt x="19175" y="14332"/>
                  <a:pt x="19175" y="14332"/>
                  <a:pt x="19175" y="14332"/>
                </a:cubicBezTo>
                <a:cubicBezTo>
                  <a:pt x="19193" y="14358"/>
                  <a:pt x="19220" y="14376"/>
                  <a:pt x="19246" y="14394"/>
                </a:cubicBezTo>
                <a:cubicBezTo>
                  <a:pt x="18243" y="16298"/>
                  <a:pt x="18243" y="16298"/>
                  <a:pt x="18243" y="16298"/>
                </a:cubicBezTo>
                <a:cubicBezTo>
                  <a:pt x="18207" y="16289"/>
                  <a:pt x="18172" y="16280"/>
                  <a:pt x="18145" y="16280"/>
                </a:cubicBezTo>
                <a:cubicBezTo>
                  <a:pt x="17985" y="16280"/>
                  <a:pt x="17852" y="16387"/>
                  <a:pt x="17808" y="16529"/>
                </a:cubicBezTo>
                <a:close/>
                <a:moveTo>
                  <a:pt x="19371" y="14447"/>
                </a:moveTo>
                <a:cubicBezTo>
                  <a:pt x="19380" y="14447"/>
                  <a:pt x="19388" y="14447"/>
                  <a:pt x="19397" y="14447"/>
                </a:cubicBezTo>
                <a:cubicBezTo>
                  <a:pt x="19451" y="14447"/>
                  <a:pt x="19504" y="14430"/>
                  <a:pt x="19548" y="14403"/>
                </a:cubicBezTo>
                <a:cubicBezTo>
                  <a:pt x="19557" y="14394"/>
                  <a:pt x="19557" y="14394"/>
                  <a:pt x="19557" y="14394"/>
                </a:cubicBezTo>
                <a:cubicBezTo>
                  <a:pt x="19557" y="14394"/>
                  <a:pt x="19557" y="14394"/>
                  <a:pt x="19557" y="14394"/>
                </a:cubicBezTo>
                <a:cubicBezTo>
                  <a:pt x="19593" y="14314"/>
                  <a:pt x="19628" y="14234"/>
                  <a:pt x="19664" y="14127"/>
                </a:cubicBezTo>
                <a:cubicBezTo>
                  <a:pt x="19664" y="14118"/>
                  <a:pt x="19664" y="14118"/>
                  <a:pt x="19664" y="14118"/>
                </a:cubicBezTo>
                <a:cubicBezTo>
                  <a:pt x="19664" y="14118"/>
                  <a:pt x="19664" y="14118"/>
                  <a:pt x="19664" y="14118"/>
                </a:cubicBezTo>
                <a:cubicBezTo>
                  <a:pt x="19664" y="14092"/>
                  <a:pt x="19655" y="14074"/>
                  <a:pt x="19637" y="14056"/>
                </a:cubicBezTo>
                <a:cubicBezTo>
                  <a:pt x="19699" y="14038"/>
                  <a:pt x="19753" y="14003"/>
                  <a:pt x="19797" y="13958"/>
                </a:cubicBezTo>
                <a:cubicBezTo>
                  <a:pt x="19904" y="13851"/>
                  <a:pt x="19939" y="13691"/>
                  <a:pt x="19868" y="13549"/>
                </a:cubicBezTo>
                <a:cubicBezTo>
                  <a:pt x="20925" y="12748"/>
                  <a:pt x="20925" y="12748"/>
                  <a:pt x="20925" y="12748"/>
                </a:cubicBezTo>
                <a:cubicBezTo>
                  <a:pt x="20943" y="12766"/>
                  <a:pt x="20961" y="12775"/>
                  <a:pt x="20978" y="12784"/>
                </a:cubicBezTo>
                <a:cubicBezTo>
                  <a:pt x="18447" y="17766"/>
                  <a:pt x="18447" y="17766"/>
                  <a:pt x="18447" y="17766"/>
                </a:cubicBezTo>
                <a:cubicBezTo>
                  <a:pt x="18447" y="17766"/>
                  <a:pt x="18438" y="17766"/>
                  <a:pt x="18438" y="17757"/>
                </a:cubicBezTo>
                <a:lnTo>
                  <a:pt x="19371" y="14447"/>
                </a:lnTo>
                <a:close/>
                <a:moveTo>
                  <a:pt x="20801" y="12455"/>
                </a:moveTo>
                <a:cubicBezTo>
                  <a:pt x="20801" y="12544"/>
                  <a:pt x="20827" y="12624"/>
                  <a:pt x="20881" y="12695"/>
                </a:cubicBezTo>
                <a:cubicBezTo>
                  <a:pt x="19833" y="13487"/>
                  <a:pt x="19833" y="13487"/>
                  <a:pt x="19833" y="13487"/>
                </a:cubicBezTo>
                <a:cubicBezTo>
                  <a:pt x="19824" y="13469"/>
                  <a:pt x="19806" y="13460"/>
                  <a:pt x="19797" y="13451"/>
                </a:cubicBezTo>
                <a:cubicBezTo>
                  <a:pt x="19753" y="13398"/>
                  <a:pt x="19690" y="13362"/>
                  <a:pt x="19619" y="13353"/>
                </a:cubicBezTo>
                <a:cubicBezTo>
                  <a:pt x="20055" y="11378"/>
                  <a:pt x="20055" y="11378"/>
                  <a:pt x="20055" y="11378"/>
                </a:cubicBezTo>
                <a:cubicBezTo>
                  <a:pt x="20081" y="11387"/>
                  <a:pt x="20108" y="11387"/>
                  <a:pt x="20135" y="11387"/>
                </a:cubicBezTo>
                <a:cubicBezTo>
                  <a:pt x="20197" y="11387"/>
                  <a:pt x="20259" y="11369"/>
                  <a:pt x="20312" y="11334"/>
                </a:cubicBezTo>
                <a:cubicBezTo>
                  <a:pt x="20925" y="12152"/>
                  <a:pt x="20925" y="12152"/>
                  <a:pt x="20925" y="12152"/>
                </a:cubicBezTo>
                <a:cubicBezTo>
                  <a:pt x="20845" y="12232"/>
                  <a:pt x="20801" y="12339"/>
                  <a:pt x="20801" y="12455"/>
                </a:cubicBezTo>
                <a:close/>
                <a:moveTo>
                  <a:pt x="19593" y="7508"/>
                </a:moveTo>
                <a:cubicBezTo>
                  <a:pt x="19566" y="7500"/>
                  <a:pt x="19539" y="7500"/>
                  <a:pt x="19513" y="7500"/>
                </a:cubicBezTo>
                <a:cubicBezTo>
                  <a:pt x="19504" y="7500"/>
                  <a:pt x="19504" y="7500"/>
                  <a:pt x="19495" y="7500"/>
                </a:cubicBezTo>
                <a:cubicBezTo>
                  <a:pt x="19078" y="6067"/>
                  <a:pt x="19078" y="6067"/>
                  <a:pt x="19078" y="6067"/>
                </a:cubicBezTo>
                <a:cubicBezTo>
                  <a:pt x="19202" y="6014"/>
                  <a:pt x="19291" y="5889"/>
                  <a:pt x="19291" y="5756"/>
                </a:cubicBezTo>
                <a:cubicBezTo>
                  <a:pt x="19291" y="5569"/>
                  <a:pt x="19140" y="5418"/>
                  <a:pt x="18953" y="5418"/>
                </a:cubicBezTo>
                <a:cubicBezTo>
                  <a:pt x="18891" y="5418"/>
                  <a:pt x="18829" y="5436"/>
                  <a:pt x="18776" y="5471"/>
                </a:cubicBezTo>
                <a:cubicBezTo>
                  <a:pt x="17888" y="4270"/>
                  <a:pt x="17888" y="4270"/>
                  <a:pt x="17888" y="4270"/>
                </a:cubicBezTo>
                <a:cubicBezTo>
                  <a:pt x="19797" y="5738"/>
                  <a:pt x="19797" y="5738"/>
                  <a:pt x="19797" y="5738"/>
                </a:cubicBezTo>
                <a:cubicBezTo>
                  <a:pt x="19753" y="5800"/>
                  <a:pt x="19735" y="5880"/>
                  <a:pt x="19735" y="5952"/>
                </a:cubicBezTo>
                <a:cubicBezTo>
                  <a:pt x="19735" y="6112"/>
                  <a:pt x="19833" y="6254"/>
                  <a:pt x="19975" y="6325"/>
                </a:cubicBezTo>
                <a:lnTo>
                  <a:pt x="19593" y="7508"/>
                </a:lnTo>
                <a:close/>
                <a:moveTo>
                  <a:pt x="19726" y="5596"/>
                </a:moveTo>
                <a:cubicBezTo>
                  <a:pt x="17861" y="4155"/>
                  <a:pt x="17861" y="4155"/>
                  <a:pt x="17861" y="4155"/>
                </a:cubicBezTo>
                <a:cubicBezTo>
                  <a:pt x="17870" y="4128"/>
                  <a:pt x="17879" y="4101"/>
                  <a:pt x="17879" y="4074"/>
                </a:cubicBezTo>
                <a:cubicBezTo>
                  <a:pt x="17879" y="3959"/>
                  <a:pt x="17781" y="3861"/>
                  <a:pt x="17657" y="3879"/>
                </a:cubicBezTo>
                <a:cubicBezTo>
                  <a:pt x="15818" y="1681"/>
                  <a:pt x="15818" y="1681"/>
                  <a:pt x="15818" y="1681"/>
                </a:cubicBezTo>
                <a:lnTo>
                  <a:pt x="19726" y="5596"/>
                </a:lnTo>
                <a:close/>
                <a:moveTo>
                  <a:pt x="17559" y="3932"/>
                </a:moveTo>
                <a:cubicBezTo>
                  <a:pt x="16351" y="3025"/>
                  <a:pt x="16351" y="3025"/>
                  <a:pt x="16351" y="3025"/>
                </a:cubicBezTo>
                <a:cubicBezTo>
                  <a:pt x="16342" y="2945"/>
                  <a:pt x="16307" y="2865"/>
                  <a:pt x="16244" y="2811"/>
                </a:cubicBezTo>
                <a:cubicBezTo>
                  <a:pt x="16164" y="2731"/>
                  <a:pt x="16049" y="2696"/>
                  <a:pt x="15934" y="2713"/>
                </a:cubicBezTo>
                <a:cubicBezTo>
                  <a:pt x="15472" y="2357"/>
                  <a:pt x="15472" y="2357"/>
                  <a:pt x="15472" y="2357"/>
                </a:cubicBezTo>
                <a:cubicBezTo>
                  <a:pt x="15481" y="2340"/>
                  <a:pt x="15489" y="2313"/>
                  <a:pt x="15489" y="2286"/>
                </a:cubicBezTo>
                <a:cubicBezTo>
                  <a:pt x="15489" y="2215"/>
                  <a:pt x="15445" y="2162"/>
                  <a:pt x="15383" y="2135"/>
                </a:cubicBezTo>
                <a:cubicBezTo>
                  <a:pt x="15445" y="1779"/>
                  <a:pt x="15445" y="1779"/>
                  <a:pt x="15445" y="1779"/>
                </a:cubicBezTo>
                <a:cubicBezTo>
                  <a:pt x="15481" y="1788"/>
                  <a:pt x="15507" y="1797"/>
                  <a:pt x="15534" y="1797"/>
                </a:cubicBezTo>
                <a:cubicBezTo>
                  <a:pt x="15614" y="1797"/>
                  <a:pt x="15694" y="1770"/>
                  <a:pt x="15756" y="1717"/>
                </a:cubicBezTo>
                <a:cubicBezTo>
                  <a:pt x="17586" y="3905"/>
                  <a:pt x="17586" y="3905"/>
                  <a:pt x="17586" y="3905"/>
                </a:cubicBezTo>
                <a:cubicBezTo>
                  <a:pt x="17577" y="3914"/>
                  <a:pt x="17568" y="3923"/>
                  <a:pt x="17559" y="3932"/>
                </a:cubicBezTo>
                <a:close/>
                <a:moveTo>
                  <a:pt x="15312" y="2117"/>
                </a:moveTo>
                <a:cubicBezTo>
                  <a:pt x="15276" y="2117"/>
                  <a:pt x="15232" y="2135"/>
                  <a:pt x="15205" y="2162"/>
                </a:cubicBezTo>
                <a:cubicBezTo>
                  <a:pt x="15072" y="2064"/>
                  <a:pt x="15072" y="2064"/>
                  <a:pt x="15072" y="2064"/>
                </a:cubicBezTo>
                <a:cubicBezTo>
                  <a:pt x="15179" y="2188"/>
                  <a:pt x="15179" y="2188"/>
                  <a:pt x="15179" y="2188"/>
                </a:cubicBezTo>
                <a:cubicBezTo>
                  <a:pt x="15179" y="2188"/>
                  <a:pt x="15179" y="2188"/>
                  <a:pt x="15179" y="2188"/>
                </a:cubicBezTo>
                <a:cubicBezTo>
                  <a:pt x="14193" y="1735"/>
                  <a:pt x="14193" y="1735"/>
                  <a:pt x="14193" y="1735"/>
                </a:cubicBezTo>
                <a:cubicBezTo>
                  <a:pt x="14202" y="1699"/>
                  <a:pt x="14211" y="1664"/>
                  <a:pt x="14211" y="1619"/>
                </a:cubicBezTo>
                <a:cubicBezTo>
                  <a:pt x="14211" y="1601"/>
                  <a:pt x="14211" y="1575"/>
                  <a:pt x="14202" y="1557"/>
                </a:cubicBezTo>
                <a:cubicBezTo>
                  <a:pt x="15134" y="1468"/>
                  <a:pt x="15134" y="1468"/>
                  <a:pt x="15134" y="1468"/>
                </a:cubicBezTo>
                <a:cubicBezTo>
                  <a:pt x="15161" y="1601"/>
                  <a:pt x="15250" y="1708"/>
                  <a:pt x="15374" y="1761"/>
                </a:cubicBezTo>
                <a:lnTo>
                  <a:pt x="15312" y="2117"/>
                </a:lnTo>
                <a:close/>
                <a:moveTo>
                  <a:pt x="15125" y="1397"/>
                </a:moveTo>
                <a:cubicBezTo>
                  <a:pt x="14184" y="1486"/>
                  <a:pt x="14184" y="1486"/>
                  <a:pt x="14184" y="1486"/>
                </a:cubicBezTo>
                <a:cubicBezTo>
                  <a:pt x="14122" y="1361"/>
                  <a:pt x="14006" y="1272"/>
                  <a:pt x="13864" y="1272"/>
                </a:cubicBezTo>
                <a:cubicBezTo>
                  <a:pt x="13669" y="1272"/>
                  <a:pt x="13518" y="1432"/>
                  <a:pt x="13518" y="1619"/>
                </a:cubicBezTo>
                <a:cubicBezTo>
                  <a:pt x="13518" y="1628"/>
                  <a:pt x="13518" y="1637"/>
                  <a:pt x="13518" y="1646"/>
                </a:cubicBezTo>
                <a:cubicBezTo>
                  <a:pt x="12328" y="1877"/>
                  <a:pt x="12328" y="1877"/>
                  <a:pt x="12328" y="1877"/>
                </a:cubicBezTo>
                <a:cubicBezTo>
                  <a:pt x="10791" y="1379"/>
                  <a:pt x="10791" y="1379"/>
                  <a:pt x="10791" y="1379"/>
                </a:cubicBezTo>
                <a:cubicBezTo>
                  <a:pt x="10800" y="1272"/>
                  <a:pt x="10756" y="1174"/>
                  <a:pt x="10685" y="1103"/>
                </a:cubicBezTo>
                <a:cubicBezTo>
                  <a:pt x="10551" y="961"/>
                  <a:pt x="10320" y="961"/>
                  <a:pt x="10178" y="1103"/>
                </a:cubicBezTo>
                <a:cubicBezTo>
                  <a:pt x="10169" y="1112"/>
                  <a:pt x="10169" y="1112"/>
                  <a:pt x="10161" y="1121"/>
                </a:cubicBezTo>
                <a:cubicBezTo>
                  <a:pt x="9388" y="543"/>
                  <a:pt x="9388" y="543"/>
                  <a:pt x="9388" y="543"/>
                </a:cubicBezTo>
                <a:cubicBezTo>
                  <a:pt x="9397" y="516"/>
                  <a:pt x="9406" y="480"/>
                  <a:pt x="9414" y="445"/>
                </a:cubicBezTo>
                <a:cubicBezTo>
                  <a:pt x="15134" y="1352"/>
                  <a:pt x="15134" y="1352"/>
                  <a:pt x="15134" y="1352"/>
                </a:cubicBezTo>
                <a:cubicBezTo>
                  <a:pt x="15134" y="1370"/>
                  <a:pt x="15125" y="1379"/>
                  <a:pt x="15125" y="1388"/>
                </a:cubicBezTo>
                <a:cubicBezTo>
                  <a:pt x="15125" y="1397"/>
                  <a:pt x="15125" y="1397"/>
                  <a:pt x="15125" y="1397"/>
                </a:cubicBezTo>
                <a:close/>
                <a:moveTo>
                  <a:pt x="10081" y="1432"/>
                </a:moveTo>
                <a:cubicBezTo>
                  <a:pt x="6297" y="2660"/>
                  <a:pt x="6297" y="2660"/>
                  <a:pt x="6297" y="2660"/>
                </a:cubicBezTo>
                <a:cubicBezTo>
                  <a:pt x="6235" y="2544"/>
                  <a:pt x="6119" y="2473"/>
                  <a:pt x="5986" y="2473"/>
                </a:cubicBezTo>
                <a:cubicBezTo>
                  <a:pt x="5800" y="2473"/>
                  <a:pt x="5640" y="2633"/>
                  <a:pt x="5640" y="2820"/>
                </a:cubicBezTo>
                <a:cubicBezTo>
                  <a:pt x="5640" y="2838"/>
                  <a:pt x="5640" y="2856"/>
                  <a:pt x="5649" y="2873"/>
                </a:cubicBezTo>
                <a:cubicBezTo>
                  <a:pt x="5285" y="2989"/>
                  <a:pt x="5285" y="2989"/>
                  <a:pt x="5285" y="2989"/>
                </a:cubicBezTo>
                <a:cubicBezTo>
                  <a:pt x="5258" y="2945"/>
                  <a:pt x="5240" y="2909"/>
                  <a:pt x="5205" y="2882"/>
                </a:cubicBezTo>
                <a:cubicBezTo>
                  <a:pt x="5134" y="2811"/>
                  <a:pt x="5045" y="2776"/>
                  <a:pt x="4947" y="2776"/>
                </a:cubicBezTo>
                <a:cubicBezTo>
                  <a:pt x="4849" y="2776"/>
                  <a:pt x="4761" y="2811"/>
                  <a:pt x="4689" y="2882"/>
                </a:cubicBezTo>
                <a:cubicBezTo>
                  <a:pt x="4618" y="2954"/>
                  <a:pt x="4574" y="3060"/>
                  <a:pt x="4583" y="3167"/>
                </a:cubicBezTo>
                <a:cubicBezTo>
                  <a:pt x="3704" y="3318"/>
                  <a:pt x="3704" y="3318"/>
                  <a:pt x="3704" y="3318"/>
                </a:cubicBezTo>
                <a:cubicBezTo>
                  <a:pt x="3695" y="3283"/>
                  <a:pt x="3677" y="3247"/>
                  <a:pt x="3659" y="3220"/>
                </a:cubicBezTo>
                <a:cubicBezTo>
                  <a:pt x="8695" y="641"/>
                  <a:pt x="8695" y="641"/>
                  <a:pt x="8695" y="641"/>
                </a:cubicBezTo>
                <a:cubicBezTo>
                  <a:pt x="8775" y="738"/>
                  <a:pt x="8890" y="801"/>
                  <a:pt x="9015" y="801"/>
                </a:cubicBezTo>
                <a:cubicBezTo>
                  <a:pt x="9148" y="801"/>
                  <a:pt x="9281" y="729"/>
                  <a:pt x="9352" y="614"/>
                </a:cubicBezTo>
                <a:cubicBezTo>
                  <a:pt x="10116" y="1174"/>
                  <a:pt x="10116" y="1174"/>
                  <a:pt x="10116" y="1174"/>
                </a:cubicBezTo>
                <a:cubicBezTo>
                  <a:pt x="10072" y="1254"/>
                  <a:pt x="10063" y="1343"/>
                  <a:pt x="10081" y="1432"/>
                </a:cubicBezTo>
                <a:close/>
                <a:moveTo>
                  <a:pt x="1368" y="8042"/>
                </a:moveTo>
                <a:cubicBezTo>
                  <a:pt x="1394" y="8060"/>
                  <a:pt x="1430" y="8078"/>
                  <a:pt x="1457" y="8087"/>
                </a:cubicBezTo>
                <a:cubicBezTo>
                  <a:pt x="1457" y="9866"/>
                  <a:pt x="1457" y="9866"/>
                  <a:pt x="1457" y="9866"/>
                </a:cubicBezTo>
                <a:cubicBezTo>
                  <a:pt x="746" y="9332"/>
                  <a:pt x="746" y="9332"/>
                  <a:pt x="746" y="9332"/>
                </a:cubicBezTo>
                <a:cubicBezTo>
                  <a:pt x="782" y="9270"/>
                  <a:pt x="799" y="9199"/>
                  <a:pt x="799" y="9128"/>
                </a:cubicBezTo>
                <a:cubicBezTo>
                  <a:pt x="799" y="9021"/>
                  <a:pt x="764" y="8923"/>
                  <a:pt x="684" y="8852"/>
                </a:cubicBezTo>
                <a:lnTo>
                  <a:pt x="1368" y="8042"/>
                </a:lnTo>
                <a:close/>
                <a:moveTo>
                  <a:pt x="1537" y="14083"/>
                </a:moveTo>
                <a:cubicBezTo>
                  <a:pt x="1581" y="14083"/>
                  <a:pt x="1625" y="14083"/>
                  <a:pt x="1670" y="14065"/>
                </a:cubicBezTo>
                <a:cubicBezTo>
                  <a:pt x="3535" y="16636"/>
                  <a:pt x="3535" y="16636"/>
                  <a:pt x="3535" y="16636"/>
                </a:cubicBezTo>
                <a:cubicBezTo>
                  <a:pt x="3464" y="16663"/>
                  <a:pt x="3402" y="16707"/>
                  <a:pt x="3357" y="16769"/>
                </a:cubicBezTo>
                <a:cubicBezTo>
                  <a:pt x="1723" y="15586"/>
                  <a:pt x="1723" y="15586"/>
                  <a:pt x="1723" y="15586"/>
                </a:cubicBezTo>
                <a:cubicBezTo>
                  <a:pt x="1750" y="15524"/>
                  <a:pt x="1767" y="15462"/>
                  <a:pt x="1767" y="15390"/>
                </a:cubicBezTo>
                <a:cubicBezTo>
                  <a:pt x="1767" y="15204"/>
                  <a:pt x="1634" y="15043"/>
                  <a:pt x="1448" y="14999"/>
                </a:cubicBezTo>
                <a:lnTo>
                  <a:pt x="1537" y="14083"/>
                </a:lnTo>
                <a:close/>
                <a:moveTo>
                  <a:pt x="1679" y="15648"/>
                </a:moveTo>
                <a:cubicBezTo>
                  <a:pt x="3322" y="16832"/>
                  <a:pt x="3322" y="16832"/>
                  <a:pt x="3322" y="16832"/>
                </a:cubicBezTo>
                <a:cubicBezTo>
                  <a:pt x="3313" y="16876"/>
                  <a:pt x="3304" y="16912"/>
                  <a:pt x="3304" y="16956"/>
                </a:cubicBezTo>
                <a:cubicBezTo>
                  <a:pt x="3304" y="17152"/>
                  <a:pt x="3455" y="17303"/>
                  <a:pt x="3650" y="17303"/>
                </a:cubicBezTo>
                <a:cubicBezTo>
                  <a:pt x="3757" y="17303"/>
                  <a:pt x="3855" y="17259"/>
                  <a:pt x="3926" y="17170"/>
                </a:cubicBezTo>
                <a:cubicBezTo>
                  <a:pt x="4734" y="18291"/>
                  <a:pt x="4734" y="18291"/>
                  <a:pt x="4734" y="18291"/>
                </a:cubicBezTo>
                <a:cubicBezTo>
                  <a:pt x="4734" y="18300"/>
                  <a:pt x="4725" y="18300"/>
                  <a:pt x="4725" y="18300"/>
                </a:cubicBezTo>
                <a:cubicBezTo>
                  <a:pt x="4654" y="18371"/>
                  <a:pt x="4618" y="18460"/>
                  <a:pt x="4618" y="18557"/>
                </a:cubicBezTo>
                <a:cubicBezTo>
                  <a:pt x="4618" y="18655"/>
                  <a:pt x="4654" y="18753"/>
                  <a:pt x="4725" y="18815"/>
                </a:cubicBezTo>
                <a:cubicBezTo>
                  <a:pt x="4840" y="18931"/>
                  <a:pt x="5009" y="18958"/>
                  <a:pt x="5151" y="18887"/>
                </a:cubicBezTo>
                <a:cubicBezTo>
                  <a:pt x="5746" y="19821"/>
                  <a:pt x="5746" y="19821"/>
                  <a:pt x="5746" y="19821"/>
                </a:cubicBezTo>
                <a:cubicBezTo>
                  <a:pt x="5746" y="19830"/>
                  <a:pt x="5738" y="19830"/>
                  <a:pt x="5729" y="19839"/>
                </a:cubicBezTo>
                <a:cubicBezTo>
                  <a:pt x="1608" y="15711"/>
                  <a:pt x="1608" y="15711"/>
                  <a:pt x="1608" y="15711"/>
                </a:cubicBezTo>
                <a:cubicBezTo>
                  <a:pt x="1634" y="15693"/>
                  <a:pt x="1661" y="15666"/>
                  <a:pt x="1679" y="15648"/>
                </a:cubicBezTo>
                <a:close/>
                <a:moveTo>
                  <a:pt x="5240" y="18815"/>
                </a:moveTo>
                <a:cubicBezTo>
                  <a:pt x="5276" y="18780"/>
                  <a:pt x="5302" y="18735"/>
                  <a:pt x="5329" y="18682"/>
                </a:cubicBezTo>
                <a:cubicBezTo>
                  <a:pt x="5862" y="18851"/>
                  <a:pt x="5862" y="18851"/>
                  <a:pt x="5862" y="18851"/>
                </a:cubicBezTo>
                <a:cubicBezTo>
                  <a:pt x="5888" y="18869"/>
                  <a:pt x="5915" y="18878"/>
                  <a:pt x="5942" y="18878"/>
                </a:cubicBezTo>
                <a:cubicBezTo>
                  <a:pt x="8571" y="19741"/>
                  <a:pt x="8571" y="19741"/>
                  <a:pt x="8571" y="19741"/>
                </a:cubicBezTo>
                <a:cubicBezTo>
                  <a:pt x="8571" y="19750"/>
                  <a:pt x="8571" y="19767"/>
                  <a:pt x="8571" y="19785"/>
                </a:cubicBezTo>
                <a:cubicBezTo>
                  <a:pt x="8571" y="19785"/>
                  <a:pt x="8571" y="19794"/>
                  <a:pt x="8571" y="19803"/>
                </a:cubicBezTo>
                <a:cubicBezTo>
                  <a:pt x="6421" y="20070"/>
                  <a:pt x="6421" y="20070"/>
                  <a:pt x="6421" y="20070"/>
                </a:cubicBezTo>
                <a:cubicBezTo>
                  <a:pt x="6395" y="19865"/>
                  <a:pt x="6226" y="19714"/>
                  <a:pt x="6022" y="19714"/>
                </a:cubicBezTo>
                <a:cubicBezTo>
                  <a:pt x="5951" y="19714"/>
                  <a:pt x="5871" y="19732"/>
                  <a:pt x="5809" y="19776"/>
                </a:cubicBezTo>
                <a:cubicBezTo>
                  <a:pt x="5205" y="18842"/>
                  <a:pt x="5205" y="18842"/>
                  <a:pt x="5205" y="18842"/>
                </a:cubicBezTo>
                <a:cubicBezTo>
                  <a:pt x="5222" y="18833"/>
                  <a:pt x="5231" y="18824"/>
                  <a:pt x="5240" y="18815"/>
                </a:cubicBezTo>
                <a:close/>
                <a:moveTo>
                  <a:pt x="6421" y="20141"/>
                </a:moveTo>
                <a:cubicBezTo>
                  <a:pt x="8580" y="19874"/>
                  <a:pt x="8580" y="19874"/>
                  <a:pt x="8580" y="19874"/>
                </a:cubicBezTo>
                <a:cubicBezTo>
                  <a:pt x="8606" y="19945"/>
                  <a:pt x="8660" y="19999"/>
                  <a:pt x="8722" y="20025"/>
                </a:cubicBezTo>
                <a:cubicBezTo>
                  <a:pt x="8757" y="20034"/>
                  <a:pt x="8757" y="20034"/>
                  <a:pt x="8757" y="20034"/>
                </a:cubicBezTo>
                <a:cubicBezTo>
                  <a:pt x="8784" y="20043"/>
                  <a:pt x="8811" y="20052"/>
                  <a:pt x="8837" y="20052"/>
                </a:cubicBezTo>
                <a:cubicBezTo>
                  <a:pt x="8837" y="20052"/>
                  <a:pt x="8837" y="20052"/>
                  <a:pt x="8837" y="20052"/>
                </a:cubicBezTo>
                <a:cubicBezTo>
                  <a:pt x="8926" y="20052"/>
                  <a:pt x="9006" y="20008"/>
                  <a:pt x="9059" y="19936"/>
                </a:cubicBezTo>
                <a:cubicBezTo>
                  <a:pt x="10276" y="20399"/>
                  <a:pt x="10276" y="20399"/>
                  <a:pt x="10276" y="20399"/>
                </a:cubicBezTo>
                <a:cubicBezTo>
                  <a:pt x="10294" y="20461"/>
                  <a:pt x="10320" y="20515"/>
                  <a:pt x="10365" y="20559"/>
                </a:cubicBezTo>
                <a:cubicBezTo>
                  <a:pt x="10489" y="20684"/>
                  <a:pt x="10676" y="20701"/>
                  <a:pt x="10818" y="20604"/>
                </a:cubicBezTo>
                <a:cubicBezTo>
                  <a:pt x="12123" y="21093"/>
                  <a:pt x="12123" y="21093"/>
                  <a:pt x="12123" y="21093"/>
                </a:cubicBezTo>
                <a:cubicBezTo>
                  <a:pt x="12123" y="21102"/>
                  <a:pt x="12123" y="21111"/>
                  <a:pt x="12123" y="21111"/>
                </a:cubicBezTo>
                <a:cubicBezTo>
                  <a:pt x="6413" y="20203"/>
                  <a:pt x="6413" y="20203"/>
                  <a:pt x="6413" y="20203"/>
                </a:cubicBezTo>
                <a:cubicBezTo>
                  <a:pt x="6413" y="20186"/>
                  <a:pt x="6421" y="20168"/>
                  <a:pt x="6421" y="20141"/>
                </a:cubicBezTo>
                <a:close/>
                <a:moveTo>
                  <a:pt x="10978" y="20221"/>
                </a:moveTo>
                <a:cubicBezTo>
                  <a:pt x="13509" y="19394"/>
                  <a:pt x="13509" y="19394"/>
                  <a:pt x="13509" y="19394"/>
                </a:cubicBezTo>
                <a:cubicBezTo>
                  <a:pt x="14806" y="19278"/>
                  <a:pt x="14806" y="19278"/>
                  <a:pt x="14806" y="19278"/>
                </a:cubicBezTo>
                <a:cubicBezTo>
                  <a:pt x="14814" y="19331"/>
                  <a:pt x="14823" y="19376"/>
                  <a:pt x="14850" y="19412"/>
                </a:cubicBezTo>
                <a:cubicBezTo>
                  <a:pt x="12789" y="20906"/>
                  <a:pt x="12789" y="20906"/>
                  <a:pt x="12789" y="20906"/>
                </a:cubicBezTo>
                <a:cubicBezTo>
                  <a:pt x="12710" y="20835"/>
                  <a:pt x="12612" y="20799"/>
                  <a:pt x="12514" y="20799"/>
                </a:cubicBezTo>
                <a:cubicBezTo>
                  <a:pt x="12372" y="20799"/>
                  <a:pt x="12239" y="20879"/>
                  <a:pt x="12168" y="20995"/>
                </a:cubicBezTo>
                <a:cubicBezTo>
                  <a:pt x="10960" y="20426"/>
                  <a:pt x="10960" y="20426"/>
                  <a:pt x="10960" y="20426"/>
                </a:cubicBezTo>
                <a:cubicBezTo>
                  <a:pt x="10987" y="20355"/>
                  <a:pt x="10987" y="20292"/>
                  <a:pt x="10978" y="20221"/>
                </a:cubicBezTo>
                <a:close/>
                <a:moveTo>
                  <a:pt x="14886" y="19465"/>
                </a:moveTo>
                <a:cubicBezTo>
                  <a:pt x="14957" y="19545"/>
                  <a:pt x="15045" y="19581"/>
                  <a:pt x="15143" y="19581"/>
                </a:cubicBezTo>
                <a:cubicBezTo>
                  <a:pt x="15338" y="19581"/>
                  <a:pt x="15498" y="19429"/>
                  <a:pt x="15498" y="19234"/>
                </a:cubicBezTo>
                <a:cubicBezTo>
                  <a:pt x="15498" y="19171"/>
                  <a:pt x="15481" y="19118"/>
                  <a:pt x="15445" y="19065"/>
                </a:cubicBezTo>
                <a:cubicBezTo>
                  <a:pt x="15827" y="18780"/>
                  <a:pt x="15827" y="18780"/>
                  <a:pt x="15827" y="18780"/>
                </a:cubicBezTo>
                <a:cubicBezTo>
                  <a:pt x="15827" y="18780"/>
                  <a:pt x="15827" y="18789"/>
                  <a:pt x="15827" y="18789"/>
                </a:cubicBezTo>
                <a:cubicBezTo>
                  <a:pt x="15898" y="18851"/>
                  <a:pt x="15987" y="18896"/>
                  <a:pt x="16085" y="18896"/>
                </a:cubicBezTo>
                <a:cubicBezTo>
                  <a:pt x="16085" y="18896"/>
                  <a:pt x="16085" y="18896"/>
                  <a:pt x="16085" y="18896"/>
                </a:cubicBezTo>
                <a:cubicBezTo>
                  <a:pt x="16182" y="18896"/>
                  <a:pt x="16271" y="18851"/>
                  <a:pt x="16342" y="18789"/>
                </a:cubicBezTo>
                <a:cubicBezTo>
                  <a:pt x="16413" y="18709"/>
                  <a:pt x="16458" y="18611"/>
                  <a:pt x="16449" y="18504"/>
                </a:cubicBezTo>
                <a:cubicBezTo>
                  <a:pt x="17923" y="18273"/>
                  <a:pt x="17923" y="18273"/>
                  <a:pt x="17923" y="18273"/>
                </a:cubicBezTo>
                <a:cubicBezTo>
                  <a:pt x="17932" y="18300"/>
                  <a:pt x="17941" y="18326"/>
                  <a:pt x="17959" y="18353"/>
                </a:cubicBezTo>
                <a:cubicBezTo>
                  <a:pt x="12834" y="20959"/>
                  <a:pt x="12834" y="20959"/>
                  <a:pt x="12834" y="20959"/>
                </a:cubicBezTo>
                <a:lnTo>
                  <a:pt x="14886" y="19465"/>
                </a:lnTo>
                <a:close/>
                <a:moveTo>
                  <a:pt x="18491" y="16627"/>
                </a:moveTo>
                <a:cubicBezTo>
                  <a:pt x="18491" y="16502"/>
                  <a:pt x="18420" y="16387"/>
                  <a:pt x="18305" y="16325"/>
                </a:cubicBezTo>
                <a:cubicBezTo>
                  <a:pt x="19300" y="14447"/>
                  <a:pt x="19300" y="14447"/>
                  <a:pt x="19300" y="14447"/>
                </a:cubicBezTo>
                <a:cubicBezTo>
                  <a:pt x="18367" y="17739"/>
                  <a:pt x="18367" y="17739"/>
                  <a:pt x="18367" y="17739"/>
                </a:cubicBezTo>
                <a:cubicBezTo>
                  <a:pt x="18349" y="17739"/>
                  <a:pt x="18323" y="17730"/>
                  <a:pt x="18296" y="17730"/>
                </a:cubicBezTo>
                <a:cubicBezTo>
                  <a:pt x="18296" y="17730"/>
                  <a:pt x="18296" y="17730"/>
                  <a:pt x="18296" y="17730"/>
                </a:cubicBezTo>
                <a:cubicBezTo>
                  <a:pt x="18216" y="16965"/>
                  <a:pt x="18216" y="16965"/>
                  <a:pt x="18216" y="16965"/>
                </a:cubicBezTo>
                <a:cubicBezTo>
                  <a:pt x="18376" y="16938"/>
                  <a:pt x="18491" y="16796"/>
                  <a:pt x="18491" y="16627"/>
                </a:cubicBezTo>
                <a:close/>
                <a:moveTo>
                  <a:pt x="20481" y="11040"/>
                </a:moveTo>
                <a:cubicBezTo>
                  <a:pt x="20481" y="10907"/>
                  <a:pt x="20401" y="10791"/>
                  <a:pt x="20286" y="10729"/>
                </a:cubicBezTo>
                <a:cubicBezTo>
                  <a:pt x="20303" y="10702"/>
                  <a:pt x="20303" y="10702"/>
                  <a:pt x="20303" y="10702"/>
                </a:cubicBezTo>
                <a:cubicBezTo>
                  <a:pt x="20303" y="10684"/>
                  <a:pt x="20303" y="10684"/>
                  <a:pt x="20303" y="10684"/>
                </a:cubicBezTo>
                <a:cubicBezTo>
                  <a:pt x="20303" y="10675"/>
                  <a:pt x="20303" y="10667"/>
                  <a:pt x="20303" y="10658"/>
                </a:cubicBezTo>
                <a:cubicBezTo>
                  <a:pt x="20303" y="10649"/>
                  <a:pt x="20303" y="10640"/>
                  <a:pt x="20303" y="10631"/>
                </a:cubicBezTo>
                <a:cubicBezTo>
                  <a:pt x="20303" y="10569"/>
                  <a:pt x="20303" y="10569"/>
                  <a:pt x="20303" y="10569"/>
                </a:cubicBezTo>
                <a:cubicBezTo>
                  <a:pt x="20223" y="10702"/>
                  <a:pt x="20223" y="10702"/>
                  <a:pt x="20223" y="10702"/>
                </a:cubicBezTo>
                <a:cubicBezTo>
                  <a:pt x="20206" y="10702"/>
                  <a:pt x="20188" y="10693"/>
                  <a:pt x="20170" y="10693"/>
                </a:cubicBezTo>
                <a:cubicBezTo>
                  <a:pt x="20170" y="6352"/>
                  <a:pt x="20170" y="6352"/>
                  <a:pt x="20170" y="6352"/>
                </a:cubicBezTo>
                <a:cubicBezTo>
                  <a:pt x="20179" y="6352"/>
                  <a:pt x="20188" y="6352"/>
                  <a:pt x="20197" y="6343"/>
                </a:cubicBezTo>
                <a:cubicBezTo>
                  <a:pt x="21103" y="12063"/>
                  <a:pt x="21103" y="12063"/>
                  <a:pt x="21103" y="12063"/>
                </a:cubicBezTo>
                <a:cubicBezTo>
                  <a:pt x="21058" y="12072"/>
                  <a:pt x="21023" y="12090"/>
                  <a:pt x="20987" y="12117"/>
                </a:cubicBezTo>
                <a:cubicBezTo>
                  <a:pt x="20365" y="11289"/>
                  <a:pt x="20365" y="11289"/>
                  <a:pt x="20365" y="11289"/>
                </a:cubicBezTo>
                <a:cubicBezTo>
                  <a:pt x="20437" y="11227"/>
                  <a:pt x="20481" y="11138"/>
                  <a:pt x="20481" y="1104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0">
                <a:schemeClr val="tx1">
                  <a:lumMod val="10000"/>
                  <a:lumOff val="90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15AF6577-0937-4FDB-9079-83F7E44F7410}"/>
              </a:ext>
            </a:extLst>
          </p:cNvPr>
          <p:cNvSpPr txBox="1"/>
          <p:nvPr/>
        </p:nvSpPr>
        <p:spPr>
          <a:xfrm>
            <a:off x="3244992" y="2262346"/>
            <a:ext cx="2451099" cy="64787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19050" tIns="19050" rIns="19050" bIns="19050" numCol="1" spcCol="38100" rtlCol="0" anchor="t">
            <a:spAutoFit/>
          </a:bodyPr>
          <a:lstStyle/>
          <a:p>
            <a:pPr marL="0" marR="0" lvl="0" indent="0" algn="ctr" defTabSz="30956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Light" panose="020B0503020201020303" pitchFamily="34" charset="0"/>
                <a:ea typeface="CiscoSansTT ExtraLight" charset="0"/>
                <a:cs typeface="CiscoSansTT Light" panose="020B0503020201020303" pitchFamily="34" charset="0"/>
                <a:sym typeface="CiscoSansTT ExtraLight"/>
              </a:rPr>
              <a:t>SD-WAN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820E05-5853-C849-A77D-2C200CCF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51" y="65581"/>
            <a:ext cx="8706234" cy="7318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Way We Work is Evolving</a:t>
            </a:r>
          </a:p>
        </p:txBody>
      </p:sp>
      <p:sp>
        <p:nvSpPr>
          <p:cNvPr id="226" name="Rounded Rectangle 84">
            <a:extLst>
              <a:ext uri="{FF2B5EF4-FFF2-40B4-BE49-F238E27FC236}">
                <a16:creationId xmlns:a16="http://schemas.microsoft.com/office/drawing/2014/main" id="{E6DF99D1-9967-435A-A8FB-18947D9BFDCD}"/>
              </a:ext>
            </a:extLst>
          </p:cNvPr>
          <p:cNvSpPr/>
          <p:nvPr/>
        </p:nvSpPr>
        <p:spPr>
          <a:xfrm>
            <a:off x="315275" y="2381712"/>
            <a:ext cx="2184025" cy="379461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68990FDE-149A-49BE-A044-C22BC9645840}"/>
              </a:ext>
            </a:extLst>
          </p:cNvPr>
          <p:cNvSpPr txBox="1"/>
          <p:nvPr/>
        </p:nvSpPr>
        <p:spPr>
          <a:xfrm>
            <a:off x="329339" y="2432943"/>
            <a:ext cx="1883849" cy="27699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Campus &amp; Branch Users</a:t>
            </a:r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E65449BE-446C-430B-8D4D-56A2CEBA1382}"/>
              </a:ext>
            </a:extLst>
          </p:cNvPr>
          <p:cNvGrpSpPr/>
          <p:nvPr/>
        </p:nvGrpSpPr>
        <p:grpSpPr>
          <a:xfrm>
            <a:off x="2227766" y="2141730"/>
            <a:ext cx="790035" cy="790033"/>
            <a:chOff x="1169155" y="3436668"/>
            <a:chExt cx="790035" cy="790033"/>
          </a:xfrm>
        </p:grpSpPr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0B34202B-722B-408A-9B11-439EBC57AB6F}"/>
                </a:ext>
              </a:extLst>
            </p:cNvPr>
            <p:cNvSpPr/>
            <p:nvPr/>
          </p:nvSpPr>
          <p:spPr>
            <a:xfrm>
              <a:off x="1169155" y="3436668"/>
              <a:ext cx="790035" cy="790033"/>
            </a:xfrm>
            <a:prstGeom prst="ellipse">
              <a:avLst/>
            </a:prstGeom>
            <a:solidFill>
              <a:schemeClr val="accent3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60834386-5F36-45E9-A905-3378FBB912F7}"/>
                </a:ext>
              </a:extLst>
            </p:cNvPr>
            <p:cNvGrpSpPr/>
            <p:nvPr/>
          </p:nvGrpSpPr>
          <p:grpSpPr>
            <a:xfrm>
              <a:off x="1441405" y="3568615"/>
              <a:ext cx="245534" cy="526139"/>
              <a:chOff x="2009388" y="1214359"/>
              <a:chExt cx="748546" cy="1604018"/>
            </a:xfrm>
          </p:grpSpPr>
          <p:sp>
            <p:nvSpPr>
              <p:cNvPr id="257" name="Rectangle: Rounded Corners 135">
                <a:extLst>
                  <a:ext uri="{FF2B5EF4-FFF2-40B4-BE49-F238E27FC236}">
                    <a16:creationId xmlns:a16="http://schemas.microsoft.com/office/drawing/2014/main" id="{DFF56A42-2D10-4224-805A-963F8CA7127D}"/>
                  </a:ext>
                </a:extLst>
              </p:cNvPr>
              <p:cNvSpPr/>
              <p:nvPr/>
            </p:nvSpPr>
            <p:spPr>
              <a:xfrm>
                <a:off x="2009388" y="1793371"/>
                <a:ext cx="748546" cy="1025006"/>
              </a:xfrm>
              <a:prstGeom prst="roundRect">
                <a:avLst>
                  <a:gd name="adj" fmla="val 24851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77CC3114-D421-4DCD-AC1F-02E64B4583B4}"/>
                  </a:ext>
                </a:extLst>
              </p:cNvPr>
              <p:cNvSpPr/>
              <p:nvPr/>
            </p:nvSpPr>
            <p:spPr>
              <a:xfrm>
                <a:off x="2158053" y="1214359"/>
                <a:ext cx="448603" cy="44860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7" name="Rounded Rectangle 85">
            <a:extLst>
              <a:ext uri="{FF2B5EF4-FFF2-40B4-BE49-F238E27FC236}">
                <a16:creationId xmlns:a16="http://schemas.microsoft.com/office/drawing/2014/main" id="{A708362B-2D0D-4769-A894-AA437C9869CE}"/>
              </a:ext>
            </a:extLst>
          </p:cNvPr>
          <p:cNvSpPr/>
          <p:nvPr/>
        </p:nvSpPr>
        <p:spPr>
          <a:xfrm>
            <a:off x="1385081" y="3683945"/>
            <a:ext cx="1680389" cy="379461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32F73CC-B972-48A3-8D19-6768B5BA0069}"/>
              </a:ext>
            </a:extLst>
          </p:cNvPr>
          <p:cNvSpPr txBox="1"/>
          <p:nvPr/>
        </p:nvSpPr>
        <p:spPr>
          <a:xfrm>
            <a:off x="1385081" y="3745743"/>
            <a:ext cx="144783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Users Everywhere</a:t>
            </a: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693A82E4-6649-4960-B967-89F3082B286D}"/>
              </a:ext>
            </a:extLst>
          </p:cNvPr>
          <p:cNvGrpSpPr/>
          <p:nvPr/>
        </p:nvGrpSpPr>
        <p:grpSpPr>
          <a:xfrm>
            <a:off x="2904077" y="3506304"/>
            <a:ext cx="790035" cy="790033"/>
            <a:chOff x="1169155" y="2383740"/>
            <a:chExt cx="790035" cy="790033"/>
          </a:xfrm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187FA267-7BA0-4E17-A31C-0A3BAE7D908E}"/>
                </a:ext>
              </a:extLst>
            </p:cNvPr>
            <p:cNvSpPr/>
            <p:nvPr/>
          </p:nvSpPr>
          <p:spPr>
            <a:xfrm>
              <a:off x="1169155" y="2383740"/>
              <a:ext cx="790035" cy="790033"/>
            </a:xfrm>
            <a:prstGeom prst="ellipse">
              <a:avLst/>
            </a:prstGeom>
            <a:solidFill>
              <a:schemeClr val="accent3"/>
            </a:solidFill>
            <a:ln w="1143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5A7D4CD-2B1C-4C89-9D65-195EE7F86264}"/>
                </a:ext>
              </a:extLst>
            </p:cNvPr>
            <p:cNvGrpSpPr/>
            <p:nvPr/>
          </p:nvGrpSpPr>
          <p:grpSpPr>
            <a:xfrm>
              <a:off x="1441405" y="2515687"/>
              <a:ext cx="245534" cy="526139"/>
              <a:chOff x="2009388" y="1214359"/>
              <a:chExt cx="748546" cy="16040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61" name="Rectangle: Rounded Corners 123">
                <a:extLst>
                  <a:ext uri="{FF2B5EF4-FFF2-40B4-BE49-F238E27FC236}">
                    <a16:creationId xmlns:a16="http://schemas.microsoft.com/office/drawing/2014/main" id="{E407C55D-06F1-4E59-8E95-B53A248349AA}"/>
                  </a:ext>
                </a:extLst>
              </p:cNvPr>
              <p:cNvSpPr/>
              <p:nvPr/>
            </p:nvSpPr>
            <p:spPr>
              <a:xfrm>
                <a:off x="2009388" y="1793371"/>
                <a:ext cx="748546" cy="1025006"/>
              </a:xfrm>
              <a:prstGeom prst="roundRect">
                <a:avLst>
                  <a:gd name="adj" fmla="val 2485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ADC4C01B-3691-4661-9E59-680E0983CD5D}"/>
                  </a:ext>
                </a:extLst>
              </p:cNvPr>
              <p:cNvSpPr/>
              <p:nvPr/>
            </p:nvSpPr>
            <p:spPr>
              <a:xfrm>
                <a:off x="2158053" y="1214359"/>
                <a:ext cx="448603" cy="44860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2829C23-61E3-4BC8-BFFF-5B07D66EA044}"/>
              </a:ext>
            </a:extLst>
          </p:cNvPr>
          <p:cNvGrpSpPr/>
          <p:nvPr/>
        </p:nvGrpSpPr>
        <p:grpSpPr>
          <a:xfrm>
            <a:off x="3542355" y="3850932"/>
            <a:ext cx="262614" cy="464482"/>
            <a:chOff x="1211330" y="2030730"/>
            <a:chExt cx="262614" cy="464482"/>
          </a:xfrm>
        </p:grpSpPr>
        <p:sp>
          <p:nvSpPr>
            <p:cNvPr id="243" name="Freeform 24">
              <a:extLst>
                <a:ext uri="{FF2B5EF4-FFF2-40B4-BE49-F238E27FC236}">
                  <a16:creationId xmlns:a16="http://schemas.microsoft.com/office/drawing/2014/main" id="{0521264E-62C9-4C6F-9A93-1DA58BDFE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330" y="2030730"/>
              <a:ext cx="262614" cy="464482"/>
            </a:xfrm>
            <a:custGeom>
              <a:avLst/>
              <a:gdLst>
                <a:gd name="T0" fmla="*/ 1257 w 1439"/>
                <a:gd name="T1" fmla="*/ 0 h 2552"/>
                <a:gd name="T2" fmla="*/ 182 w 1439"/>
                <a:gd name="T3" fmla="*/ 0 h 2552"/>
                <a:gd name="T4" fmla="*/ 0 w 1439"/>
                <a:gd name="T5" fmla="*/ 183 h 2552"/>
                <a:gd name="T6" fmla="*/ 0 w 1439"/>
                <a:gd name="T7" fmla="*/ 2370 h 2552"/>
                <a:gd name="T8" fmla="*/ 182 w 1439"/>
                <a:gd name="T9" fmla="*/ 2552 h 2552"/>
                <a:gd name="T10" fmla="*/ 1257 w 1439"/>
                <a:gd name="T11" fmla="*/ 2552 h 2552"/>
                <a:gd name="T12" fmla="*/ 1439 w 1439"/>
                <a:gd name="T13" fmla="*/ 2370 h 2552"/>
                <a:gd name="T14" fmla="*/ 1439 w 1439"/>
                <a:gd name="T15" fmla="*/ 183 h 2552"/>
                <a:gd name="T16" fmla="*/ 1257 w 1439"/>
                <a:gd name="T17" fmla="*/ 0 h 2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9" h="2552">
                  <a:moveTo>
                    <a:pt x="1257" y="0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81" y="0"/>
                    <a:pt x="0" y="81"/>
                    <a:pt x="0" y="183"/>
                  </a:cubicBezTo>
                  <a:cubicBezTo>
                    <a:pt x="0" y="2370"/>
                    <a:pt x="0" y="2370"/>
                    <a:pt x="0" y="2370"/>
                  </a:cubicBezTo>
                  <a:cubicBezTo>
                    <a:pt x="0" y="2471"/>
                    <a:pt x="81" y="2552"/>
                    <a:pt x="182" y="2552"/>
                  </a:cubicBezTo>
                  <a:cubicBezTo>
                    <a:pt x="1257" y="2552"/>
                    <a:pt x="1257" y="2552"/>
                    <a:pt x="1257" y="2552"/>
                  </a:cubicBezTo>
                  <a:cubicBezTo>
                    <a:pt x="1358" y="2552"/>
                    <a:pt x="1439" y="2471"/>
                    <a:pt x="1439" y="2370"/>
                  </a:cubicBezTo>
                  <a:cubicBezTo>
                    <a:pt x="1439" y="183"/>
                    <a:pt x="1439" y="183"/>
                    <a:pt x="1439" y="183"/>
                  </a:cubicBezTo>
                  <a:cubicBezTo>
                    <a:pt x="1439" y="81"/>
                    <a:pt x="1358" y="0"/>
                    <a:pt x="1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4" name="Freeform 25">
              <a:extLst>
                <a:ext uri="{FF2B5EF4-FFF2-40B4-BE49-F238E27FC236}">
                  <a16:creationId xmlns:a16="http://schemas.microsoft.com/office/drawing/2014/main" id="{7CBCD55D-D77B-4189-ACCB-4BC985FE6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692" y="2097924"/>
              <a:ext cx="209604" cy="321069"/>
            </a:xfrm>
            <a:custGeom>
              <a:avLst/>
              <a:gdLst>
                <a:gd name="T0" fmla="*/ 0 w 1463"/>
                <a:gd name="T1" fmla="*/ 0 h 2241"/>
                <a:gd name="T2" fmla="*/ 1463 w 1463"/>
                <a:gd name="T3" fmla="*/ 0 h 2241"/>
                <a:gd name="T4" fmla="*/ 1463 w 1463"/>
                <a:gd name="T5" fmla="*/ 2241 h 2241"/>
                <a:gd name="T6" fmla="*/ 0 w 1463"/>
                <a:gd name="T7" fmla="*/ 2241 h 2241"/>
                <a:gd name="T8" fmla="*/ 0 w 1463"/>
                <a:gd name="T9" fmla="*/ 0 h 2241"/>
                <a:gd name="T10" fmla="*/ 0 w 1463"/>
                <a:gd name="T11" fmla="*/ 0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3" h="2241">
                  <a:moveTo>
                    <a:pt x="0" y="0"/>
                  </a:moveTo>
                  <a:lnTo>
                    <a:pt x="1463" y="0"/>
                  </a:lnTo>
                  <a:lnTo>
                    <a:pt x="1463" y="2241"/>
                  </a:lnTo>
                  <a:lnTo>
                    <a:pt x="0" y="224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90733B-FA56-4A0C-A8A7-2F7CBE28E4FD}"/>
              </a:ext>
            </a:extLst>
          </p:cNvPr>
          <p:cNvGrpSpPr/>
          <p:nvPr/>
        </p:nvGrpSpPr>
        <p:grpSpPr>
          <a:xfrm>
            <a:off x="2569474" y="2586958"/>
            <a:ext cx="391277" cy="356330"/>
            <a:chOff x="890032" y="964594"/>
            <a:chExt cx="580704" cy="52883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60723AA-DFCC-4ADA-A372-24979A1EFE87}"/>
                </a:ext>
              </a:extLst>
            </p:cNvPr>
            <p:cNvGrpSpPr/>
            <p:nvPr/>
          </p:nvGrpSpPr>
          <p:grpSpPr>
            <a:xfrm>
              <a:off x="976649" y="964594"/>
              <a:ext cx="407471" cy="512962"/>
              <a:chOff x="2446549" y="3326304"/>
              <a:chExt cx="552402" cy="762558"/>
            </a:xfrm>
          </p:grpSpPr>
          <p:sp>
            <p:nvSpPr>
              <p:cNvPr id="54" name="Rounded Rectangle 61">
                <a:extLst>
                  <a:ext uri="{FF2B5EF4-FFF2-40B4-BE49-F238E27FC236}">
                    <a16:creationId xmlns:a16="http://schemas.microsoft.com/office/drawing/2014/main" id="{CD83CAA3-04BD-429C-8B21-F68322522EEB}"/>
                  </a:ext>
                </a:extLst>
              </p:cNvPr>
              <p:cNvSpPr/>
              <p:nvPr/>
            </p:nvSpPr>
            <p:spPr>
              <a:xfrm>
                <a:off x="2618556" y="3871883"/>
                <a:ext cx="214304" cy="216979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35">
                <a:extLst>
                  <a:ext uri="{FF2B5EF4-FFF2-40B4-BE49-F238E27FC236}">
                    <a16:creationId xmlns:a16="http://schemas.microsoft.com/office/drawing/2014/main" id="{0260FEBF-D840-440D-9380-4D9B438DF462}"/>
                  </a:ext>
                </a:extLst>
              </p:cNvPr>
              <p:cNvSpPr/>
              <p:nvPr/>
            </p:nvSpPr>
            <p:spPr>
              <a:xfrm>
                <a:off x="2446549" y="3326304"/>
                <a:ext cx="552402" cy="76255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40" h="6819">
                    <a:moveTo>
                      <a:pt x="2121" y="5485"/>
                    </a:moveTo>
                    <a:cubicBezTo>
                      <a:pt x="2818" y="5485"/>
                      <a:pt x="2818" y="5485"/>
                      <a:pt x="2818" y="5485"/>
                    </a:cubicBezTo>
                    <a:cubicBezTo>
                      <a:pt x="2879" y="5485"/>
                      <a:pt x="2939" y="5546"/>
                      <a:pt x="2939" y="5637"/>
                    </a:cubicBezTo>
                    <a:cubicBezTo>
                      <a:pt x="2939" y="6819"/>
                      <a:pt x="2939" y="6819"/>
                      <a:pt x="2939" y="6819"/>
                    </a:cubicBezTo>
                    <a:cubicBezTo>
                      <a:pt x="4940" y="6819"/>
                      <a:pt x="4940" y="6819"/>
                      <a:pt x="4940" y="6819"/>
                    </a:cubicBezTo>
                    <a:cubicBezTo>
                      <a:pt x="4940" y="0"/>
                      <a:pt x="4940" y="0"/>
                      <a:pt x="494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819"/>
                      <a:pt x="0" y="6819"/>
                      <a:pt x="0" y="6819"/>
                    </a:cubicBezTo>
                    <a:cubicBezTo>
                      <a:pt x="1970" y="6819"/>
                      <a:pt x="1970" y="6819"/>
                      <a:pt x="1970" y="6819"/>
                    </a:cubicBezTo>
                    <a:cubicBezTo>
                      <a:pt x="1970" y="5637"/>
                      <a:pt x="1970" y="5637"/>
                      <a:pt x="1970" y="5637"/>
                    </a:cubicBezTo>
                    <a:cubicBezTo>
                      <a:pt x="1970" y="5546"/>
                      <a:pt x="2031" y="5485"/>
                      <a:pt x="2121" y="5485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6" name="Freeform: Shape 116">
                <a:extLst>
                  <a:ext uri="{FF2B5EF4-FFF2-40B4-BE49-F238E27FC236}">
                    <a16:creationId xmlns:a16="http://schemas.microsoft.com/office/drawing/2014/main" id="{82937398-D098-4BB2-94AF-846EA6029770}"/>
                  </a:ext>
                </a:extLst>
              </p:cNvPr>
              <p:cNvSpPr/>
              <p:nvPr/>
            </p:nvSpPr>
            <p:spPr>
              <a:xfrm>
                <a:off x="2517681" y="3407615"/>
                <a:ext cx="406668" cy="406667"/>
              </a:xfrm>
              <a:custGeom>
                <a:avLst/>
                <a:gdLst>
                  <a:gd name="connsiteX0" fmla="*/ 335510 w 406668"/>
                  <a:gd name="connsiteY0" fmla="*/ 315290 h 406667"/>
                  <a:gd name="connsiteX1" fmla="*/ 389688 w 406668"/>
                  <a:gd name="connsiteY1" fmla="*/ 315290 h 406667"/>
                  <a:gd name="connsiteX2" fmla="*/ 406668 w 406668"/>
                  <a:gd name="connsiteY2" fmla="*/ 335509 h 406667"/>
                  <a:gd name="connsiteX3" fmla="*/ 406668 w 406668"/>
                  <a:gd name="connsiteY3" fmla="*/ 389688 h 406667"/>
                  <a:gd name="connsiteX4" fmla="*/ 389688 w 406668"/>
                  <a:gd name="connsiteY4" fmla="*/ 406667 h 406667"/>
                  <a:gd name="connsiteX5" fmla="*/ 335510 w 406668"/>
                  <a:gd name="connsiteY5" fmla="*/ 406667 h 406667"/>
                  <a:gd name="connsiteX6" fmla="*/ 315179 w 406668"/>
                  <a:gd name="connsiteY6" fmla="*/ 389688 h 406667"/>
                  <a:gd name="connsiteX7" fmla="*/ 315179 w 406668"/>
                  <a:gd name="connsiteY7" fmla="*/ 335509 h 406667"/>
                  <a:gd name="connsiteX8" fmla="*/ 335510 w 406668"/>
                  <a:gd name="connsiteY8" fmla="*/ 315290 h 406667"/>
                  <a:gd name="connsiteX9" fmla="*/ 176243 w 406668"/>
                  <a:gd name="connsiteY9" fmla="*/ 315290 h 406667"/>
                  <a:gd name="connsiteX10" fmla="*/ 230424 w 406668"/>
                  <a:gd name="connsiteY10" fmla="*/ 315290 h 406667"/>
                  <a:gd name="connsiteX11" fmla="*/ 250756 w 406668"/>
                  <a:gd name="connsiteY11" fmla="*/ 335509 h 406667"/>
                  <a:gd name="connsiteX12" fmla="*/ 250756 w 406668"/>
                  <a:gd name="connsiteY12" fmla="*/ 389688 h 406667"/>
                  <a:gd name="connsiteX13" fmla="*/ 230424 w 406668"/>
                  <a:gd name="connsiteY13" fmla="*/ 406667 h 406667"/>
                  <a:gd name="connsiteX14" fmla="*/ 176243 w 406668"/>
                  <a:gd name="connsiteY14" fmla="*/ 406667 h 406667"/>
                  <a:gd name="connsiteX15" fmla="*/ 156023 w 406668"/>
                  <a:gd name="connsiteY15" fmla="*/ 389688 h 406667"/>
                  <a:gd name="connsiteX16" fmla="*/ 156023 w 406668"/>
                  <a:gd name="connsiteY16" fmla="*/ 335509 h 406667"/>
                  <a:gd name="connsiteX17" fmla="*/ 176243 w 406668"/>
                  <a:gd name="connsiteY17" fmla="*/ 315290 h 406667"/>
                  <a:gd name="connsiteX18" fmla="*/ 16980 w 406668"/>
                  <a:gd name="connsiteY18" fmla="*/ 315290 h 406667"/>
                  <a:gd name="connsiteX19" fmla="*/ 74621 w 406668"/>
                  <a:gd name="connsiteY19" fmla="*/ 315290 h 406667"/>
                  <a:gd name="connsiteX20" fmla="*/ 91489 w 406668"/>
                  <a:gd name="connsiteY20" fmla="*/ 335509 h 406667"/>
                  <a:gd name="connsiteX21" fmla="*/ 91489 w 406668"/>
                  <a:gd name="connsiteY21" fmla="*/ 389688 h 406667"/>
                  <a:gd name="connsiteX22" fmla="*/ 74621 w 406668"/>
                  <a:gd name="connsiteY22" fmla="*/ 406667 h 406667"/>
                  <a:gd name="connsiteX23" fmla="*/ 16980 w 406668"/>
                  <a:gd name="connsiteY23" fmla="*/ 406667 h 406667"/>
                  <a:gd name="connsiteX24" fmla="*/ 0 w 406668"/>
                  <a:gd name="connsiteY24" fmla="*/ 389688 h 406667"/>
                  <a:gd name="connsiteX25" fmla="*/ 0 w 406668"/>
                  <a:gd name="connsiteY25" fmla="*/ 335509 h 406667"/>
                  <a:gd name="connsiteX26" fmla="*/ 16980 w 406668"/>
                  <a:gd name="connsiteY26" fmla="*/ 315290 h 406667"/>
                  <a:gd name="connsiteX27" fmla="*/ 335510 w 406668"/>
                  <a:gd name="connsiteY27" fmla="*/ 156024 h 406667"/>
                  <a:gd name="connsiteX28" fmla="*/ 389688 w 406668"/>
                  <a:gd name="connsiteY28" fmla="*/ 156024 h 406667"/>
                  <a:gd name="connsiteX29" fmla="*/ 406668 w 406668"/>
                  <a:gd name="connsiteY29" fmla="*/ 176244 h 406667"/>
                  <a:gd name="connsiteX30" fmla="*/ 406668 w 406668"/>
                  <a:gd name="connsiteY30" fmla="*/ 230425 h 406667"/>
                  <a:gd name="connsiteX31" fmla="*/ 389688 w 406668"/>
                  <a:gd name="connsiteY31" fmla="*/ 250757 h 406667"/>
                  <a:gd name="connsiteX32" fmla="*/ 335510 w 406668"/>
                  <a:gd name="connsiteY32" fmla="*/ 250757 h 406667"/>
                  <a:gd name="connsiteX33" fmla="*/ 315179 w 406668"/>
                  <a:gd name="connsiteY33" fmla="*/ 230425 h 406667"/>
                  <a:gd name="connsiteX34" fmla="*/ 315179 w 406668"/>
                  <a:gd name="connsiteY34" fmla="*/ 176244 h 406667"/>
                  <a:gd name="connsiteX35" fmla="*/ 335510 w 406668"/>
                  <a:gd name="connsiteY35" fmla="*/ 156024 h 406667"/>
                  <a:gd name="connsiteX36" fmla="*/ 176243 w 406668"/>
                  <a:gd name="connsiteY36" fmla="*/ 156024 h 406667"/>
                  <a:gd name="connsiteX37" fmla="*/ 230424 w 406668"/>
                  <a:gd name="connsiteY37" fmla="*/ 156024 h 406667"/>
                  <a:gd name="connsiteX38" fmla="*/ 250756 w 406668"/>
                  <a:gd name="connsiteY38" fmla="*/ 176244 h 406667"/>
                  <a:gd name="connsiteX39" fmla="*/ 250756 w 406668"/>
                  <a:gd name="connsiteY39" fmla="*/ 230425 h 406667"/>
                  <a:gd name="connsiteX40" fmla="*/ 230424 w 406668"/>
                  <a:gd name="connsiteY40" fmla="*/ 250757 h 406667"/>
                  <a:gd name="connsiteX41" fmla="*/ 176243 w 406668"/>
                  <a:gd name="connsiteY41" fmla="*/ 250757 h 406667"/>
                  <a:gd name="connsiteX42" fmla="*/ 156023 w 406668"/>
                  <a:gd name="connsiteY42" fmla="*/ 230425 h 406667"/>
                  <a:gd name="connsiteX43" fmla="*/ 156023 w 406668"/>
                  <a:gd name="connsiteY43" fmla="*/ 176244 h 406667"/>
                  <a:gd name="connsiteX44" fmla="*/ 176243 w 406668"/>
                  <a:gd name="connsiteY44" fmla="*/ 156024 h 406667"/>
                  <a:gd name="connsiteX45" fmla="*/ 16980 w 406668"/>
                  <a:gd name="connsiteY45" fmla="*/ 156024 h 406667"/>
                  <a:gd name="connsiteX46" fmla="*/ 74621 w 406668"/>
                  <a:gd name="connsiteY46" fmla="*/ 156024 h 406667"/>
                  <a:gd name="connsiteX47" fmla="*/ 91489 w 406668"/>
                  <a:gd name="connsiteY47" fmla="*/ 176244 h 406667"/>
                  <a:gd name="connsiteX48" fmla="*/ 91489 w 406668"/>
                  <a:gd name="connsiteY48" fmla="*/ 230425 h 406667"/>
                  <a:gd name="connsiteX49" fmla="*/ 74621 w 406668"/>
                  <a:gd name="connsiteY49" fmla="*/ 250757 h 406667"/>
                  <a:gd name="connsiteX50" fmla="*/ 16980 w 406668"/>
                  <a:gd name="connsiteY50" fmla="*/ 250757 h 406667"/>
                  <a:gd name="connsiteX51" fmla="*/ 0 w 406668"/>
                  <a:gd name="connsiteY51" fmla="*/ 230425 h 406667"/>
                  <a:gd name="connsiteX52" fmla="*/ 0 w 406668"/>
                  <a:gd name="connsiteY52" fmla="*/ 176244 h 406667"/>
                  <a:gd name="connsiteX53" fmla="*/ 16980 w 406668"/>
                  <a:gd name="connsiteY53" fmla="*/ 156024 h 406667"/>
                  <a:gd name="connsiteX54" fmla="*/ 335510 w 406668"/>
                  <a:gd name="connsiteY54" fmla="*/ 0 h 406667"/>
                  <a:gd name="connsiteX55" fmla="*/ 389688 w 406668"/>
                  <a:gd name="connsiteY55" fmla="*/ 0 h 406667"/>
                  <a:gd name="connsiteX56" fmla="*/ 406668 w 406668"/>
                  <a:gd name="connsiteY56" fmla="*/ 17091 h 406667"/>
                  <a:gd name="connsiteX57" fmla="*/ 406668 w 406668"/>
                  <a:gd name="connsiteY57" fmla="*/ 71270 h 406667"/>
                  <a:gd name="connsiteX58" fmla="*/ 389688 w 406668"/>
                  <a:gd name="connsiteY58" fmla="*/ 91489 h 406667"/>
                  <a:gd name="connsiteX59" fmla="*/ 335510 w 406668"/>
                  <a:gd name="connsiteY59" fmla="*/ 91489 h 406667"/>
                  <a:gd name="connsiteX60" fmla="*/ 315179 w 406668"/>
                  <a:gd name="connsiteY60" fmla="*/ 71270 h 406667"/>
                  <a:gd name="connsiteX61" fmla="*/ 315179 w 406668"/>
                  <a:gd name="connsiteY61" fmla="*/ 17091 h 406667"/>
                  <a:gd name="connsiteX62" fmla="*/ 335510 w 406668"/>
                  <a:gd name="connsiteY62" fmla="*/ 0 h 406667"/>
                  <a:gd name="connsiteX63" fmla="*/ 176243 w 406668"/>
                  <a:gd name="connsiteY63" fmla="*/ 0 h 406667"/>
                  <a:gd name="connsiteX64" fmla="*/ 230424 w 406668"/>
                  <a:gd name="connsiteY64" fmla="*/ 0 h 406667"/>
                  <a:gd name="connsiteX65" fmla="*/ 250756 w 406668"/>
                  <a:gd name="connsiteY65" fmla="*/ 17091 h 406667"/>
                  <a:gd name="connsiteX66" fmla="*/ 250756 w 406668"/>
                  <a:gd name="connsiteY66" fmla="*/ 71270 h 406667"/>
                  <a:gd name="connsiteX67" fmla="*/ 230424 w 406668"/>
                  <a:gd name="connsiteY67" fmla="*/ 91489 h 406667"/>
                  <a:gd name="connsiteX68" fmla="*/ 176243 w 406668"/>
                  <a:gd name="connsiteY68" fmla="*/ 91489 h 406667"/>
                  <a:gd name="connsiteX69" fmla="*/ 156023 w 406668"/>
                  <a:gd name="connsiteY69" fmla="*/ 71270 h 406667"/>
                  <a:gd name="connsiteX70" fmla="*/ 156023 w 406668"/>
                  <a:gd name="connsiteY70" fmla="*/ 17091 h 406667"/>
                  <a:gd name="connsiteX71" fmla="*/ 176243 w 406668"/>
                  <a:gd name="connsiteY71" fmla="*/ 0 h 406667"/>
                  <a:gd name="connsiteX72" fmla="*/ 16980 w 406668"/>
                  <a:gd name="connsiteY72" fmla="*/ 0 h 406667"/>
                  <a:gd name="connsiteX73" fmla="*/ 74621 w 406668"/>
                  <a:gd name="connsiteY73" fmla="*/ 0 h 406667"/>
                  <a:gd name="connsiteX74" fmla="*/ 91489 w 406668"/>
                  <a:gd name="connsiteY74" fmla="*/ 17091 h 406667"/>
                  <a:gd name="connsiteX75" fmla="*/ 91489 w 406668"/>
                  <a:gd name="connsiteY75" fmla="*/ 71270 h 406667"/>
                  <a:gd name="connsiteX76" fmla="*/ 74621 w 406668"/>
                  <a:gd name="connsiteY76" fmla="*/ 91489 h 406667"/>
                  <a:gd name="connsiteX77" fmla="*/ 16980 w 406668"/>
                  <a:gd name="connsiteY77" fmla="*/ 91489 h 406667"/>
                  <a:gd name="connsiteX78" fmla="*/ 0 w 406668"/>
                  <a:gd name="connsiteY78" fmla="*/ 71270 h 406667"/>
                  <a:gd name="connsiteX79" fmla="*/ 0 w 406668"/>
                  <a:gd name="connsiteY79" fmla="*/ 17091 h 406667"/>
                  <a:gd name="connsiteX80" fmla="*/ 16980 w 406668"/>
                  <a:gd name="connsiteY80" fmla="*/ 0 h 40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06668" h="406667">
                    <a:moveTo>
                      <a:pt x="335510" y="315290"/>
                    </a:moveTo>
                    <a:cubicBezTo>
                      <a:pt x="389688" y="315290"/>
                      <a:pt x="389688" y="315290"/>
                      <a:pt x="389688" y="315290"/>
                    </a:cubicBezTo>
                    <a:cubicBezTo>
                      <a:pt x="399854" y="315290"/>
                      <a:pt x="406668" y="325344"/>
                      <a:pt x="406668" y="335509"/>
                    </a:cubicBezTo>
                    <a:cubicBezTo>
                      <a:pt x="406668" y="389688"/>
                      <a:pt x="406668" y="389688"/>
                      <a:pt x="406668" y="389688"/>
                    </a:cubicBezTo>
                    <a:cubicBezTo>
                      <a:pt x="406668" y="399853"/>
                      <a:pt x="399854" y="406667"/>
                      <a:pt x="389688" y="406667"/>
                    </a:cubicBezTo>
                    <a:cubicBezTo>
                      <a:pt x="335510" y="406667"/>
                      <a:pt x="335510" y="406667"/>
                      <a:pt x="335510" y="406667"/>
                    </a:cubicBezTo>
                    <a:cubicBezTo>
                      <a:pt x="325345" y="406667"/>
                      <a:pt x="315179" y="399853"/>
                      <a:pt x="315179" y="389688"/>
                    </a:cubicBezTo>
                    <a:cubicBezTo>
                      <a:pt x="315179" y="335509"/>
                      <a:pt x="315179" y="335509"/>
                      <a:pt x="315179" y="335509"/>
                    </a:cubicBezTo>
                    <a:cubicBezTo>
                      <a:pt x="315179" y="325344"/>
                      <a:pt x="325345" y="315290"/>
                      <a:pt x="335510" y="315290"/>
                    </a:cubicBezTo>
                    <a:close/>
                    <a:moveTo>
                      <a:pt x="176243" y="315290"/>
                    </a:moveTo>
                    <a:cubicBezTo>
                      <a:pt x="230424" y="315290"/>
                      <a:pt x="230424" y="315290"/>
                      <a:pt x="230424" y="315290"/>
                    </a:cubicBezTo>
                    <a:cubicBezTo>
                      <a:pt x="240590" y="315290"/>
                      <a:pt x="250756" y="325344"/>
                      <a:pt x="250756" y="335509"/>
                    </a:cubicBezTo>
                    <a:cubicBezTo>
                      <a:pt x="250756" y="389688"/>
                      <a:pt x="250756" y="389688"/>
                      <a:pt x="250756" y="389688"/>
                    </a:cubicBezTo>
                    <a:cubicBezTo>
                      <a:pt x="250756" y="399853"/>
                      <a:pt x="240590" y="406667"/>
                      <a:pt x="230424" y="406667"/>
                    </a:cubicBezTo>
                    <a:cubicBezTo>
                      <a:pt x="176243" y="406667"/>
                      <a:pt x="176243" y="406667"/>
                      <a:pt x="176243" y="406667"/>
                    </a:cubicBezTo>
                    <a:cubicBezTo>
                      <a:pt x="166077" y="406667"/>
                      <a:pt x="156023" y="399853"/>
                      <a:pt x="156023" y="389688"/>
                    </a:cubicBezTo>
                    <a:cubicBezTo>
                      <a:pt x="156023" y="335509"/>
                      <a:pt x="156023" y="335509"/>
                      <a:pt x="156023" y="335509"/>
                    </a:cubicBezTo>
                    <a:cubicBezTo>
                      <a:pt x="156023" y="325344"/>
                      <a:pt x="166077" y="315290"/>
                      <a:pt x="176243" y="315290"/>
                    </a:cubicBezTo>
                    <a:close/>
                    <a:moveTo>
                      <a:pt x="16980" y="315290"/>
                    </a:moveTo>
                    <a:cubicBezTo>
                      <a:pt x="74621" y="315290"/>
                      <a:pt x="74621" y="315290"/>
                      <a:pt x="74621" y="315290"/>
                    </a:cubicBezTo>
                    <a:cubicBezTo>
                      <a:pt x="84675" y="315290"/>
                      <a:pt x="91489" y="325344"/>
                      <a:pt x="91489" y="335509"/>
                    </a:cubicBezTo>
                    <a:cubicBezTo>
                      <a:pt x="91489" y="389688"/>
                      <a:pt x="91489" y="389688"/>
                      <a:pt x="91489" y="389688"/>
                    </a:cubicBezTo>
                    <a:cubicBezTo>
                      <a:pt x="91489" y="399853"/>
                      <a:pt x="84675" y="406667"/>
                      <a:pt x="74621" y="406667"/>
                    </a:cubicBezTo>
                    <a:cubicBezTo>
                      <a:pt x="16980" y="406667"/>
                      <a:pt x="16980" y="406667"/>
                      <a:pt x="16980" y="406667"/>
                    </a:cubicBezTo>
                    <a:cubicBezTo>
                      <a:pt x="6926" y="406667"/>
                      <a:pt x="0" y="399853"/>
                      <a:pt x="0" y="389688"/>
                    </a:cubicBezTo>
                    <a:cubicBezTo>
                      <a:pt x="0" y="335509"/>
                      <a:pt x="0" y="335509"/>
                      <a:pt x="0" y="335509"/>
                    </a:cubicBezTo>
                    <a:cubicBezTo>
                      <a:pt x="0" y="325344"/>
                      <a:pt x="6926" y="315290"/>
                      <a:pt x="16980" y="315290"/>
                    </a:cubicBezTo>
                    <a:close/>
                    <a:moveTo>
                      <a:pt x="335510" y="156024"/>
                    </a:moveTo>
                    <a:cubicBezTo>
                      <a:pt x="389688" y="156024"/>
                      <a:pt x="389688" y="156024"/>
                      <a:pt x="389688" y="156024"/>
                    </a:cubicBezTo>
                    <a:cubicBezTo>
                      <a:pt x="399854" y="156024"/>
                      <a:pt x="406668" y="166190"/>
                      <a:pt x="406668" y="176244"/>
                    </a:cubicBezTo>
                    <a:cubicBezTo>
                      <a:pt x="406668" y="230425"/>
                      <a:pt x="406668" y="230425"/>
                      <a:pt x="406668" y="230425"/>
                    </a:cubicBezTo>
                    <a:cubicBezTo>
                      <a:pt x="406668" y="240591"/>
                      <a:pt x="399854" y="250757"/>
                      <a:pt x="389688" y="250757"/>
                    </a:cubicBezTo>
                    <a:cubicBezTo>
                      <a:pt x="335510" y="250757"/>
                      <a:pt x="335510" y="250757"/>
                      <a:pt x="335510" y="250757"/>
                    </a:cubicBezTo>
                    <a:cubicBezTo>
                      <a:pt x="325345" y="250757"/>
                      <a:pt x="315179" y="240591"/>
                      <a:pt x="315179" y="230425"/>
                    </a:cubicBezTo>
                    <a:cubicBezTo>
                      <a:pt x="315179" y="176244"/>
                      <a:pt x="315179" y="176244"/>
                      <a:pt x="315179" y="176244"/>
                    </a:cubicBezTo>
                    <a:cubicBezTo>
                      <a:pt x="315179" y="166190"/>
                      <a:pt x="325345" y="156024"/>
                      <a:pt x="335510" y="156024"/>
                    </a:cubicBezTo>
                    <a:close/>
                    <a:moveTo>
                      <a:pt x="176243" y="156024"/>
                    </a:moveTo>
                    <a:cubicBezTo>
                      <a:pt x="230424" y="156024"/>
                      <a:pt x="230424" y="156024"/>
                      <a:pt x="230424" y="156024"/>
                    </a:cubicBezTo>
                    <a:cubicBezTo>
                      <a:pt x="240590" y="156024"/>
                      <a:pt x="250756" y="166190"/>
                      <a:pt x="250756" y="176244"/>
                    </a:cubicBezTo>
                    <a:cubicBezTo>
                      <a:pt x="250756" y="230425"/>
                      <a:pt x="250756" y="230425"/>
                      <a:pt x="250756" y="230425"/>
                    </a:cubicBezTo>
                    <a:cubicBezTo>
                      <a:pt x="250756" y="240591"/>
                      <a:pt x="240590" y="250757"/>
                      <a:pt x="230424" y="250757"/>
                    </a:cubicBezTo>
                    <a:cubicBezTo>
                      <a:pt x="176243" y="250757"/>
                      <a:pt x="176243" y="250757"/>
                      <a:pt x="176243" y="250757"/>
                    </a:cubicBezTo>
                    <a:cubicBezTo>
                      <a:pt x="166077" y="250757"/>
                      <a:pt x="156023" y="240591"/>
                      <a:pt x="156023" y="230425"/>
                    </a:cubicBezTo>
                    <a:cubicBezTo>
                      <a:pt x="156023" y="176244"/>
                      <a:pt x="156023" y="176244"/>
                      <a:pt x="156023" y="176244"/>
                    </a:cubicBezTo>
                    <a:cubicBezTo>
                      <a:pt x="156023" y="166190"/>
                      <a:pt x="166077" y="156024"/>
                      <a:pt x="176243" y="156024"/>
                    </a:cubicBezTo>
                    <a:close/>
                    <a:moveTo>
                      <a:pt x="16980" y="156024"/>
                    </a:moveTo>
                    <a:cubicBezTo>
                      <a:pt x="74621" y="156024"/>
                      <a:pt x="74621" y="156024"/>
                      <a:pt x="74621" y="156024"/>
                    </a:cubicBezTo>
                    <a:cubicBezTo>
                      <a:pt x="84675" y="156024"/>
                      <a:pt x="91489" y="166190"/>
                      <a:pt x="91489" y="176244"/>
                    </a:cubicBezTo>
                    <a:cubicBezTo>
                      <a:pt x="91489" y="230425"/>
                      <a:pt x="91489" y="230425"/>
                      <a:pt x="91489" y="230425"/>
                    </a:cubicBezTo>
                    <a:cubicBezTo>
                      <a:pt x="91489" y="240591"/>
                      <a:pt x="84675" y="250757"/>
                      <a:pt x="74621" y="250757"/>
                    </a:cubicBezTo>
                    <a:cubicBezTo>
                      <a:pt x="16980" y="250757"/>
                      <a:pt x="16980" y="250757"/>
                      <a:pt x="16980" y="250757"/>
                    </a:cubicBezTo>
                    <a:cubicBezTo>
                      <a:pt x="6926" y="250757"/>
                      <a:pt x="0" y="240591"/>
                      <a:pt x="0" y="230425"/>
                    </a:cubicBezTo>
                    <a:cubicBezTo>
                      <a:pt x="0" y="176244"/>
                      <a:pt x="0" y="176244"/>
                      <a:pt x="0" y="176244"/>
                    </a:cubicBezTo>
                    <a:cubicBezTo>
                      <a:pt x="0" y="166190"/>
                      <a:pt x="6926" y="156024"/>
                      <a:pt x="16980" y="156024"/>
                    </a:cubicBezTo>
                    <a:close/>
                    <a:moveTo>
                      <a:pt x="335510" y="0"/>
                    </a:moveTo>
                    <a:cubicBezTo>
                      <a:pt x="389688" y="0"/>
                      <a:pt x="389688" y="0"/>
                      <a:pt x="389688" y="0"/>
                    </a:cubicBezTo>
                    <a:cubicBezTo>
                      <a:pt x="399854" y="0"/>
                      <a:pt x="406668" y="6926"/>
                      <a:pt x="406668" y="17091"/>
                    </a:cubicBezTo>
                    <a:cubicBezTo>
                      <a:pt x="406668" y="71270"/>
                      <a:pt x="406668" y="71270"/>
                      <a:pt x="406668" y="71270"/>
                    </a:cubicBezTo>
                    <a:cubicBezTo>
                      <a:pt x="406668" y="81324"/>
                      <a:pt x="399854" y="91489"/>
                      <a:pt x="389688" y="91489"/>
                    </a:cubicBezTo>
                    <a:cubicBezTo>
                      <a:pt x="335510" y="91489"/>
                      <a:pt x="335510" y="91489"/>
                      <a:pt x="335510" y="91489"/>
                    </a:cubicBezTo>
                    <a:cubicBezTo>
                      <a:pt x="325345" y="91489"/>
                      <a:pt x="315179" y="81324"/>
                      <a:pt x="315179" y="71270"/>
                    </a:cubicBezTo>
                    <a:cubicBezTo>
                      <a:pt x="315179" y="17091"/>
                      <a:pt x="315179" y="17091"/>
                      <a:pt x="315179" y="17091"/>
                    </a:cubicBezTo>
                    <a:cubicBezTo>
                      <a:pt x="315179" y="6926"/>
                      <a:pt x="325345" y="0"/>
                      <a:pt x="335510" y="0"/>
                    </a:cubicBezTo>
                    <a:close/>
                    <a:moveTo>
                      <a:pt x="176243" y="0"/>
                    </a:moveTo>
                    <a:cubicBezTo>
                      <a:pt x="230424" y="0"/>
                      <a:pt x="230424" y="0"/>
                      <a:pt x="230424" y="0"/>
                    </a:cubicBezTo>
                    <a:cubicBezTo>
                      <a:pt x="240590" y="0"/>
                      <a:pt x="250756" y="6926"/>
                      <a:pt x="250756" y="17091"/>
                    </a:cubicBezTo>
                    <a:cubicBezTo>
                      <a:pt x="250756" y="71270"/>
                      <a:pt x="250756" y="71270"/>
                      <a:pt x="250756" y="71270"/>
                    </a:cubicBezTo>
                    <a:cubicBezTo>
                      <a:pt x="250756" y="81324"/>
                      <a:pt x="240590" y="91489"/>
                      <a:pt x="230424" y="91489"/>
                    </a:cubicBezTo>
                    <a:cubicBezTo>
                      <a:pt x="176243" y="91489"/>
                      <a:pt x="176243" y="91489"/>
                      <a:pt x="176243" y="91489"/>
                    </a:cubicBezTo>
                    <a:cubicBezTo>
                      <a:pt x="166077" y="91489"/>
                      <a:pt x="156023" y="81324"/>
                      <a:pt x="156023" y="71270"/>
                    </a:cubicBezTo>
                    <a:cubicBezTo>
                      <a:pt x="156023" y="17091"/>
                      <a:pt x="156023" y="17091"/>
                      <a:pt x="156023" y="17091"/>
                    </a:cubicBezTo>
                    <a:cubicBezTo>
                      <a:pt x="156023" y="6926"/>
                      <a:pt x="166077" y="0"/>
                      <a:pt x="176243" y="0"/>
                    </a:cubicBezTo>
                    <a:close/>
                    <a:moveTo>
                      <a:pt x="16980" y="0"/>
                    </a:moveTo>
                    <a:cubicBezTo>
                      <a:pt x="74621" y="0"/>
                      <a:pt x="74621" y="0"/>
                      <a:pt x="74621" y="0"/>
                    </a:cubicBezTo>
                    <a:cubicBezTo>
                      <a:pt x="84675" y="0"/>
                      <a:pt x="91489" y="6926"/>
                      <a:pt x="91489" y="17091"/>
                    </a:cubicBezTo>
                    <a:cubicBezTo>
                      <a:pt x="91489" y="71270"/>
                      <a:pt x="91489" y="71270"/>
                      <a:pt x="91489" y="71270"/>
                    </a:cubicBezTo>
                    <a:cubicBezTo>
                      <a:pt x="91489" y="81324"/>
                      <a:pt x="84675" y="91489"/>
                      <a:pt x="74621" y="91489"/>
                    </a:cubicBezTo>
                    <a:cubicBezTo>
                      <a:pt x="16980" y="91489"/>
                      <a:pt x="16980" y="91489"/>
                      <a:pt x="16980" y="91489"/>
                    </a:cubicBezTo>
                    <a:cubicBezTo>
                      <a:pt x="6926" y="91489"/>
                      <a:pt x="0" y="81324"/>
                      <a:pt x="0" y="71270"/>
                    </a:cubicBezTo>
                    <a:cubicBezTo>
                      <a:pt x="0" y="17091"/>
                      <a:pt x="0" y="17091"/>
                      <a:pt x="0" y="17091"/>
                    </a:cubicBezTo>
                    <a:cubicBezTo>
                      <a:pt x="0" y="6926"/>
                      <a:pt x="6926" y="0"/>
                      <a:pt x="1698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D93FA4F-DB69-428C-846F-DBF95188FB9A}"/>
                </a:ext>
              </a:extLst>
            </p:cNvPr>
            <p:cNvSpPr/>
            <p:nvPr/>
          </p:nvSpPr>
          <p:spPr>
            <a:xfrm>
              <a:off x="890032" y="1466121"/>
              <a:ext cx="580704" cy="2731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41A58DE-A569-4F96-9A3F-CD5BCB785E94}"/>
              </a:ext>
            </a:extLst>
          </p:cNvPr>
          <p:cNvGrpSpPr/>
          <p:nvPr/>
        </p:nvGrpSpPr>
        <p:grpSpPr>
          <a:xfrm>
            <a:off x="2866897" y="2656155"/>
            <a:ext cx="271353" cy="287133"/>
            <a:chOff x="1319847" y="1067291"/>
            <a:chExt cx="402721" cy="42614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5A088A9-F42B-4A6D-AFD6-D38EF3591B7E}"/>
                </a:ext>
              </a:extLst>
            </p:cNvPr>
            <p:cNvGrpSpPr/>
            <p:nvPr/>
          </p:nvGrpSpPr>
          <p:grpSpPr>
            <a:xfrm>
              <a:off x="1407337" y="1067291"/>
              <a:ext cx="232402" cy="412521"/>
              <a:chOff x="3032838" y="3478973"/>
              <a:chExt cx="315066" cy="613245"/>
            </a:xfrm>
          </p:grpSpPr>
          <p:sp>
            <p:nvSpPr>
              <p:cNvPr id="60" name="Freeform: Shape 28">
                <a:extLst>
                  <a:ext uri="{FF2B5EF4-FFF2-40B4-BE49-F238E27FC236}">
                    <a16:creationId xmlns:a16="http://schemas.microsoft.com/office/drawing/2014/main" id="{5552A135-BF45-400E-B05F-FBC2A31FCA1D}"/>
                  </a:ext>
                </a:extLst>
              </p:cNvPr>
              <p:cNvSpPr/>
              <p:nvPr/>
            </p:nvSpPr>
            <p:spPr>
              <a:xfrm>
                <a:off x="3032838" y="3478973"/>
                <a:ext cx="315066" cy="61324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818" h="5484">
                    <a:moveTo>
                      <a:pt x="2818" y="0"/>
                    </a:moveTo>
                    <a:lnTo>
                      <a:pt x="0" y="0"/>
                    </a:lnTo>
                    <a:lnTo>
                      <a:pt x="0" y="5484"/>
                    </a:lnTo>
                    <a:lnTo>
                      <a:pt x="2818" y="5484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1" name="Freeform: Shape 117">
                <a:extLst>
                  <a:ext uri="{FF2B5EF4-FFF2-40B4-BE49-F238E27FC236}">
                    <a16:creationId xmlns:a16="http://schemas.microsoft.com/office/drawing/2014/main" id="{075A27EE-C361-4E35-96B4-5EDB107BC929}"/>
                  </a:ext>
                </a:extLst>
              </p:cNvPr>
              <p:cNvSpPr/>
              <p:nvPr/>
            </p:nvSpPr>
            <p:spPr>
              <a:xfrm>
                <a:off x="3087083" y="3543282"/>
                <a:ext cx="203222" cy="328600"/>
              </a:xfrm>
              <a:custGeom>
                <a:avLst/>
                <a:gdLst>
                  <a:gd name="connsiteX0" fmla="*/ 145708 w 203222"/>
                  <a:gd name="connsiteY0" fmla="*/ 254111 h 328600"/>
                  <a:gd name="connsiteX1" fmla="*/ 183009 w 203222"/>
                  <a:gd name="connsiteY1" fmla="*/ 254111 h 328600"/>
                  <a:gd name="connsiteX2" fmla="*/ 203222 w 203222"/>
                  <a:gd name="connsiteY2" fmla="*/ 271086 h 328600"/>
                  <a:gd name="connsiteX3" fmla="*/ 203222 w 203222"/>
                  <a:gd name="connsiteY3" fmla="*/ 308275 h 328600"/>
                  <a:gd name="connsiteX4" fmla="*/ 183009 w 203222"/>
                  <a:gd name="connsiteY4" fmla="*/ 328600 h 328600"/>
                  <a:gd name="connsiteX5" fmla="*/ 145708 w 203222"/>
                  <a:gd name="connsiteY5" fmla="*/ 328600 h 328600"/>
                  <a:gd name="connsiteX6" fmla="*/ 128845 w 203222"/>
                  <a:gd name="connsiteY6" fmla="*/ 308275 h 328600"/>
                  <a:gd name="connsiteX7" fmla="*/ 128845 w 203222"/>
                  <a:gd name="connsiteY7" fmla="*/ 271086 h 328600"/>
                  <a:gd name="connsiteX8" fmla="*/ 145708 w 203222"/>
                  <a:gd name="connsiteY8" fmla="*/ 254111 h 328600"/>
                  <a:gd name="connsiteX9" fmla="*/ 20325 w 203222"/>
                  <a:gd name="connsiteY9" fmla="*/ 254111 h 328600"/>
                  <a:gd name="connsiteX10" fmla="*/ 54164 w 203222"/>
                  <a:gd name="connsiteY10" fmla="*/ 254111 h 328600"/>
                  <a:gd name="connsiteX11" fmla="*/ 74489 w 203222"/>
                  <a:gd name="connsiteY11" fmla="*/ 271086 h 328600"/>
                  <a:gd name="connsiteX12" fmla="*/ 74489 w 203222"/>
                  <a:gd name="connsiteY12" fmla="*/ 308275 h 328600"/>
                  <a:gd name="connsiteX13" fmla="*/ 54164 w 203222"/>
                  <a:gd name="connsiteY13" fmla="*/ 328600 h 328600"/>
                  <a:gd name="connsiteX14" fmla="*/ 20325 w 203222"/>
                  <a:gd name="connsiteY14" fmla="*/ 328600 h 328600"/>
                  <a:gd name="connsiteX15" fmla="*/ 0 w 203222"/>
                  <a:gd name="connsiteY15" fmla="*/ 308275 h 328600"/>
                  <a:gd name="connsiteX16" fmla="*/ 0 w 203222"/>
                  <a:gd name="connsiteY16" fmla="*/ 271086 h 328600"/>
                  <a:gd name="connsiteX17" fmla="*/ 20325 w 203222"/>
                  <a:gd name="connsiteY17" fmla="*/ 254111 h 328600"/>
                  <a:gd name="connsiteX18" fmla="*/ 145708 w 203222"/>
                  <a:gd name="connsiteY18" fmla="*/ 125378 h 328600"/>
                  <a:gd name="connsiteX19" fmla="*/ 183009 w 203222"/>
                  <a:gd name="connsiteY19" fmla="*/ 125378 h 328600"/>
                  <a:gd name="connsiteX20" fmla="*/ 203222 w 203222"/>
                  <a:gd name="connsiteY20" fmla="*/ 145703 h 328600"/>
                  <a:gd name="connsiteX21" fmla="*/ 203222 w 203222"/>
                  <a:gd name="connsiteY21" fmla="*/ 182892 h 328600"/>
                  <a:gd name="connsiteX22" fmla="*/ 183009 w 203222"/>
                  <a:gd name="connsiteY22" fmla="*/ 199755 h 328600"/>
                  <a:gd name="connsiteX23" fmla="*/ 145708 w 203222"/>
                  <a:gd name="connsiteY23" fmla="*/ 199755 h 328600"/>
                  <a:gd name="connsiteX24" fmla="*/ 128845 w 203222"/>
                  <a:gd name="connsiteY24" fmla="*/ 182892 h 328600"/>
                  <a:gd name="connsiteX25" fmla="*/ 128845 w 203222"/>
                  <a:gd name="connsiteY25" fmla="*/ 145703 h 328600"/>
                  <a:gd name="connsiteX26" fmla="*/ 145708 w 203222"/>
                  <a:gd name="connsiteY26" fmla="*/ 125378 h 328600"/>
                  <a:gd name="connsiteX27" fmla="*/ 20325 w 203222"/>
                  <a:gd name="connsiteY27" fmla="*/ 125378 h 328600"/>
                  <a:gd name="connsiteX28" fmla="*/ 54164 w 203222"/>
                  <a:gd name="connsiteY28" fmla="*/ 125378 h 328600"/>
                  <a:gd name="connsiteX29" fmla="*/ 74489 w 203222"/>
                  <a:gd name="connsiteY29" fmla="*/ 145703 h 328600"/>
                  <a:gd name="connsiteX30" fmla="*/ 74489 w 203222"/>
                  <a:gd name="connsiteY30" fmla="*/ 182892 h 328600"/>
                  <a:gd name="connsiteX31" fmla="*/ 54164 w 203222"/>
                  <a:gd name="connsiteY31" fmla="*/ 199755 h 328600"/>
                  <a:gd name="connsiteX32" fmla="*/ 20325 w 203222"/>
                  <a:gd name="connsiteY32" fmla="*/ 199755 h 328600"/>
                  <a:gd name="connsiteX33" fmla="*/ 0 w 203222"/>
                  <a:gd name="connsiteY33" fmla="*/ 182892 h 328600"/>
                  <a:gd name="connsiteX34" fmla="*/ 0 w 203222"/>
                  <a:gd name="connsiteY34" fmla="*/ 145703 h 328600"/>
                  <a:gd name="connsiteX35" fmla="*/ 20325 w 203222"/>
                  <a:gd name="connsiteY35" fmla="*/ 125378 h 328600"/>
                  <a:gd name="connsiteX36" fmla="*/ 145708 w 203222"/>
                  <a:gd name="connsiteY36" fmla="*/ 0 h 328600"/>
                  <a:gd name="connsiteX37" fmla="*/ 183009 w 203222"/>
                  <a:gd name="connsiteY37" fmla="*/ 0 h 328600"/>
                  <a:gd name="connsiteX38" fmla="*/ 203222 w 203222"/>
                  <a:gd name="connsiteY38" fmla="*/ 16975 h 328600"/>
                  <a:gd name="connsiteX39" fmla="*/ 203222 w 203222"/>
                  <a:gd name="connsiteY39" fmla="*/ 54052 h 328600"/>
                  <a:gd name="connsiteX40" fmla="*/ 183009 w 203222"/>
                  <a:gd name="connsiteY40" fmla="*/ 74489 h 328600"/>
                  <a:gd name="connsiteX41" fmla="*/ 145708 w 203222"/>
                  <a:gd name="connsiteY41" fmla="*/ 74489 h 328600"/>
                  <a:gd name="connsiteX42" fmla="*/ 128845 w 203222"/>
                  <a:gd name="connsiteY42" fmla="*/ 54052 h 328600"/>
                  <a:gd name="connsiteX43" fmla="*/ 128845 w 203222"/>
                  <a:gd name="connsiteY43" fmla="*/ 16975 h 328600"/>
                  <a:gd name="connsiteX44" fmla="*/ 145708 w 203222"/>
                  <a:gd name="connsiteY44" fmla="*/ 0 h 328600"/>
                  <a:gd name="connsiteX45" fmla="*/ 20325 w 203222"/>
                  <a:gd name="connsiteY45" fmla="*/ 0 h 328600"/>
                  <a:gd name="connsiteX46" fmla="*/ 54164 w 203222"/>
                  <a:gd name="connsiteY46" fmla="*/ 0 h 328600"/>
                  <a:gd name="connsiteX47" fmla="*/ 74489 w 203222"/>
                  <a:gd name="connsiteY47" fmla="*/ 16975 h 328600"/>
                  <a:gd name="connsiteX48" fmla="*/ 74489 w 203222"/>
                  <a:gd name="connsiteY48" fmla="*/ 54052 h 328600"/>
                  <a:gd name="connsiteX49" fmla="*/ 54164 w 203222"/>
                  <a:gd name="connsiteY49" fmla="*/ 74489 h 328600"/>
                  <a:gd name="connsiteX50" fmla="*/ 20325 w 203222"/>
                  <a:gd name="connsiteY50" fmla="*/ 74489 h 328600"/>
                  <a:gd name="connsiteX51" fmla="*/ 0 w 203222"/>
                  <a:gd name="connsiteY51" fmla="*/ 54052 h 328600"/>
                  <a:gd name="connsiteX52" fmla="*/ 0 w 203222"/>
                  <a:gd name="connsiteY52" fmla="*/ 16975 h 328600"/>
                  <a:gd name="connsiteX53" fmla="*/ 20325 w 203222"/>
                  <a:gd name="connsiteY53" fmla="*/ 0 h 3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03222" h="328600">
                    <a:moveTo>
                      <a:pt x="145708" y="254111"/>
                    </a:moveTo>
                    <a:cubicBezTo>
                      <a:pt x="183009" y="254111"/>
                      <a:pt x="183009" y="254111"/>
                      <a:pt x="183009" y="254111"/>
                    </a:cubicBezTo>
                    <a:cubicBezTo>
                      <a:pt x="193060" y="254111"/>
                      <a:pt x="203222" y="260923"/>
                      <a:pt x="203222" y="271086"/>
                    </a:cubicBezTo>
                    <a:cubicBezTo>
                      <a:pt x="203222" y="308275"/>
                      <a:pt x="203222" y="308275"/>
                      <a:pt x="203222" y="308275"/>
                    </a:cubicBezTo>
                    <a:cubicBezTo>
                      <a:pt x="203222" y="318437"/>
                      <a:pt x="193060" y="328600"/>
                      <a:pt x="183009" y="328600"/>
                    </a:cubicBezTo>
                    <a:cubicBezTo>
                      <a:pt x="145708" y="328600"/>
                      <a:pt x="145708" y="328600"/>
                      <a:pt x="145708" y="328600"/>
                    </a:cubicBezTo>
                    <a:cubicBezTo>
                      <a:pt x="135546" y="328600"/>
                      <a:pt x="128845" y="318437"/>
                      <a:pt x="128845" y="308275"/>
                    </a:cubicBezTo>
                    <a:cubicBezTo>
                      <a:pt x="128845" y="271086"/>
                      <a:pt x="128845" y="271086"/>
                      <a:pt x="128845" y="271086"/>
                    </a:cubicBezTo>
                    <a:cubicBezTo>
                      <a:pt x="128845" y="260923"/>
                      <a:pt x="135546" y="254111"/>
                      <a:pt x="145708" y="254111"/>
                    </a:cubicBezTo>
                    <a:close/>
                    <a:moveTo>
                      <a:pt x="20325" y="254111"/>
                    </a:moveTo>
                    <a:cubicBezTo>
                      <a:pt x="54164" y="254111"/>
                      <a:pt x="54164" y="254111"/>
                      <a:pt x="54164" y="254111"/>
                    </a:cubicBezTo>
                    <a:cubicBezTo>
                      <a:pt x="67677" y="254111"/>
                      <a:pt x="74489" y="260923"/>
                      <a:pt x="74489" y="271086"/>
                    </a:cubicBezTo>
                    <a:cubicBezTo>
                      <a:pt x="74489" y="308275"/>
                      <a:pt x="74489" y="308275"/>
                      <a:pt x="74489" y="308275"/>
                    </a:cubicBezTo>
                    <a:cubicBezTo>
                      <a:pt x="74489" y="318437"/>
                      <a:pt x="67677" y="328600"/>
                      <a:pt x="54164" y="328600"/>
                    </a:cubicBezTo>
                    <a:cubicBezTo>
                      <a:pt x="20325" y="328600"/>
                      <a:pt x="20325" y="328600"/>
                      <a:pt x="20325" y="328600"/>
                    </a:cubicBezTo>
                    <a:cubicBezTo>
                      <a:pt x="10163" y="328600"/>
                      <a:pt x="0" y="318437"/>
                      <a:pt x="0" y="308275"/>
                    </a:cubicBezTo>
                    <a:cubicBezTo>
                      <a:pt x="0" y="271086"/>
                      <a:pt x="0" y="271086"/>
                      <a:pt x="0" y="271086"/>
                    </a:cubicBezTo>
                    <a:cubicBezTo>
                      <a:pt x="0" y="260923"/>
                      <a:pt x="10163" y="254111"/>
                      <a:pt x="20325" y="254111"/>
                    </a:cubicBezTo>
                    <a:close/>
                    <a:moveTo>
                      <a:pt x="145708" y="125378"/>
                    </a:moveTo>
                    <a:cubicBezTo>
                      <a:pt x="183009" y="125378"/>
                      <a:pt x="183009" y="125378"/>
                      <a:pt x="183009" y="125378"/>
                    </a:cubicBezTo>
                    <a:cubicBezTo>
                      <a:pt x="193060" y="125378"/>
                      <a:pt x="203222" y="135541"/>
                      <a:pt x="203222" y="145703"/>
                    </a:cubicBezTo>
                    <a:cubicBezTo>
                      <a:pt x="203222" y="182892"/>
                      <a:pt x="203222" y="182892"/>
                      <a:pt x="203222" y="182892"/>
                    </a:cubicBezTo>
                    <a:cubicBezTo>
                      <a:pt x="203222" y="193054"/>
                      <a:pt x="193060" y="199755"/>
                      <a:pt x="183009" y="199755"/>
                    </a:cubicBezTo>
                    <a:cubicBezTo>
                      <a:pt x="145708" y="199755"/>
                      <a:pt x="145708" y="199755"/>
                      <a:pt x="145708" y="199755"/>
                    </a:cubicBezTo>
                    <a:cubicBezTo>
                      <a:pt x="135546" y="199755"/>
                      <a:pt x="128845" y="193054"/>
                      <a:pt x="128845" y="182892"/>
                    </a:cubicBezTo>
                    <a:cubicBezTo>
                      <a:pt x="128845" y="145703"/>
                      <a:pt x="128845" y="145703"/>
                      <a:pt x="128845" y="145703"/>
                    </a:cubicBezTo>
                    <a:cubicBezTo>
                      <a:pt x="128845" y="135541"/>
                      <a:pt x="135546" y="125378"/>
                      <a:pt x="145708" y="125378"/>
                    </a:cubicBezTo>
                    <a:close/>
                    <a:moveTo>
                      <a:pt x="20325" y="125378"/>
                    </a:moveTo>
                    <a:cubicBezTo>
                      <a:pt x="54164" y="125378"/>
                      <a:pt x="54164" y="125378"/>
                      <a:pt x="54164" y="125378"/>
                    </a:cubicBezTo>
                    <a:cubicBezTo>
                      <a:pt x="67677" y="125378"/>
                      <a:pt x="74489" y="135541"/>
                      <a:pt x="74489" y="145703"/>
                    </a:cubicBezTo>
                    <a:cubicBezTo>
                      <a:pt x="74489" y="182892"/>
                      <a:pt x="74489" y="182892"/>
                      <a:pt x="74489" y="182892"/>
                    </a:cubicBezTo>
                    <a:cubicBezTo>
                      <a:pt x="74489" y="193054"/>
                      <a:pt x="67677" y="199755"/>
                      <a:pt x="54164" y="199755"/>
                    </a:cubicBezTo>
                    <a:cubicBezTo>
                      <a:pt x="20325" y="199755"/>
                      <a:pt x="20325" y="199755"/>
                      <a:pt x="20325" y="199755"/>
                    </a:cubicBezTo>
                    <a:cubicBezTo>
                      <a:pt x="10163" y="199755"/>
                      <a:pt x="0" y="193054"/>
                      <a:pt x="0" y="182892"/>
                    </a:cubicBezTo>
                    <a:cubicBezTo>
                      <a:pt x="0" y="145703"/>
                      <a:pt x="0" y="145703"/>
                      <a:pt x="0" y="145703"/>
                    </a:cubicBezTo>
                    <a:cubicBezTo>
                      <a:pt x="0" y="135541"/>
                      <a:pt x="10163" y="125378"/>
                      <a:pt x="20325" y="125378"/>
                    </a:cubicBezTo>
                    <a:close/>
                    <a:moveTo>
                      <a:pt x="145708" y="0"/>
                    </a:moveTo>
                    <a:cubicBezTo>
                      <a:pt x="183009" y="0"/>
                      <a:pt x="183009" y="0"/>
                      <a:pt x="183009" y="0"/>
                    </a:cubicBezTo>
                    <a:cubicBezTo>
                      <a:pt x="193060" y="0"/>
                      <a:pt x="203222" y="6812"/>
                      <a:pt x="203222" y="16975"/>
                    </a:cubicBezTo>
                    <a:cubicBezTo>
                      <a:pt x="203222" y="54052"/>
                      <a:pt x="203222" y="54052"/>
                      <a:pt x="203222" y="54052"/>
                    </a:cubicBezTo>
                    <a:cubicBezTo>
                      <a:pt x="203222" y="64215"/>
                      <a:pt x="193060" y="74489"/>
                      <a:pt x="183009" y="74489"/>
                    </a:cubicBezTo>
                    <a:cubicBezTo>
                      <a:pt x="145708" y="74489"/>
                      <a:pt x="145708" y="74489"/>
                      <a:pt x="145708" y="74489"/>
                    </a:cubicBezTo>
                    <a:cubicBezTo>
                      <a:pt x="135546" y="74489"/>
                      <a:pt x="128845" y="64215"/>
                      <a:pt x="128845" y="54052"/>
                    </a:cubicBezTo>
                    <a:cubicBezTo>
                      <a:pt x="128845" y="16975"/>
                      <a:pt x="128845" y="16975"/>
                      <a:pt x="128845" y="16975"/>
                    </a:cubicBezTo>
                    <a:cubicBezTo>
                      <a:pt x="128845" y="6812"/>
                      <a:pt x="135546" y="0"/>
                      <a:pt x="145708" y="0"/>
                    </a:cubicBezTo>
                    <a:close/>
                    <a:moveTo>
                      <a:pt x="20325" y="0"/>
                    </a:moveTo>
                    <a:cubicBezTo>
                      <a:pt x="54164" y="0"/>
                      <a:pt x="54164" y="0"/>
                      <a:pt x="54164" y="0"/>
                    </a:cubicBezTo>
                    <a:cubicBezTo>
                      <a:pt x="67677" y="0"/>
                      <a:pt x="74489" y="6812"/>
                      <a:pt x="74489" y="16975"/>
                    </a:cubicBezTo>
                    <a:cubicBezTo>
                      <a:pt x="74489" y="54052"/>
                      <a:pt x="74489" y="54052"/>
                      <a:pt x="74489" y="54052"/>
                    </a:cubicBezTo>
                    <a:cubicBezTo>
                      <a:pt x="74489" y="64215"/>
                      <a:pt x="67677" y="74489"/>
                      <a:pt x="54164" y="74489"/>
                    </a:cubicBezTo>
                    <a:cubicBezTo>
                      <a:pt x="20325" y="74489"/>
                      <a:pt x="20325" y="74489"/>
                      <a:pt x="20325" y="74489"/>
                    </a:cubicBezTo>
                    <a:cubicBezTo>
                      <a:pt x="10163" y="74489"/>
                      <a:pt x="0" y="64215"/>
                      <a:pt x="0" y="54052"/>
                    </a:cubicBezTo>
                    <a:cubicBezTo>
                      <a:pt x="0" y="16975"/>
                      <a:pt x="0" y="16975"/>
                      <a:pt x="0" y="16975"/>
                    </a:cubicBezTo>
                    <a:cubicBezTo>
                      <a:pt x="0" y="6812"/>
                      <a:pt x="10163" y="0"/>
                      <a:pt x="2032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C12EE10-C45F-4C56-9A80-AD3820D09FDE}"/>
                </a:ext>
              </a:extLst>
            </p:cNvPr>
            <p:cNvSpPr/>
            <p:nvPr/>
          </p:nvSpPr>
          <p:spPr>
            <a:xfrm>
              <a:off x="1319847" y="1466121"/>
              <a:ext cx="402721" cy="2731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850EA9-7E5A-4D9E-8F15-B3F210E25673}"/>
              </a:ext>
            </a:extLst>
          </p:cNvPr>
          <p:cNvGrpSpPr/>
          <p:nvPr/>
        </p:nvGrpSpPr>
        <p:grpSpPr>
          <a:xfrm>
            <a:off x="5830811" y="2010787"/>
            <a:ext cx="1541985" cy="823456"/>
            <a:chOff x="5500301" y="1089145"/>
            <a:chExt cx="2208548" cy="1187519"/>
          </a:xfrm>
          <a:solidFill>
            <a:schemeClr val="bg2">
              <a:lumMod val="85000"/>
            </a:schemeClr>
          </a:solidFill>
        </p:grpSpPr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4FA89FFF-7EA2-49EC-A036-DFF96BD3A1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00303" y="108914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2EC86B95-E54F-4239-A165-4C776E8A49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00303" y="108914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E84BE0B5-50A9-43CB-BF7D-8077303478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00303" y="108914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0DFFF0F3-E4FF-49C0-9907-02C5DA4009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00301" y="1111684"/>
              <a:ext cx="2208546" cy="1164980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677B0B9-795D-4393-B68D-49EC6ADE0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8305" y="1749226"/>
              <a:ext cx="787622" cy="96595"/>
            </a:xfrm>
            <a:prstGeom prst="rect">
              <a:avLst/>
            </a:prstGeom>
            <a:grpFill/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E3EA3D9-CABE-4DC1-B8CC-58E7CA204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376" y="1512581"/>
              <a:ext cx="772562" cy="109702"/>
            </a:xfrm>
            <a:prstGeom prst="rect">
              <a:avLst/>
            </a:prstGeom>
            <a:grpFill/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C8709E4-D04F-49B8-9AEB-385201E6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6251" y="1477997"/>
              <a:ext cx="360575" cy="180288"/>
            </a:xfrm>
            <a:prstGeom prst="rect">
              <a:avLst/>
            </a:prstGeom>
            <a:grpFill/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F5FF828-AB2E-4E51-B603-81D2CB5B3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5932" y="1719663"/>
              <a:ext cx="330934" cy="161174"/>
            </a:xfrm>
            <a:prstGeom prst="rect">
              <a:avLst/>
            </a:prstGeom>
            <a:grpFill/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44E5877-8B5C-4E35-9892-E1C0AC4EB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2538"/>
            <a:stretch/>
          </p:blipFill>
          <p:spPr>
            <a:xfrm>
              <a:off x="6036812" y="1209362"/>
              <a:ext cx="442634" cy="165610"/>
            </a:xfrm>
            <a:prstGeom prst="rect">
              <a:avLst/>
            </a:prstGeom>
            <a:grpFill/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2C818FE-09BA-42DC-9F01-915DECF512BC}"/>
                </a:ext>
              </a:extLst>
            </p:cNvPr>
            <p:cNvSpPr txBox="1"/>
            <p:nvPr/>
          </p:nvSpPr>
          <p:spPr>
            <a:xfrm>
              <a:off x="5587591" y="1861637"/>
              <a:ext cx="1763639" cy="3994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Private Cloud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1125B3B-B1A1-4AFE-8E70-7AE91E5B07FB}"/>
              </a:ext>
            </a:extLst>
          </p:cNvPr>
          <p:cNvGrpSpPr/>
          <p:nvPr/>
        </p:nvGrpSpPr>
        <p:grpSpPr>
          <a:xfrm>
            <a:off x="4838684" y="3887884"/>
            <a:ext cx="1541984" cy="825398"/>
            <a:chOff x="5743006" y="2338825"/>
            <a:chExt cx="2208547" cy="1156285"/>
          </a:xfrm>
          <a:solidFill>
            <a:schemeClr val="bg2">
              <a:lumMod val="85000"/>
            </a:schemeClr>
          </a:solidFill>
        </p:grpSpPr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81290BD2-7253-435A-AF70-0DF8495E71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3007" y="233882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3A92CC04-26B7-42B9-AD2D-945C7C776C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3007" y="233882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AEF758B2-CD64-4C85-A253-3432F39032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3007" y="233882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D02B926B-48A0-4990-BD04-15F140A14F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3006" y="2338825"/>
              <a:ext cx="2208546" cy="1142520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812D148-2EC9-4BE9-A42F-B5BAF409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0715" y="2827744"/>
              <a:ext cx="299634" cy="313791"/>
            </a:xfrm>
            <a:prstGeom prst="rect">
              <a:avLst/>
            </a:prstGeom>
            <a:grpFill/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BB25BF9-E252-4435-BA0E-350693F64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2856" y="2982558"/>
              <a:ext cx="705348" cy="150274"/>
            </a:xfrm>
            <a:prstGeom prst="rect">
              <a:avLst/>
            </a:prstGeom>
            <a:grpFill/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9AC5F42-C901-49D1-9B42-87AAFC4D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5262" y="2812804"/>
              <a:ext cx="685844" cy="157744"/>
            </a:xfrm>
            <a:prstGeom prst="rect">
              <a:avLst/>
            </a:prstGeom>
            <a:grpFill/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A1A2D18-7C3E-4D9F-80B6-F54E70BE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884" y="2452023"/>
              <a:ext cx="462512" cy="324554"/>
            </a:xfrm>
            <a:prstGeom prst="rect">
              <a:avLst/>
            </a:prstGeom>
            <a:grpFill/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B76096E-D23C-4C12-9A86-936B0DA60675}"/>
                </a:ext>
              </a:extLst>
            </p:cNvPr>
            <p:cNvSpPr txBox="1"/>
            <p:nvPr/>
          </p:nvSpPr>
          <p:spPr>
            <a:xfrm>
              <a:off x="5830294" y="3107067"/>
              <a:ext cx="1763639" cy="3880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SaaS / PaaS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999FBD-8C1B-4264-B303-0D0EC32ECC39}"/>
              </a:ext>
            </a:extLst>
          </p:cNvPr>
          <p:cNvGrpSpPr/>
          <p:nvPr/>
        </p:nvGrpSpPr>
        <p:grpSpPr>
          <a:xfrm>
            <a:off x="5543526" y="3185310"/>
            <a:ext cx="1645587" cy="758811"/>
            <a:chOff x="5121236" y="3594855"/>
            <a:chExt cx="2208561" cy="1094293"/>
          </a:xfrm>
          <a:solidFill>
            <a:schemeClr val="bg2">
              <a:lumMod val="85000"/>
            </a:schemeClr>
          </a:solidFill>
        </p:grpSpPr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077833A6-AD7E-4955-ADEB-03E6E23492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21236" y="359485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FA317CD7-7001-40A7-B9E3-4F39C794B5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21236" y="359485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94BD1B33-EB3C-42D3-A888-16D7279495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21236" y="3594855"/>
              <a:ext cx="2208546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E5297BB6-4F49-490C-94C9-1C5F17E61B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21253" y="3594855"/>
              <a:ext cx="2208544" cy="1094293"/>
            </a:xfrm>
            <a:custGeom>
              <a:avLst/>
              <a:gdLst>
                <a:gd name="T0" fmla="*/ 18808 w 20438"/>
                <a:gd name="T1" fmla="*/ 5896 h 10142"/>
                <a:gd name="T2" fmla="*/ 18911 w 20438"/>
                <a:gd name="T3" fmla="*/ 5238 h 10142"/>
                <a:gd name="T4" fmla="*/ 16767 w 20438"/>
                <a:gd name="T5" fmla="*/ 3093 h 10142"/>
                <a:gd name="T6" fmla="*/ 16760 w 20438"/>
                <a:gd name="T7" fmla="*/ 3093 h 10142"/>
                <a:gd name="T8" fmla="*/ 16981 w 20438"/>
                <a:gd name="T9" fmla="*/ 2138 h 10142"/>
                <a:gd name="T10" fmla="*/ 14835 w 20438"/>
                <a:gd name="T11" fmla="*/ 0 h 10142"/>
                <a:gd name="T12" fmla="*/ 12326 w 20438"/>
                <a:gd name="T13" fmla="*/ 0 h 10142"/>
                <a:gd name="T14" fmla="*/ 10155 w 20438"/>
                <a:gd name="T15" fmla="*/ 2138 h 10142"/>
                <a:gd name="T16" fmla="*/ 10382 w 20438"/>
                <a:gd name="T17" fmla="*/ 3093 h 10142"/>
                <a:gd name="T18" fmla="*/ 6851 w 20438"/>
                <a:gd name="T19" fmla="*/ 3093 h 10142"/>
                <a:gd name="T20" fmla="*/ 4681 w 20438"/>
                <a:gd name="T21" fmla="*/ 5238 h 10142"/>
                <a:gd name="T22" fmla="*/ 4764 w 20438"/>
                <a:gd name="T23" fmla="*/ 5827 h 10142"/>
                <a:gd name="T24" fmla="*/ 2145 w 20438"/>
                <a:gd name="T25" fmla="*/ 5827 h 10142"/>
                <a:gd name="T26" fmla="*/ 0 w 20438"/>
                <a:gd name="T27" fmla="*/ 7998 h 10142"/>
                <a:gd name="T28" fmla="*/ 2145 w 20438"/>
                <a:gd name="T29" fmla="*/ 10142 h 10142"/>
                <a:gd name="T30" fmla="*/ 18268 w 20438"/>
                <a:gd name="T31" fmla="*/ 10142 h 10142"/>
                <a:gd name="T32" fmla="*/ 20438 w 20438"/>
                <a:gd name="T33" fmla="*/ 7998 h 10142"/>
                <a:gd name="T34" fmla="*/ 18808 w 20438"/>
                <a:gd name="T35" fmla="*/ 5896 h 10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38" h="10142">
                  <a:moveTo>
                    <a:pt x="18808" y="5896"/>
                  </a:moveTo>
                  <a:cubicBezTo>
                    <a:pt x="18875" y="5688"/>
                    <a:pt x="18911" y="5467"/>
                    <a:pt x="18911" y="5238"/>
                  </a:cubicBezTo>
                  <a:cubicBezTo>
                    <a:pt x="18911" y="4049"/>
                    <a:pt x="17930" y="3093"/>
                    <a:pt x="16767" y="3093"/>
                  </a:cubicBezTo>
                  <a:cubicBezTo>
                    <a:pt x="16767" y="3093"/>
                    <a:pt x="16767" y="3093"/>
                    <a:pt x="16760" y="3093"/>
                  </a:cubicBezTo>
                  <a:cubicBezTo>
                    <a:pt x="16901" y="2804"/>
                    <a:pt x="16981" y="2480"/>
                    <a:pt x="16981" y="2138"/>
                  </a:cubicBezTo>
                  <a:cubicBezTo>
                    <a:pt x="16981" y="953"/>
                    <a:pt x="16025" y="0"/>
                    <a:pt x="14835" y="0"/>
                  </a:cubicBezTo>
                  <a:cubicBezTo>
                    <a:pt x="14835" y="0"/>
                    <a:pt x="14835" y="0"/>
                    <a:pt x="12326" y="0"/>
                  </a:cubicBezTo>
                  <a:cubicBezTo>
                    <a:pt x="11137" y="0"/>
                    <a:pt x="10155" y="953"/>
                    <a:pt x="10155" y="2138"/>
                  </a:cubicBezTo>
                  <a:cubicBezTo>
                    <a:pt x="10155" y="2480"/>
                    <a:pt x="10237" y="2804"/>
                    <a:pt x="10382" y="3093"/>
                  </a:cubicBezTo>
                  <a:cubicBezTo>
                    <a:pt x="9372" y="3093"/>
                    <a:pt x="8204" y="3093"/>
                    <a:pt x="6851" y="3093"/>
                  </a:cubicBezTo>
                  <a:cubicBezTo>
                    <a:pt x="5663" y="3093"/>
                    <a:pt x="4681" y="4049"/>
                    <a:pt x="4681" y="5238"/>
                  </a:cubicBezTo>
                  <a:cubicBezTo>
                    <a:pt x="4681" y="5442"/>
                    <a:pt x="4710" y="5639"/>
                    <a:pt x="4764" y="5827"/>
                  </a:cubicBezTo>
                  <a:cubicBezTo>
                    <a:pt x="3942" y="5827"/>
                    <a:pt x="3070" y="5827"/>
                    <a:pt x="2145" y="5827"/>
                  </a:cubicBezTo>
                  <a:cubicBezTo>
                    <a:pt x="982" y="5827"/>
                    <a:pt x="0" y="6809"/>
                    <a:pt x="0" y="7998"/>
                  </a:cubicBezTo>
                  <a:cubicBezTo>
                    <a:pt x="0" y="9186"/>
                    <a:pt x="982" y="10142"/>
                    <a:pt x="2145" y="10142"/>
                  </a:cubicBezTo>
                  <a:cubicBezTo>
                    <a:pt x="2145" y="10142"/>
                    <a:pt x="2176" y="10142"/>
                    <a:pt x="18268" y="10142"/>
                  </a:cubicBezTo>
                  <a:cubicBezTo>
                    <a:pt x="19456" y="10142"/>
                    <a:pt x="20438" y="9186"/>
                    <a:pt x="20438" y="7998"/>
                  </a:cubicBezTo>
                  <a:cubicBezTo>
                    <a:pt x="20438" y="6995"/>
                    <a:pt x="19739" y="6139"/>
                    <a:pt x="18808" y="5896"/>
                  </a:cubicBezTo>
                  <a:close/>
                </a:path>
              </a:pathLst>
            </a:custGeom>
            <a:grpFill/>
            <a:ln w="19050" cap="flat">
              <a:solidFill>
                <a:schemeClr val="bg2">
                  <a:lumMod val="8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3C56"/>
                </a:solidFill>
                <a:effectLst/>
                <a:uLnTx/>
                <a:uFillTx/>
                <a:latin typeface="CiscoSansTT" panose="020B0503020201020303" pitchFamily="34" charset="0"/>
                <a:ea typeface="ＭＳ Ｐゴシック" pitchFamily="34" charset="-128"/>
                <a:cs typeface="CiscoSansTT" panose="020B0503020201020303" pitchFamily="34" charset="0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42CE674-D5C9-4BDB-A135-FB8CA1F5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1300" y="4182267"/>
              <a:ext cx="1007814" cy="155322"/>
            </a:xfrm>
            <a:prstGeom prst="rect">
              <a:avLst/>
            </a:prstGeom>
            <a:grpFill/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E9F4A79-51C5-4127-BA53-85AD42BF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9709" y="3700684"/>
              <a:ext cx="520015" cy="194121"/>
            </a:xfrm>
            <a:prstGeom prst="rect">
              <a:avLst/>
            </a:prstGeom>
            <a:grpFill/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88A9388-CA22-4083-BEE4-FEAA202E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4202" y="3974199"/>
              <a:ext cx="515160" cy="148882"/>
            </a:xfrm>
            <a:prstGeom prst="rect">
              <a:avLst/>
            </a:prstGeom>
            <a:grpFill/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8C6FD4A-C3B7-4C68-A271-9F83CC26F906}"/>
                </a:ext>
              </a:extLst>
            </p:cNvPr>
            <p:cNvSpPr txBox="1"/>
            <p:nvPr/>
          </p:nvSpPr>
          <p:spPr>
            <a:xfrm>
              <a:off x="5208523" y="4328298"/>
              <a:ext cx="1763640" cy="3544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IaaS</a:t>
              </a:r>
            </a:p>
          </p:txBody>
        </p:sp>
      </p:grpSp>
      <p:sp>
        <p:nvSpPr>
          <p:cNvPr id="94" name="Freeform 48">
            <a:extLst>
              <a:ext uri="{FF2B5EF4-FFF2-40B4-BE49-F238E27FC236}">
                <a16:creationId xmlns:a16="http://schemas.microsoft.com/office/drawing/2014/main" id="{7E35A6A5-9796-4F42-B2D7-7D102918128C}"/>
              </a:ext>
            </a:extLst>
          </p:cNvPr>
          <p:cNvSpPr>
            <a:spLocks/>
          </p:cNvSpPr>
          <p:nvPr/>
        </p:nvSpPr>
        <p:spPr bwMode="auto">
          <a:xfrm>
            <a:off x="6262615" y="1000028"/>
            <a:ext cx="494186" cy="614149"/>
          </a:xfrm>
          <a:custGeom>
            <a:avLst/>
            <a:gdLst>
              <a:gd name="T0" fmla="*/ 0 w 3720"/>
              <a:gd name="T1" fmla="*/ 0 h 909"/>
              <a:gd name="T2" fmla="*/ 0 w 3720"/>
              <a:gd name="T3" fmla="*/ 606 h 909"/>
              <a:gd name="T4" fmla="*/ 3720 w 3720"/>
              <a:gd name="T5" fmla="*/ 606 h 909"/>
              <a:gd name="T6" fmla="*/ 3720 w 3720"/>
              <a:gd name="T7" fmla="*/ 909 h 909"/>
              <a:gd name="connsiteX0" fmla="*/ 0 w 10000"/>
              <a:gd name="connsiteY0" fmla="*/ 0 h 17630"/>
              <a:gd name="connsiteX1" fmla="*/ 0 w 10000"/>
              <a:gd name="connsiteY1" fmla="*/ 6667 h 17630"/>
              <a:gd name="connsiteX2" fmla="*/ 10000 w 10000"/>
              <a:gd name="connsiteY2" fmla="*/ 6667 h 17630"/>
              <a:gd name="connsiteX3" fmla="*/ 10000 w 10000"/>
              <a:gd name="connsiteY3" fmla="*/ 17630 h 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7630">
                <a:moveTo>
                  <a:pt x="0" y="0"/>
                </a:moveTo>
                <a:lnTo>
                  <a:pt x="0" y="6667"/>
                </a:lnTo>
                <a:lnTo>
                  <a:pt x="10000" y="6667"/>
                </a:lnTo>
                <a:lnTo>
                  <a:pt x="10000" y="17630"/>
                </a:lnTo>
              </a:path>
            </a:pathLst>
          </a:custGeom>
          <a:noFill/>
          <a:ln w="9525" cap="flat">
            <a:solidFill>
              <a:srgbClr val="6EBE4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95" name="Freeform 50">
            <a:extLst>
              <a:ext uri="{FF2B5EF4-FFF2-40B4-BE49-F238E27FC236}">
                <a16:creationId xmlns:a16="http://schemas.microsoft.com/office/drawing/2014/main" id="{3A62EA3A-E9DF-4387-841E-6DE070C93D1A}"/>
              </a:ext>
            </a:extLst>
          </p:cNvPr>
          <p:cNvSpPr>
            <a:spLocks/>
          </p:cNvSpPr>
          <p:nvPr/>
        </p:nvSpPr>
        <p:spPr bwMode="auto">
          <a:xfrm>
            <a:off x="5634354" y="1125017"/>
            <a:ext cx="474914" cy="522496"/>
          </a:xfrm>
          <a:custGeom>
            <a:avLst/>
            <a:gdLst>
              <a:gd name="T0" fmla="*/ 3940 w 3940"/>
              <a:gd name="T1" fmla="*/ 0 h 2255"/>
              <a:gd name="T2" fmla="*/ 3940 w 3940"/>
              <a:gd name="T3" fmla="*/ 454 h 2255"/>
              <a:gd name="T4" fmla="*/ 0 w 3940"/>
              <a:gd name="T5" fmla="*/ 454 h 2255"/>
              <a:gd name="T6" fmla="*/ 0 w 3940"/>
              <a:gd name="T7" fmla="*/ 2255 h 2255"/>
              <a:gd name="connsiteX0" fmla="*/ 10044 w 10044"/>
              <a:gd name="connsiteY0" fmla="*/ 0 h 11812"/>
              <a:gd name="connsiteX1" fmla="*/ 10044 w 10044"/>
              <a:gd name="connsiteY1" fmla="*/ 2013 h 11812"/>
              <a:gd name="connsiteX2" fmla="*/ 44 w 10044"/>
              <a:gd name="connsiteY2" fmla="*/ 2013 h 11812"/>
              <a:gd name="connsiteX3" fmla="*/ 0 w 10044"/>
              <a:gd name="connsiteY3" fmla="*/ 11812 h 11812"/>
              <a:gd name="connsiteX0" fmla="*/ 10044 w 10044"/>
              <a:gd name="connsiteY0" fmla="*/ 0 h 12324"/>
              <a:gd name="connsiteX1" fmla="*/ 10044 w 10044"/>
              <a:gd name="connsiteY1" fmla="*/ 2525 h 12324"/>
              <a:gd name="connsiteX2" fmla="*/ 44 w 10044"/>
              <a:gd name="connsiteY2" fmla="*/ 2525 h 12324"/>
              <a:gd name="connsiteX3" fmla="*/ 0 w 10044"/>
              <a:gd name="connsiteY3" fmla="*/ 12324 h 1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" h="12324">
                <a:moveTo>
                  <a:pt x="10044" y="0"/>
                </a:moveTo>
                <a:lnTo>
                  <a:pt x="10044" y="2525"/>
                </a:lnTo>
                <a:lnTo>
                  <a:pt x="44" y="2525"/>
                </a:lnTo>
                <a:cubicBezTo>
                  <a:pt x="44" y="5187"/>
                  <a:pt x="0" y="9662"/>
                  <a:pt x="0" y="12324"/>
                </a:cubicBezTo>
              </a:path>
            </a:pathLst>
          </a:custGeom>
          <a:noFill/>
          <a:ln w="9525" cap="flat">
            <a:solidFill>
              <a:srgbClr val="6EBE4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1EDCDDA8-AE4E-4DA9-9015-96F2488F55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3665" y="875647"/>
            <a:ext cx="365324" cy="359685"/>
          </a:xfrm>
          <a:prstGeom prst="rect">
            <a:avLst/>
          </a:prstGeom>
          <a:ln>
            <a:noFill/>
            <a:prstDash val="solid"/>
          </a:ln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C29C696C-8AF2-4DF5-869E-8F95B71D59CC}"/>
              </a:ext>
            </a:extLst>
          </p:cNvPr>
          <p:cNvGrpSpPr/>
          <p:nvPr/>
        </p:nvGrpSpPr>
        <p:grpSpPr>
          <a:xfrm>
            <a:off x="6250970" y="1309232"/>
            <a:ext cx="949131" cy="583546"/>
            <a:chOff x="4262154" y="2645920"/>
            <a:chExt cx="1491836" cy="1009224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8624D556-FCE1-4218-9297-FF6B9C8C261A}"/>
                </a:ext>
              </a:extLst>
            </p:cNvPr>
            <p:cNvSpPr/>
            <p:nvPr/>
          </p:nvSpPr>
          <p:spPr bwMode="auto">
            <a:xfrm>
              <a:off x="4262154" y="3473858"/>
              <a:ext cx="1487667" cy="181286"/>
            </a:xfrm>
            <a:prstGeom prst="ellipse">
              <a:avLst/>
            </a:prstGeom>
            <a:solidFill>
              <a:srgbClr val="005073">
                <a:alpha val="30000"/>
              </a:srgbClr>
            </a:solidFill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8FD89005-1A3C-46EA-AE4A-B8DFC764056B}"/>
                </a:ext>
              </a:extLst>
            </p:cNvPr>
            <p:cNvGrpSpPr/>
            <p:nvPr/>
          </p:nvGrpSpPr>
          <p:grpSpPr>
            <a:xfrm>
              <a:off x="5189815" y="3435471"/>
              <a:ext cx="221945" cy="189651"/>
              <a:chOff x="844325" y="3117412"/>
              <a:chExt cx="221945" cy="189651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E57AC90C-3573-4D6F-B978-5D06EC85044D}"/>
                  </a:ext>
                </a:extLst>
              </p:cNvPr>
              <p:cNvGrpSpPr/>
              <p:nvPr/>
            </p:nvGrpSpPr>
            <p:grpSpPr>
              <a:xfrm>
                <a:off x="844325" y="3117412"/>
                <a:ext cx="221945" cy="189651"/>
                <a:chOff x="298750" y="2193337"/>
                <a:chExt cx="419752" cy="358676"/>
              </a:xfrm>
              <a:solidFill>
                <a:srgbClr val="005073"/>
              </a:solidFill>
            </p:grpSpPr>
            <p:sp>
              <p:nvSpPr>
                <p:cNvPr id="395" name="Freeform 2748">
                  <a:extLst>
                    <a:ext uri="{FF2B5EF4-FFF2-40B4-BE49-F238E27FC236}">
                      <a16:creationId xmlns:a16="http://schemas.microsoft.com/office/drawing/2014/main" id="{6BD3EAB5-D1AD-4470-94D1-25B9D9BC2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42" y="2193337"/>
                  <a:ext cx="374466" cy="49294"/>
                </a:xfrm>
                <a:custGeom>
                  <a:avLst/>
                  <a:gdLst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30337 w 374466"/>
                    <a:gd name="connsiteY6" fmla="*/ 36169 h 49294"/>
                    <a:gd name="connsiteX7" fmla="*/ 0 w 374466"/>
                    <a:gd name="connsiteY7" fmla="*/ 48721 h 49294"/>
                    <a:gd name="connsiteX8" fmla="*/ 3059 w 374466"/>
                    <a:gd name="connsiteY8" fmla="*/ 45203 h 49294"/>
                    <a:gd name="connsiteX9" fmla="*/ 29456 w 374466"/>
                    <a:gd name="connsiteY9" fmla="*/ 14842 h 49294"/>
                    <a:gd name="connsiteX10" fmla="*/ 65984 w 374466"/>
                    <a:gd name="connsiteY10" fmla="*/ 0 h 49294"/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189533 w 374466"/>
                    <a:gd name="connsiteY6" fmla="*/ 35513 h 49294"/>
                    <a:gd name="connsiteX7" fmla="*/ 30337 w 374466"/>
                    <a:gd name="connsiteY7" fmla="*/ 36169 h 49294"/>
                    <a:gd name="connsiteX8" fmla="*/ 0 w 374466"/>
                    <a:gd name="connsiteY8" fmla="*/ 48721 h 49294"/>
                    <a:gd name="connsiteX9" fmla="*/ 3059 w 374466"/>
                    <a:gd name="connsiteY9" fmla="*/ 45203 h 49294"/>
                    <a:gd name="connsiteX10" fmla="*/ 29456 w 374466"/>
                    <a:gd name="connsiteY10" fmla="*/ 14842 h 49294"/>
                    <a:gd name="connsiteX11" fmla="*/ 65984 w 374466"/>
                    <a:gd name="connsiteY11" fmla="*/ 0 h 49294"/>
                    <a:gd name="connsiteX0" fmla="*/ 189533 w 374466"/>
                    <a:gd name="connsiteY0" fmla="*/ 35513 h 126953"/>
                    <a:gd name="connsiteX1" fmla="*/ 30337 w 374466"/>
                    <a:gd name="connsiteY1" fmla="*/ 36169 h 126953"/>
                    <a:gd name="connsiteX2" fmla="*/ 0 w 374466"/>
                    <a:gd name="connsiteY2" fmla="*/ 48721 h 126953"/>
                    <a:gd name="connsiteX3" fmla="*/ 3059 w 374466"/>
                    <a:gd name="connsiteY3" fmla="*/ 45203 h 126953"/>
                    <a:gd name="connsiteX4" fmla="*/ 29456 w 374466"/>
                    <a:gd name="connsiteY4" fmla="*/ 14842 h 126953"/>
                    <a:gd name="connsiteX5" fmla="*/ 65984 w 374466"/>
                    <a:gd name="connsiteY5" fmla="*/ 0 h 126953"/>
                    <a:gd name="connsiteX6" fmla="*/ 307984 w 374466"/>
                    <a:gd name="connsiteY6" fmla="*/ 0 h 126953"/>
                    <a:gd name="connsiteX7" fmla="*/ 344512 w 374466"/>
                    <a:gd name="connsiteY7" fmla="*/ 14842 h 126953"/>
                    <a:gd name="connsiteX8" fmla="*/ 363775 w 374466"/>
                    <a:gd name="connsiteY8" fmla="*/ 36997 h 126953"/>
                    <a:gd name="connsiteX9" fmla="*/ 374466 w 374466"/>
                    <a:gd name="connsiteY9" fmla="*/ 49294 h 126953"/>
                    <a:gd name="connsiteX10" fmla="*/ 342110 w 374466"/>
                    <a:gd name="connsiteY10" fmla="*/ 36169 h 126953"/>
                    <a:gd name="connsiteX11" fmla="*/ 280973 w 374466"/>
                    <a:gd name="connsiteY11" fmla="*/ 126953 h 126953"/>
                    <a:gd name="connsiteX0" fmla="*/ 189533 w 374466"/>
                    <a:gd name="connsiteY0" fmla="*/ 35513 h 49294"/>
                    <a:gd name="connsiteX1" fmla="*/ 30337 w 374466"/>
                    <a:gd name="connsiteY1" fmla="*/ 36169 h 49294"/>
                    <a:gd name="connsiteX2" fmla="*/ 0 w 374466"/>
                    <a:gd name="connsiteY2" fmla="*/ 48721 h 49294"/>
                    <a:gd name="connsiteX3" fmla="*/ 3059 w 374466"/>
                    <a:gd name="connsiteY3" fmla="*/ 45203 h 49294"/>
                    <a:gd name="connsiteX4" fmla="*/ 29456 w 374466"/>
                    <a:gd name="connsiteY4" fmla="*/ 14842 h 49294"/>
                    <a:gd name="connsiteX5" fmla="*/ 65984 w 374466"/>
                    <a:gd name="connsiteY5" fmla="*/ 0 h 49294"/>
                    <a:gd name="connsiteX6" fmla="*/ 307984 w 374466"/>
                    <a:gd name="connsiteY6" fmla="*/ 0 h 49294"/>
                    <a:gd name="connsiteX7" fmla="*/ 344512 w 374466"/>
                    <a:gd name="connsiteY7" fmla="*/ 14842 h 49294"/>
                    <a:gd name="connsiteX8" fmla="*/ 363775 w 374466"/>
                    <a:gd name="connsiteY8" fmla="*/ 36997 h 49294"/>
                    <a:gd name="connsiteX9" fmla="*/ 374466 w 374466"/>
                    <a:gd name="connsiteY9" fmla="*/ 49294 h 49294"/>
                    <a:gd name="connsiteX10" fmla="*/ 342110 w 374466"/>
                    <a:gd name="connsiteY10" fmla="*/ 36169 h 49294"/>
                    <a:gd name="connsiteX0" fmla="*/ 30337 w 374466"/>
                    <a:gd name="connsiteY0" fmla="*/ 36169 h 49294"/>
                    <a:gd name="connsiteX1" fmla="*/ 0 w 374466"/>
                    <a:gd name="connsiteY1" fmla="*/ 48721 h 49294"/>
                    <a:gd name="connsiteX2" fmla="*/ 3059 w 374466"/>
                    <a:gd name="connsiteY2" fmla="*/ 45203 h 49294"/>
                    <a:gd name="connsiteX3" fmla="*/ 29456 w 374466"/>
                    <a:gd name="connsiteY3" fmla="*/ 14842 h 49294"/>
                    <a:gd name="connsiteX4" fmla="*/ 65984 w 374466"/>
                    <a:gd name="connsiteY4" fmla="*/ 0 h 49294"/>
                    <a:gd name="connsiteX5" fmla="*/ 307984 w 374466"/>
                    <a:gd name="connsiteY5" fmla="*/ 0 h 49294"/>
                    <a:gd name="connsiteX6" fmla="*/ 344512 w 374466"/>
                    <a:gd name="connsiteY6" fmla="*/ 14842 h 49294"/>
                    <a:gd name="connsiteX7" fmla="*/ 363775 w 374466"/>
                    <a:gd name="connsiteY7" fmla="*/ 36997 h 49294"/>
                    <a:gd name="connsiteX8" fmla="*/ 374466 w 374466"/>
                    <a:gd name="connsiteY8" fmla="*/ 49294 h 49294"/>
                    <a:gd name="connsiteX9" fmla="*/ 342110 w 374466"/>
                    <a:gd name="connsiteY9" fmla="*/ 36169 h 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466" h="49294">
                      <a:moveTo>
                        <a:pt x="30337" y="36169"/>
                      </a:moveTo>
                      <a:lnTo>
                        <a:pt x="0" y="48721"/>
                      </a:lnTo>
                      <a:lnTo>
                        <a:pt x="3059" y="45203"/>
                      </a:lnTo>
                      <a:lnTo>
                        <a:pt x="29456" y="14842"/>
                      </a:lnTo>
                      <a:cubicBezTo>
                        <a:pt x="38588" y="5708"/>
                        <a:pt x="50764" y="0"/>
                        <a:pt x="65984" y="0"/>
                      </a:cubicBezTo>
                      <a:lnTo>
                        <a:pt x="307984" y="0"/>
                      </a:lnTo>
                      <a:cubicBezTo>
                        <a:pt x="323204" y="0"/>
                        <a:pt x="335380" y="5708"/>
                        <a:pt x="344512" y="14842"/>
                      </a:cubicBezTo>
                      <a:lnTo>
                        <a:pt x="363775" y="36997"/>
                      </a:lnTo>
                      <a:lnTo>
                        <a:pt x="374466" y="49294"/>
                      </a:lnTo>
                      <a:lnTo>
                        <a:pt x="342110" y="36169"/>
                      </a:lnTo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96" name="Freeform 5">
                  <a:extLst>
                    <a:ext uri="{FF2B5EF4-FFF2-40B4-BE49-F238E27FC236}">
                      <a16:creationId xmlns:a16="http://schemas.microsoft.com/office/drawing/2014/main" id="{087C1BC4-ACF4-4709-A3BE-A816E40E7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750" y="2229505"/>
                  <a:ext cx="419752" cy="322508"/>
                </a:xfrm>
                <a:custGeom>
                  <a:avLst/>
                  <a:gdLst>
                    <a:gd name="T0" fmla="*/ 240 w 276"/>
                    <a:gd name="T1" fmla="*/ 368 h 368"/>
                    <a:gd name="T2" fmla="*/ 35 w 276"/>
                    <a:gd name="T3" fmla="*/ 368 h 368"/>
                    <a:gd name="T4" fmla="*/ 0 w 276"/>
                    <a:gd name="T5" fmla="*/ 333 h 368"/>
                    <a:gd name="T6" fmla="*/ 0 w 276"/>
                    <a:gd name="T7" fmla="*/ 35 h 368"/>
                    <a:gd name="T8" fmla="*/ 35 w 276"/>
                    <a:gd name="T9" fmla="*/ 0 h 368"/>
                    <a:gd name="T10" fmla="*/ 240 w 276"/>
                    <a:gd name="T11" fmla="*/ 0 h 368"/>
                    <a:gd name="T12" fmla="*/ 276 w 276"/>
                    <a:gd name="T13" fmla="*/ 35 h 368"/>
                    <a:gd name="T14" fmla="*/ 276 w 276"/>
                    <a:gd name="T15" fmla="*/ 333 h 368"/>
                    <a:gd name="T16" fmla="*/ 240 w 276"/>
                    <a:gd name="T1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6" h="368">
                      <a:moveTo>
                        <a:pt x="240" y="368"/>
                      </a:moveTo>
                      <a:cubicBezTo>
                        <a:pt x="35" y="368"/>
                        <a:pt x="35" y="368"/>
                        <a:pt x="35" y="368"/>
                      </a:cubicBezTo>
                      <a:cubicBezTo>
                        <a:pt x="15" y="368"/>
                        <a:pt x="0" y="352"/>
                        <a:pt x="0" y="3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16"/>
                        <a:pt x="15" y="0"/>
                        <a:pt x="35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60" y="0"/>
                        <a:pt x="276" y="16"/>
                        <a:pt x="276" y="35"/>
                      </a:cubicBezTo>
                      <a:cubicBezTo>
                        <a:pt x="276" y="333"/>
                        <a:pt x="276" y="333"/>
                        <a:pt x="276" y="333"/>
                      </a:cubicBezTo>
                      <a:cubicBezTo>
                        <a:pt x="276" y="352"/>
                        <a:pt x="260" y="368"/>
                        <a:pt x="240" y="368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87B79F8F-9CB0-4F63-ACC5-1CC0529423DA}"/>
                  </a:ext>
                </a:extLst>
              </p:cNvPr>
              <p:cNvSpPr txBox="1"/>
              <p:nvPr/>
            </p:nvSpPr>
            <p:spPr>
              <a:xfrm>
                <a:off x="865332" y="3187354"/>
                <a:ext cx="175168" cy="8310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VM</a:t>
                </a:r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F532558-106C-481C-AF0C-8A481DCA1DB7}"/>
                </a:ext>
              </a:extLst>
            </p:cNvPr>
            <p:cNvGrpSpPr/>
            <p:nvPr/>
          </p:nvGrpSpPr>
          <p:grpSpPr>
            <a:xfrm>
              <a:off x="4912893" y="3435471"/>
              <a:ext cx="221945" cy="189651"/>
              <a:chOff x="844325" y="3117412"/>
              <a:chExt cx="221945" cy="189651"/>
            </a:xfrm>
          </p:grpSpPr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9ACD4422-B23B-40B3-A0BD-7FD0EF9E9ACC}"/>
                  </a:ext>
                </a:extLst>
              </p:cNvPr>
              <p:cNvGrpSpPr/>
              <p:nvPr/>
            </p:nvGrpSpPr>
            <p:grpSpPr>
              <a:xfrm>
                <a:off x="844325" y="3117412"/>
                <a:ext cx="221945" cy="189651"/>
                <a:chOff x="298750" y="2193337"/>
                <a:chExt cx="419752" cy="358676"/>
              </a:xfrm>
              <a:solidFill>
                <a:srgbClr val="005073"/>
              </a:solidFill>
            </p:grpSpPr>
            <p:sp>
              <p:nvSpPr>
                <p:cNvPr id="391" name="Freeform 2758">
                  <a:extLst>
                    <a:ext uri="{FF2B5EF4-FFF2-40B4-BE49-F238E27FC236}">
                      <a16:creationId xmlns:a16="http://schemas.microsoft.com/office/drawing/2014/main" id="{3EC32582-8440-4A8A-BF34-FA0E3DEAC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42" y="2193337"/>
                  <a:ext cx="374466" cy="49294"/>
                </a:xfrm>
                <a:custGeom>
                  <a:avLst/>
                  <a:gdLst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30337 w 374466"/>
                    <a:gd name="connsiteY6" fmla="*/ 36169 h 49294"/>
                    <a:gd name="connsiteX7" fmla="*/ 0 w 374466"/>
                    <a:gd name="connsiteY7" fmla="*/ 48721 h 49294"/>
                    <a:gd name="connsiteX8" fmla="*/ 3059 w 374466"/>
                    <a:gd name="connsiteY8" fmla="*/ 45203 h 49294"/>
                    <a:gd name="connsiteX9" fmla="*/ 29456 w 374466"/>
                    <a:gd name="connsiteY9" fmla="*/ 14842 h 49294"/>
                    <a:gd name="connsiteX10" fmla="*/ 65984 w 374466"/>
                    <a:gd name="connsiteY10" fmla="*/ 0 h 49294"/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189533 w 374466"/>
                    <a:gd name="connsiteY6" fmla="*/ 35513 h 49294"/>
                    <a:gd name="connsiteX7" fmla="*/ 30337 w 374466"/>
                    <a:gd name="connsiteY7" fmla="*/ 36169 h 49294"/>
                    <a:gd name="connsiteX8" fmla="*/ 0 w 374466"/>
                    <a:gd name="connsiteY8" fmla="*/ 48721 h 49294"/>
                    <a:gd name="connsiteX9" fmla="*/ 3059 w 374466"/>
                    <a:gd name="connsiteY9" fmla="*/ 45203 h 49294"/>
                    <a:gd name="connsiteX10" fmla="*/ 29456 w 374466"/>
                    <a:gd name="connsiteY10" fmla="*/ 14842 h 49294"/>
                    <a:gd name="connsiteX11" fmla="*/ 65984 w 374466"/>
                    <a:gd name="connsiteY11" fmla="*/ 0 h 49294"/>
                    <a:gd name="connsiteX0" fmla="*/ 189533 w 374466"/>
                    <a:gd name="connsiteY0" fmla="*/ 35513 h 126953"/>
                    <a:gd name="connsiteX1" fmla="*/ 30337 w 374466"/>
                    <a:gd name="connsiteY1" fmla="*/ 36169 h 126953"/>
                    <a:gd name="connsiteX2" fmla="*/ 0 w 374466"/>
                    <a:gd name="connsiteY2" fmla="*/ 48721 h 126953"/>
                    <a:gd name="connsiteX3" fmla="*/ 3059 w 374466"/>
                    <a:gd name="connsiteY3" fmla="*/ 45203 h 126953"/>
                    <a:gd name="connsiteX4" fmla="*/ 29456 w 374466"/>
                    <a:gd name="connsiteY4" fmla="*/ 14842 h 126953"/>
                    <a:gd name="connsiteX5" fmla="*/ 65984 w 374466"/>
                    <a:gd name="connsiteY5" fmla="*/ 0 h 126953"/>
                    <a:gd name="connsiteX6" fmla="*/ 307984 w 374466"/>
                    <a:gd name="connsiteY6" fmla="*/ 0 h 126953"/>
                    <a:gd name="connsiteX7" fmla="*/ 344512 w 374466"/>
                    <a:gd name="connsiteY7" fmla="*/ 14842 h 126953"/>
                    <a:gd name="connsiteX8" fmla="*/ 363775 w 374466"/>
                    <a:gd name="connsiteY8" fmla="*/ 36997 h 126953"/>
                    <a:gd name="connsiteX9" fmla="*/ 374466 w 374466"/>
                    <a:gd name="connsiteY9" fmla="*/ 49294 h 126953"/>
                    <a:gd name="connsiteX10" fmla="*/ 342110 w 374466"/>
                    <a:gd name="connsiteY10" fmla="*/ 36169 h 126953"/>
                    <a:gd name="connsiteX11" fmla="*/ 280973 w 374466"/>
                    <a:gd name="connsiteY11" fmla="*/ 126953 h 126953"/>
                    <a:gd name="connsiteX0" fmla="*/ 189533 w 374466"/>
                    <a:gd name="connsiteY0" fmla="*/ 35513 h 49294"/>
                    <a:gd name="connsiteX1" fmla="*/ 30337 w 374466"/>
                    <a:gd name="connsiteY1" fmla="*/ 36169 h 49294"/>
                    <a:gd name="connsiteX2" fmla="*/ 0 w 374466"/>
                    <a:gd name="connsiteY2" fmla="*/ 48721 h 49294"/>
                    <a:gd name="connsiteX3" fmla="*/ 3059 w 374466"/>
                    <a:gd name="connsiteY3" fmla="*/ 45203 h 49294"/>
                    <a:gd name="connsiteX4" fmla="*/ 29456 w 374466"/>
                    <a:gd name="connsiteY4" fmla="*/ 14842 h 49294"/>
                    <a:gd name="connsiteX5" fmla="*/ 65984 w 374466"/>
                    <a:gd name="connsiteY5" fmla="*/ 0 h 49294"/>
                    <a:gd name="connsiteX6" fmla="*/ 307984 w 374466"/>
                    <a:gd name="connsiteY6" fmla="*/ 0 h 49294"/>
                    <a:gd name="connsiteX7" fmla="*/ 344512 w 374466"/>
                    <a:gd name="connsiteY7" fmla="*/ 14842 h 49294"/>
                    <a:gd name="connsiteX8" fmla="*/ 363775 w 374466"/>
                    <a:gd name="connsiteY8" fmla="*/ 36997 h 49294"/>
                    <a:gd name="connsiteX9" fmla="*/ 374466 w 374466"/>
                    <a:gd name="connsiteY9" fmla="*/ 49294 h 49294"/>
                    <a:gd name="connsiteX10" fmla="*/ 342110 w 374466"/>
                    <a:gd name="connsiteY10" fmla="*/ 36169 h 49294"/>
                    <a:gd name="connsiteX0" fmla="*/ 30337 w 374466"/>
                    <a:gd name="connsiteY0" fmla="*/ 36169 h 49294"/>
                    <a:gd name="connsiteX1" fmla="*/ 0 w 374466"/>
                    <a:gd name="connsiteY1" fmla="*/ 48721 h 49294"/>
                    <a:gd name="connsiteX2" fmla="*/ 3059 w 374466"/>
                    <a:gd name="connsiteY2" fmla="*/ 45203 h 49294"/>
                    <a:gd name="connsiteX3" fmla="*/ 29456 w 374466"/>
                    <a:gd name="connsiteY3" fmla="*/ 14842 h 49294"/>
                    <a:gd name="connsiteX4" fmla="*/ 65984 w 374466"/>
                    <a:gd name="connsiteY4" fmla="*/ 0 h 49294"/>
                    <a:gd name="connsiteX5" fmla="*/ 307984 w 374466"/>
                    <a:gd name="connsiteY5" fmla="*/ 0 h 49294"/>
                    <a:gd name="connsiteX6" fmla="*/ 344512 w 374466"/>
                    <a:gd name="connsiteY6" fmla="*/ 14842 h 49294"/>
                    <a:gd name="connsiteX7" fmla="*/ 363775 w 374466"/>
                    <a:gd name="connsiteY7" fmla="*/ 36997 h 49294"/>
                    <a:gd name="connsiteX8" fmla="*/ 374466 w 374466"/>
                    <a:gd name="connsiteY8" fmla="*/ 49294 h 49294"/>
                    <a:gd name="connsiteX9" fmla="*/ 342110 w 374466"/>
                    <a:gd name="connsiteY9" fmla="*/ 36169 h 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466" h="49294">
                      <a:moveTo>
                        <a:pt x="30337" y="36169"/>
                      </a:moveTo>
                      <a:lnTo>
                        <a:pt x="0" y="48721"/>
                      </a:lnTo>
                      <a:lnTo>
                        <a:pt x="3059" y="45203"/>
                      </a:lnTo>
                      <a:lnTo>
                        <a:pt x="29456" y="14842"/>
                      </a:lnTo>
                      <a:cubicBezTo>
                        <a:pt x="38588" y="5708"/>
                        <a:pt x="50764" y="0"/>
                        <a:pt x="65984" y="0"/>
                      </a:cubicBezTo>
                      <a:lnTo>
                        <a:pt x="307984" y="0"/>
                      </a:lnTo>
                      <a:cubicBezTo>
                        <a:pt x="323204" y="0"/>
                        <a:pt x="335380" y="5708"/>
                        <a:pt x="344512" y="14842"/>
                      </a:cubicBezTo>
                      <a:lnTo>
                        <a:pt x="363775" y="36997"/>
                      </a:lnTo>
                      <a:lnTo>
                        <a:pt x="374466" y="49294"/>
                      </a:lnTo>
                      <a:lnTo>
                        <a:pt x="342110" y="36169"/>
                      </a:lnTo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92" name="Freeform 5">
                  <a:extLst>
                    <a:ext uri="{FF2B5EF4-FFF2-40B4-BE49-F238E27FC236}">
                      <a16:creationId xmlns:a16="http://schemas.microsoft.com/office/drawing/2014/main" id="{7CB81CD3-DCA7-4326-B6B8-A28CA8521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750" y="2229505"/>
                  <a:ext cx="419752" cy="322508"/>
                </a:xfrm>
                <a:custGeom>
                  <a:avLst/>
                  <a:gdLst>
                    <a:gd name="T0" fmla="*/ 240 w 276"/>
                    <a:gd name="T1" fmla="*/ 368 h 368"/>
                    <a:gd name="T2" fmla="*/ 35 w 276"/>
                    <a:gd name="T3" fmla="*/ 368 h 368"/>
                    <a:gd name="T4" fmla="*/ 0 w 276"/>
                    <a:gd name="T5" fmla="*/ 333 h 368"/>
                    <a:gd name="T6" fmla="*/ 0 w 276"/>
                    <a:gd name="T7" fmla="*/ 35 h 368"/>
                    <a:gd name="T8" fmla="*/ 35 w 276"/>
                    <a:gd name="T9" fmla="*/ 0 h 368"/>
                    <a:gd name="T10" fmla="*/ 240 w 276"/>
                    <a:gd name="T11" fmla="*/ 0 h 368"/>
                    <a:gd name="T12" fmla="*/ 276 w 276"/>
                    <a:gd name="T13" fmla="*/ 35 h 368"/>
                    <a:gd name="T14" fmla="*/ 276 w 276"/>
                    <a:gd name="T15" fmla="*/ 333 h 368"/>
                    <a:gd name="T16" fmla="*/ 240 w 276"/>
                    <a:gd name="T1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6" h="368">
                      <a:moveTo>
                        <a:pt x="240" y="368"/>
                      </a:moveTo>
                      <a:cubicBezTo>
                        <a:pt x="35" y="368"/>
                        <a:pt x="35" y="368"/>
                        <a:pt x="35" y="368"/>
                      </a:cubicBezTo>
                      <a:cubicBezTo>
                        <a:pt x="15" y="368"/>
                        <a:pt x="0" y="352"/>
                        <a:pt x="0" y="3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16"/>
                        <a:pt x="15" y="0"/>
                        <a:pt x="35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60" y="0"/>
                        <a:pt x="276" y="16"/>
                        <a:pt x="276" y="35"/>
                      </a:cubicBezTo>
                      <a:cubicBezTo>
                        <a:pt x="276" y="333"/>
                        <a:pt x="276" y="333"/>
                        <a:pt x="276" y="333"/>
                      </a:cubicBezTo>
                      <a:cubicBezTo>
                        <a:pt x="276" y="352"/>
                        <a:pt x="260" y="368"/>
                        <a:pt x="240" y="368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789FAC39-0BBB-4426-B554-86F7F9068B60}"/>
                  </a:ext>
                </a:extLst>
              </p:cNvPr>
              <p:cNvSpPr txBox="1"/>
              <p:nvPr/>
            </p:nvSpPr>
            <p:spPr>
              <a:xfrm>
                <a:off x="865332" y="3187354"/>
                <a:ext cx="175168" cy="8310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VM</a:t>
                </a: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E5D78200-2791-45C8-9B64-871A0DAA5221}"/>
                </a:ext>
              </a:extLst>
            </p:cNvPr>
            <p:cNvGrpSpPr/>
            <p:nvPr/>
          </p:nvGrpSpPr>
          <p:grpSpPr>
            <a:xfrm>
              <a:off x="4635972" y="3435471"/>
              <a:ext cx="221945" cy="189651"/>
              <a:chOff x="844325" y="3117412"/>
              <a:chExt cx="221945" cy="189651"/>
            </a:xfrm>
          </p:grpSpPr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83B1C840-90E2-437A-A42F-FAE8862119DE}"/>
                  </a:ext>
                </a:extLst>
              </p:cNvPr>
              <p:cNvGrpSpPr/>
              <p:nvPr/>
            </p:nvGrpSpPr>
            <p:grpSpPr>
              <a:xfrm>
                <a:off x="844325" y="3117412"/>
                <a:ext cx="221945" cy="189651"/>
                <a:chOff x="298750" y="2193337"/>
                <a:chExt cx="419752" cy="358676"/>
              </a:xfrm>
              <a:solidFill>
                <a:srgbClr val="005073"/>
              </a:solidFill>
            </p:grpSpPr>
            <p:sp>
              <p:nvSpPr>
                <p:cNvPr id="387" name="Freeform 2763">
                  <a:extLst>
                    <a:ext uri="{FF2B5EF4-FFF2-40B4-BE49-F238E27FC236}">
                      <a16:creationId xmlns:a16="http://schemas.microsoft.com/office/drawing/2014/main" id="{17248274-0236-46D3-ACCF-CC7CF0DE0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42" y="2193337"/>
                  <a:ext cx="374466" cy="49294"/>
                </a:xfrm>
                <a:custGeom>
                  <a:avLst/>
                  <a:gdLst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30337 w 374466"/>
                    <a:gd name="connsiteY6" fmla="*/ 36169 h 49294"/>
                    <a:gd name="connsiteX7" fmla="*/ 0 w 374466"/>
                    <a:gd name="connsiteY7" fmla="*/ 48721 h 49294"/>
                    <a:gd name="connsiteX8" fmla="*/ 3059 w 374466"/>
                    <a:gd name="connsiteY8" fmla="*/ 45203 h 49294"/>
                    <a:gd name="connsiteX9" fmla="*/ 29456 w 374466"/>
                    <a:gd name="connsiteY9" fmla="*/ 14842 h 49294"/>
                    <a:gd name="connsiteX10" fmla="*/ 65984 w 374466"/>
                    <a:gd name="connsiteY10" fmla="*/ 0 h 49294"/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189533 w 374466"/>
                    <a:gd name="connsiteY6" fmla="*/ 35513 h 49294"/>
                    <a:gd name="connsiteX7" fmla="*/ 30337 w 374466"/>
                    <a:gd name="connsiteY7" fmla="*/ 36169 h 49294"/>
                    <a:gd name="connsiteX8" fmla="*/ 0 w 374466"/>
                    <a:gd name="connsiteY8" fmla="*/ 48721 h 49294"/>
                    <a:gd name="connsiteX9" fmla="*/ 3059 w 374466"/>
                    <a:gd name="connsiteY9" fmla="*/ 45203 h 49294"/>
                    <a:gd name="connsiteX10" fmla="*/ 29456 w 374466"/>
                    <a:gd name="connsiteY10" fmla="*/ 14842 h 49294"/>
                    <a:gd name="connsiteX11" fmla="*/ 65984 w 374466"/>
                    <a:gd name="connsiteY11" fmla="*/ 0 h 49294"/>
                    <a:gd name="connsiteX0" fmla="*/ 189533 w 374466"/>
                    <a:gd name="connsiteY0" fmla="*/ 35513 h 126953"/>
                    <a:gd name="connsiteX1" fmla="*/ 30337 w 374466"/>
                    <a:gd name="connsiteY1" fmla="*/ 36169 h 126953"/>
                    <a:gd name="connsiteX2" fmla="*/ 0 w 374466"/>
                    <a:gd name="connsiteY2" fmla="*/ 48721 h 126953"/>
                    <a:gd name="connsiteX3" fmla="*/ 3059 w 374466"/>
                    <a:gd name="connsiteY3" fmla="*/ 45203 h 126953"/>
                    <a:gd name="connsiteX4" fmla="*/ 29456 w 374466"/>
                    <a:gd name="connsiteY4" fmla="*/ 14842 h 126953"/>
                    <a:gd name="connsiteX5" fmla="*/ 65984 w 374466"/>
                    <a:gd name="connsiteY5" fmla="*/ 0 h 126953"/>
                    <a:gd name="connsiteX6" fmla="*/ 307984 w 374466"/>
                    <a:gd name="connsiteY6" fmla="*/ 0 h 126953"/>
                    <a:gd name="connsiteX7" fmla="*/ 344512 w 374466"/>
                    <a:gd name="connsiteY7" fmla="*/ 14842 h 126953"/>
                    <a:gd name="connsiteX8" fmla="*/ 363775 w 374466"/>
                    <a:gd name="connsiteY8" fmla="*/ 36997 h 126953"/>
                    <a:gd name="connsiteX9" fmla="*/ 374466 w 374466"/>
                    <a:gd name="connsiteY9" fmla="*/ 49294 h 126953"/>
                    <a:gd name="connsiteX10" fmla="*/ 342110 w 374466"/>
                    <a:gd name="connsiteY10" fmla="*/ 36169 h 126953"/>
                    <a:gd name="connsiteX11" fmla="*/ 280973 w 374466"/>
                    <a:gd name="connsiteY11" fmla="*/ 126953 h 126953"/>
                    <a:gd name="connsiteX0" fmla="*/ 189533 w 374466"/>
                    <a:gd name="connsiteY0" fmla="*/ 35513 h 49294"/>
                    <a:gd name="connsiteX1" fmla="*/ 30337 w 374466"/>
                    <a:gd name="connsiteY1" fmla="*/ 36169 h 49294"/>
                    <a:gd name="connsiteX2" fmla="*/ 0 w 374466"/>
                    <a:gd name="connsiteY2" fmla="*/ 48721 h 49294"/>
                    <a:gd name="connsiteX3" fmla="*/ 3059 w 374466"/>
                    <a:gd name="connsiteY3" fmla="*/ 45203 h 49294"/>
                    <a:gd name="connsiteX4" fmla="*/ 29456 w 374466"/>
                    <a:gd name="connsiteY4" fmla="*/ 14842 h 49294"/>
                    <a:gd name="connsiteX5" fmla="*/ 65984 w 374466"/>
                    <a:gd name="connsiteY5" fmla="*/ 0 h 49294"/>
                    <a:gd name="connsiteX6" fmla="*/ 307984 w 374466"/>
                    <a:gd name="connsiteY6" fmla="*/ 0 h 49294"/>
                    <a:gd name="connsiteX7" fmla="*/ 344512 w 374466"/>
                    <a:gd name="connsiteY7" fmla="*/ 14842 h 49294"/>
                    <a:gd name="connsiteX8" fmla="*/ 363775 w 374466"/>
                    <a:gd name="connsiteY8" fmla="*/ 36997 h 49294"/>
                    <a:gd name="connsiteX9" fmla="*/ 374466 w 374466"/>
                    <a:gd name="connsiteY9" fmla="*/ 49294 h 49294"/>
                    <a:gd name="connsiteX10" fmla="*/ 342110 w 374466"/>
                    <a:gd name="connsiteY10" fmla="*/ 36169 h 49294"/>
                    <a:gd name="connsiteX0" fmla="*/ 30337 w 374466"/>
                    <a:gd name="connsiteY0" fmla="*/ 36169 h 49294"/>
                    <a:gd name="connsiteX1" fmla="*/ 0 w 374466"/>
                    <a:gd name="connsiteY1" fmla="*/ 48721 h 49294"/>
                    <a:gd name="connsiteX2" fmla="*/ 3059 w 374466"/>
                    <a:gd name="connsiteY2" fmla="*/ 45203 h 49294"/>
                    <a:gd name="connsiteX3" fmla="*/ 29456 w 374466"/>
                    <a:gd name="connsiteY3" fmla="*/ 14842 h 49294"/>
                    <a:gd name="connsiteX4" fmla="*/ 65984 w 374466"/>
                    <a:gd name="connsiteY4" fmla="*/ 0 h 49294"/>
                    <a:gd name="connsiteX5" fmla="*/ 307984 w 374466"/>
                    <a:gd name="connsiteY5" fmla="*/ 0 h 49294"/>
                    <a:gd name="connsiteX6" fmla="*/ 344512 w 374466"/>
                    <a:gd name="connsiteY6" fmla="*/ 14842 h 49294"/>
                    <a:gd name="connsiteX7" fmla="*/ 363775 w 374466"/>
                    <a:gd name="connsiteY7" fmla="*/ 36997 h 49294"/>
                    <a:gd name="connsiteX8" fmla="*/ 374466 w 374466"/>
                    <a:gd name="connsiteY8" fmla="*/ 49294 h 49294"/>
                    <a:gd name="connsiteX9" fmla="*/ 342110 w 374466"/>
                    <a:gd name="connsiteY9" fmla="*/ 36169 h 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466" h="49294">
                      <a:moveTo>
                        <a:pt x="30337" y="36169"/>
                      </a:moveTo>
                      <a:lnTo>
                        <a:pt x="0" y="48721"/>
                      </a:lnTo>
                      <a:lnTo>
                        <a:pt x="3059" y="45203"/>
                      </a:lnTo>
                      <a:lnTo>
                        <a:pt x="29456" y="14842"/>
                      </a:lnTo>
                      <a:cubicBezTo>
                        <a:pt x="38588" y="5708"/>
                        <a:pt x="50764" y="0"/>
                        <a:pt x="65984" y="0"/>
                      </a:cubicBezTo>
                      <a:lnTo>
                        <a:pt x="307984" y="0"/>
                      </a:lnTo>
                      <a:cubicBezTo>
                        <a:pt x="323204" y="0"/>
                        <a:pt x="335380" y="5708"/>
                        <a:pt x="344512" y="14842"/>
                      </a:cubicBezTo>
                      <a:lnTo>
                        <a:pt x="363775" y="36997"/>
                      </a:lnTo>
                      <a:lnTo>
                        <a:pt x="374466" y="49294"/>
                      </a:lnTo>
                      <a:lnTo>
                        <a:pt x="342110" y="36169"/>
                      </a:lnTo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88" name="Freeform 5">
                  <a:extLst>
                    <a:ext uri="{FF2B5EF4-FFF2-40B4-BE49-F238E27FC236}">
                      <a16:creationId xmlns:a16="http://schemas.microsoft.com/office/drawing/2014/main" id="{8658EBF9-DFE6-4D65-8FE2-E88A03661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750" y="2229505"/>
                  <a:ext cx="419752" cy="322508"/>
                </a:xfrm>
                <a:custGeom>
                  <a:avLst/>
                  <a:gdLst>
                    <a:gd name="T0" fmla="*/ 240 w 276"/>
                    <a:gd name="T1" fmla="*/ 368 h 368"/>
                    <a:gd name="T2" fmla="*/ 35 w 276"/>
                    <a:gd name="T3" fmla="*/ 368 h 368"/>
                    <a:gd name="T4" fmla="*/ 0 w 276"/>
                    <a:gd name="T5" fmla="*/ 333 h 368"/>
                    <a:gd name="T6" fmla="*/ 0 w 276"/>
                    <a:gd name="T7" fmla="*/ 35 h 368"/>
                    <a:gd name="T8" fmla="*/ 35 w 276"/>
                    <a:gd name="T9" fmla="*/ 0 h 368"/>
                    <a:gd name="T10" fmla="*/ 240 w 276"/>
                    <a:gd name="T11" fmla="*/ 0 h 368"/>
                    <a:gd name="T12" fmla="*/ 276 w 276"/>
                    <a:gd name="T13" fmla="*/ 35 h 368"/>
                    <a:gd name="T14" fmla="*/ 276 w 276"/>
                    <a:gd name="T15" fmla="*/ 333 h 368"/>
                    <a:gd name="T16" fmla="*/ 240 w 276"/>
                    <a:gd name="T1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6" h="368">
                      <a:moveTo>
                        <a:pt x="240" y="368"/>
                      </a:moveTo>
                      <a:cubicBezTo>
                        <a:pt x="35" y="368"/>
                        <a:pt x="35" y="368"/>
                        <a:pt x="35" y="368"/>
                      </a:cubicBezTo>
                      <a:cubicBezTo>
                        <a:pt x="15" y="368"/>
                        <a:pt x="0" y="352"/>
                        <a:pt x="0" y="3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16"/>
                        <a:pt x="15" y="0"/>
                        <a:pt x="35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60" y="0"/>
                        <a:pt x="276" y="16"/>
                        <a:pt x="276" y="35"/>
                      </a:cubicBezTo>
                      <a:cubicBezTo>
                        <a:pt x="276" y="333"/>
                        <a:pt x="276" y="333"/>
                        <a:pt x="276" y="333"/>
                      </a:cubicBezTo>
                      <a:cubicBezTo>
                        <a:pt x="276" y="352"/>
                        <a:pt x="260" y="368"/>
                        <a:pt x="240" y="368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33103594-6C04-4E6C-A139-F915198FF7DF}"/>
                  </a:ext>
                </a:extLst>
              </p:cNvPr>
              <p:cNvSpPr txBox="1"/>
              <p:nvPr/>
            </p:nvSpPr>
            <p:spPr>
              <a:xfrm>
                <a:off x="865332" y="3187354"/>
                <a:ext cx="175168" cy="8310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VM</a:t>
                </a: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B72BACDA-EA2D-47FD-80A2-4E9BAFE0F5F0}"/>
                </a:ext>
              </a:extLst>
            </p:cNvPr>
            <p:cNvGrpSpPr/>
            <p:nvPr/>
          </p:nvGrpSpPr>
          <p:grpSpPr>
            <a:xfrm>
              <a:off x="4345063" y="2645920"/>
              <a:ext cx="1408927" cy="717307"/>
              <a:chOff x="847762" y="2104138"/>
              <a:chExt cx="1408927" cy="717307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C0D2A17C-4D4A-41B9-9977-6AF804C2227C}"/>
                  </a:ext>
                </a:extLst>
              </p:cNvPr>
              <p:cNvGrpSpPr/>
              <p:nvPr/>
            </p:nvGrpSpPr>
            <p:grpSpPr>
              <a:xfrm>
                <a:off x="854736" y="2401511"/>
                <a:ext cx="1281582" cy="419934"/>
                <a:chOff x="3568618" y="2618261"/>
                <a:chExt cx="831190" cy="315454"/>
              </a:xfrm>
            </p:grpSpPr>
            <p:grpSp>
              <p:nvGrpSpPr>
                <p:cNvPr id="316" name="Group 315">
                  <a:extLst>
                    <a:ext uri="{FF2B5EF4-FFF2-40B4-BE49-F238E27FC236}">
                      <a16:creationId xmlns:a16="http://schemas.microsoft.com/office/drawing/2014/main" id="{C0B9F720-0431-49D5-9F91-B274DE2B1AF8}"/>
                    </a:ext>
                  </a:extLst>
                </p:cNvPr>
                <p:cNvGrpSpPr/>
                <p:nvPr/>
              </p:nvGrpSpPr>
              <p:grpSpPr>
                <a:xfrm>
                  <a:off x="3647830" y="2740082"/>
                  <a:ext cx="681793" cy="54712"/>
                  <a:chOff x="5344633" y="4636977"/>
                  <a:chExt cx="5832388" cy="384770"/>
                </a:xfrm>
              </p:grpSpPr>
              <p:grpSp>
                <p:nvGrpSpPr>
                  <p:cNvPr id="357" name="Group 356">
                    <a:extLst>
                      <a:ext uri="{FF2B5EF4-FFF2-40B4-BE49-F238E27FC236}">
                        <a16:creationId xmlns:a16="http://schemas.microsoft.com/office/drawing/2014/main" id="{FD62EFE5-67DB-4574-ACCE-54BC77A6F2CE}"/>
                      </a:ext>
                    </a:extLst>
                  </p:cNvPr>
                  <p:cNvGrpSpPr/>
                  <p:nvPr/>
                </p:nvGrpSpPr>
                <p:grpSpPr>
                  <a:xfrm>
                    <a:off x="5344634" y="4636977"/>
                    <a:ext cx="5832387" cy="381431"/>
                    <a:chOff x="1856748" y="4521199"/>
                    <a:chExt cx="4949076" cy="323663"/>
                  </a:xfrm>
                </p:grpSpPr>
                <p:cxnSp>
                  <p:nvCxnSpPr>
                    <p:cNvPr id="379" name="Straight Connector 378">
                      <a:extLst>
                        <a:ext uri="{FF2B5EF4-FFF2-40B4-BE49-F238E27FC236}">
                          <a16:creationId xmlns:a16="http://schemas.microsoft.com/office/drawing/2014/main" id="{9A02B9A3-9641-40E4-8A13-77A89BC0C87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4" y="4521199"/>
                      <a:ext cx="157589" cy="323663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0" name="Straight Connector 379">
                      <a:extLst>
                        <a:ext uri="{FF2B5EF4-FFF2-40B4-BE49-F238E27FC236}">
                          <a16:creationId xmlns:a16="http://schemas.microsoft.com/office/drawing/2014/main" id="{1F799FF5-8B72-4D36-BA27-86ED818F5B1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832227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1" name="Straight Connector 380">
                      <a:extLst>
                        <a:ext uri="{FF2B5EF4-FFF2-40B4-BE49-F238E27FC236}">
                          <a16:creationId xmlns:a16="http://schemas.microsoft.com/office/drawing/2014/main" id="{A6AEB405-F3D5-41F6-85B1-EAB228B2CA3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6" y="4521200"/>
                      <a:ext cx="1147402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2" name="Straight Connector 381">
                      <a:extLst>
                        <a:ext uri="{FF2B5EF4-FFF2-40B4-BE49-F238E27FC236}">
                          <a16:creationId xmlns:a16="http://schemas.microsoft.com/office/drawing/2014/main" id="{55AA0F86-451F-40E8-90FD-63813A8D103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2137218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3" name="Straight Connector 382">
                      <a:extLst>
                        <a:ext uri="{FF2B5EF4-FFF2-40B4-BE49-F238E27FC236}">
                          <a16:creationId xmlns:a16="http://schemas.microsoft.com/office/drawing/2014/main" id="{0022FB43-7A03-46A0-B359-7373AD39575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3127033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4" name="Straight Connector 383">
                      <a:extLst>
                        <a:ext uri="{FF2B5EF4-FFF2-40B4-BE49-F238E27FC236}">
                          <a16:creationId xmlns:a16="http://schemas.microsoft.com/office/drawing/2014/main" id="{13C8E8D3-965B-4765-A3AC-4F2624FCAA2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411684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58" name="Group 357">
                    <a:extLst>
                      <a:ext uri="{FF2B5EF4-FFF2-40B4-BE49-F238E27FC236}">
                        <a16:creationId xmlns:a16="http://schemas.microsoft.com/office/drawing/2014/main" id="{B1006B16-256D-4377-9D9A-3D4DF7D21F5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344634" y="4636977"/>
                    <a:ext cx="5832387" cy="381431"/>
                    <a:chOff x="1856748" y="4521199"/>
                    <a:chExt cx="4949076" cy="323663"/>
                  </a:xfrm>
                </p:grpSpPr>
                <p:cxnSp>
                  <p:nvCxnSpPr>
                    <p:cNvPr id="373" name="Straight Connector 372">
                      <a:extLst>
                        <a:ext uri="{FF2B5EF4-FFF2-40B4-BE49-F238E27FC236}">
                          <a16:creationId xmlns:a16="http://schemas.microsoft.com/office/drawing/2014/main" id="{84F85734-87B1-4C97-B33A-E3E2FA4E6B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4" y="4521199"/>
                      <a:ext cx="157589" cy="323663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4" name="Straight Connector 373">
                      <a:extLst>
                        <a:ext uri="{FF2B5EF4-FFF2-40B4-BE49-F238E27FC236}">
                          <a16:creationId xmlns:a16="http://schemas.microsoft.com/office/drawing/2014/main" id="{00CBBCAC-AC08-466D-A4E9-A38A7C93847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832227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5" name="Straight Connector 374">
                      <a:extLst>
                        <a:ext uri="{FF2B5EF4-FFF2-40B4-BE49-F238E27FC236}">
                          <a16:creationId xmlns:a16="http://schemas.microsoft.com/office/drawing/2014/main" id="{8DD171E9-6709-4C8B-8980-B4CAD64DF7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6" y="4521200"/>
                      <a:ext cx="1147402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6" name="Straight Connector 375">
                      <a:extLst>
                        <a:ext uri="{FF2B5EF4-FFF2-40B4-BE49-F238E27FC236}">
                          <a16:creationId xmlns:a16="http://schemas.microsoft.com/office/drawing/2014/main" id="{6DB18BBA-451B-4560-8FF8-FB12D83BC9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2137218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7" name="Straight Connector 376">
                      <a:extLst>
                        <a:ext uri="{FF2B5EF4-FFF2-40B4-BE49-F238E27FC236}">
                          <a16:creationId xmlns:a16="http://schemas.microsoft.com/office/drawing/2014/main" id="{C5E9DC0D-BAC7-4819-A012-4B09D109851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3127033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8" name="Straight Connector 377">
                      <a:extLst>
                        <a:ext uri="{FF2B5EF4-FFF2-40B4-BE49-F238E27FC236}">
                          <a16:creationId xmlns:a16="http://schemas.microsoft.com/office/drawing/2014/main" id="{86F152FB-16DE-4030-BA05-50504CFB66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411684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59" name="Group 358">
                    <a:extLst>
                      <a:ext uri="{FF2B5EF4-FFF2-40B4-BE49-F238E27FC236}">
                        <a16:creationId xmlns:a16="http://schemas.microsoft.com/office/drawing/2014/main" id="{79B69367-84CF-402D-84AB-7D5F6BF599E9}"/>
                      </a:ext>
                    </a:extLst>
                  </p:cNvPr>
                  <p:cNvGrpSpPr/>
                  <p:nvPr/>
                </p:nvGrpSpPr>
                <p:grpSpPr>
                  <a:xfrm>
                    <a:off x="5344634" y="4636978"/>
                    <a:ext cx="5832387" cy="381430"/>
                    <a:chOff x="1856748" y="4521200"/>
                    <a:chExt cx="4949076" cy="323662"/>
                  </a:xfrm>
                </p:grpSpPr>
                <p:cxnSp>
                  <p:nvCxnSpPr>
                    <p:cNvPr id="367" name="Straight Connector 366">
                      <a:extLst>
                        <a:ext uri="{FF2B5EF4-FFF2-40B4-BE49-F238E27FC236}">
                          <a16:creationId xmlns:a16="http://schemas.microsoft.com/office/drawing/2014/main" id="{584C56EB-3882-4F26-B361-FD80DF873E4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846563" y="4521200"/>
                      <a:ext cx="937286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8" name="Straight Connector 367">
                      <a:extLst>
                        <a:ext uri="{FF2B5EF4-FFF2-40B4-BE49-F238E27FC236}">
                          <a16:creationId xmlns:a16="http://schemas.microsoft.com/office/drawing/2014/main" id="{07F6EAB3-A504-46DD-A2ED-585FFD1C0C1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1927101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9" name="Straight Connector 368">
                      <a:extLst>
                        <a:ext uri="{FF2B5EF4-FFF2-40B4-BE49-F238E27FC236}">
                          <a16:creationId xmlns:a16="http://schemas.microsoft.com/office/drawing/2014/main" id="{8AE03DA1-7E1D-489D-A1EE-42559C29F27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5252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0" name="Straight Connector 369">
                      <a:extLst>
                        <a:ext uri="{FF2B5EF4-FFF2-40B4-BE49-F238E27FC236}">
                          <a16:creationId xmlns:a16="http://schemas.microsoft.com/office/drawing/2014/main" id="{27BD41C7-74DE-46C1-8564-CD5698C53B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1042344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1" name="Straight Connector 370">
                      <a:extLst>
                        <a:ext uri="{FF2B5EF4-FFF2-40B4-BE49-F238E27FC236}">
                          <a16:creationId xmlns:a16="http://schemas.microsoft.com/office/drawing/2014/main" id="{61766564-2AE4-4E73-AF65-764365BC97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203215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2" name="Straight Connector 371">
                      <a:extLst>
                        <a:ext uri="{FF2B5EF4-FFF2-40B4-BE49-F238E27FC236}">
                          <a16:creationId xmlns:a16="http://schemas.microsoft.com/office/drawing/2014/main" id="{723C98D1-D9BE-419A-80BD-FD28D8065A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3021975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1EF1B77A-267B-40CE-B57B-363C8B41A390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344633" y="4640317"/>
                    <a:ext cx="5832387" cy="381430"/>
                    <a:chOff x="1856748" y="4521200"/>
                    <a:chExt cx="4949076" cy="323662"/>
                  </a:xfrm>
                </p:grpSpPr>
                <p:cxnSp>
                  <p:nvCxnSpPr>
                    <p:cNvPr id="361" name="Straight Connector 360">
                      <a:extLst>
                        <a:ext uri="{FF2B5EF4-FFF2-40B4-BE49-F238E27FC236}">
                          <a16:creationId xmlns:a16="http://schemas.microsoft.com/office/drawing/2014/main" id="{52F84387-986F-4070-A46D-8B4CF5DB868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846563" y="4521200"/>
                      <a:ext cx="937286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2" name="Straight Connector 361">
                      <a:extLst>
                        <a:ext uri="{FF2B5EF4-FFF2-40B4-BE49-F238E27FC236}">
                          <a16:creationId xmlns:a16="http://schemas.microsoft.com/office/drawing/2014/main" id="{7FC8B390-7BEB-4ECD-ADC0-29B7B959B99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1927101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3" name="Straight Connector 362">
                      <a:extLst>
                        <a:ext uri="{FF2B5EF4-FFF2-40B4-BE49-F238E27FC236}">
                          <a16:creationId xmlns:a16="http://schemas.microsoft.com/office/drawing/2014/main" id="{73ED02E0-4197-4D0C-87B8-FC61D51D89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5252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Straight Connector 363">
                      <a:extLst>
                        <a:ext uri="{FF2B5EF4-FFF2-40B4-BE49-F238E27FC236}">
                          <a16:creationId xmlns:a16="http://schemas.microsoft.com/office/drawing/2014/main" id="{C3CAF665-98CD-43C8-80AE-FEED1FAC7B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1042344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5" name="Straight Connector 364">
                      <a:extLst>
                        <a:ext uri="{FF2B5EF4-FFF2-40B4-BE49-F238E27FC236}">
                          <a16:creationId xmlns:a16="http://schemas.microsoft.com/office/drawing/2014/main" id="{9ACAE9B0-33CD-4657-B4B8-16C16A76D84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203215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6" name="Straight Connector 365">
                      <a:extLst>
                        <a:ext uri="{FF2B5EF4-FFF2-40B4-BE49-F238E27FC236}">
                          <a16:creationId xmlns:a16="http://schemas.microsoft.com/office/drawing/2014/main" id="{FD0859FC-7BB8-4518-8294-9F864999F3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3021975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</p:grpSp>
            <p:sp>
              <p:nvSpPr>
                <p:cNvPr id="317" name="Freeform 32">
                  <a:extLst>
                    <a:ext uri="{FF2B5EF4-FFF2-40B4-BE49-F238E27FC236}">
                      <a16:creationId xmlns:a16="http://schemas.microsoft.com/office/drawing/2014/main" id="{92111754-E669-4C84-A5EE-2813155834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35215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43324413-0B90-4E60-9B63-46CF6E43C023}"/>
                    </a:ext>
                  </a:extLst>
                </p:cNvPr>
                <p:cNvGrpSpPr/>
                <p:nvPr/>
              </p:nvGrpSpPr>
              <p:grpSpPr>
                <a:xfrm>
                  <a:off x="3735875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355" name="Freeform 33">
                    <a:extLst>
                      <a:ext uri="{FF2B5EF4-FFF2-40B4-BE49-F238E27FC236}">
                        <a16:creationId xmlns:a16="http://schemas.microsoft.com/office/drawing/2014/main" id="{E5591311-DDDE-485F-9892-1FFA010675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356" name="Freeform 33">
                    <a:extLst>
                      <a:ext uri="{FF2B5EF4-FFF2-40B4-BE49-F238E27FC236}">
                        <a16:creationId xmlns:a16="http://schemas.microsoft.com/office/drawing/2014/main" id="{10FA675A-7B68-48B5-AFE8-34ECF9343EE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9E19F9A4-2FF5-4E4A-B42E-3C11C6FB9366}"/>
                    </a:ext>
                  </a:extLst>
                </p:cNvPr>
                <p:cNvCxnSpPr/>
                <p:nvPr/>
              </p:nvCxnSpPr>
              <p:spPr>
                <a:xfrm flipH="1" flipV="1">
                  <a:off x="3790081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F1D4954D-A2D8-4EE2-AB26-47731932F466}"/>
                    </a:ext>
                  </a:extLst>
                </p:cNvPr>
                <p:cNvCxnSpPr/>
                <p:nvPr/>
              </p:nvCxnSpPr>
              <p:spPr>
                <a:xfrm flipH="1" flipV="1">
                  <a:off x="3755734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321" name="Freeform 32">
                  <a:extLst>
                    <a:ext uri="{FF2B5EF4-FFF2-40B4-BE49-F238E27FC236}">
                      <a16:creationId xmlns:a16="http://schemas.microsoft.com/office/drawing/2014/main" id="{5BEE50B3-1C23-4609-A47C-E6A496511D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76371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C3482CDE-D321-426B-A953-9C88C6630F18}"/>
                    </a:ext>
                  </a:extLst>
                </p:cNvPr>
                <p:cNvGrpSpPr/>
                <p:nvPr/>
              </p:nvGrpSpPr>
              <p:grpSpPr>
                <a:xfrm>
                  <a:off x="3877031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353" name="Freeform 33">
                    <a:extLst>
                      <a:ext uri="{FF2B5EF4-FFF2-40B4-BE49-F238E27FC236}">
                        <a16:creationId xmlns:a16="http://schemas.microsoft.com/office/drawing/2014/main" id="{7AED7F81-406F-479F-B62A-8D7DE91C6B7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354" name="Freeform 33">
                    <a:extLst>
                      <a:ext uri="{FF2B5EF4-FFF2-40B4-BE49-F238E27FC236}">
                        <a16:creationId xmlns:a16="http://schemas.microsoft.com/office/drawing/2014/main" id="{90BF0A2A-0F85-4957-8AD7-2C19E9A441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F3362510-EF02-4337-9F79-42585267D1E6}"/>
                    </a:ext>
                  </a:extLst>
                </p:cNvPr>
                <p:cNvCxnSpPr/>
                <p:nvPr/>
              </p:nvCxnSpPr>
              <p:spPr>
                <a:xfrm flipH="1" flipV="1">
                  <a:off x="3931237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A285F61C-141B-4BAD-8589-8E8A4E74DEE8}"/>
                    </a:ext>
                  </a:extLst>
                </p:cNvPr>
                <p:cNvCxnSpPr/>
                <p:nvPr/>
              </p:nvCxnSpPr>
              <p:spPr>
                <a:xfrm flipH="1" flipV="1">
                  <a:off x="3896890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325" name="Freeform 32">
                  <a:extLst>
                    <a:ext uri="{FF2B5EF4-FFF2-40B4-BE49-F238E27FC236}">
                      <a16:creationId xmlns:a16="http://schemas.microsoft.com/office/drawing/2014/main" id="{209A843A-E941-4E9E-ADA2-9555EF85140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17524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id="{152CAD26-AB9D-445F-B23A-49C04B9AA624}"/>
                    </a:ext>
                  </a:extLst>
                </p:cNvPr>
                <p:cNvGrpSpPr/>
                <p:nvPr/>
              </p:nvGrpSpPr>
              <p:grpSpPr>
                <a:xfrm>
                  <a:off x="4018184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351" name="Freeform 33">
                    <a:extLst>
                      <a:ext uri="{FF2B5EF4-FFF2-40B4-BE49-F238E27FC236}">
                        <a16:creationId xmlns:a16="http://schemas.microsoft.com/office/drawing/2014/main" id="{915D711A-DD06-4D6F-B989-9F812E9AC4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352" name="Freeform 33">
                    <a:extLst>
                      <a:ext uri="{FF2B5EF4-FFF2-40B4-BE49-F238E27FC236}">
                        <a16:creationId xmlns:a16="http://schemas.microsoft.com/office/drawing/2014/main" id="{889075CB-6179-481E-906A-CB3D3CC0ACB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AE943352-4378-48D1-ABEC-B1D72E9462E0}"/>
                    </a:ext>
                  </a:extLst>
                </p:cNvPr>
                <p:cNvCxnSpPr/>
                <p:nvPr/>
              </p:nvCxnSpPr>
              <p:spPr>
                <a:xfrm flipH="1" flipV="1">
                  <a:off x="4072390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5FCFBB9A-DD75-45D7-9FCD-031A8590054C}"/>
                    </a:ext>
                  </a:extLst>
                </p:cNvPr>
                <p:cNvCxnSpPr/>
                <p:nvPr/>
              </p:nvCxnSpPr>
              <p:spPr>
                <a:xfrm flipH="1" flipV="1">
                  <a:off x="4038043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329" name="Freeform 32">
                  <a:extLst>
                    <a:ext uri="{FF2B5EF4-FFF2-40B4-BE49-F238E27FC236}">
                      <a16:creationId xmlns:a16="http://schemas.microsoft.com/office/drawing/2014/main" id="{9C76EC38-5E70-44B4-9DF1-638040BA900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58678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4C16B41B-B091-4494-B8CC-506262BEA1A9}"/>
                    </a:ext>
                  </a:extLst>
                </p:cNvPr>
                <p:cNvGrpSpPr/>
                <p:nvPr/>
              </p:nvGrpSpPr>
              <p:grpSpPr>
                <a:xfrm>
                  <a:off x="4159338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349" name="Freeform 33">
                    <a:extLst>
                      <a:ext uri="{FF2B5EF4-FFF2-40B4-BE49-F238E27FC236}">
                        <a16:creationId xmlns:a16="http://schemas.microsoft.com/office/drawing/2014/main" id="{3E025DCB-AD46-4582-9C8B-2CED89305B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350" name="Freeform 33">
                    <a:extLst>
                      <a:ext uri="{FF2B5EF4-FFF2-40B4-BE49-F238E27FC236}">
                        <a16:creationId xmlns:a16="http://schemas.microsoft.com/office/drawing/2014/main" id="{3E4EEDEC-124F-47E6-B4C5-F24D166A952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D70D956D-8936-4F52-9586-D1B456507F31}"/>
                    </a:ext>
                  </a:extLst>
                </p:cNvPr>
                <p:cNvCxnSpPr/>
                <p:nvPr/>
              </p:nvCxnSpPr>
              <p:spPr>
                <a:xfrm flipH="1" flipV="1">
                  <a:off x="4213544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58B8ECAB-DC26-4182-834F-525631288899}"/>
                    </a:ext>
                  </a:extLst>
                </p:cNvPr>
                <p:cNvCxnSpPr/>
                <p:nvPr/>
              </p:nvCxnSpPr>
              <p:spPr>
                <a:xfrm flipH="1" flipV="1">
                  <a:off x="4179197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FC189B2E-3FCC-46DE-8B14-2D255412874C}"/>
                    </a:ext>
                  </a:extLst>
                </p:cNvPr>
                <p:cNvGrpSpPr/>
                <p:nvPr/>
              </p:nvGrpSpPr>
              <p:grpSpPr>
                <a:xfrm>
                  <a:off x="4311724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347" name="Freeform 33">
                    <a:extLst>
                      <a:ext uri="{FF2B5EF4-FFF2-40B4-BE49-F238E27FC236}">
                        <a16:creationId xmlns:a16="http://schemas.microsoft.com/office/drawing/2014/main" id="{8A49FE6E-41FA-41D5-B747-E573396985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348" name="Freeform 33">
                    <a:extLst>
                      <a:ext uri="{FF2B5EF4-FFF2-40B4-BE49-F238E27FC236}">
                        <a16:creationId xmlns:a16="http://schemas.microsoft.com/office/drawing/2014/main" id="{89D6198C-FD99-42A7-9340-5D09D9C1220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2AF826B5-6EB5-49C2-BC1E-E000F6CBF7BE}"/>
                    </a:ext>
                  </a:extLst>
                </p:cNvPr>
                <p:cNvCxnSpPr/>
                <p:nvPr/>
              </p:nvCxnSpPr>
              <p:spPr>
                <a:xfrm flipH="1" flipV="1">
                  <a:off x="4365930" y="2811505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B5D0F680-7D67-47DF-891C-81B50B55337D}"/>
                    </a:ext>
                  </a:extLst>
                </p:cNvPr>
                <p:cNvCxnSpPr/>
                <p:nvPr/>
              </p:nvCxnSpPr>
              <p:spPr>
                <a:xfrm flipH="1" flipV="1">
                  <a:off x="4331583" y="2811505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7A10D815-BFBA-4F8B-BD3F-8729933D42EF}"/>
                    </a:ext>
                  </a:extLst>
                </p:cNvPr>
                <p:cNvGrpSpPr/>
                <p:nvPr/>
              </p:nvGrpSpPr>
              <p:grpSpPr>
                <a:xfrm>
                  <a:off x="3586001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345" name="Freeform 33">
                    <a:extLst>
                      <a:ext uri="{FF2B5EF4-FFF2-40B4-BE49-F238E27FC236}">
                        <a16:creationId xmlns:a16="http://schemas.microsoft.com/office/drawing/2014/main" id="{717240F4-611F-4F77-A740-ED54EC22D9B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346" name="Freeform 33">
                    <a:extLst>
                      <a:ext uri="{FF2B5EF4-FFF2-40B4-BE49-F238E27FC236}">
                        <a16:creationId xmlns:a16="http://schemas.microsoft.com/office/drawing/2014/main" id="{BF2671DC-6305-4028-860B-2440DDFCBC7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AD0B4530-F517-48D6-B3DA-1B46F2A28DF7}"/>
                    </a:ext>
                  </a:extLst>
                </p:cNvPr>
                <p:cNvCxnSpPr/>
                <p:nvPr/>
              </p:nvCxnSpPr>
              <p:spPr>
                <a:xfrm flipH="1" flipV="1">
                  <a:off x="3640207" y="2805664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1078FF92-DF72-4545-B9F7-1108F32C8CE8}"/>
                    </a:ext>
                  </a:extLst>
                </p:cNvPr>
                <p:cNvCxnSpPr/>
                <p:nvPr/>
              </p:nvCxnSpPr>
              <p:spPr>
                <a:xfrm flipH="1" flipV="1">
                  <a:off x="3605860" y="2805664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339" name="Freeform 7">
                  <a:extLst>
                    <a:ext uri="{FF2B5EF4-FFF2-40B4-BE49-F238E27FC236}">
                      <a16:creationId xmlns:a16="http://schemas.microsoft.com/office/drawing/2014/main" id="{309235ED-7584-4418-AA03-95131C5F210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18492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340" name="Freeform 7">
                  <a:extLst>
                    <a:ext uri="{FF2B5EF4-FFF2-40B4-BE49-F238E27FC236}">
                      <a16:creationId xmlns:a16="http://schemas.microsoft.com/office/drawing/2014/main" id="{BF718E71-A438-4D24-A5AB-90B5281E88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59648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341" name="Freeform 7">
                  <a:extLst>
                    <a:ext uri="{FF2B5EF4-FFF2-40B4-BE49-F238E27FC236}">
                      <a16:creationId xmlns:a16="http://schemas.microsoft.com/office/drawing/2014/main" id="{02236D57-4196-4435-AA39-9F1A6C2DA5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00801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342" name="Freeform 7">
                  <a:extLst>
                    <a:ext uri="{FF2B5EF4-FFF2-40B4-BE49-F238E27FC236}">
                      <a16:creationId xmlns:a16="http://schemas.microsoft.com/office/drawing/2014/main" id="{08D09AFE-EA0D-4676-8DE4-4DF7E41E9D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41955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343" name="Freeform 7">
                  <a:extLst>
                    <a:ext uri="{FF2B5EF4-FFF2-40B4-BE49-F238E27FC236}">
                      <a16:creationId xmlns:a16="http://schemas.microsoft.com/office/drawing/2014/main" id="{1DCB1315-5E2F-461D-A1A6-16A1A5C97D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4341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344" name="Freeform 7">
                  <a:extLst>
                    <a:ext uri="{FF2B5EF4-FFF2-40B4-BE49-F238E27FC236}">
                      <a16:creationId xmlns:a16="http://schemas.microsoft.com/office/drawing/2014/main" id="{D71B86A6-97A2-4DBF-829B-854297DB03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68618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F24B4AF-7C7F-4B86-997A-8F89335945E0}"/>
                  </a:ext>
                </a:extLst>
              </p:cNvPr>
              <p:cNvGrpSpPr/>
              <p:nvPr/>
            </p:nvGrpSpPr>
            <p:grpSpPr>
              <a:xfrm>
                <a:off x="847762" y="2104138"/>
                <a:ext cx="1408927" cy="268467"/>
                <a:chOff x="847762" y="2104138"/>
                <a:chExt cx="1408927" cy="268467"/>
              </a:xfrm>
            </p:grpSpPr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D7805F37-740E-4A51-B658-DCE38DCA9F40}"/>
                    </a:ext>
                  </a:extLst>
                </p:cNvPr>
                <p:cNvGrpSpPr/>
                <p:nvPr/>
              </p:nvGrpSpPr>
              <p:grpSpPr>
                <a:xfrm>
                  <a:off x="847762" y="2115765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309" name="Freeform 5">
                    <a:extLst>
                      <a:ext uri="{FF2B5EF4-FFF2-40B4-BE49-F238E27FC236}">
                        <a16:creationId xmlns:a16="http://schemas.microsoft.com/office/drawing/2014/main" id="{24E6E430-B6F6-43FF-AFAF-34B978C424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310" name="Freeform 6">
                    <a:extLst>
                      <a:ext uri="{FF2B5EF4-FFF2-40B4-BE49-F238E27FC236}">
                        <a16:creationId xmlns:a16="http://schemas.microsoft.com/office/drawing/2014/main" id="{B4D54D2F-09D8-4BCD-B53D-4B77A26FA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E964E7B2-CB4D-4FB5-854F-88E715FB834C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312" name="Freeform 7">
                      <a:extLst>
                        <a:ext uri="{FF2B5EF4-FFF2-40B4-BE49-F238E27FC236}">
                          <a16:creationId xmlns:a16="http://schemas.microsoft.com/office/drawing/2014/main" id="{99E0E307-72F7-460D-9F2A-7E2B6B39AF8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13" name="Freeform 8">
                      <a:extLst>
                        <a:ext uri="{FF2B5EF4-FFF2-40B4-BE49-F238E27FC236}">
                          <a16:creationId xmlns:a16="http://schemas.microsoft.com/office/drawing/2014/main" id="{DF088ADB-4337-4793-AECF-E68F72927F9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14" name="Rectangle 9">
                      <a:extLst>
                        <a:ext uri="{FF2B5EF4-FFF2-40B4-BE49-F238E27FC236}">
                          <a16:creationId xmlns:a16="http://schemas.microsoft.com/office/drawing/2014/main" id="{FFCF5D54-9159-4F20-BB4D-5711AF26A6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15" name="Freeform 10">
                      <a:extLst>
                        <a:ext uri="{FF2B5EF4-FFF2-40B4-BE49-F238E27FC236}">
                          <a16:creationId xmlns:a16="http://schemas.microsoft.com/office/drawing/2014/main" id="{BB88201E-4613-4507-A7FB-64017132F6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71CB111E-84B0-4C58-BA04-B262CA48F52D}"/>
                    </a:ext>
                  </a:extLst>
                </p:cNvPr>
                <p:cNvGrpSpPr/>
                <p:nvPr/>
              </p:nvGrpSpPr>
              <p:grpSpPr>
                <a:xfrm>
                  <a:off x="1133356" y="2115765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302" name="Freeform 5">
                    <a:extLst>
                      <a:ext uri="{FF2B5EF4-FFF2-40B4-BE49-F238E27FC236}">
                        <a16:creationId xmlns:a16="http://schemas.microsoft.com/office/drawing/2014/main" id="{1BD840A1-B873-41B9-9A76-12C3C88BF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303" name="Freeform 6">
                    <a:extLst>
                      <a:ext uri="{FF2B5EF4-FFF2-40B4-BE49-F238E27FC236}">
                        <a16:creationId xmlns:a16="http://schemas.microsoft.com/office/drawing/2014/main" id="{698EBEB0-FFB4-4D03-97DA-4CD65F1C9B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2D11227F-E164-4B68-913F-D418B0008438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305" name="Freeform 7">
                      <a:extLst>
                        <a:ext uri="{FF2B5EF4-FFF2-40B4-BE49-F238E27FC236}">
                          <a16:creationId xmlns:a16="http://schemas.microsoft.com/office/drawing/2014/main" id="{0176D6C6-5EC0-4403-B815-F01A234F1AE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06" name="Freeform 8">
                      <a:extLst>
                        <a:ext uri="{FF2B5EF4-FFF2-40B4-BE49-F238E27FC236}">
                          <a16:creationId xmlns:a16="http://schemas.microsoft.com/office/drawing/2014/main" id="{C1DC4A11-9D79-4525-8148-EBFACD00F9B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07" name="Rectangle 9">
                      <a:extLst>
                        <a:ext uri="{FF2B5EF4-FFF2-40B4-BE49-F238E27FC236}">
                          <a16:creationId xmlns:a16="http://schemas.microsoft.com/office/drawing/2014/main" id="{D072B722-4CCB-42FB-8B0A-DA78FFFD39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08" name="Freeform 10">
                      <a:extLst>
                        <a:ext uri="{FF2B5EF4-FFF2-40B4-BE49-F238E27FC236}">
                          <a16:creationId xmlns:a16="http://schemas.microsoft.com/office/drawing/2014/main" id="{C82DF7F7-6249-4473-AF2C-50C5B203511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278" name="Group 277">
                  <a:extLst>
                    <a:ext uri="{FF2B5EF4-FFF2-40B4-BE49-F238E27FC236}">
                      <a16:creationId xmlns:a16="http://schemas.microsoft.com/office/drawing/2014/main" id="{BC0E23A0-62C7-4315-B331-5857FB2F855B}"/>
                    </a:ext>
                  </a:extLst>
                </p:cNvPr>
                <p:cNvGrpSpPr/>
                <p:nvPr/>
              </p:nvGrpSpPr>
              <p:grpSpPr>
                <a:xfrm>
                  <a:off x="1427684" y="2106280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295" name="Freeform 5">
                    <a:extLst>
                      <a:ext uri="{FF2B5EF4-FFF2-40B4-BE49-F238E27FC236}">
                        <a16:creationId xmlns:a16="http://schemas.microsoft.com/office/drawing/2014/main" id="{2807306A-14F5-4DE7-A750-6853F82115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96" name="Freeform 6">
                    <a:extLst>
                      <a:ext uri="{FF2B5EF4-FFF2-40B4-BE49-F238E27FC236}">
                        <a16:creationId xmlns:a16="http://schemas.microsoft.com/office/drawing/2014/main" id="{3BA5E537-E8D0-40A9-B4C1-34720D26AE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BF7D59F7-CE8D-465F-BA46-C718D78C191B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298" name="Freeform 7">
                      <a:extLst>
                        <a:ext uri="{FF2B5EF4-FFF2-40B4-BE49-F238E27FC236}">
                          <a16:creationId xmlns:a16="http://schemas.microsoft.com/office/drawing/2014/main" id="{62A3B4FB-9F94-4294-ABBA-DE4D39B74D9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99" name="Freeform 8">
                      <a:extLst>
                        <a:ext uri="{FF2B5EF4-FFF2-40B4-BE49-F238E27FC236}">
                          <a16:creationId xmlns:a16="http://schemas.microsoft.com/office/drawing/2014/main" id="{0E6B64F6-8119-4BE2-BF03-63245D4BC6E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00" name="Rectangle 9">
                      <a:extLst>
                        <a:ext uri="{FF2B5EF4-FFF2-40B4-BE49-F238E27FC236}">
                          <a16:creationId xmlns:a16="http://schemas.microsoft.com/office/drawing/2014/main" id="{FFDC4E9F-0072-4141-8B96-C4B37AB781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01" name="Freeform 10">
                      <a:extLst>
                        <a:ext uri="{FF2B5EF4-FFF2-40B4-BE49-F238E27FC236}">
                          <a16:creationId xmlns:a16="http://schemas.microsoft.com/office/drawing/2014/main" id="{834F28E3-AE2D-46CA-9364-C99C0BD75E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8D880914-6ECC-499C-9BDA-9B18D4738CF0}"/>
                    </a:ext>
                  </a:extLst>
                </p:cNvPr>
                <p:cNvGrpSpPr/>
                <p:nvPr/>
              </p:nvGrpSpPr>
              <p:grpSpPr>
                <a:xfrm>
                  <a:off x="1713278" y="2106280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288" name="Freeform 5">
                    <a:extLst>
                      <a:ext uri="{FF2B5EF4-FFF2-40B4-BE49-F238E27FC236}">
                        <a16:creationId xmlns:a16="http://schemas.microsoft.com/office/drawing/2014/main" id="{D506A7E9-664E-4817-BCB2-85BFABB1D4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9" name="Freeform 6">
                    <a:extLst>
                      <a:ext uri="{FF2B5EF4-FFF2-40B4-BE49-F238E27FC236}">
                        <a16:creationId xmlns:a16="http://schemas.microsoft.com/office/drawing/2014/main" id="{58C2A830-0F8A-4BC5-B288-DB995A7A1B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EE08CD9A-BFFE-4B91-B952-EF690A5E41B3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291" name="Freeform 7">
                      <a:extLst>
                        <a:ext uri="{FF2B5EF4-FFF2-40B4-BE49-F238E27FC236}">
                          <a16:creationId xmlns:a16="http://schemas.microsoft.com/office/drawing/2014/main" id="{8CEF863E-99CD-4C1C-9CF2-13AEE1290DA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92" name="Freeform 8">
                      <a:extLst>
                        <a:ext uri="{FF2B5EF4-FFF2-40B4-BE49-F238E27FC236}">
                          <a16:creationId xmlns:a16="http://schemas.microsoft.com/office/drawing/2014/main" id="{8E2E4B63-E349-4048-A532-5D7C46C64E5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93" name="Rectangle 9">
                      <a:extLst>
                        <a:ext uri="{FF2B5EF4-FFF2-40B4-BE49-F238E27FC236}">
                          <a16:creationId xmlns:a16="http://schemas.microsoft.com/office/drawing/2014/main" id="{1C806F27-CFE4-42CE-A1E8-30A4A6F43F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94" name="Freeform 10">
                      <a:extLst>
                        <a:ext uri="{FF2B5EF4-FFF2-40B4-BE49-F238E27FC236}">
                          <a16:creationId xmlns:a16="http://schemas.microsoft.com/office/drawing/2014/main" id="{B5735340-A1F4-427B-970E-4CCD20F5FC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E2E4C10D-0B7E-4304-B8FB-33896F3C96B9}"/>
                    </a:ext>
                  </a:extLst>
                </p:cNvPr>
                <p:cNvGrpSpPr/>
                <p:nvPr/>
              </p:nvGrpSpPr>
              <p:grpSpPr>
                <a:xfrm>
                  <a:off x="1999845" y="2104138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281" name="Freeform 5">
                    <a:extLst>
                      <a:ext uri="{FF2B5EF4-FFF2-40B4-BE49-F238E27FC236}">
                        <a16:creationId xmlns:a16="http://schemas.microsoft.com/office/drawing/2014/main" id="{1FA16CEF-63E5-46F3-88F4-CDF665B9CD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2" name="Freeform 6">
                    <a:extLst>
                      <a:ext uri="{FF2B5EF4-FFF2-40B4-BE49-F238E27FC236}">
                        <a16:creationId xmlns:a16="http://schemas.microsoft.com/office/drawing/2014/main" id="{26B98E6D-C4A6-42AE-B4C2-C236CAB120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777C495E-449D-43DB-BFFF-81EC20B634EF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284" name="Freeform 7">
                      <a:extLst>
                        <a:ext uri="{FF2B5EF4-FFF2-40B4-BE49-F238E27FC236}">
                          <a16:creationId xmlns:a16="http://schemas.microsoft.com/office/drawing/2014/main" id="{B772B702-5F4F-4172-B7E5-DE6E971EE44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85" name="Freeform 8">
                      <a:extLst>
                        <a:ext uri="{FF2B5EF4-FFF2-40B4-BE49-F238E27FC236}">
                          <a16:creationId xmlns:a16="http://schemas.microsoft.com/office/drawing/2014/main" id="{4EF70626-AC55-49D7-A5F4-E0EE6742911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86" name="Rectangle 9">
                      <a:extLst>
                        <a:ext uri="{FF2B5EF4-FFF2-40B4-BE49-F238E27FC236}">
                          <a16:creationId xmlns:a16="http://schemas.microsoft.com/office/drawing/2014/main" id="{F108F15D-EA9E-4BCA-9FB7-56B4375DCC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287" name="Freeform 10">
                      <a:extLst>
                        <a:ext uri="{FF2B5EF4-FFF2-40B4-BE49-F238E27FC236}">
                          <a16:creationId xmlns:a16="http://schemas.microsoft.com/office/drawing/2014/main" id="{AC1E5F82-9736-4A60-9DBD-5505FD11D1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8FA1ADB-EA07-468B-8CF5-F7EB00DAA03B}"/>
              </a:ext>
            </a:extLst>
          </p:cNvPr>
          <p:cNvGrpSpPr/>
          <p:nvPr/>
        </p:nvGrpSpPr>
        <p:grpSpPr>
          <a:xfrm>
            <a:off x="5137502" y="1312077"/>
            <a:ext cx="949131" cy="583546"/>
            <a:chOff x="4262154" y="2645920"/>
            <a:chExt cx="1491836" cy="100922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3010B9C-5C01-4BCA-81DD-74A8C62721D7}"/>
                </a:ext>
              </a:extLst>
            </p:cNvPr>
            <p:cNvSpPr/>
            <p:nvPr/>
          </p:nvSpPr>
          <p:spPr bwMode="auto">
            <a:xfrm>
              <a:off x="4262154" y="3473858"/>
              <a:ext cx="1487667" cy="181286"/>
            </a:xfrm>
            <a:prstGeom prst="ellipse">
              <a:avLst/>
            </a:prstGeom>
            <a:solidFill>
              <a:srgbClr val="005073">
                <a:alpha val="30000"/>
              </a:srgbClr>
            </a:solidFill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2F5B437-776B-4636-AE5B-19B61150C860}"/>
                </a:ext>
              </a:extLst>
            </p:cNvPr>
            <p:cNvGrpSpPr/>
            <p:nvPr/>
          </p:nvGrpSpPr>
          <p:grpSpPr>
            <a:xfrm>
              <a:off x="5189815" y="3435471"/>
              <a:ext cx="221945" cy="189651"/>
              <a:chOff x="844325" y="3117412"/>
              <a:chExt cx="221945" cy="189651"/>
            </a:xfrm>
          </p:grpSpPr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9B87EDA2-DFCA-41F6-8ED4-E24C4E810EA1}"/>
                  </a:ext>
                </a:extLst>
              </p:cNvPr>
              <p:cNvGrpSpPr/>
              <p:nvPr/>
            </p:nvGrpSpPr>
            <p:grpSpPr>
              <a:xfrm>
                <a:off x="844325" y="3117412"/>
                <a:ext cx="221945" cy="189651"/>
                <a:chOff x="298750" y="2193337"/>
                <a:chExt cx="419752" cy="358676"/>
              </a:xfrm>
              <a:solidFill>
                <a:srgbClr val="005073"/>
              </a:solidFill>
            </p:grpSpPr>
            <p:sp>
              <p:nvSpPr>
                <p:cNvPr id="266" name="Freeform 2748">
                  <a:extLst>
                    <a:ext uri="{FF2B5EF4-FFF2-40B4-BE49-F238E27FC236}">
                      <a16:creationId xmlns:a16="http://schemas.microsoft.com/office/drawing/2014/main" id="{907058B1-4C4D-48A2-B9E8-5E739CDA0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42" y="2193337"/>
                  <a:ext cx="374466" cy="49294"/>
                </a:xfrm>
                <a:custGeom>
                  <a:avLst/>
                  <a:gdLst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30337 w 374466"/>
                    <a:gd name="connsiteY6" fmla="*/ 36169 h 49294"/>
                    <a:gd name="connsiteX7" fmla="*/ 0 w 374466"/>
                    <a:gd name="connsiteY7" fmla="*/ 48721 h 49294"/>
                    <a:gd name="connsiteX8" fmla="*/ 3059 w 374466"/>
                    <a:gd name="connsiteY8" fmla="*/ 45203 h 49294"/>
                    <a:gd name="connsiteX9" fmla="*/ 29456 w 374466"/>
                    <a:gd name="connsiteY9" fmla="*/ 14842 h 49294"/>
                    <a:gd name="connsiteX10" fmla="*/ 65984 w 374466"/>
                    <a:gd name="connsiteY10" fmla="*/ 0 h 49294"/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189533 w 374466"/>
                    <a:gd name="connsiteY6" fmla="*/ 35513 h 49294"/>
                    <a:gd name="connsiteX7" fmla="*/ 30337 w 374466"/>
                    <a:gd name="connsiteY7" fmla="*/ 36169 h 49294"/>
                    <a:gd name="connsiteX8" fmla="*/ 0 w 374466"/>
                    <a:gd name="connsiteY8" fmla="*/ 48721 h 49294"/>
                    <a:gd name="connsiteX9" fmla="*/ 3059 w 374466"/>
                    <a:gd name="connsiteY9" fmla="*/ 45203 h 49294"/>
                    <a:gd name="connsiteX10" fmla="*/ 29456 w 374466"/>
                    <a:gd name="connsiteY10" fmla="*/ 14842 h 49294"/>
                    <a:gd name="connsiteX11" fmla="*/ 65984 w 374466"/>
                    <a:gd name="connsiteY11" fmla="*/ 0 h 49294"/>
                    <a:gd name="connsiteX0" fmla="*/ 189533 w 374466"/>
                    <a:gd name="connsiteY0" fmla="*/ 35513 h 126953"/>
                    <a:gd name="connsiteX1" fmla="*/ 30337 w 374466"/>
                    <a:gd name="connsiteY1" fmla="*/ 36169 h 126953"/>
                    <a:gd name="connsiteX2" fmla="*/ 0 w 374466"/>
                    <a:gd name="connsiteY2" fmla="*/ 48721 h 126953"/>
                    <a:gd name="connsiteX3" fmla="*/ 3059 w 374466"/>
                    <a:gd name="connsiteY3" fmla="*/ 45203 h 126953"/>
                    <a:gd name="connsiteX4" fmla="*/ 29456 w 374466"/>
                    <a:gd name="connsiteY4" fmla="*/ 14842 h 126953"/>
                    <a:gd name="connsiteX5" fmla="*/ 65984 w 374466"/>
                    <a:gd name="connsiteY5" fmla="*/ 0 h 126953"/>
                    <a:gd name="connsiteX6" fmla="*/ 307984 w 374466"/>
                    <a:gd name="connsiteY6" fmla="*/ 0 h 126953"/>
                    <a:gd name="connsiteX7" fmla="*/ 344512 w 374466"/>
                    <a:gd name="connsiteY7" fmla="*/ 14842 h 126953"/>
                    <a:gd name="connsiteX8" fmla="*/ 363775 w 374466"/>
                    <a:gd name="connsiteY8" fmla="*/ 36997 h 126953"/>
                    <a:gd name="connsiteX9" fmla="*/ 374466 w 374466"/>
                    <a:gd name="connsiteY9" fmla="*/ 49294 h 126953"/>
                    <a:gd name="connsiteX10" fmla="*/ 342110 w 374466"/>
                    <a:gd name="connsiteY10" fmla="*/ 36169 h 126953"/>
                    <a:gd name="connsiteX11" fmla="*/ 280973 w 374466"/>
                    <a:gd name="connsiteY11" fmla="*/ 126953 h 126953"/>
                    <a:gd name="connsiteX0" fmla="*/ 189533 w 374466"/>
                    <a:gd name="connsiteY0" fmla="*/ 35513 h 49294"/>
                    <a:gd name="connsiteX1" fmla="*/ 30337 w 374466"/>
                    <a:gd name="connsiteY1" fmla="*/ 36169 h 49294"/>
                    <a:gd name="connsiteX2" fmla="*/ 0 w 374466"/>
                    <a:gd name="connsiteY2" fmla="*/ 48721 h 49294"/>
                    <a:gd name="connsiteX3" fmla="*/ 3059 w 374466"/>
                    <a:gd name="connsiteY3" fmla="*/ 45203 h 49294"/>
                    <a:gd name="connsiteX4" fmla="*/ 29456 w 374466"/>
                    <a:gd name="connsiteY4" fmla="*/ 14842 h 49294"/>
                    <a:gd name="connsiteX5" fmla="*/ 65984 w 374466"/>
                    <a:gd name="connsiteY5" fmla="*/ 0 h 49294"/>
                    <a:gd name="connsiteX6" fmla="*/ 307984 w 374466"/>
                    <a:gd name="connsiteY6" fmla="*/ 0 h 49294"/>
                    <a:gd name="connsiteX7" fmla="*/ 344512 w 374466"/>
                    <a:gd name="connsiteY7" fmla="*/ 14842 h 49294"/>
                    <a:gd name="connsiteX8" fmla="*/ 363775 w 374466"/>
                    <a:gd name="connsiteY8" fmla="*/ 36997 h 49294"/>
                    <a:gd name="connsiteX9" fmla="*/ 374466 w 374466"/>
                    <a:gd name="connsiteY9" fmla="*/ 49294 h 49294"/>
                    <a:gd name="connsiteX10" fmla="*/ 342110 w 374466"/>
                    <a:gd name="connsiteY10" fmla="*/ 36169 h 49294"/>
                    <a:gd name="connsiteX0" fmla="*/ 30337 w 374466"/>
                    <a:gd name="connsiteY0" fmla="*/ 36169 h 49294"/>
                    <a:gd name="connsiteX1" fmla="*/ 0 w 374466"/>
                    <a:gd name="connsiteY1" fmla="*/ 48721 h 49294"/>
                    <a:gd name="connsiteX2" fmla="*/ 3059 w 374466"/>
                    <a:gd name="connsiteY2" fmla="*/ 45203 h 49294"/>
                    <a:gd name="connsiteX3" fmla="*/ 29456 w 374466"/>
                    <a:gd name="connsiteY3" fmla="*/ 14842 h 49294"/>
                    <a:gd name="connsiteX4" fmla="*/ 65984 w 374466"/>
                    <a:gd name="connsiteY4" fmla="*/ 0 h 49294"/>
                    <a:gd name="connsiteX5" fmla="*/ 307984 w 374466"/>
                    <a:gd name="connsiteY5" fmla="*/ 0 h 49294"/>
                    <a:gd name="connsiteX6" fmla="*/ 344512 w 374466"/>
                    <a:gd name="connsiteY6" fmla="*/ 14842 h 49294"/>
                    <a:gd name="connsiteX7" fmla="*/ 363775 w 374466"/>
                    <a:gd name="connsiteY7" fmla="*/ 36997 h 49294"/>
                    <a:gd name="connsiteX8" fmla="*/ 374466 w 374466"/>
                    <a:gd name="connsiteY8" fmla="*/ 49294 h 49294"/>
                    <a:gd name="connsiteX9" fmla="*/ 342110 w 374466"/>
                    <a:gd name="connsiteY9" fmla="*/ 36169 h 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466" h="49294">
                      <a:moveTo>
                        <a:pt x="30337" y="36169"/>
                      </a:moveTo>
                      <a:lnTo>
                        <a:pt x="0" y="48721"/>
                      </a:lnTo>
                      <a:lnTo>
                        <a:pt x="3059" y="45203"/>
                      </a:lnTo>
                      <a:lnTo>
                        <a:pt x="29456" y="14842"/>
                      </a:lnTo>
                      <a:cubicBezTo>
                        <a:pt x="38588" y="5708"/>
                        <a:pt x="50764" y="0"/>
                        <a:pt x="65984" y="0"/>
                      </a:cubicBezTo>
                      <a:lnTo>
                        <a:pt x="307984" y="0"/>
                      </a:lnTo>
                      <a:cubicBezTo>
                        <a:pt x="323204" y="0"/>
                        <a:pt x="335380" y="5708"/>
                        <a:pt x="344512" y="14842"/>
                      </a:cubicBezTo>
                      <a:lnTo>
                        <a:pt x="363775" y="36997"/>
                      </a:lnTo>
                      <a:lnTo>
                        <a:pt x="374466" y="49294"/>
                      </a:lnTo>
                      <a:lnTo>
                        <a:pt x="342110" y="36169"/>
                      </a:lnTo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67" name="Freeform 5">
                  <a:extLst>
                    <a:ext uri="{FF2B5EF4-FFF2-40B4-BE49-F238E27FC236}">
                      <a16:creationId xmlns:a16="http://schemas.microsoft.com/office/drawing/2014/main" id="{13B94AF0-56FE-4702-B87B-11E3E3275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750" y="2229505"/>
                  <a:ext cx="419752" cy="322508"/>
                </a:xfrm>
                <a:custGeom>
                  <a:avLst/>
                  <a:gdLst>
                    <a:gd name="T0" fmla="*/ 240 w 276"/>
                    <a:gd name="T1" fmla="*/ 368 h 368"/>
                    <a:gd name="T2" fmla="*/ 35 w 276"/>
                    <a:gd name="T3" fmla="*/ 368 h 368"/>
                    <a:gd name="T4" fmla="*/ 0 w 276"/>
                    <a:gd name="T5" fmla="*/ 333 h 368"/>
                    <a:gd name="T6" fmla="*/ 0 w 276"/>
                    <a:gd name="T7" fmla="*/ 35 h 368"/>
                    <a:gd name="T8" fmla="*/ 35 w 276"/>
                    <a:gd name="T9" fmla="*/ 0 h 368"/>
                    <a:gd name="T10" fmla="*/ 240 w 276"/>
                    <a:gd name="T11" fmla="*/ 0 h 368"/>
                    <a:gd name="T12" fmla="*/ 276 w 276"/>
                    <a:gd name="T13" fmla="*/ 35 h 368"/>
                    <a:gd name="T14" fmla="*/ 276 w 276"/>
                    <a:gd name="T15" fmla="*/ 333 h 368"/>
                    <a:gd name="T16" fmla="*/ 240 w 276"/>
                    <a:gd name="T1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6" h="368">
                      <a:moveTo>
                        <a:pt x="240" y="368"/>
                      </a:moveTo>
                      <a:cubicBezTo>
                        <a:pt x="35" y="368"/>
                        <a:pt x="35" y="368"/>
                        <a:pt x="35" y="368"/>
                      </a:cubicBezTo>
                      <a:cubicBezTo>
                        <a:pt x="15" y="368"/>
                        <a:pt x="0" y="352"/>
                        <a:pt x="0" y="3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16"/>
                        <a:pt x="15" y="0"/>
                        <a:pt x="35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60" y="0"/>
                        <a:pt x="276" y="16"/>
                        <a:pt x="276" y="35"/>
                      </a:cubicBezTo>
                      <a:cubicBezTo>
                        <a:pt x="276" y="333"/>
                        <a:pt x="276" y="333"/>
                        <a:pt x="276" y="333"/>
                      </a:cubicBezTo>
                      <a:cubicBezTo>
                        <a:pt x="276" y="352"/>
                        <a:pt x="260" y="368"/>
                        <a:pt x="240" y="368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F8CD7813-A1B9-443B-84C9-69FC18428E0D}"/>
                  </a:ext>
                </a:extLst>
              </p:cNvPr>
              <p:cNvSpPr txBox="1"/>
              <p:nvPr/>
            </p:nvSpPr>
            <p:spPr>
              <a:xfrm>
                <a:off x="865332" y="3187354"/>
                <a:ext cx="175168" cy="8310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VM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FCD440-9726-4F86-869C-5219AE3F5F0D}"/>
                </a:ext>
              </a:extLst>
            </p:cNvPr>
            <p:cNvGrpSpPr/>
            <p:nvPr/>
          </p:nvGrpSpPr>
          <p:grpSpPr>
            <a:xfrm>
              <a:off x="4912893" y="3435471"/>
              <a:ext cx="221945" cy="189651"/>
              <a:chOff x="844325" y="3117412"/>
              <a:chExt cx="221945" cy="189651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1C5302B4-5FC2-447B-ADBD-D8891B8635C7}"/>
                  </a:ext>
                </a:extLst>
              </p:cNvPr>
              <p:cNvGrpSpPr/>
              <p:nvPr/>
            </p:nvGrpSpPr>
            <p:grpSpPr>
              <a:xfrm>
                <a:off x="844325" y="3117412"/>
                <a:ext cx="221945" cy="189651"/>
                <a:chOff x="298750" y="2193337"/>
                <a:chExt cx="419752" cy="358676"/>
              </a:xfrm>
              <a:solidFill>
                <a:srgbClr val="005073"/>
              </a:solidFill>
            </p:grpSpPr>
            <p:sp>
              <p:nvSpPr>
                <p:cNvPr id="242" name="Freeform 2758">
                  <a:extLst>
                    <a:ext uri="{FF2B5EF4-FFF2-40B4-BE49-F238E27FC236}">
                      <a16:creationId xmlns:a16="http://schemas.microsoft.com/office/drawing/2014/main" id="{CDC14C52-2BA6-4E51-8857-1BE23CB49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42" y="2193337"/>
                  <a:ext cx="374466" cy="49294"/>
                </a:xfrm>
                <a:custGeom>
                  <a:avLst/>
                  <a:gdLst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30337 w 374466"/>
                    <a:gd name="connsiteY6" fmla="*/ 36169 h 49294"/>
                    <a:gd name="connsiteX7" fmla="*/ 0 w 374466"/>
                    <a:gd name="connsiteY7" fmla="*/ 48721 h 49294"/>
                    <a:gd name="connsiteX8" fmla="*/ 3059 w 374466"/>
                    <a:gd name="connsiteY8" fmla="*/ 45203 h 49294"/>
                    <a:gd name="connsiteX9" fmla="*/ 29456 w 374466"/>
                    <a:gd name="connsiteY9" fmla="*/ 14842 h 49294"/>
                    <a:gd name="connsiteX10" fmla="*/ 65984 w 374466"/>
                    <a:gd name="connsiteY10" fmla="*/ 0 h 49294"/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189533 w 374466"/>
                    <a:gd name="connsiteY6" fmla="*/ 35513 h 49294"/>
                    <a:gd name="connsiteX7" fmla="*/ 30337 w 374466"/>
                    <a:gd name="connsiteY7" fmla="*/ 36169 h 49294"/>
                    <a:gd name="connsiteX8" fmla="*/ 0 w 374466"/>
                    <a:gd name="connsiteY8" fmla="*/ 48721 h 49294"/>
                    <a:gd name="connsiteX9" fmla="*/ 3059 w 374466"/>
                    <a:gd name="connsiteY9" fmla="*/ 45203 h 49294"/>
                    <a:gd name="connsiteX10" fmla="*/ 29456 w 374466"/>
                    <a:gd name="connsiteY10" fmla="*/ 14842 h 49294"/>
                    <a:gd name="connsiteX11" fmla="*/ 65984 w 374466"/>
                    <a:gd name="connsiteY11" fmla="*/ 0 h 49294"/>
                    <a:gd name="connsiteX0" fmla="*/ 189533 w 374466"/>
                    <a:gd name="connsiteY0" fmla="*/ 35513 h 126953"/>
                    <a:gd name="connsiteX1" fmla="*/ 30337 w 374466"/>
                    <a:gd name="connsiteY1" fmla="*/ 36169 h 126953"/>
                    <a:gd name="connsiteX2" fmla="*/ 0 w 374466"/>
                    <a:gd name="connsiteY2" fmla="*/ 48721 h 126953"/>
                    <a:gd name="connsiteX3" fmla="*/ 3059 w 374466"/>
                    <a:gd name="connsiteY3" fmla="*/ 45203 h 126953"/>
                    <a:gd name="connsiteX4" fmla="*/ 29456 w 374466"/>
                    <a:gd name="connsiteY4" fmla="*/ 14842 h 126953"/>
                    <a:gd name="connsiteX5" fmla="*/ 65984 w 374466"/>
                    <a:gd name="connsiteY5" fmla="*/ 0 h 126953"/>
                    <a:gd name="connsiteX6" fmla="*/ 307984 w 374466"/>
                    <a:gd name="connsiteY6" fmla="*/ 0 h 126953"/>
                    <a:gd name="connsiteX7" fmla="*/ 344512 w 374466"/>
                    <a:gd name="connsiteY7" fmla="*/ 14842 h 126953"/>
                    <a:gd name="connsiteX8" fmla="*/ 363775 w 374466"/>
                    <a:gd name="connsiteY8" fmla="*/ 36997 h 126953"/>
                    <a:gd name="connsiteX9" fmla="*/ 374466 w 374466"/>
                    <a:gd name="connsiteY9" fmla="*/ 49294 h 126953"/>
                    <a:gd name="connsiteX10" fmla="*/ 342110 w 374466"/>
                    <a:gd name="connsiteY10" fmla="*/ 36169 h 126953"/>
                    <a:gd name="connsiteX11" fmla="*/ 280973 w 374466"/>
                    <a:gd name="connsiteY11" fmla="*/ 126953 h 126953"/>
                    <a:gd name="connsiteX0" fmla="*/ 189533 w 374466"/>
                    <a:gd name="connsiteY0" fmla="*/ 35513 h 49294"/>
                    <a:gd name="connsiteX1" fmla="*/ 30337 w 374466"/>
                    <a:gd name="connsiteY1" fmla="*/ 36169 h 49294"/>
                    <a:gd name="connsiteX2" fmla="*/ 0 w 374466"/>
                    <a:gd name="connsiteY2" fmla="*/ 48721 h 49294"/>
                    <a:gd name="connsiteX3" fmla="*/ 3059 w 374466"/>
                    <a:gd name="connsiteY3" fmla="*/ 45203 h 49294"/>
                    <a:gd name="connsiteX4" fmla="*/ 29456 w 374466"/>
                    <a:gd name="connsiteY4" fmla="*/ 14842 h 49294"/>
                    <a:gd name="connsiteX5" fmla="*/ 65984 w 374466"/>
                    <a:gd name="connsiteY5" fmla="*/ 0 h 49294"/>
                    <a:gd name="connsiteX6" fmla="*/ 307984 w 374466"/>
                    <a:gd name="connsiteY6" fmla="*/ 0 h 49294"/>
                    <a:gd name="connsiteX7" fmla="*/ 344512 w 374466"/>
                    <a:gd name="connsiteY7" fmla="*/ 14842 h 49294"/>
                    <a:gd name="connsiteX8" fmla="*/ 363775 w 374466"/>
                    <a:gd name="connsiteY8" fmla="*/ 36997 h 49294"/>
                    <a:gd name="connsiteX9" fmla="*/ 374466 w 374466"/>
                    <a:gd name="connsiteY9" fmla="*/ 49294 h 49294"/>
                    <a:gd name="connsiteX10" fmla="*/ 342110 w 374466"/>
                    <a:gd name="connsiteY10" fmla="*/ 36169 h 49294"/>
                    <a:gd name="connsiteX0" fmla="*/ 30337 w 374466"/>
                    <a:gd name="connsiteY0" fmla="*/ 36169 h 49294"/>
                    <a:gd name="connsiteX1" fmla="*/ 0 w 374466"/>
                    <a:gd name="connsiteY1" fmla="*/ 48721 h 49294"/>
                    <a:gd name="connsiteX2" fmla="*/ 3059 w 374466"/>
                    <a:gd name="connsiteY2" fmla="*/ 45203 h 49294"/>
                    <a:gd name="connsiteX3" fmla="*/ 29456 w 374466"/>
                    <a:gd name="connsiteY3" fmla="*/ 14842 h 49294"/>
                    <a:gd name="connsiteX4" fmla="*/ 65984 w 374466"/>
                    <a:gd name="connsiteY4" fmla="*/ 0 h 49294"/>
                    <a:gd name="connsiteX5" fmla="*/ 307984 w 374466"/>
                    <a:gd name="connsiteY5" fmla="*/ 0 h 49294"/>
                    <a:gd name="connsiteX6" fmla="*/ 344512 w 374466"/>
                    <a:gd name="connsiteY6" fmla="*/ 14842 h 49294"/>
                    <a:gd name="connsiteX7" fmla="*/ 363775 w 374466"/>
                    <a:gd name="connsiteY7" fmla="*/ 36997 h 49294"/>
                    <a:gd name="connsiteX8" fmla="*/ 374466 w 374466"/>
                    <a:gd name="connsiteY8" fmla="*/ 49294 h 49294"/>
                    <a:gd name="connsiteX9" fmla="*/ 342110 w 374466"/>
                    <a:gd name="connsiteY9" fmla="*/ 36169 h 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466" h="49294">
                      <a:moveTo>
                        <a:pt x="30337" y="36169"/>
                      </a:moveTo>
                      <a:lnTo>
                        <a:pt x="0" y="48721"/>
                      </a:lnTo>
                      <a:lnTo>
                        <a:pt x="3059" y="45203"/>
                      </a:lnTo>
                      <a:lnTo>
                        <a:pt x="29456" y="14842"/>
                      </a:lnTo>
                      <a:cubicBezTo>
                        <a:pt x="38588" y="5708"/>
                        <a:pt x="50764" y="0"/>
                        <a:pt x="65984" y="0"/>
                      </a:cubicBezTo>
                      <a:lnTo>
                        <a:pt x="307984" y="0"/>
                      </a:lnTo>
                      <a:cubicBezTo>
                        <a:pt x="323204" y="0"/>
                        <a:pt x="335380" y="5708"/>
                        <a:pt x="344512" y="14842"/>
                      </a:cubicBezTo>
                      <a:lnTo>
                        <a:pt x="363775" y="36997"/>
                      </a:lnTo>
                      <a:lnTo>
                        <a:pt x="374466" y="49294"/>
                      </a:lnTo>
                      <a:lnTo>
                        <a:pt x="342110" y="36169"/>
                      </a:lnTo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63" name="Freeform 5">
                  <a:extLst>
                    <a:ext uri="{FF2B5EF4-FFF2-40B4-BE49-F238E27FC236}">
                      <a16:creationId xmlns:a16="http://schemas.microsoft.com/office/drawing/2014/main" id="{183AF05E-A867-4371-8685-FC7C1D0B73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750" y="2229505"/>
                  <a:ext cx="419752" cy="322508"/>
                </a:xfrm>
                <a:custGeom>
                  <a:avLst/>
                  <a:gdLst>
                    <a:gd name="T0" fmla="*/ 240 w 276"/>
                    <a:gd name="T1" fmla="*/ 368 h 368"/>
                    <a:gd name="T2" fmla="*/ 35 w 276"/>
                    <a:gd name="T3" fmla="*/ 368 h 368"/>
                    <a:gd name="T4" fmla="*/ 0 w 276"/>
                    <a:gd name="T5" fmla="*/ 333 h 368"/>
                    <a:gd name="T6" fmla="*/ 0 w 276"/>
                    <a:gd name="T7" fmla="*/ 35 h 368"/>
                    <a:gd name="T8" fmla="*/ 35 w 276"/>
                    <a:gd name="T9" fmla="*/ 0 h 368"/>
                    <a:gd name="T10" fmla="*/ 240 w 276"/>
                    <a:gd name="T11" fmla="*/ 0 h 368"/>
                    <a:gd name="T12" fmla="*/ 276 w 276"/>
                    <a:gd name="T13" fmla="*/ 35 h 368"/>
                    <a:gd name="T14" fmla="*/ 276 w 276"/>
                    <a:gd name="T15" fmla="*/ 333 h 368"/>
                    <a:gd name="T16" fmla="*/ 240 w 276"/>
                    <a:gd name="T1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6" h="368">
                      <a:moveTo>
                        <a:pt x="240" y="368"/>
                      </a:moveTo>
                      <a:cubicBezTo>
                        <a:pt x="35" y="368"/>
                        <a:pt x="35" y="368"/>
                        <a:pt x="35" y="368"/>
                      </a:cubicBezTo>
                      <a:cubicBezTo>
                        <a:pt x="15" y="368"/>
                        <a:pt x="0" y="352"/>
                        <a:pt x="0" y="3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16"/>
                        <a:pt x="15" y="0"/>
                        <a:pt x="35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60" y="0"/>
                        <a:pt x="276" y="16"/>
                        <a:pt x="276" y="35"/>
                      </a:cubicBezTo>
                      <a:cubicBezTo>
                        <a:pt x="276" y="333"/>
                        <a:pt x="276" y="333"/>
                        <a:pt x="276" y="333"/>
                      </a:cubicBezTo>
                      <a:cubicBezTo>
                        <a:pt x="276" y="352"/>
                        <a:pt x="260" y="368"/>
                        <a:pt x="240" y="368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6A9FDD81-DFAE-48D7-8F58-C9132F038970}"/>
                  </a:ext>
                </a:extLst>
              </p:cNvPr>
              <p:cNvSpPr txBox="1"/>
              <p:nvPr/>
            </p:nvSpPr>
            <p:spPr>
              <a:xfrm>
                <a:off x="865332" y="3187354"/>
                <a:ext cx="175168" cy="8310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VM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2AEFE1A-6424-46F8-9786-86A79D291019}"/>
                </a:ext>
              </a:extLst>
            </p:cNvPr>
            <p:cNvGrpSpPr/>
            <p:nvPr/>
          </p:nvGrpSpPr>
          <p:grpSpPr>
            <a:xfrm>
              <a:off x="4635972" y="3435471"/>
              <a:ext cx="221945" cy="189651"/>
              <a:chOff x="844325" y="3117412"/>
              <a:chExt cx="221945" cy="189651"/>
            </a:xfrm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A0958D5D-CE21-4EB2-BFAB-ACF4F5C42933}"/>
                  </a:ext>
                </a:extLst>
              </p:cNvPr>
              <p:cNvGrpSpPr/>
              <p:nvPr/>
            </p:nvGrpSpPr>
            <p:grpSpPr>
              <a:xfrm>
                <a:off x="844325" y="3117412"/>
                <a:ext cx="221945" cy="189651"/>
                <a:chOff x="298750" y="2193337"/>
                <a:chExt cx="419752" cy="358676"/>
              </a:xfrm>
              <a:solidFill>
                <a:srgbClr val="005073"/>
              </a:solidFill>
            </p:grpSpPr>
            <p:sp>
              <p:nvSpPr>
                <p:cNvPr id="238" name="Freeform 2763">
                  <a:extLst>
                    <a:ext uri="{FF2B5EF4-FFF2-40B4-BE49-F238E27FC236}">
                      <a16:creationId xmlns:a16="http://schemas.microsoft.com/office/drawing/2014/main" id="{49763FD8-C287-42FE-815D-3CED7FDF5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42" y="2193337"/>
                  <a:ext cx="374466" cy="49294"/>
                </a:xfrm>
                <a:custGeom>
                  <a:avLst/>
                  <a:gdLst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30337 w 374466"/>
                    <a:gd name="connsiteY6" fmla="*/ 36169 h 49294"/>
                    <a:gd name="connsiteX7" fmla="*/ 0 w 374466"/>
                    <a:gd name="connsiteY7" fmla="*/ 48721 h 49294"/>
                    <a:gd name="connsiteX8" fmla="*/ 3059 w 374466"/>
                    <a:gd name="connsiteY8" fmla="*/ 45203 h 49294"/>
                    <a:gd name="connsiteX9" fmla="*/ 29456 w 374466"/>
                    <a:gd name="connsiteY9" fmla="*/ 14842 h 49294"/>
                    <a:gd name="connsiteX10" fmla="*/ 65984 w 374466"/>
                    <a:gd name="connsiteY10" fmla="*/ 0 h 49294"/>
                    <a:gd name="connsiteX0" fmla="*/ 65984 w 374466"/>
                    <a:gd name="connsiteY0" fmla="*/ 0 h 49294"/>
                    <a:gd name="connsiteX1" fmla="*/ 307984 w 374466"/>
                    <a:gd name="connsiteY1" fmla="*/ 0 h 49294"/>
                    <a:gd name="connsiteX2" fmla="*/ 344512 w 374466"/>
                    <a:gd name="connsiteY2" fmla="*/ 14842 h 49294"/>
                    <a:gd name="connsiteX3" fmla="*/ 363775 w 374466"/>
                    <a:gd name="connsiteY3" fmla="*/ 36997 h 49294"/>
                    <a:gd name="connsiteX4" fmla="*/ 374466 w 374466"/>
                    <a:gd name="connsiteY4" fmla="*/ 49294 h 49294"/>
                    <a:gd name="connsiteX5" fmla="*/ 342110 w 374466"/>
                    <a:gd name="connsiteY5" fmla="*/ 36169 h 49294"/>
                    <a:gd name="connsiteX6" fmla="*/ 189533 w 374466"/>
                    <a:gd name="connsiteY6" fmla="*/ 35513 h 49294"/>
                    <a:gd name="connsiteX7" fmla="*/ 30337 w 374466"/>
                    <a:gd name="connsiteY7" fmla="*/ 36169 h 49294"/>
                    <a:gd name="connsiteX8" fmla="*/ 0 w 374466"/>
                    <a:gd name="connsiteY8" fmla="*/ 48721 h 49294"/>
                    <a:gd name="connsiteX9" fmla="*/ 3059 w 374466"/>
                    <a:gd name="connsiteY9" fmla="*/ 45203 h 49294"/>
                    <a:gd name="connsiteX10" fmla="*/ 29456 w 374466"/>
                    <a:gd name="connsiteY10" fmla="*/ 14842 h 49294"/>
                    <a:gd name="connsiteX11" fmla="*/ 65984 w 374466"/>
                    <a:gd name="connsiteY11" fmla="*/ 0 h 49294"/>
                    <a:gd name="connsiteX0" fmla="*/ 189533 w 374466"/>
                    <a:gd name="connsiteY0" fmla="*/ 35513 h 126953"/>
                    <a:gd name="connsiteX1" fmla="*/ 30337 w 374466"/>
                    <a:gd name="connsiteY1" fmla="*/ 36169 h 126953"/>
                    <a:gd name="connsiteX2" fmla="*/ 0 w 374466"/>
                    <a:gd name="connsiteY2" fmla="*/ 48721 h 126953"/>
                    <a:gd name="connsiteX3" fmla="*/ 3059 w 374466"/>
                    <a:gd name="connsiteY3" fmla="*/ 45203 h 126953"/>
                    <a:gd name="connsiteX4" fmla="*/ 29456 w 374466"/>
                    <a:gd name="connsiteY4" fmla="*/ 14842 h 126953"/>
                    <a:gd name="connsiteX5" fmla="*/ 65984 w 374466"/>
                    <a:gd name="connsiteY5" fmla="*/ 0 h 126953"/>
                    <a:gd name="connsiteX6" fmla="*/ 307984 w 374466"/>
                    <a:gd name="connsiteY6" fmla="*/ 0 h 126953"/>
                    <a:gd name="connsiteX7" fmla="*/ 344512 w 374466"/>
                    <a:gd name="connsiteY7" fmla="*/ 14842 h 126953"/>
                    <a:gd name="connsiteX8" fmla="*/ 363775 w 374466"/>
                    <a:gd name="connsiteY8" fmla="*/ 36997 h 126953"/>
                    <a:gd name="connsiteX9" fmla="*/ 374466 w 374466"/>
                    <a:gd name="connsiteY9" fmla="*/ 49294 h 126953"/>
                    <a:gd name="connsiteX10" fmla="*/ 342110 w 374466"/>
                    <a:gd name="connsiteY10" fmla="*/ 36169 h 126953"/>
                    <a:gd name="connsiteX11" fmla="*/ 280973 w 374466"/>
                    <a:gd name="connsiteY11" fmla="*/ 126953 h 126953"/>
                    <a:gd name="connsiteX0" fmla="*/ 189533 w 374466"/>
                    <a:gd name="connsiteY0" fmla="*/ 35513 h 49294"/>
                    <a:gd name="connsiteX1" fmla="*/ 30337 w 374466"/>
                    <a:gd name="connsiteY1" fmla="*/ 36169 h 49294"/>
                    <a:gd name="connsiteX2" fmla="*/ 0 w 374466"/>
                    <a:gd name="connsiteY2" fmla="*/ 48721 h 49294"/>
                    <a:gd name="connsiteX3" fmla="*/ 3059 w 374466"/>
                    <a:gd name="connsiteY3" fmla="*/ 45203 h 49294"/>
                    <a:gd name="connsiteX4" fmla="*/ 29456 w 374466"/>
                    <a:gd name="connsiteY4" fmla="*/ 14842 h 49294"/>
                    <a:gd name="connsiteX5" fmla="*/ 65984 w 374466"/>
                    <a:gd name="connsiteY5" fmla="*/ 0 h 49294"/>
                    <a:gd name="connsiteX6" fmla="*/ 307984 w 374466"/>
                    <a:gd name="connsiteY6" fmla="*/ 0 h 49294"/>
                    <a:gd name="connsiteX7" fmla="*/ 344512 w 374466"/>
                    <a:gd name="connsiteY7" fmla="*/ 14842 h 49294"/>
                    <a:gd name="connsiteX8" fmla="*/ 363775 w 374466"/>
                    <a:gd name="connsiteY8" fmla="*/ 36997 h 49294"/>
                    <a:gd name="connsiteX9" fmla="*/ 374466 w 374466"/>
                    <a:gd name="connsiteY9" fmla="*/ 49294 h 49294"/>
                    <a:gd name="connsiteX10" fmla="*/ 342110 w 374466"/>
                    <a:gd name="connsiteY10" fmla="*/ 36169 h 49294"/>
                    <a:gd name="connsiteX0" fmla="*/ 30337 w 374466"/>
                    <a:gd name="connsiteY0" fmla="*/ 36169 h 49294"/>
                    <a:gd name="connsiteX1" fmla="*/ 0 w 374466"/>
                    <a:gd name="connsiteY1" fmla="*/ 48721 h 49294"/>
                    <a:gd name="connsiteX2" fmla="*/ 3059 w 374466"/>
                    <a:gd name="connsiteY2" fmla="*/ 45203 h 49294"/>
                    <a:gd name="connsiteX3" fmla="*/ 29456 w 374466"/>
                    <a:gd name="connsiteY3" fmla="*/ 14842 h 49294"/>
                    <a:gd name="connsiteX4" fmla="*/ 65984 w 374466"/>
                    <a:gd name="connsiteY4" fmla="*/ 0 h 49294"/>
                    <a:gd name="connsiteX5" fmla="*/ 307984 w 374466"/>
                    <a:gd name="connsiteY5" fmla="*/ 0 h 49294"/>
                    <a:gd name="connsiteX6" fmla="*/ 344512 w 374466"/>
                    <a:gd name="connsiteY6" fmla="*/ 14842 h 49294"/>
                    <a:gd name="connsiteX7" fmla="*/ 363775 w 374466"/>
                    <a:gd name="connsiteY7" fmla="*/ 36997 h 49294"/>
                    <a:gd name="connsiteX8" fmla="*/ 374466 w 374466"/>
                    <a:gd name="connsiteY8" fmla="*/ 49294 h 49294"/>
                    <a:gd name="connsiteX9" fmla="*/ 342110 w 374466"/>
                    <a:gd name="connsiteY9" fmla="*/ 36169 h 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466" h="49294">
                      <a:moveTo>
                        <a:pt x="30337" y="36169"/>
                      </a:moveTo>
                      <a:lnTo>
                        <a:pt x="0" y="48721"/>
                      </a:lnTo>
                      <a:lnTo>
                        <a:pt x="3059" y="45203"/>
                      </a:lnTo>
                      <a:lnTo>
                        <a:pt x="29456" y="14842"/>
                      </a:lnTo>
                      <a:cubicBezTo>
                        <a:pt x="38588" y="5708"/>
                        <a:pt x="50764" y="0"/>
                        <a:pt x="65984" y="0"/>
                      </a:cubicBezTo>
                      <a:lnTo>
                        <a:pt x="307984" y="0"/>
                      </a:lnTo>
                      <a:cubicBezTo>
                        <a:pt x="323204" y="0"/>
                        <a:pt x="335380" y="5708"/>
                        <a:pt x="344512" y="14842"/>
                      </a:cubicBezTo>
                      <a:lnTo>
                        <a:pt x="363775" y="36997"/>
                      </a:lnTo>
                      <a:lnTo>
                        <a:pt x="374466" y="49294"/>
                      </a:lnTo>
                      <a:lnTo>
                        <a:pt x="342110" y="36169"/>
                      </a:lnTo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9" name="Freeform 5">
                  <a:extLst>
                    <a:ext uri="{FF2B5EF4-FFF2-40B4-BE49-F238E27FC236}">
                      <a16:creationId xmlns:a16="http://schemas.microsoft.com/office/drawing/2014/main" id="{665BA042-E4CE-4F47-B6CF-1ECF8B1E2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750" y="2229505"/>
                  <a:ext cx="419752" cy="322508"/>
                </a:xfrm>
                <a:custGeom>
                  <a:avLst/>
                  <a:gdLst>
                    <a:gd name="T0" fmla="*/ 240 w 276"/>
                    <a:gd name="T1" fmla="*/ 368 h 368"/>
                    <a:gd name="T2" fmla="*/ 35 w 276"/>
                    <a:gd name="T3" fmla="*/ 368 h 368"/>
                    <a:gd name="T4" fmla="*/ 0 w 276"/>
                    <a:gd name="T5" fmla="*/ 333 h 368"/>
                    <a:gd name="T6" fmla="*/ 0 w 276"/>
                    <a:gd name="T7" fmla="*/ 35 h 368"/>
                    <a:gd name="T8" fmla="*/ 35 w 276"/>
                    <a:gd name="T9" fmla="*/ 0 h 368"/>
                    <a:gd name="T10" fmla="*/ 240 w 276"/>
                    <a:gd name="T11" fmla="*/ 0 h 368"/>
                    <a:gd name="T12" fmla="*/ 276 w 276"/>
                    <a:gd name="T13" fmla="*/ 35 h 368"/>
                    <a:gd name="T14" fmla="*/ 276 w 276"/>
                    <a:gd name="T15" fmla="*/ 333 h 368"/>
                    <a:gd name="T16" fmla="*/ 240 w 276"/>
                    <a:gd name="T1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6" h="368">
                      <a:moveTo>
                        <a:pt x="240" y="368"/>
                      </a:moveTo>
                      <a:cubicBezTo>
                        <a:pt x="35" y="368"/>
                        <a:pt x="35" y="368"/>
                        <a:pt x="35" y="368"/>
                      </a:cubicBezTo>
                      <a:cubicBezTo>
                        <a:pt x="15" y="368"/>
                        <a:pt x="0" y="352"/>
                        <a:pt x="0" y="3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16"/>
                        <a:pt x="15" y="0"/>
                        <a:pt x="35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60" y="0"/>
                        <a:pt x="276" y="16"/>
                        <a:pt x="276" y="35"/>
                      </a:cubicBezTo>
                      <a:cubicBezTo>
                        <a:pt x="276" y="333"/>
                        <a:pt x="276" y="333"/>
                        <a:pt x="276" y="333"/>
                      </a:cubicBezTo>
                      <a:cubicBezTo>
                        <a:pt x="276" y="352"/>
                        <a:pt x="260" y="368"/>
                        <a:pt x="240" y="368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E92ACEA1-75AE-4468-9092-48FF58AF5F72}"/>
                  </a:ext>
                </a:extLst>
              </p:cNvPr>
              <p:cNvSpPr txBox="1"/>
              <p:nvPr/>
            </p:nvSpPr>
            <p:spPr>
              <a:xfrm>
                <a:off x="865332" y="3187354"/>
                <a:ext cx="175168" cy="83100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VM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B6EA16D-549A-4497-82BC-5DCEFB75FEFA}"/>
                </a:ext>
              </a:extLst>
            </p:cNvPr>
            <p:cNvGrpSpPr/>
            <p:nvPr/>
          </p:nvGrpSpPr>
          <p:grpSpPr>
            <a:xfrm>
              <a:off x="4345063" y="2645920"/>
              <a:ext cx="1408927" cy="717307"/>
              <a:chOff x="847762" y="2104138"/>
              <a:chExt cx="1408927" cy="717307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C27721F4-FC45-455A-BA71-5BC8BFC925B5}"/>
                  </a:ext>
                </a:extLst>
              </p:cNvPr>
              <p:cNvGrpSpPr/>
              <p:nvPr/>
            </p:nvGrpSpPr>
            <p:grpSpPr>
              <a:xfrm>
                <a:off x="854736" y="2401511"/>
                <a:ext cx="1281582" cy="419934"/>
                <a:chOff x="3568618" y="2618261"/>
                <a:chExt cx="831190" cy="315454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B5479FB4-2950-4EF2-B681-79BE0484C6A6}"/>
                    </a:ext>
                  </a:extLst>
                </p:cNvPr>
                <p:cNvGrpSpPr/>
                <p:nvPr/>
              </p:nvGrpSpPr>
              <p:grpSpPr>
                <a:xfrm>
                  <a:off x="3647830" y="2740082"/>
                  <a:ext cx="681793" cy="54712"/>
                  <a:chOff x="5344633" y="4636977"/>
                  <a:chExt cx="5832388" cy="384770"/>
                </a:xfrm>
              </p:grpSpPr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6230A599-B8D3-43EB-B640-BFCE5A39023F}"/>
                      </a:ext>
                    </a:extLst>
                  </p:cNvPr>
                  <p:cNvGrpSpPr/>
                  <p:nvPr/>
                </p:nvGrpSpPr>
                <p:grpSpPr>
                  <a:xfrm>
                    <a:off x="5344634" y="4636977"/>
                    <a:ext cx="5832387" cy="381431"/>
                    <a:chOff x="1856748" y="4521199"/>
                    <a:chExt cx="4949076" cy="323663"/>
                  </a:xfrm>
                </p:grpSpPr>
                <p:cxnSp>
                  <p:nvCxnSpPr>
                    <p:cNvPr id="220" name="Straight Connector 219">
                      <a:extLst>
                        <a:ext uri="{FF2B5EF4-FFF2-40B4-BE49-F238E27FC236}">
                          <a16:creationId xmlns:a16="http://schemas.microsoft.com/office/drawing/2014/main" id="{7A97C62D-CC68-4007-A782-1293E8369D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4" y="4521199"/>
                      <a:ext cx="157589" cy="323663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1" name="Straight Connector 220">
                      <a:extLst>
                        <a:ext uri="{FF2B5EF4-FFF2-40B4-BE49-F238E27FC236}">
                          <a16:creationId xmlns:a16="http://schemas.microsoft.com/office/drawing/2014/main" id="{0BB09C73-475B-4F73-AF01-DAA9A4042C1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832227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2" name="Straight Connector 221">
                      <a:extLst>
                        <a:ext uri="{FF2B5EF4-FFF2-40B4-BE49-F238E27FC236}">
                          <a16:creationId xmlns:a16="http://schemas.microsoft.com/office/drawing/2014/main" id="{1FAD3E93-76AB-47B4-A609-B4219537679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6" y="4521200"/>
                      <a:ext cx="1147402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3" name="Straight Connector 222">
                      <a:extLst>
                        <a:ext uri="{FF2B5EF4-FFF2-40B4-BE49-F238E27FC236}">
                          <a16:creationId xmlns:a16="http://schemas.microsoft.com/office/drawing/2014/main" id="{49CEC295-B392-42F0-9866-600E3468727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2137218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4" name="Straight Connector 223">
                      <a:extLst>
                        <a:ext uri="{FF2B5EF4-FFF2-40B4-BE49-F238E27FC236}">
                          <a16:creationId xmlns:a16="http://schemas.microsoft.com/office/drawing/2014/main" id="{BC1B43D0-9102-4788-8923-05445C3074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3127033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5" name="Straight Connector 224">
                      <a:extLst>
                        <a:ext uri="{FF2B5EF4-FFF2-40B4-BE49-F238E27FC236}">
                          <a16:creationId xmlns:a16="http://schemas.microsoft.com/office/drawing/2014/main" id="{0618BC3E-F9F0-4046-A48C-3164FE52781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411684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0561D1FA-D14E-417D-98F0-002CD24FFDB1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344634" y="4636977"/>
                    <a:ext cx="5832387" cy="381431"/>
                    <a:chOff x="1856748" y="4521199"/>
                    <a:chExt cx="4949076" cy="323663"/>
                  </a:xfrm>
                </p:grpSpPr>
                <p:cxnSp>
                  <p:nvCxnSpPr>
                    <p:cNvPr id="214" name="Straight Connector 213">
                      <a:extLst>
                        <a:ext uri="{FF2B5EF4-FFF2-40B4-BE49-F238E27FC236}">
                          <a16:creationId xmlns:a16="http://schemas.microsoft.com/office/drawing/2014/main" id="{2F582ECE-6BE5-4BA4-B3A2-DFC5F6F285E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4" y="4521199"/>
                      <a:ext cx="157589" cy="323663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5" name="Straight Connector 214">
                      <a:extLst>
                        <a:ext uri="{FF2B5EF4-FFF2-40B4-BE49-F238E27FC236}">
                          <a16:creationId xmlns:a16="http://schemas.microsoft.com/office/drawing/2014/main" id="{0AC2352E-0D70-4804-8598-E421109345F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832227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6" name="Straight Connector 215">
                      <a:extLst>
                        <a:ext uri="{FF2B5EF4-FFF2-40B4-BE49-F238E27FC236}">
                          <a16:creationId xmlns:a16="http://schemas.microsoft.com/office/drawing/2014/main" id="{1E674759-054D-40F9-92A3-D443DCE00E3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6" y="4521200"/>
                      <a:ext cx="1147402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7" name="Straight Connector 216">
                      <a:extLst>
                        <a:ext uri="{FF2B5EF4-FFF2-40B4-BE49-F238E27FC236}">
                          <a16:creationId xmlns:a16="http://schemas.microsoft.com/office/drawing/2014/main" id="{AF8CC6E6-36DF-4152-AE22-3CDDB5C4D9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2137218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8" name="Straight Connector 217">
                      <a:extLst>
                        <a:ext uri="{FF2B5EF4-FFF2-40B4-BE49-F238E27FC236}">
                          <a16:creationId xmlns:a16="http://schemas.microsoft.com/office/drawing/2014/main" id="{ED51F45A-08A5-4C84-8C79-FDC78BE0261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3127033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9" name="Straight Connector 218">
                      <a:extLst>
                        <a:ext uri="{FF2B5EF4-FFF2-40B4-BE49-F238E27FC236}">
                          <a16:creationId xmlns:a16="http://schemas.microsoft.com/office/drawing/2014/main" id="{4326BF6F-6A4D-4A8A-9527-AF05B08C76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88975" y="4521200"/>
                      <a:ext cx="411684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A4BA2102-B940-4601-A50D-78440D6A6274}"/>
                      </a:ext>
                    </a:extLst>
                  </p:cNvPr>
                  <p:cNvGrpSpPr/>
                  <p:nvPr/>
                </p:nvGrpSpPr>
                <p:grpSpPr>
                  <a:xfrm>
                    <a:off x="5344634" y="4636978"/>
                    <a:ext cx="5832387" cy="381430"/>
                    <a:chOff x="1856748" y="4521200"/>
                    <a:chExt cx="4949076" cy="323662"/>
                  </a:xfrm>
                </p:grpSpPr>
                <p:cxnSp>
                  <p:nvCxnSpPr>
                    <p:cNvPr id="208" name="Straight Connector 207">
                      <a:extLst>
                        <a:ext uri="{FF2B5EF4-FFF2-40B4-BE49-F238E27FC236}">
                          <a16:creationId xmlns:a16="http://schemas.microsoft.com/office/drawing/2014/main" id="{C0A577CF-60E9-4DFB-97A3-752AB86791E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846563" y="4521200"/>
                      <a:ext cx="937286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9" name="Straight Connector 208">
                      <a:extLst>
                        <a:ext uri="{FF2B5EF4-FFF2-40B4-BE49-F238E27FC236}">
                          <a16:creationId xmlns:a16="http://schemas.microsoft.com/office/drawing/2014/main" id="{46579998-2E27-4BC2-9F4F-3FFF5CF5C4B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1927101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0" name="Straight Connector 209">
                      <a:extLst>
                        <a:ext uri="{FF2B5EF4-FFF2-40B4-BE49-F238E27FC236}">
                          <a16:creationId xmlns:a16="http://schemas.microsoft.com/office/drawing/2014/main" id="{CF92AC57-C3C5-4BBD-BD3D-011DB48BAE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5252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1" name="Straight Connector 210">
                      <a:extLst>
                        <a:ext uri="{FF2B5EF4-FFF2-40B4-BE49-F238E27FC236}">
                          <a16:creationId xmlns:a16="http://schemas.microsoft.com/office/drawing/2014/main" id="{BC565F57-07F4-49F1-9E72-2A85A42425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1042344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2" name="Straight Connector 211">
                      <a:extLst>
                        <a:ext uri="{FF2B5EF4-FFF2-40B4-BE49-F238E27FC236}">
                          <a16:creationId xmlns:a16="http://schemas.microsoft.com/office/drawing/2014/main" id="{D06A31B7-8D95-423C-AA42-C167AF0A80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203215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3" name="Straight Connector 212">
                      <a:extLst>
                        <a:ext uri="{FF2B5EF4-FFF2-40B4-BE49-F238E27FC236}">
                          <a16:creationId xmlns:a16="http://schemas.microsoft.com/office/drawing/2014/main" id="{97B1C1E0-5AB2-4897-82C4-FB55BFEFBE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3021975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B13B6CB7-8396-4987-A7DF-F3CAB4E65396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344633" y="4640317"/>
                    <a:ext cx="5832387" cy="381430"/>
                    <a:chOff x="1856748" y="4521200"/>
                    <a:chExt cx="4949076" cy="323662"/>
                  </a:xfrm>
                </p:grpSpPr>
                <p:cxnSp>
                  <p:nvCxnSpPr>
                    <p:cNvPr id="202" name="Straight Connector 201">
                      <a:extLst>
                        <a:ext uri="{FF2B5EF4-FFF2-40B4-BE49-F238E27FC236}">
                          <a16:creationId xmlns:a16="http://schemas.microsoft.com/office/drawing/2014/main" id="{875AB3F5-455E-4CBE-97A6-A489AD3B04E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846563" y="4521200"/>
                      <a:ext cx="937286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3" name="Straight Connector 202">
                      <a:extLst>
                        <a:ext uri="{FF2B5EF4-FFF2-40B4-BE49-F238E27FC236}">
                          <a16:creationId xmlns:a16="http://schemas.microsoft.com/office/drawing/2014/main" id="{82563770-80DC-499F-BA38-E2A4657397D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56748" y="4521200"/>
                      <a:ext cx="1927101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4" name="Straight Connector 203">
                      <a:extLst>
                        <a:ext uri="{FF2B5EF4-FFF2-40B4-BE49-F238E27FC236}">
                          <a16:creationId xmlns:a16="http://schemas.microsoft.com/office/drawing/2014/main" id="{6E47B9FD-E7DC-49B9-B037-2A950ED6A1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5252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5" name="Straight Connector 204">
                      <a:extLst>
                        <a:ext uri="{FF2B5EF4-FFF2-40B4-BE49-F238E27FC236}">
                          <a16:creationId xmlns:a16="http://schemas.microsoft.com/office/drawing/2014/main" id="{F18E7481-95C8-47B9-ACD6-77B82380C9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1042344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6" name="Straight Connector 205">
                      <a:extLst>
                        <a:ext uri="{FF2B5EF4-FFF2-40B4-BE49-F238E27FC236}">
                          <a16:creationId xmlns:a16="http://schemas.microsoft.com/office/drawing/2014/main" id="{2CF2A1A1-D8ED-486E-A2B9-325D1981C2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2032159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7" name="Straight Connector 206">
                      <a:extLst>
                        <a:ext uri="{FF2B5EF4-FFF2-40B4-BE49-F238E27FC236}">
                          <a16:creationId xmlns:a16="http://schemas.microsoft.com/office/drawing/2014/main" id="{2D7E03F1-4E5B-4107-95C0-5E6B8553FD1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83849" y="4521200"/>
                      <a:ext cx="3021975" cy="323662"/>
                    </a:xfrm>
                    <a:prstGeom prst="line">
                      <a:avLst/>
                    </a:prstGeom>
                    <a:noFill/>
                    <a:ln w="9525" cap="rnd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</p:cxnSp>
              </p:grpSp>
            </p:grpSp>
            <p:sp>
              <p:nvSpPr>
                <p:cNvPr id="157" name="Freeform 32">
                  <a:extLst>
                    <a:ext uri="{FF2B5EF4-FFF2-40B4-BE49-F238E27FC236}">
                      <a16:creationId xmlns:a16="http://schemas.microsoft.com/office/drawing/2014/main" id="{AE2A0E10-8F60-40C5-A363-AECF836472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35215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711575FC-4795-44F7-A596-1AF308BD0D78}"/>
                    </a:ext>
                  </a:extLst>
                </p:cNvPr>
                <p:cNvGrpSpPr/>
                <p:nvPr/>
              </p:nvGrpSpPr>
              <p:grpSpPr>
                <a:xfrm>
                  <a:off x="3735875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196" name="Freeform 33">
                    <a:extLst>
                      <a:ext uri="{FF2B5EF4-FFF2-40B4-BE49-F238E27FC236}">
                        <a16:creationId xmlns:a16="http://schemas.microsoft.com/office/drawing/2014/main" id="{0DFEC1E9-BA6E-4C47-91D1-C9CF8CC1696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197" name="Freeform 33">
                    <a:extLst>
                      <a:ext uri="{FF2B5EF4-FFF2-40B4-BE49-F238E27FC236}">
                        <a16:creationId xmlns:a16="http://schemas.microsoft.com/office/drawing/2014/main" id="{717F0029-0601-445F-93B4-811C9BBABD8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83FAB8FC-EC29-47D0-97BD-88161AC7AF30}"/>
                    </a:ext>
                  </a:extLst>
                </p:cNvPr>
                <p:cNvCxnSpPr/>
                <p:nvPr/>
              </p:nvCxnSpPr>
              <p:spPr>
                <a:xfrm flipH="1" flipV="1">
                  <a:off x="3790081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0D114A26-84D0-43AD-BBCB-C5FAE51233C3}"/>
                    </a:ext>
                  </a:extLst>
                </p:cNvPr>
                <p:cNvCxnSpPr/>
                <p:nvPr/>
              </p:nvCxnSpPr>
              <p:spPr>
                <a:xfrm flipH="1" flipV="1">
                  <a:off x="3755734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161" name="Freeform 32">
                  <a:extLst>
                    <a:ext uri="{FF2B5EF4-FFF2-40B4-BE49-F238E27FC236}">
                      <a16:creationId xmlns:a16="http://schemas.microsoft.com/office/drawing/2014/main" id="{1A718BBF-AF88-4160-AEE8-432562D9D7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76371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ECED0D40-8169-4FE4-893D-659905714AB9}"/>
                    </a:ext>
                  </a:extLst>
                </p:cNvPr>
                <p:cNvGrpSpPr/>
                <p:nvPr/>
              </p:nvGrpSpPr>
              <p:grpSpPr>
                <a:xfrm>
                  <a:off x="3877031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194" name="Freeform 33">
                    <a:extLst>
                      <a:ext uri="{FF2B5EF4-FFF2-40B4-BE49-F238E27FC236}">
                        <a16:creationId xmlns:a16="http://schemas.microsoft.com/office/drawing/2014/main" id="{D030EDF1-564C-4FA9-89CC-A6AA613BEF6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195" name="Freeform 33">
                    <a:extLst>
                      <a:ext uri="{FF2B5EF4-FFF2-40B4-BE49-F238E27FC236}">
                        <a16:creationId xmlns:a16="http://schemas.microsoft.com/office/drawing/2014/main" id="{2C73D444-492C-4A52-B17D-43B8B2CB61B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9F9B280A-C04F-4107-BBFE-0328F3D882D1}"/>
                    </a:ext>
                  </a:extLst>
                </p:cNvPr>
                <p:cNvCxnSpPr/>
                <p:nvPr/>
              </p:nvCxnSpPr>
              <p:spPr>
                <a:xfrm flipH="1" flipV="1">
                  <a:off x="3931237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629B237-9B3E-4DE9-900C-BBE549B3D010}"/>
                    </a:ext>
                  </a:extLst>
                </p:cNvPr>
                <p:cNvCxnSpPr/>
                <p:nvPr/>
              </p:nvCxnSpPr>
              <p:spPr>
                <a:xfrm flipH="1" flipV="1">
                  <a:off x="3896890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165" name="Freeform 32">
                  <a:extLst>
                    <a:ext uri="{FF2B5EF4-FFF2-40B4-BE49-F238E27FC236}">
                      <a16:creationId xmlns:a16="http://schemas.microsoft.com/office/drawing/2014/main" id="{7FFF622E-A900-493D-BECA-79312E10D4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17524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25DEB40E-B719-44A6-9CA7-4263D7C4EF0D}"/>
                    </a:ext>
                  </a:extLst>
                </p:cNvPr>
                <p:cNvGrpSpPr/>
                <p:nvPr/>
              </p:nvGrpSpPr>
              <p:grpSpPr>
                <a:xfrm>
                  <a:off x="4018184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192" name="Freeform 33">
                    <a:extLst>
                      <a:ext uri="{FF2B5EF4-FFF2-40B4-BE49-F238E27FC236}">
                        <a16:creationId xmlns:a16="http://schemas.microsoft.com/office/drawing/2014/main" id="{5741F049-F362-4A6D-9186-B48E952E23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193" name="Freeform 33">
                    <a:extLst>
                      <a:ext uri="{FF2B5EF4-FFF2-40B4-BE49-F238E27FC236}">
                        <a16:creationId xmlns:a16="http://schemas.microsoft.com/office/drawing/2014/main" id="{C43D34F6-E53C-4B94-947E-7420574176D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D269529F-2CD2-4854-ABB4-613D5E164C25}"/>
                    </a:ext>
                  </a:extLst>
                </p:cNvPr>
                <p:cNvCxnSpPr/>
                <p:nvPr/>
              </p:nvCxnSpPr>
              <p:spPr>
                <a:xfrm flipH="1" flipV="1">
                  <a:off x="4072390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5BDDB5C4-EF87-48AC-8569-122DDA743A09}"/>
                    </a:ext>
                  </a:extLst>
                </p:cNvPr>
                <p:cNvCxnSpPr/>
                <p:nvPr/>
              </p:nvCxnSpPr>
              <p:spPr>
                <a:xfrm flipH="1" flipV="1">
                  <a:off x="4038043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169" name="Freeform 32">
                  <a:extLst>
                    <a:ext uri="{FF2B5EF4-FFF2-40B4-BE49-F238E27FC236}">
                      <a16:creationId xmlns:a16="http://schemas.microsoft.com/office/drawing/2014/main" id="{2D45E2D6-8110-458D-A5F7-A504B23468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58678" y="2618261"/>
                  <a:ext cx="72021" cy="133346"/>
                </a:xfrm>
                <a:custGeom>
                  <a:avLst/>
                  <a:gdLst>
                    <a:gd name="T0" fmla="*/ 0 w 846"/>
                    <a:gd name="T1" fmla="*/ 1728 h 1728"/>
                    <a:gd name="T2" fmla="*/ 846 w 846"/>
                    <a:gd name="T3" fmla="*/ 1728 h 1728"/>
                    <a:gd name="T4" fmla="*/ 846 w 846"/>
                    <a:gd name="T5" fmla="*/ 0 h 1728"/>
                    <a:gd name="T6" fmla="*/ 0 w 846"/>
                    <a:gd name="T7" fmla="*/ 0 h 1728"/>
                    <a:gd name="T8" fmla="*/ 0 w 846"/>
                    <a:gd name="T9" fmla="*/ 1728 h 1728"/>
                    <a:gd name="T10" fmla="*/ 574 w 846"/>
                    <a:gd name="T11" fmla="*/ 1649 h 1728"/>
                    <a:gd name="T12" fmla="*/ 513 w 846"/>
                    <a:gd name="T13" fmla="*/ 1649 h 1728"/>
                    <a:gd name="T14" fmla="*/ 513 w 846"/>
                    <a:gd name="T15" fmla="*/ 1118 h 1728"/>
                    <a:gd name="T16" fmla="*/ 574 w 846"/>
                    <a:gd name="T17" fmla="*/ 1118 h 1728"/>
                    <a:gd name="T18" fmla="*/ 574 w 846"/>
                    <a:gd name="T19" fmla="*/ 1649 h 1728"/>
                    <a:gd name="T20" fmla="*/ 655 w 846"/>
                    <a:gd name="T21" fmla="*/ 1649 h 1728"/>
                    <a:gd name="T22" fmla="*/ 594 w 846"/>
                    <a:gd name="T23" fmla="*/ 1649 h 1728"/>
                    <a:gd name="T24" fmla="*/ 594 w 846"/>
                    <a:gd name="T25" fmla="*/ 1118 h 1728"/>
                    <a:gd name="T26" fmla="*/ 655 w 846"/>
                    <a:gd name="T27" fmla="*/ 1118 h 1728"/>
                    <a:gd name="T28" fmla="*/ 655 w 846"/>
                    <a:gd name="T29" fmla="*/ 1649 h 1728"/>
                    <a:gd name="T30" fmla="*/ 737 w 846"/>
                    <a:gd name="T31" fmla="*/ 1649 h 1728"/>
                    <a:gd name="T32" fmla="*/ 675 w 846"/>
                    <a:gd name="T33" fmla="*/ 1649 h 1728"/>
                    <a:gd name="T34" fmla="*/ 675 w 846"/>
                    <a:gd name="T35" fmla="*/ 1118 h 1728"/>
                    <a:gd name="T36" fmla="*/ 737 w 846"/>
                    <a:gd name="T37" fmla="*/ 1118 h 1728"/>
                    <a:gd name="T38" fmla="*/ 737 w 846"/>
                    <a:gd name="T39" fmla="*/ 1649 h 1728"/>
                    <a:gd name="T40" fmla="*/ 696 w 846"/>
                    <a:gd name="T41" fmla="*/ 56 h 1728"/>
                    <a:gd name="T42" fmla="*/ 737 w 846"/>
                    <a:gd name="T43" fmla="*/ 96 h 1728"/>
                    <a:gd name="T44" fmla="*/ 696 w 846"/>
                    <a:gd name="T45" fmla="*/ 137 h 1728"/>
                    <a:gd name="T46" fmla="*/ 656 w 846"/>
                    <a:gd name="T47" fmla="*/ 96 h 1728"/>
                    <a:gd name="T48" fmla="*/ 696 w 846"/>
                    <a:gd name="T49" fmla="*/ 56 h 1728"/>
                    <a:gd name="T50" fmla="*/ 93 w 846"/>
                    <a:gd name="T51" fmla="*/ 212 h 1728"/>
                    <a:gd name="T52" fmla="*/ 762 w 846"/>
                    <a:gd name="T53" fmla="*/ 212 h 1728"/>
                    <a:gd name="T54" fmla="*/ 762 w 846"/>
                    <a:gd name="T55" fmla="*/ 375 h 1728"/>
                    <a:gd name="T56" fmla="*/ 93 w 846"/>
                    <a:gd name="T57" fmla="*/ 375 h 1728"/>
                    <a:gd name="T58" fmla="*/ 93 w 846"/>
                    <a:gd name="T59" fmla="*/ 212 h 1728"/>
                    <a:gd name="T60" fmla="*/ 93 w 846"/>
                    <a:gd name="T61" fmla="*/ 413 h 1728"/>
                    <a:gd name="T62" fmla="*/ 762 w 846"/>
                    <a:gd name="T63" fmla="*/ 413 h 1728"/>
                    <a:gd name="T64" fmla="*/ 762 w 846"/>
                    <a:gd name="T65" fmla="*/ 576 h 1728"/>
                    <a:gd name="T66" fmla="*/ 93 w 846"/>
                    <a:gd name="T67" fmla="*/ 576 h 1728"/>
                    <a:gd name="T68" fmla="*/ 93 w 846"/>
                    <a:gd name="T69" fmla="*/ 413 h 1728"/>
                    <a:gd name="T70" fmla="*/ 93 w 846"/>
                    <a:gd name="T71" fmla="*/ 614 h 1728"/>
                    <a:gd name="T72" fmla="*/ 762 w 846"/>
                    <a:gd name="T73" fmla="*/ 614 h 1728"/>
                    <a:gd name="T74" fmla="*/ 762 w 846"/>
                    <a:gd name="T75" fmla="*/ 777 h 1728"/>
                    <a:gd name="T76" fmla="*/ 93 w 846"/>
                    <a:gd name="T77" fmla="*/ 777 h 1728"/>
                    <a:gd name="T78" fmla="*/ 93 w 846"/>
                    <a:gd name="T79" fmla="*/ 614 h 1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6" h="1728">
                      <a:moveTo>
                        <a:pt x="0" y="1728"/>
                      </a:moveTo>
                      <a:cubicBezTo>
                        <a:pt x="846" y="1728"/>
                        <a:pt x="846" y="1728"/>
                        <a:pt x="846" y="1728"/>
                      </a:cubicBezTo>
                      <a:cubicBezTo>
                        <a:pt x="846" y="0"/>
                        <a:pt x="846" y="0"/>
                        <a:pt x="84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728"/>
                      </a:lnTo>
                      <a:close/>
                      <a:moveTo>
                        <a:pt x="574" y="1649"/>
                      </a:moveTo>
                      <a:cubicBezTo>
                        <a:pt x="513" y="1649"/>
                        <a:pt x="513" y="1649"/>
                        <a:pt x="513" y="1649"/>
                      </a:cubicBezTo>
                      <a:cubicBezTo>
                        <a:pt x="513" y="1118"/>
                        <a:pt x="513" y="1118"/>
                        <a:pt x="513" y="1118"/>
                      </a:cubicBezTo>
                      <a:cubicBezTo>
                        <a:pt x="574" y="1118"/>
                        <a:pt x="574" y="1118"/>
                        <a:pt x="574" y="1118"/>
                      </a:cubicBezTo>
                      <a:lnTo>
                        <a:pt x="574" y="1649"/>
                      </a:lnTo>
                      <a:close/>
                      <a:moveTo>
                        <a:pt x="655" y="1649"/>
                      </a:moveTo>
                      <a:cubicBezTo>
                        <a:pt x="594" y="1649"/>
                        <a:pt x="594" y="1649"/>
                        <a:pt x="594" y="1649"/>
                      </a:cubicBezTo>
                      <a:cubicBezTo>
                        <a:pt x="594" y="1118"/>
                        <a:pt x="594" y="1118"/>
                        <a:pt x="594" y="1118"/>
                      </a:cubicBezTo>
                      <a:cubicBezTo>
                        <a:pt x="655" y="1118"/>
                        <a:pt x="655" y="1118"/>
                        <a:pt x="655" y="1118"/>
                      </a:cubicBezTo>
                      <a:lnTo>
                        <a:pt x="655" y="1649"/>
                      </a:lnTo>
                      <a:close/>
                      <a:moveTo>
                        <a:pt x="737" y="1649"/>
                      </a:moveTo>
                      <a:cubicBezTo>
                        <a:pt x="675" y="1649"/>
                        <a:pt x="675" y="1649"/>
                        <a:pt x="675" y="1649"/>
                      </a:cubicBezTo>
                      <a:cubicBezTo>
                        <a:pt x="675" y="1118"/>
                        <a:pt x="675" y="1118"/>
                        <a:pt x="675" y="1118"/>
                      </a:cubicBezTo>
                      <a:cubicBezTo>
                        <a:pt x="737" y="1118"/>
                        <a:pt x="737" y="1118"/>
                        <a:pt x="737" y="1118"/>
                      </a:cubicBezTo>
                      <a:lnTo>
                        <a:pt x="737" y="1649"/>
                      </a:lnTo>
                      <a:close/>
                      <a:moveTo>
                        <a:pt x="696" y="56"/>
                      </a:moveTo>
                      <a:cubicBezTo>
                        <a:pt x="718" y="56"/>
                        <a:pt x="737" y="74"/>
                        <a:pt x="737" y="96"/>
                      </a:cubicBezTo>
                      <a:cubicBezTo>
                        <a:pt x="737" y="119"/>
                        <a:pt x="718" y="137"/>
                        <a:pt x="696" y="137"/>
                      </a:cubicBezTo>
                      <a:cubicBezTo>
                        <a:pt x="674" y="137"/>
                        <a:pt x="656" y="119"/>
                        <a:pt x="656" y="96"/>
                      </a:cubicBezTo>
                      <a:cubicBezTo>
                        <a:pt x="656" y="74"/>
                        <a:pt x="674" y="56"/>
                        <a:pt x="696" y="56"/>
                      </a:cubicBezTo>
                      <a:close/>
                      <a:moveTo>
                        <a:pt x="93" y="212"/>
                      </a:moveTo>
                      <a:cubicBezTo>
                        <a:pt x="762" y="212"/>
                        <a:pt x="762" y="212"/>
                        <a:pt x="762" y="212"/>
                      </a:cubicBezTo>
                      <a:cubicBezTo>
                        <a:pt x="762" y="375"/>
                        <a:pt x="762" y="375"/>
                        <a:pt x="762" y="375"/>
                      </a:cubicBezTo>
                      <a:cubicBezTo>
                        <a:pt x="93" y="375"/>
                        <a:pt x="93" y="375"/>
                        <a:pt x="93" y="375"/>
                      </a:cubicBezTo>
                      <a:lnTo>
                        <a:pt x="93" y="212"/>
                      </a:lnTo>
                      <a:close/>
                      <a:moveTo>
                        <a:pt x="93" y="413"/>
                      </a:moveTo>
                      <a:cubicBezTo>
                        <a:pt x="762" y="413"/>
                        <a:pt x="762" y="413"/>
                        <a:pt x="762" y="413"/>
                      </a:cubicBezTo>
                      <a:cubicBezTo>
                        <a:pt x="762" y="576"/>
                        <a:pt x="762" y="576"/>
                        <a:pt x="762" y="576"/>
                      </a:cubicBezTo>
                      <a:cubicBezTo>
                        <a:pt x="93" y="576"/>
                        <a:pt x="93" y="576"/>
                        <a:pt x="93" y="576"/>
                      </a:cubicBezTo>
                      <a:lnTo>
                        <a:pt x="93" y="413"/>
                      </a:lnTo>
                      <a:close/>
                      <a:moveTo>
                        <a:pt x="93" y="614"/>
                      </a:moveTo>
                      <a:cubicBezTo>
                        <a:pt x="762" y="614"/>
                        <a:pt x="762" y="614"/>
                        <a:pt x="762" y="614"/>
                      </a:cubicBezTo>
                      <a:cubicBezTo>
                        <a:pt x="762" y="777"/>
                        <a:pt x="762" y="777"/>
                        <a:pt x="762" y="777"/>
                      </a:cubicBezTo>
                      <a:cubicBezTo>
                        <a:pt x="93" y="777"/>
                        <a:pt x="93" y="777"/>
                        <a:pt x="93" y="777"/>
                      </a:cubicBezTo>
                      <a:lnTo>
                        <a:pt x="93" y="614"/>
                      </a:lnTo>
                      <a:close/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078C929D-CEBC-4754-BFB5-75CA7CE64928}"/>
                    </a:ext>
                  </a:extLst>
                </p:cNvPr>
                <p:cNvGrpSpPr/>
                <p:nvPr/>
              </p:nvGrpSpPr>
              <p:grpSpPr>
                <a:xfrm>
                  <a:off x="4159338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190" name="Freeform 33">
                    <a:extLst>
                      <a:ext uri="{FF2B5EF4-FFF2-40B4-BE49-F238E27FC236}">
                        <a16:creationId xmlns:a16="http://schemas.microsoft.com/office/drawing/2014/main" id="{D783F364-CEC2-427E-9F2C-707EE0A0E82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191" name="Freeform 33">
                    <a:extLst>
                      <a:ext uri="{FF2B5EF4-FFF2-40B4-BE49-F238E27FC236}">
                        <a16:creationId xmlns:a16="http://schemas.microsoft.com/office/drawing/2014/main" id="{B06B09A9-9006-4E2D-8DEF-7797B007F81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2BD72DA5-527F-4E04-97F2-3D9216BE4B72}"/>
                    </a:ext>
                  </a:extLst>
                </p:cNvPr>
                <p:cNvCxnSpPr/>
                <p:nvPr/>
              </p:nvCxnSpPr>
              <p:spPr>
                <a:xfrm flipH="1" flipV="1">
                  <a:off x="4213544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796A8CCD-8D64-4E04-8F20-A8F7D9FF8F3A}"/>
                    </a:ext>
                  </a:extLst>
                </p:cNvPr>
                <p:cNvCxnSpPr/>
                <p:nvPr/>
              </p:nvCxnSpPr>
              <p:spPr>
                <a:xfrm flipH="1" flipV="1">
                  <a:off x="4179197" y="2805862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D712594-1F89-474E-A374-B5355312F59C}"/>
                    </a:ext>
                  </a:extLst>
                </p:cNvPr>
                <p:cNvGrpSpPr/>
                <p:nvPr/>
              </p:nvGrpSpPr>
              <p:grpSpPr>
                <a:xfrm>
                  <a:off x="4311724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188" name="Freeform 33">
                    <a:extLst>
                      <a:ext uri="{FF2B5EF4-FFF2-40B4-BE49-F238E27FC236}">
                        <a16:creationId xmlns:a16="http://schemas.microsoft.com/office/drawing/2014/main" id="{9FE54B35-F846-4D96-9A49-0B37E93E1FE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189" name="Freeform 33">
                    <a:extLst>
                      <a:ext uri="{FF2B5EF4-FFF2-40B4-BE49-F238E27FC236}">
                        <a16:creationId xmlns:a16="http://schemas.microsoft.com/office/drawing/2014/main" id="{576B5C1A-2805-4F0A-961A-7763BC85DB8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226E8FF-13F9-487D-B1B4-43C9EBA71769}"/>
                    </a:ext>
                  </a:extLst>
                </p:cNvPr>
                <p:cNvCxnSpPr/>
                <p:nvPr/>
              </p:nvCxnSpPr>
              <p:spPr>
                <a:xfrm flipH="1" flipV="1">
                  <a:off x="4365930" y="2811505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0F06CE0-6EF1-4DB3-8E20-D765B2E6AF6B}"/>
                    </a:ext>
                  </a:extLst>
                </p:cNvPr>
                <p:cNvCxnSpPr/>
                <p:nvPr/>
              </p:nvCxnSpPr>
              <p:spPr>
                <a:xfrm flipH="1" flipV="1">
                  <a:off x="4331583" y="2811505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AE0A3D9D-1E54-4570-B803-1062A30FE0A7}"/>
                    </a:ext>
                  </a:extLst>
                </p:cNvPr>
                <p:cNvGrpSpPr/>
                <p:nvPr/>
              </p:nvGrpSpPr>
              <p:grpSpPr>
                <a:xfrm>
                  <a:off x="3586001" y="2869739"/>
                  <a:ext cx="70701" cy="63976"/>
                  <a:chOff x="-1003068" y="1884624"/>
                  <a:chExt cx="726228" cy="724964"/>
                </a:xfrm>
                <a:solidFill>
                  <a:srgbClr val="005073"/>
                </a:solidFill>
              </p:grpSpPr>
              <p:sp>
                <p:nvSpPr>
                  <p:cNvPr id="185" name="Freeform 33">
                    <a:extLst>
                      <a:ext uri="{FF2B5EF4-FFF2-40B4-BE49-F238E27FC236}">
                        <a16:creationId xmlns:a16="http://schemas.microsoft.com/office/drawing/2014/main" id="{1DDA69C5-C7C2-4AED-B607-E120A9DDA69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1003068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  <p:sp>
                <p:nvSpPr>
                  <p:cNvPr id="187" name="Freeform 33">
                    <a:extLst>
                      <a:ext uri="{FF2B5EF4-FFF2-40B4-BE49-F238E27FC236}">
                        <a16:creationId xmlns:a16="http://schemas.microsoft.com/office/drawing/2014/main" id="{39632D89-1E2C-43B8-AA37-C62DAF158F4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-631593" y="1884624"/>
                    <a:ext cx="354753" cy="724964"/>
                  </a:xfrm>
                  <a:custGeom>
                    <a:avLst/>
                    <a:gdLst>
                      <a:gd name="T0" fmla="*/ 0 w 846"/>
                      <a:gd name="T1" fmla="*/ 0 h 1728"/>
                      <a:gd name="T2" fmla="*/ 0 w 846"/>
                      <a:gd name="T3" fmla="*/ 1728 h 1728"/>
                      <a:gd name="T4" fmla="*/ 846 w 846"/>
                      <a:gd name="T5" fmla="*/ 1728 h 1728"/>
                      <a:gd name="T6" fmla="*/ 846 w 846"/>
                      <a:gd name="T7" fmla="*/ 0 h 1728"/>
                      <a:gd name="T8" fmla="*/ 0 w 846"/>
                      <a:gd name="T9" fmla="*/ 0 h 1728"/>
                      <a:gd name="T10" fmla="*/ 696 w 846"/>
                      <a:gd name="T11" fmla="*/ 56 h 1728"/>
                      <a:gd name="T12" fmla="*/ 737 w 846"/>
                      <a:gd name="T13" fmla="*/ 96 h 1728"/>
                      <a:gd name="T14" fmla="*/ 696 w 846"/>
                      <a:gd name="T15" fmla="*/ 137 h 1728"/>
                      <a:gd name="T16" fmla="*/ 656 w 846"/>
                      <a:gd name="T17" fmla="*/ 96 h 1728"/>
                      <a:gd name="T18" fmla="*/ 696 w 846"/>
                      <a:gd name="T19" fmla="*/ 56 h 1728"/>
                      <a:gd name="T20" fmla="*/ 762 w 846"/>
                      <a:gd name="T21" fmla="*/ 1649 h 1728"/>
                      <a:gd name="T22" fmla="*/ 93 w 846"/>
                      <a:gd name="T23" fmla="*/ 1649 h 1728"/>
                      <a:gd name="T24" fmla="*/ 93 w 846"/>
                      <a:gd name="T25" fmla="*/ 1432 h 1728"/>
                      <a:gd name="T26" fmla="*/ 762 w 846"/>
                      <a:gd name="T27" fmla="*/ 1432 h 1728"/>
                      <a:gd name="T28" fmla="*/ 762 w 846"/>
                      <a:gd name="T29" fmla="*/ 1649 h 1728"/>
                      <a:gd name="T30" fmla="*/ 762 w 846"/>
                      <a:gd name="T31" fmla="*/ 1383 h 1728"/>
                      <a:gd name="T32" fmla="*/ 93 w 846"/>
                      <a:gd name="T33" fmla="*/ 1383 h 1728"/>
                      <a:gd name="T34" fmla="*/ 93 w 846"/>
                      <a:gd name="T35" fmla="*/ 1019 h 1728"/>
                      <a:gd name="T36" fmla="*/ 762 w 846"/>
                      <a:gd name="T37" fmla="*/ 1019 h 1728"/>
                      <a:gd name="T38" fmla="*/ 762 w 846"/>
                      <a:gd name="T39" fmla="*/ 1383 h 1728"/>
                      <a:gd name="T40" fmla="*/ 762 w 846"/>
                      <a:gd name="T41" fmla="*/ 981 h 1728"/>
                      <a:gd name="T42" fmla="*/ 93 w 846"/>
                      <a:gd name="T43" fmla="*/ 981 h 1728"/>
                      <a:gd name="T44" fmla="*/ 93 w 846"/>
                      <a:gd name="T45" fmla="*/ 818 h 1728"/>
                      <a:gd name="T46" fmla="*/ 762 w 846"/>
                      <a:gd name="T47" fmla="*/ 818 h 1728"/>
                      <a:gd name="T48" fmla="*/ 762 w 846"/>
                      <a:gd name="T49" fmla="*/ 981 h 1728"/>
                      <a:gd name="T50" fmla="*/ 762 w 846"/>
                      <a:gd name="T51" fmla="*/ 777 h 1728"/>
                      <a:gd name="T52" fmla="*/ 93 w 846"/>
                      <a:gd name="T53" fmla="*/ 777 h 1728"/>
                      <a:gd name="T54" fmla="*/ 93 w 846"/>
                      <a:gd name="T55" fmla="*/ 614 h 1728"/>
                      <a:gd name="T56" fmla="*/ 762 w 846"/>
                      <a:gd name="T57" fmla="*/ 614 h 1728"/>
                      <a:gd name="T58" fmla="*/ 762 w 846"/>
                      <a:gd name="T59" fmla="*/ 777 h 1728"/>
                      <a:gd name="T60" fmla="*/ 762 w 846"/>
                      <a:gd name="T61" fmla="*/ 576 h 1728"/>
                      <a:gd name="T62" fmla="*/ 93 w 846"/>
                      <a:gd name="T63" fmla="*/ 576 h 1728"/>
                      <a:gd name="T64" fmla="*/ 93 w 846"/>
                      <a:gd name="T65" fmla="*/ 413 h 1728"/>
                      <a:gd name="T66" fmla="*/ 762 w 846"/>
                      <a:gd name="T67" fmla="*/ 413 h 1728"/>
                      <a:gd name="T68" fmla="*/ 762 w 846"/>
                      <a:gd name="T69" fmla="*/ 576 h 1728"/>
                      <a:gd name="T70" fmla="*/ 762 w 846"/>
                      <a:gd name="T71" fmla="*/ 375 h 1728"/>
                      <a:gd name="T72" fmla="*/ 93 w 846"/>
                      <a:gd name="T73" fmla="*/ 375 h 1728"/>
                      <a:gd name="T74" fmla="*/ 93 w 846"/>
                      <a:gd name="T75" fmla="*/ 212 h 1728"/>
                      <a:gd name="T76" fmla="*/ 762 w 846"/>
                      <a:gd name="T77" fmla="*/ 212 h 1728"/>
                      <a:gd name="T78" fmla="*/ 762 w 846"/>
                      <a:gd name="T79" fmla="*/ 375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46" h="1728">
                        <a:moveTo>
                          <a:pt x="0" y="0"/>
                        </a:moveTo>
                        <a:cubicBezTo>
                          <a:pt x="0" y="1728"/>
                          <a:pt x="0" y="1728"/>
                          <a:pt x="0" y="1728"/>
                        </a:cubicBezTo>
                        <a:cubicBezTo>
                          <a:pt x="846" y="1728"/>
                          <a:pt x="846" y="1728"/>
                          <a:pt x="846" y="1728"/>
                        </a:cubicBezTo>
                        <a:cubicBezTo>
                          <a:pt x="846" y="0"/>
                          <a:pt x="846" y="0"/>
                          <a:pt x="846" y="0"/>
                        </a:cubicBezTo>
                        <a:lnTo>
                          <a:pt x="0" y="0"/>
                        </a:lnTo>
                        <a:close/>
                        <a:moveTo>
                          <a:pt x="696" y="56"/>
                        </a:moveTo>
                        <a:cubicBezTo>
                          <a:pt x="719" y="56"/>
                          <a:pt x="737" y="74"/>
                          <a:pt x="737" y="96"/>
                        </a:cubicBezTo>
                        <a:cubicBezTo>
                          <a:pt x="737" y="119"/>
                          <a:pt x="719" y="137"/>
                          <a:pt x="696" y="137"/>
                        </a:cubicBezTo>
                        <a:cubicBezTo>
                          <a:pt x="674" y="137"/>
                          <a:pt x="656" y="119"/>
                          <a:pt x="656" y="96"/>
                        </a:cubicBezTo>
                        <a:cubicBezTo>
                          <a:pt x="656" y="74"/>
                          <a:pt x="674" y="56"/>
                          <a:pt x="696" y="56"/>
                        </a:cubicBezTo>
                        <a:close/>
                        <a:moveTo>
                          <a:pt x="762" y="1649"/>
                        </a:moveTo>
                        <a:cubicBezTo>
                          <a:pt x="93" y="1649"/>
                          <a:pt x="93" y="1649"/>
                          <a:pt x="93" y="1649"/>
                        </a:cubicBezTo>
                        <a:cubicBezTo>
                          <a:pt x="93" y="1432"/>
                          <a:pt x="93" y="1432"/>
                          <a:pt x="93" y="1432"/>
                        </a:cubicBezTo>
                        <a:cubicBezTo>
                          <a:pt x="762" y="1432"/>
                          <a:pt x="762" y="1432"/>
                          <a:pt x="762" y="1432"/>
                        </a:cubicBezTo>
                        <a:lnTo>
                          <a:pt x="762" y="1649"/>
                        </a:lnTo>
                        <a:close/>
                        <a:moveTo>
                          <a:pt x="762" y="1383"/>
                        </a:moveTo>
                        <a:cubicBezTo>
                          <a:pt x="93" y="1383"/>
                          <a:pt x="93" y="1383"/>
                          <a:pt x="93" y="1383"/>
                        </a:cubicBezTo>
                        <a:cubicBezTo>
                          <a:pt x="93" y="1019"/>
                          <a:pt x="93" y="1019"/>
                          <a:pt x="93" y="1019"/>
                        </a:cubicBezTo>
                        <a:cubicBezTo>
                          <a:pt x="762" y="1019"/>
                          <a:pt x="762" y="1019"/>
                          <a:pt x="762" y="1019"/>
                        </a:cubicBezTo>
                        <a:lnTo>
                          <a:pt x="762" y="1383"/>
                        </a:lnTo>
                        <a:close/>
                        <a:moveTo>
                          <a:pt x="762" y="981"/>
                        </a:moveTo>
                        <a:cubicBezTo>
                          <a:pt x="93" y="981"/>
                          <a:pt x="93" y="981"/>
                          <a:pt x="93" y="981"/>
                        </a:cubicBezTo>
                        <a:cubicBezTo>
                          <a:pt x="93" y="818"/>
                          <a:pt x="93" y="818"/>
                          <a:pt x="93" y="818"/>
                        </a:cubicBezTo>
                        <a:cubicBezTo>
                          <a:pt x="762" y="818"/>
                          <a:pt x="762" y="818"/>
                          <a:pt x="762" y="818"/>
                        </a:cubicBezTo>
                        <a:lnTo>
                          <a:pt x="762" y="981"/>
                        </a:lnTo>
                        <a:close/>
                        <a:moveTo>
                          <a:pt x="762" y="777"/>
                        </a:moveTo>
                        <a:cubicBezTo>
                          <a:pt x="93" y="777"/>
                          <a:pt x="93" y="777"/>
                          <a:pt x="93" y="777"/>
                        </a:cubicBezTo>
                        <a:cubicBezTo>
                          <a:pt x="93" y="614"/>
                          <a:pt x="93" y="614"/>
                          <a:pt x="93" y="614"/>
                        </a:cubicBezTo>
                        <a:cubicBezTo>
                          <a:pt x="762" y="614"/>
                          <a:pt x="762" y="614"/>
                          <a:pt x="762" y="614"/>
                        </a:cubicBezTo>
                        <a:lnTo>
                          <a:pt x="762" y="777"/>
                        </a:lnTo>
                        <a:close/>
                        <a:moveTo>
                          <a:pt x="762" y="576"/>
                        </a:moveTo>
                        <a:cubicBezTo>
                          <a:pt x="93" y="576"/>
                          <a:pt x="93" y="576"/>
                          <a:pt x="93" y="576"/>
                        </a:cubicBezTo>
                        <a:cubicBezTo>
                          <a:pt x="93" y="413"/>
                          <a:pt x="93" y="413"/>
                          <a:pt x="93" y="413"/>
                        </a:cubicBezTo>
                        <a:cubicBezTo>
                          <a:pt x="762" y="413"/>
                          <a:pt x="762" y="413"/>
                          <a:pt x="762" y="413"/>
                        </a:cubicBezTo>
                        <a:lnTo>
                          <a:pt x="762" y="576"/>
                        </a:lnTo>
                        <a:close/>
                        <a:moveTo>
                          <a:pt x="762" y="375"/>
                        </a:moveTo>
                        <a:cubicBezTo>
                          <a:pt x="93" y="375"/>
                          <a:pt x="93" y="375"/>
                          <a:pt x="93" y="375"/>
                        </a:cubicBezTo>
                        <a:cubicBezTo>
                          <a:pt x="93" y="212"/>
                          <a:pt x="93" y="212"/>
                          <a:pt x="93" y="212"/>
                        </a:cubicBezTo>
                        <a:cubicBezTo>
                          <a:pt x="762" y="212"/>
                          <a:pt x="762" y="212"/>
                          <a:pt x="762" y="212"/>
                        </a:cubicBezTo>
                        <a:lnTo>
                          <a:pt x="762" y="37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7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iscoSans"/>
                      <a:ea typeface="ＭＳ Ｐゴシック" charset="0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A38FD174-AFE0-4B71-B35E-06639FE2BBBC}"/>
                    </a:ext>
                  </a:extLst>
                </p:cNvPr>
                <p:cNvCxnSpPr/>
                <p:nvPr/>
              </p:nvCxnSpPr>
              <p:spPr>
                <a:xfrm flipH="1" flipV="1">
                  <a:off x="3640207" y="2805664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B223BB83-BC4F-4E9F-94D5-D25E7307292C}"/>
                    </a:ext>
                  </a:extLst>
                </p:cNvPr>
                <p:cNvCxnSpPr/>
                <p:nvPr/>
              </p:nvCxnSpPr>
              <p:spPr>
                <a:xfrm flipH="1" flipV="1">
                  <a:off x="3605860" y="2805664"/>
                  <a:ext cx="269" cy="65824"/>
                </a:xfrm>
                <a:prstGeom prst="line">
                  <a:avLst/>
                </a:prstGeom>
                <a:noFill/>
                <a:ln w="9525" cap="rnd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/>
              </p:spPr>
            </p:cxnSp>
            <p:sp>
              <p:nvSpPr>
                <p:cNvPr id="179" name="Freeform 7">
                  <a:extLst>
                    <a:ext uri="{FF2B5EF4-FFF2-40B4-BE49-F238E27FC236}">
                      <a16:creationId xmlns:a16="http://schemas.microsoft.com/office/drawing/2014/main" id="{8D10A966-BF10-4A4A-B7DA-0F02F25CFC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18492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180" name="Freeform 7">
                  <a:extLst>
                    <a:ext uri="{FF2B5EF4-FFF2-40B4-BE49-F238E27FC236}">
                      <a16:creationId xmlns:a16="http://schemas.microsoft.com/office/drawing/2014/main" id="{90317F90-0710-4D5D-92B5-7DFF7D2563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59648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181" name="Freeform 7">
                  <a:extLst>
                    <a:ext uri="{FF2B5EF4-FFF2-40B4-BE49-F238E27FC236}">
                      <a16:creationId xmlns:a16="http://schemas.microsoft.com/office/drawing/2014/main" id="{15C4EE91-CD43-4CA6-BA84-A8F80F0333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00801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182" name="Freeform 7">
                  <a:extLst>
                    <a:ext uri="{FF2B5EF4-FFF2-40B4-BE49-F238E27FC236}">
                      <a16:creationId xmlns:a16="http://schemas.microsoft.com/office/drawing/2014/main" id="{628BC8C1-4129-4CD5-B9D8-AEDD11AC20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41955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183" name="Freeform 7">
                  <a:extLst>
                    <a:ext uri="{FF2B5EF4-FFF2-40B4-BE49-F238E27FC236}">
                      <a16:creationId xmlns:a16="http://schemas.microsoft.com/office/drawing/2014/main" id="{7799AC3B-BBA6-4D3A-839F-2F33CBA990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4341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  <p:sp>
              <p:nvSpPr>
                <p:cNvPr id="184" name="Freeform 7">
                  <a:extLst>
                    <a:ext uri="{FF2B5EF4-FFF2-40B4-BE49-F238E27FC236}">
                      <a16:creationId xmlns:a16="http://schemas.microsoft.com/office/drawing/2014/main" id="{B80B7E71-A788-4645-82D1-0D6C84C17E8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68618" y="2788018"/>
                  <a:ext cx="105467" cy="19196"/>
                </a:xfrm>
                <a:custGeom>
                  <a:avLst/>
                  <a:gdLst/>
                  <a:ahLst/>
                  <a:cxnLst>
                    <a:cxn ang="0">
                      <a:pos x="1011" y="0"/>
                    </a:cxn>
                    <a:cxn ang="0">
                      <a:pos x="1011" y="203"/>
                    </a:cxn>
                    <a:cxn ang="0">
                      <a:pos x="40" y="139"/>
                    </a:cxn>
                    <a:cxn ang="0">
                      <a:pos x="63" y="139"/>
                    </a:cxn>
                    <a:cxn ang="0">
                      <a:pos x="40" y="64"/>
                    </a:cxn>
                    <a:cxn ang="0">
                      <a:pos x="288" y="165"/>
                    </a:cxn>
                    <a:cxn ang="0">
                      <a:pos x="288" y="139"/>
                    </a:cxn>
                    <a:cxn ang="0">
                      <a:pos x="262" y="113"/>
                    </a:cxn>
                    <a:cxn ang="0">
                      <a:pos x="288" y="113"/>
                    </a:cxn>
                    <a:cxn ang="0">
                      <a:pos x="262" y="38"/>
                    </a:cxn>
                    <a:cxn ang="0">
                      <a:pos x="340" y="165"/>
                    </a:cxn>
                    <a:cxn ang="0">
                      <a:pos x="340" y="139"/>
                    </a:cxn>
                    <a:cxn ang="0">
                      <a:pos x="314" y="113"/>
                    </a:cxn>
                    <a:cxn ang="0">
                      <a:pos x="340" y="113"/>
                    </a:cxn>
                    <a:cxn ang="0">
                      <a:pos x="314" y="38"/>
                    </a:cxn>
                    <a:cxn ang="0">
                      <a:pos x="389" y="165"/>
                    </a:cxn>
                    <a:cxn ang="0">
                      <a:pos x="389" y="139"/>
                    </a:cxn>
                    <a:cxn ang="0">
                      <a:pos x="366" y="113"/>
                    </a:cxn>
                    <a:cxn ang="0">
                      <a:pos x="389" y="113"/>
                    </a:cxn>
                    <a:cxn ang="0">
                      <a:pos x="366" y="38"/>
                    </a:cxn>
                    <a:cxn ang="0">
                      <a:pos x="441" y="165"/>
                    </a:cxn>
                    <a:cxn ang="0">
                      <a:pos x="441" y="139"/>
                    </a:cxn>
                    <a:cxn ang="0">
                      <a:pos x="415" y="113"/>
                    </a:cxn>
                    <a:cxn ang="0">
                      <a:pos x="441" y="113"/>
                    </a:cxn>
                    <a:cxn ang="0">
                      <a:pos x="415" y="38"/>
                    </a:cxn>
                    <a:cxn ang="0">
                      <a:pos x="493" y="165"/>
                    </a:cxn>
                    <a:cxn ang="0">
                      <a:pos x="493" y="139"/>
                    </a:cxn>
                    <a:cxn ang="0">
                      <a:pos x="467" y="113"/>
                    </a:cxn>
                    <a:cxn ang="0">
                      <a:pos x="493" y="113"/>
                    </a:cxn>
                    <a:cxn ang="0">
                      <a:pos x="467" y="38"/>
                    </a:cxn>
                    <a:cxn ang="0">
                      <a:pos x="543" y="165"/>
                    </a:cxn>
                    <a:cxn ang="0">
                      <a:pos x="543" y="139"/>
                    </a:cxn>
                    <a:cxn ang="0">
                      <a:pos x="517" y="113"/>
                    </a:cxn>
                    <a:cxn ang="0">
                      <a:pos x="543" y="113"/>
                    </a:cxn>
                    <a:cxn ang="0">
                      <a:pos x="517" y="38"/>
                    </a:cxn>
                    <a:cxn ang="0">
                      <a:pos x="595" y="165"/>
                    </a:cxn>
                    <a:cxn ang="0">
                      <a:pos x="595" y="139"/>
                    </a:cxn>
                    <a:cxn ang="0">
                      <a:pos x="569" y="113"/>
                    </a:cxn>
                    <a:cxn ang="0">
                      <a:pos x="595" y="113"/>
                    </a:cxn>
                    <a:cxn ang="0">
                      <a:pos x="569" y="38"/>
                    </a:cxn>
                    <a:cxn ang="0">
                      <a:pos x="647" y="165"/>
                    </a:cxn>
                    <a:cxn ang="0">
                      <a:pos x="647" y="139"/>
                    </a:cxn>
                    <a:cxn ang="0">
                      <a:pos x="621" y="113"/>
                    </a:cxn>
                    <a:cxn ang="0">
                      <a:pos x="647" y="113"/>
                    </a:cxn>
                    <a:cxn ang="0">
                      <a:pos x="621" y="38"/>
                    </a:cxn>
                    <a:cxn ang="0">
                      <a:pos x="798" y="165"/>
                    </a:cxn>
                    <a:cxn ang="0">
                      <a:pos x="798" y="139"/>
                    </a:cxn>
                    <a:cxn ang="0">
                      <a:pos x="696" y="113"/>
                    </a:cxn>
                    <a:cxn ang="0">
                      <a:pos x="798" y="113"/>
                    </a:cxn>
                    <a:cxn ang="0">
                      <a:pos x="824" y="139"/>
                    </a:cxn>
                    <a:cxn ang="0">
                      <a:pos x="850" y="113"/>
                    </a:cxn>
                    <a:cxn ang="0">
                      <a:pos x="850" y="90"/>
                    </a:cxn>
                    <a:cxn ang="0">
                      <a:pos x="824" y="64"/>
                    </a:cxn>
                    <a:cxn ang="0">
                      <a:pos x="850" y="64"/>
                    </a:cxn>
                    <a:cxn ang="0">
                      <a:pos x="876" y="139"/>
                    </a:cxn>
                    <a:cxn ang="0">
                      <a:pos x="902" y="113"/>
                    </a:cxn>
                    <a:cxn ang="0">
                      <a:pos x="902" y="90"/>
                    </a:cxn>
                    <a:cxn ang="0">
                      <a:pos x="876" y="64"/>
                    </a:cxn>
                    <a:cxn ang="0">
                      <a:pos x="902" y="64"/>
                    </a:cxn>
                    <a:cxn ang="0">
                      <a:pos x="947" y="113"/>
                    </a:cxn>
                    <a:cxn ang="0">
                      <a:pos x="970" y="90"/>
                    </a:cxn>
                    <a:cxn ang="0">
                      <a:pos x="970" y="64"/>
                    </a:cxn>
                  </a:cxnLst>
                  <a:rect l="0" t="0" r="r" b="b"/>
                  <a:pathLst>
                    <a:path w="1011" h="203">
                      <a:moveTo>
                        <a:pt x="0" y="0"/>
                      </a:moveTo>
                      <a:lnTo>
                        <a:pt x="0" y="0"/>
                      </a:lnTo>
                      <a:moveTo>
                        <a:pt x="1011" y="0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1011" y="203"/>
                      </a:lnTo>
                      <a:lnTo>
                        <a:pt x="1011" y="0"/>
                      </a:lnTo>
                      <a:moveTo>
                        <a:pt x="63" y="139"/>
                      </a:moveTo>
                      <a:lnTo>
                        <a:pt x="40" y="139"/>
                      </a:lnTo>
                      <a:lnTo>
                        <a:pt x="40" y="113"/>
                      </a:lnTo>
                      <a:lnTo>
                        <a:pt x="63" y="113"/>
                      </a:lnTo>
                      <a:lnTo>
                        <a:pt x="63" y="139"/>
                      </a:lnTo>
                      <a:moveTo>
                        <a:pt x="63" y="90"/>
                      </a:moveTo>
                      <a:lnTo>
                        <a:pt x="40" y="90"/>
                      </a:lnTo>
                      <a:lnTo>
                        <a:pt x="40" y="64"/>
                      </a:lnTo>
                      <a:lnTo>
                        <a:pt x="63" y="64"/>
                      </a:lnTo>
                      <a:lnTo>
                        <a:pt x="63" y="90"/>
                      </a:lnTo>
                      <a:moveTo>
                        <a:pt x="288" y="165"/>
                      </a:moveTo>
                      <a:lnTo>
                        <a:pt x="262" y="165"/>
                      </a:lnTo>
                      <a:lnTo>
                        <a:pt x="262" y="139"/>
                      </a:lnTo>
                      <a:lnTo>
                        <a:pt x="288" y="139"/>
                      </a:lnTo>
                      <a:lnTo>
                        <a:pt x="288" y="165"/>
                      </a:lnTo>
                      <a:moveTo>
                        <a:pt x="288" y="113"/>
                      </a:moveTo>
                      <a:lnTo>
                        <a:pt x="262" y="113"/>
                      </a:lnTo>
                      <a:lnTo>
                        <a:pt x="262" y="90"/>
                      </a:lnTo>
                      <a:lnTo>
                        <a:pt x="288" y="90"/>
                      </a:lnTo>
                      <a:lnTo>
                        <a:pt x="288" y="113"/>
                      </a:lnTo>
                      <a:moveTo>
                        <a:pt x="288" y="64"/>
                      </a:moveTo>
                      <a:lnTo>
                        <a:pt x="262" y="64"/>
                      </a:lnTo>
                      <a:lnTo>
                        <a:pt x="262" y="38"/>
                      </a:lnTo>
                      <a:lnTo>
                        <a:pt x="288" y="38"/>
                      </a:lnTo>
                      <a:lnTo>
                        <a:pt x="288" y="64"/>
                      </a:lnTo>
                      <a:moveTo>
                        <a:pt x="340" y="165"/>
                      </a:moveTo>
                      <a:lnTo>
                        <a:pt x="314" y="165"/>
                      </a:lnTo>
                      <a:lnTo>
                        <a:pt x="314" y="139"/>
                      </a:lnTo>
                      <a:lnTo>
                        <a:pt x="340" y="139"/>
                      </a:lnTo>
                      <a:lnTo>
                        <a:pt x="340" y="165"/>
                      </a:lnTo>
                      <a:moveTo>
                        <a:pt x="340" y="113"/>
                      </a:moveTo>
                      <a:lnTo>
                        <a:pt x="314" y="113"/>
                      </a:lnTo>
                      <a:lnTo>
                        <a:pt x="314" y="90"/>
                      </a:lnTo>
                      <a:lnTo>
                        <a:pt x="340" y="90"/>
                      </a:lnTo>
                      <a:lnTo>
                        <a:pt x="340" y="113"/>
                      </a:lnTo>
                      <a:moveTo>
                        <a:pt x="340" y="64"/>
                      </a:moveTo>
                      <a:lnTo>
                        <a:pt x="314" y="64"/>
                      </a:lnTo>
                      <a:lnTo>
                        <a:pt x="314" y="38"/>
                      </a:lnTo>
                      <a:lnTo>
                        <a:pt x="340" y="38"/>
                      </a:lnTo>
                      <a:lnTo>
                        <a:pt x="340" y="64"/>
                      </a:lnTo>
                      <a:moveTo>
                        <a:pt x="389" y="165"/>
                      </a:moveTo>
                      <a:lnTo>
                        <a:pt x="366" y="165"/>
                      </a:lnTo>
                      <a:lnTo>
                        <a:pt x="366" y="139"/>
                      </a:lnTo>
                      <a:lnTo>
                        <a:pt x="389" y="139"/>
                      </a:lnTo>
                      <a:lnTo>
                        <a:pt x="389" y="165"/>
                      </a:lnTo>
                      <a:moveTo>
                        <a:pt x="389" y="113"/>
                      </a:moveTo>
                      <a:lnTo>
                        <a:pt x="366" y="113"/>
                      </a:lnTo>
                      <a:lnTo>
                        <a:pt x="366" y="90"/>
                      </a:lnTo>
                      <a:lnTo>
                        <a:pt x="389" y="90"/>
                      </a:lnTo>
                      <a:lnTo>
                        <a:pt x="389" y="113"/>
                      </a:lnTo>
                      <a:moveTo>
                        <a:pt x="389" y="64"/>
                      </a:moveTo>
                      <a:lnTo>
                        <a:pt x="366" y="64"/>
                      </a:lnTo>
                      <a:lnTo>
                        <a:pt x="366" y="38"/>
                      </a:lnTo>
                      <a:lnTo>
                        <a:pt x="389" y="38"/>
                      </a:lnTo>
                      <a:lnTo>
                        <a:pt x="389" y="64"/>
                      </a:lnTo>
                      <a:moveTo>
                        <a:pt x="441" y="165"/>
                      </a:moveTo>
                      <a:lnTo>
                        <a:pt x="415" y="165"/>
                      </a:lnTo>
                      <a:lnTo>
                        <a:pt x="415" y="139"/>
                      </a:lnTo>
                      <a:lnTo>
                        <a:pt x="441" y="139"/>
                      </a:lnTo>
                      <a:lnTo>
                        <a:pt x="441" y="165"/>
                      </a:lnTo>
                      <a:moveTo>
                        <a:pt x="441" y="113"/>
                      </a:moveTo>
                      <a:lnTo>
                        <a:pt x="415" y="113"/>
                      </a:lnTo>
                      <a:lnTo>
                        <a:pt x="415" y="90"/>
                      </a:lnTo>
                      <a:lnTo>
                        <a:pt x="441" y="90"/>
                      </a:lnTo>
                      <a:lnTo>
                        <a:pt x="441" y="113"/>
                      </a:lnTo>
                      <a:moveTo>
                        <a:pt x="441" y="64"/>
                      </a:moveTo>
                      <a:lnTo>
                        <a:pt x="415" y="64"/>
                      </a:lnTo>
                      <a:lnTo>
                        <a:pt x="415" y="38"/>
                      </a:lnTo>
                      <a:lnTo>
                        <a:pt x="441" y="38"/>
                      </a:lnTo>
                      <a:lnTo>
                        <a:pt x="441" y="64"/>
                      </a:lnTo>
                      <a:moveTo>
                        <a:pt x="493" y="165"/>
                      </a:moveTo>
                      <a:lnTo>
                        <a:pt x="467" y="165"/>
                      </a:lnTo>
                      <a:lnTo>
                        <a:pt x="467" y="139"/>
                      </a:lnTo>
                      <a:lnTo>
                        <a:pt x="493" y="139"/>
                      </a:lnTo>
                      <a:lnTo>
                        <a:pt x="493" y="165"/>
                      </a:lnTo>
                      <a:moveTo>
                        <a:pt x="493" y="113"/>
                      </a:moveTo>
                      <a:lnTo>
                        <a:pt x="467" y="113"/>
                      </a:lnTo>
                      <a:lnTo>
                        <a:pt x="467" y="90"/>
                      </a:lnTo>
                      <a:lnTo>
                        <a:pt x="493" y="90"/>
                      </a:lnTo>
                      <a:lnTo>
                        <a:pt x="493" y="113"/>
                      </a:lnTo>
                      <a:moveTo>
                        <a:pt x="493" y="64"/>
                      </a:moveTo>
                      <a:lnTo>
                        <a:pt x="467" y="64"/>
                      </a:lnTo>
                      <a:lnTo>
                        <a:pt x="467" y="38"/>
                      </a:lnTo>
                      <a:lnTo>
                        <a:pt x="493" y="38"/>
                      </a:lnTo>
                      <a:lnTo>
                        <a:pt x="493" y="64"/>
                      </a:lnTo>
                      <a:moveTo>
                        <a:pt x="543" y="165"/>
                      </a:moveTo>
                      <a:lnTo>
                        <a:pt x="517" y="165"/>
                      </a:lnTo>
                      <a:lnTo>
                        <a:pt x="517" y="139"/>
                      </a:lnTo>
                      <a:lnTo>
                        <a:pt x="543" y="139"/>
                      </a:lnTo>
                      <a:lnTo>
                        <a:pt x="543" y="165"/>
                      </a:lnTo>
                      <a:moveTo>
                        <a:pt x="543" y="113"/>
                      </a:moveTo>
                      <a:lnTo>
                        <a:pt x="517" y="113"/>
                      </a:lnTo>
                      <a:lnTo>
                        <a:pt x="517" y="90"/>
                      </a:lnTo>
                      <a:lnTo>
                        <a:pt x="543" y="90"/>
                      </a:lnTo>
                      <a:lnTo>
                        <a:pt x="543" y="113"/>
                      </a:lnTo>
                      <a:moveTo>
                        <a:pt x="543" y="64"/>
                      </a:moveTo>
                      <a:lnTo>
                        <a:pt x="517" y="64"/>
                      </a:lnTo>
                      <a:lnTo>
                        <a:pt x="517" y="38"/>
                      </a:lnTo>
                      <a:lnTo>
                        <a:pt x="543" y="38"/>
                      </a:lnTo>
                      <a:lnTo>
                        <a:pt x="543" y="64"/>
                      </a:lnTo>
                      <a:moveTo>
                        <a:pt x="595" y="165"/>
                      </a:moveTo>
                      <a:lnTo>
                        <a:pt x="569" y="165"/>
                      </a:lnTo>
                      <a:lnTo>
                        <a:pt x="569" y="139"/>
                      </a:lnTo>
                      <a:lnTo>
                        <a:pt x="595" y="139"/>
                      </a:lnTo>
                      <a:lnTo>
                        <a:pt x="595" y="165"/>
                      </a:lnTo>
                      <a:moveTo>
                        <a:pt x="595" y="113"/>
                      </a:moveTo>
                      <a:lnTo>
                        <a:pt x="569" y="113"/>
                      </a:lnTo>
                      <a:lnTo>
                        <a:pt x="569" y="90"/>
                      </a:lnTo>
                      <a:lnTo>
                        <a:pt x="595" y="90"/>
                      </a:lnTo>
                      <a:lnTo>
                        <a:pt x="595" y="113"/>
                      </a:lnTo>
                      <a:moveTo>
                        <a:pt x="595" y="64"/>
                      </a:moveTo>
                      <a:lnTo>
                        <a:pt x="569" y="64"/>
                      </a:lnTo>
                      <a:lnTo>
                        <a:pt x="569" y="38"/>
                      </a:lnTo>
                      <a:lnTo>
                        <a:pt x="595" y="38"/>
                      </a:lnTo>
                      <a:lnTo>
                        <a:pt x="595" y="64"/>
                      </a:lnTo>
                      <a:moveTo>
                        <a:pt x="647" y="165"/>
                      </a:moveTo>
                      <a:lnTo>
                        <a:pt x="621" y="165"/>
                      </a:lnTo>
                      <a:lnTo>
                        <a:pt x="621" y="139"/>
                      </a:lnTo>
                      <a:lnTo>
                        <a:pt x="647" y="139"/>
                      </a:lnTo>
                      <a:lnTo>
                        <a:pt x="647" y="165"/>
                      </a:lnTo>
                      <a:moveTo>
                        <a:pt x="647" y="113"/>
                      </a:moveTo>
                      <a:lnTo>
                        <a:pt x="621" y="113"/>
                      </a:lnTo>
                      <a:lnTo>
                        <a:pt x="621" y="90"/>
                      </a:lnTo>
                      <a:lnTo>
                        <a:pt x="647" y="90"/>
                      </a:lnTo>
                      <a:lnTo>
                        <a:pt x="647" y="113"/>
                      </a:lnTo>
                      <a:moveTo>
                        <a:pt x="647" y="64"/>
                      </a:moveTo>
                      <a:lnTo>
                        <a:pt x="621" y="64"/>
                      </a:lnTo>
                      <a:lnTo>
                        <a:pt x="621" y="38"/>
                      </a:lnTo>
                      <a:lnTo>
                        <a:pt x="647" y="38"/>
                      </a:lnTo>
                      <a:lnTo>
                        <a:pt x="647" y="64"/>
                      </a:lnTo>
                      <a:moveTo>
                        <a:pt x="798" y="165"/>
                      </a:moveTo>
                      <a:lnTo>
                        <a:pt x="696" y="165"/>
                      </a:lnTo>
                      <a:lnTo>
                        <a:pt x="696" y="139"/>
                      </a:lnTo>
                      <a:lnTo>
                        <a:pt x="798" y="139"/>
                      </a:lnTo>
                      <a:lnTo>
                        <a:pt x="798" y="165"/>
                      </a:lnTo>
                      <a:moveTo>
                        <a:pt x="798" y="113"/>
                      </a:moveTo>
                      <a:lnTo>
                        <a:pt x="696" y="113"/>
                      </a:lnTo>
                      <a:lnTo>
                        <a:pt x="696" y="90"/>
                      </a:lnTo>
                      <a:lnTo>
                        <a:pt x="798" y="90"/>
                      </a:lnTo>
                      <a:lnTo>
                        <a:pt x="798" y="113"/>
                      </a:lnTo>
                      <a:moveTo>
                        <a:pt x="850" y="165"/>
                      </a:moveTo>
                      <a:lnTo>
                        <a:pt x="824" y="165"/>
                      </a:lnTo>
                      <a:lnTo>
                        <a:pt x="824" y="139"/>
                      </a:lnTo>
                      <a:lnTo>
                        <a:pt x="850" y="139"/>
                      </a:lnTo>
                      <a:lnTo>
                        <a:pt x="850" y="165"/>
                      </a:lnTo>
                      <a:moveTo>
                        <a:pt x="850" y="113"/>
                      </a:moveTo>
                      <a:lnTo>
                        <a:pt x="824" y="113"/>
                      </a:lnTo>
                      <a:lnTo>
                        <a:pt x="824" y="90"/>
                      </a:lnTo>
                      <a:lnTo>
                        <a:pt x="850" y="90"/>
                      </a:lnTo>
                      <a:lnTo>
                        <a:pt x="850" y="113"/>
                      </a:lnTo>
                      <a:moveTo>
                        <a:pt x="850" y="64"/>
                      </a:moveTo>
                      <a:lnTo>
                        <a:pt x="824" y="64"/>
                      </a:lnTo>
                      <a:lnTo>
                        <a:pt x="824" y="38"/>
                      </a:lnTo>
                      <a:lnTo>
                        <a:pt x="850" y="38"/>
                      </a:lnTo>
                      <a:lnTo>
                        <a:pt x="850" y="64"/>
                      </a:lnTo>
                      <a:moveTo>
                        <a:pt x="902" y="165"/>
                      </a:moveTo>
                      <a:lnTo>
                        <a:pt x="876" y="165"/>
                      </a:lnTo>
                      <a:lnTo>
                        <a:pt x="876" y="139"/>
                      </a:lnTo>
                      <a:lnTo>
                        <a:pt x="902" y="139"/>
                      </a:lnTo>
                      <a:lnTo>
                        <a:pt x="902" y="165"/>
                      </a:lnTo>
                      <a:moveTo>
                        <a:pt x="902" y="113"/>
                      </a:moveTo>
                      <a:lnTo>
                        <a:pt x="876" y="113"/>
                      </a:lnTo>
                      <a:lnTo>
                        <a:pt x="876" y="90"/>
                      </a:lnTo>
                      <a:lnTo>
                        <a:pt x="902" y="90"/>
                      </a:lnTo>
                      <a:lnTo>
                        <a:pt x="902" y="113"/>
                      </a:lnTo>
                      <a:moveTo>
                        <a:pt x="902" y="64"/>
                      </a:moveTo>
                      <a:lnTo>
                        <a:pt x="876" y="64"/>
                      </a:lnTo>
                      <a:lnTo>
                        <a:pt x="876" y="38"/>
                      </a:lnTo>
                      <a:lnTo>
                        <a:pt x="902" y="38"/>
                      </a:lnTo>
                      <a:lnTo>
                        <a:pt x="902" y="64"/>
                      </a:lnTo>
                      <a:moveTo>
                        <a:pt x="970" y="139"/>
                      </a:moveTo>
                      <a:lnTo>
                        <a:pt x="947" y="139"/>
                      </a:lnTo>
                      <a:lnTo>
                        <a:pt x="947" y="113"/>
                      </a:lnTo>
                      <a:lnTo>
                        <a:pt x="970" y="113"/>
                      </a:lnTo>
                      <a:lnTo>
                        <a:pt x="970" y="139"/>
                      </a:lnTo>
                      <a:moveTo>
                        <a:pt x="970" y="90"/>
                      </a:moveTo>
                      <a:lnTo>
                        <a:pt x="947" y="90"/>
                      </a:lnTo>
                      <a:lnTo>
                        <a:pt x="947" y="64"/>
                      </a:lnTo>
                      <a:lnTo>
                        <a:pt x="970" y="64"/>
                      </a:lnTo>
                      <a:lnTo>
                        <a:pt x="970" y="90"/>
                      </a:lnTo>
                    </a:path>
                  </a:pathLst>
                </a:custGeom>
                <a:solidFill>
                  <a:srgbClr val="005073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iscoSans"/>
                    <a:ea typeface="ＭＳ Ｐゴシック" charset="0"/>
                    <a:cs typeface="ＭＳ Ｐゴシック" charset="-128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1D388DA8-A2C2-42EA-881C-8339A4BE5D43}"/>
                  </a:ext>
                </a:extLst>
              </p:cNvPr>
              <p:cNvGrpSpPr/>
              <p:nvPr/>
            </p:nvGrpSpPr>
            <p:grpSpPr>
              <a:xfrm>
                <a:off x="847762" y="2104138"/>
                <a:ext cx="1408927" cy="268467"/>
                <a:chOff x="847762" y="2104138"/>
                <a:chExt cx="1408927" cy="268467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4783C338-C9CF-466B-8C9F-DA3934AA3C86}"/>
                    </a:ext>
                  </a:extLst>
                </p:cNvPr>
                <p:cNvGrpSpPr/>
                <p:nvPr/>
              </p:nvGrpSpPr>
              <p:grpSpPr>
                <a:xfrm>
                  <a:off x="847762" y="2115765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149" name="Freeform 5">
                    <a:extLst>
                      <a:ext uri="{FF2B5EF4-FFF2-40B4-BE49-F238E27FC236}">
                        <a16:creationId xmlns:a16="http://schemas.microsoft.com/office/drawing/2014/main" id="{E115B53B-97A5-49FA-B1EF-2C654E7C1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50" name="Freeform 6">
                    <a:extLst>
                      <a:ext uri="{FF2B5EF4-FFF2-40B4-BE49-F238E27FC236}">
                        <a16:creationId xmlns:a16="http://schemas.microsoft.com/office/drawing/2014/main" id="{79B25E08-5C0E-4A4B-B639-CBFB58331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FE9289C4-4EA5-4D40-A937-52D4F6CEC5B5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152" name="Freeform 7">
                      <a:extLst>
                        <a:ext uri="{FF2B5EF4-FFF2-40B4-BE49-F238E27FC236}">
                          <a16:creationId xmlns:a16="http://schemas.microsoft.com/office/drawing/2014/main" id="{31F0DD9A-6FF7-4970-9283-1A744510460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53" name="Freeform 8">
                      <a:extLst>
                        <a:ext uri="{FF2B5EF4-FFF2-40B4-BE49-F238E27FC236}">
                          <a16:creationId xmlns:a16="http://schemas.microsoft.com/office/drawing/2014/main" id="{5C719E95-E3F5-4B9D-81B0-28776F2E21A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54" name="Rectangle 9">
                      <a:extLst>
                        <a:ext uri="{FF2B5EF4-FFF2-40B4-BE49-F238E27FC236}">
                          <a16:creationId xmlns:a16="http://schemas.microsoft.com/office/drawing/2014/main" id="{BD53BD78-939F-46D5-9D53-95E4BAEFE1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55" name="Freeform 10">
                      <a:extLst>
                        <a:ext uri="{FF2B5EF4-FFF2-40B4-BE49-F238E27FC236}">
                          <a16:creationId xmlns:a16="http://schemas.microsoft.com/office/drawing/2014/main" id="{64B109AC-9BED-4DF9-BAB4-D2B19BB8BC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7F4DDB45-49D2-4BCA-B314-228A004ACB6F}"/>
                    </a:ext>
                  </a:extLst>
                </p:cNvPr>
                <p:cNvGrpSpPr/>
                <p:nvPr/>
              </p:nvGrpSpPr>
              <p:grpSpPr>
                <a:xfrm>
                  <a:off x="1133356" y="2115765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142" name="Freeform 5">
                    <a:extLst>
                      <a:ext uri="{FF2B5EF4-FFF2-40B4-BE49-F238E27FC236}">
                        <a16:creationId xmlns:a16="http://schemas.microsoft.com/office/drawing/2014/main" id="{AAE78A76-7B83-40EA-9D56-DA913813F5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43" name="Freeform 6">
                    <a:extLst>
                      <a:ext uri="{FF2B5EF4-FFF2-40B4-BE49-F238E27FC236}">
                        <a16:creationId xmlns:a16="http://schemas.microsoft.com/office/drawing/2014/main" id="{0761623C-FC6B-488D-AD89-546708C1BC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EB581A2F-28A0-490D-B343-4AB0C491EF1B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145" name="Freeform 7">
                      <a:extLst>
                        <a:ext uri="{FF2B5EF4-FFF2-40B4-BE49-F238E27FC236}">
                          <a16:creationId xmlns:a16="http://schemas.microsoft.com/office/drawing/2014/main" id="{0E9C2C22-0578-4138-AE22-7EFB74C2DF5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46" name="Freeform 8">
                      <a:extLst>
                        <a:ext uri="{FF2B5EF4-FFF2-40B4-BE49-F238E27FC236}">
                          <a16:creationId xmlns:a16="http://schemas.microsoft.com/office/drawing/2014/main" id="{0204C555-816B-4411-B7C6-E62CC8A1909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47" name="Rectangle 9">
                      <a:extLst>
                        <a:ext uri="{FF2B5EF4-FFF2-40B4-BE49-F238E27FC236}">
                          <a16:creationId xmlns:a16="http://schemas.microsoft.com/office/drawing/2014/main" id="{F399058F-DB58-44E7-94D0-2FE3417964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48" name="Freeform 10">
                      <a:extLst>
                        <a:ext uri="{FF2B5EF4-FFF2-40B4-BE49-F238E27FC236}">
                          <a16:creationId xmlns:a16="http://schemas.microsoft.com/office/drawing/2014/main" id="{7EA552C0-2071-477B-8110-D4BC5A54D9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ACC3A466-38C9-4096-A50E-2A3922D6B10C}"/>
                    </a:ext>
                  </a:extLst>
                </p:cNvPr>
                <p:cNvGrpSpPr/>
                <p:nvPr/>
              </p:nvGrpSpPr>
              <p:grpSpPr>
                <a:xfrm>
                  <a:off x="1427684" y="2106280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135" name="Freeform 5">
                    <a:extLst>
                      <a:ext uri="{FF2B5EF4-FFF2-40B4-BE49-F238E27FC236}">
                        <a16:creationId xmlns:a16="http://schemas.microsoft.com/office/drawing/2014/main" id="{8AE17D3C-460D-4ACA-8F58-C7AFF274F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36" name="Freeform 6">
                    <a:extLst>
                      <a:ext uri="{FF2B5EF4-FFF2-40B4-BE49-F238E27FC236}">
                        <a16:creationId xmlns:a16="http://schemas.microsoft.com/office/drawing/2014/main" id="{5E01963E-64F4-42BC-B5D8-B47F390D36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F714062E-40DD-415E-908F-820AF9639AE7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138" name="Freeform 7">
                      <a:extLst>
                        <a:ext uri="{FF2B5EF4-FFF2-40B4-BE49-F238E27FC236}">
                          <a16:creationId xmlns:a16="http://schemas.microsoft.com/office/drawing/2014/main" id="{EDC7F9CD-BA92-4953-BDE7-F1ADAD853F7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39" name="Freeform 8">
                      <a:extLst>
                        <a:ext uri="{FF2B5EF4-FFF2-40B4-BE49-F238E27FC236}">
                          <a16:creationId xmlns:a16="http://schemas.microsoft.com/office/drawing/2014/main" id="{8AB94DA5-AC60-4AF0-8E34-23FE482BD1F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40" name="Rectangle 9">
                      <a:extLst>
                        <a:ext uri="{FF2B5EF4-FFF2-40B4-BE49-F238E27FC236}">
                          <a16:creationId xmlns:a16="http://schemas.microsoft.com/office/drawing/2014/main" id="{8B7E5112-2D05-46B1-8D69-DB4A044E78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41" name="Freeform 10">
                      <a:extLst>
                        <a:ext uri="{FF2B5EF4-FFF2-40B4-BE49-F238E27FC236}">
                          <a16:creationId xmlns:a16="http://schemas.microsoft.com/office/drawing/2014/main" id="{4922F7A0-91BE-4BF0-9FEB-8481374BA2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309C3D3B-75E9-4DC5-91E0-970998CAA9C1}"/>
                    </a:ext>
                  </a:extLst>
                </p:cNvPr>
                <p:cNvGrpSpPr/>
                <p:nvPr/>
              </p:nvGrpSpPr>
              <p:grpSpPr>
                <a:xfrm>
                  <a:off x="1713278" y="2106280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128" name="Freeform 5">
                    <a:extLst>
                      <a:ext uri="{FF2B5EF4-FFF2-40B4-BE49-F238E27FC236}">
                        <a16:creationId xmlns:a16="http://schemas.microsoft.com/office/drawing/2014/main" id="{2768281B-327B-44F9-A64B-57F7D2DB9D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29" name="Freeform 6">
                    <a:extLst>
                      <a:ext uri="{FF2B5EF4-FFF2-40B4-BE49-F238E27FC236}">
                        <a16:creationId xmlns:a16="http://schemas.microsoft.com/office/drawing/2014/main" id="{F1E0DA0D-505F-4D70-8618-7DED10E1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CFB10DFB-B328-4C3A-BC89-1AA52FF8EEA5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131" name="Freeform 7">
                      <a:extLst>
                        <a:ext uri="{FF2B5EF4-FFF2-40B4-BE49-F238E27FC236}">
                          <a16:creationId xmlns:a16="http://schemas.microsoft.com/office/drawing/2014/main" id="{1BBD2827-B5F6-4AB3-94C2-DCFF3F020AB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32" name="Freeform 8">
                      <a:extLst>
                        <a:ext uri="{FF2B5EF4-FFF2-40B4-BE49-F238E27FC236}">
                          <a16:creationId xmlns:a16="http://schemas.microsoft.com/office/drawing/2014/main" id="{2A7E4CB9-CF04-4E68-9ED7-90D04711E61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33" name="Rectangle 9">
                      <a:extLst>
                        <a:ext uri="{FF2B5EF4-FFF2-40B4-BE49-F238E27FC236}">
                          <a16:creationId xmlns:a16="http://schemas.microsoft.com/office/drawing/2014/main" id="{9D02DB59-D0AC-4E67-BB37-E83FC0171C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34" name="Freeform 10">
                      <a:extLst>
                        <a:ext uri="{FF2B5EF4-FFF2-40B4-BE49-F238E27FC236}">
                          <a16:creationId xmlns:a16="http://schemas.microsoft.com/office/drawing/2014/main" id="{CDE5A250-6B1F-464C-A95F-1E8576C2B6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C9A1AC1-0D45-4E3F-AF3F-A28A1E081497}"/>
                    </a:ext>
                  </a:extLst>
                </p:cNvPr>
                <p:cNvGrpSpPr/>
                <p:nvPr/>
              </p:nvGrpSpPr>
              <p:grpSpPr>
                <a:xfrm>
                  <a:off x="1999845" y="2104138"/>
                  <a:ext cx="256844" cy="256840"/>
                  <a:chOff x="1328843" y="1012320"/>
                  <a:chExt cx="1877381" cy="1877366"/>
                </a:xfrm>
              </p:grpSpPr>
              <p:sp>
                <p:nvSpPr>
                  <p:cNvPr id="121" name="Freeform 5">
                    <a:extLst>
                      <a:ext uri="{FF2B5EF4-FFF2-40B4-BE49-F238E27FC236}">
                        <a16:creationId xmlns:a16="http://schemas.microsoft.com/office/drawing/2014/main" id="{076DB4C1-C970-49B0-A8E2-F8588DAA61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43" y="1012320"/>
                    <a:ext cx="1877381" cy="1877366"/>
                  </a:xfrm>
                  <a:custGeom>
                    <a:avLst/>
                    <a:gdLst>
                      <a:gd name="T0" fmla="*/ 406 w 866"/>
                      <a:gd name="T1" fmla="*/ 14 h 866"/>
                      <a:gd name="T2" fmla="*/ 459 w 866"/>
                      <a:gd name="T3" fmla="*/ 14 h 866"/>
                      <a:gd name="T4" fmla="*/ 852 w 866"/>
                      <a:gd name="T5" fmla="*/ 407 h 866"/>
                      <a:gd name="T6" fmla="*/ 852 w 866"/>
                      <a:gd name="T7" fmla="*/ 460 h 866"/>
                      <a:gd name="T8" fmla="*/ 460 w 866"/>
                      <a:gd name="T9" fmla="*/ 852 h 866"/>
                      <a:gd name="T10" fmla="*/ 407 w 866"/>
                      <a:gd name="T11" fmla="*/ 852 h 866"/>
                      <a:gd name="T12" fmla="*/ 14 w 866"/>
                      <a:gd name="T13" fmla="*/ 459 h 866"/>
                      <a:gd name="T14" fmla="*/ 14 w 866"/>
                      <a:gd name="T15" fmla="*/ 406 h 866"/>
                      <a:gd name="T16" fmla="*/ 406 w 866"/>
                      <a:gd name="T17" fmla="*/ 14 h 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66" h="866">
                        <a:moveTo>
                          <a:pt x="406" y="14"/>
                        </a:moveTo>
                        <a:cubicBezTo>
                          <a:pt x="421" y="0"/>
                          <a:pt x="445" y="0"/>
                          <a:pt x="459" y="14"/>
                        </a:cubicBezTo>
                        <a:cubicBezTo>
                          <a:pt x="852" y="407"/>
                          <a:pt x="852" y="407"/>
                          <a:pt x="852" y="407"/>
                        </a:cubicBezTo>
                        <a:cubicBezTo>
                          <a:pt x="866" y="421"/>
                          <a:pt x="866" y="445"/>
                          <a:pt x="852" y="460"/>
                        </a:cubicBezTo>
                        <a:cubicBezTo>
                          <a:pt x="460" y="852"/>
                          <a:pt x="460" y="852"/>
                          <a:pt x="460" y="852"/>
                        </a:cubicBezTo>
                        <a:cubicBezTo>
                          <a:pt x="445" y="866"/>
                          <a:pt x="421" y="866"/>
                          <a:pt x="407" y="852"/>
                        </a:cubicBezTo>
                        <a:cubicBezTo>
                          <a:pt x="14" y="459"/>
                          <a:pt x="14" y="459"/>
                          <a:pt x="14" y="459"/>
                        </a:cubicBezTo>
                        <a:cubicBezTo>
                          <a:pt x="0" y="445"/>
                          <a:pt x="0" y="421"/>
                          <a:pt x="14" y="406"/>
                        </a:cubicBezTo>
                        <a:lnTo>
                          <a:pt x="406" y="14"/>
                        </a:lnTo>
                        <a:close/>
                      </a:path>
                    </a:pathLst>
                  </a:custGeom>
                  <a:solidFill>
                    <a:srgbClr val="6EBE4A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22" name="Freeform 6">
                    <a:extLst>
                      <a:ext uri="{FF2B5EF4-FFF2-40B4-BE49-F238E27FC236}">
                        <a16:creationId xmlns:a16="http://schemas.microsoft.com/office/drawing/2014/main" id="{807B5326-AD61-4FA4-8FD8-EA80578A13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3635" y="1277104"/>
                    <a:ext cx="1346631" cy="1346630"/>
                  </a:xfrm>
                  <a:custGeom>
                    <a:avLst/>
                    <a:gdLst>
                      <a:gd name="T0" fmla="*/ 230 w 490"/>
                      <a:gd name="T1" fmla="*/ 8 h 490"/>
                      <a:gd name="T2" fmla="*/ 260 w 490"/>
                      <a:gd name="T3" fmla="*/ 8 h 490"/>
                      <a:gd name="T4" fmla="*/ 482 w 490"/>
                      <a:gd name="T5" fmla="*/ 230 h 490"/>
                      <a:gd name="T6" fmla="*/ 482 w 490"/>
                      <a:gd name="T7" fmla="*/ 260 h 490"/>
                      <a:gd name="T8" fmla="*/ 260 w 490"/>
                      <a:gd name="T9" fmla="*/ 482 h 490"/>
                      <a:gd name="T10" fmla="*/ 230 w 490"/>
                      <a:gd name="T11" fmla="*/ 482 h 490"/>
                      <a:gd name="T12" fmla="*/ 8 w 490"/>
                      <a:gd name="T13" fmla="*/ 260 h 490"/>
                      <a:gd name="T14" fmla="*/ 8 w 490"/>
                      <a:gd name="T15" fmla="*/ 230 h 490"/>
                      <a:gd name="T16" fmla="*/ 230 w 490"/>
                      <a:gd name="T17" fmla="*/ 8 h 4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0" h="490">
                        <a:moveTo>
                          <a:pt x="230" y="8"/>
                        </a:moveTo>
                        <a:cubicBezTo>
                          <a:pt x="238" y="0"/>
                          <a:pt x="252" y="0"/>
                          <a:pt x="260" y="8"/>
                        </a:cubicBezTo>
                        <a:cubicBezTo>
                          <a:pt x="482" y="230"/>
                          <a:pt x="482" y="230"/>
                          <a:pt x="482" y="230"/>
                        </a:cubicBezTo>
                        <a:cubicBezTo>
                          <a:pt x="490" y="238"/>
                          <a:pt x="490" y="252"/>
                          <a:pt x="482" y="260"/>
                        </a:cubicBezTo>
                        <a:cubicBezTo>
                          <a:pt x="260" y="482"/>
                          <a:pt x="260" y="482"/>
                          <a:pt x="260" y="482"/>
                        </a:cubicBezTo>
                        <a:cubicBezTo>
                          <a:pt x="252" y="490"/>
                          <a:pt x="238" y="490"/>
                          <a:pt x="230" y="482"/>
                        </a:cubicBezTo>
                        <a:cubicBezTo>
                          <a:pt x="8" y="260"/>
                          <a:pt x="8" y="260"/>
                          <a:pt x="8" y="260"/>
                        </a:cubicBezTo>
                        <a:cubicBezTo>
                          <a:pt x="0" y="252"/>
                          <a:pt x="0" y="238"/>
                          <a:pt x="8" y="230"/>
                        </a:cubicBezTo>
                        <a:lnTo>
                          <a:pt x="230" y="8"/>
                        </a:lnTo>
                        <a:close/>
                      </a:path>
                    </a:pathLst>
                  </a:custGeom>
                  <a:solidFill>
                    <a:srgbClr val="F2F6F7"/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8585B"/>
                      </a:solidFill>
                      <a:effectLst/>
                      <a:uLnTx/>
                      <a:uFillTx/>
                      <a:latin typeface="CiscoSansTT ExtraLight"/>
                      <a:ea typeface="ＭＳ Ｐゴシック" pitchFamily="34" charset="-128"/>
                    </a:endParaRPr>
                  </a:p>
                </p:txBody>
              </p:sp>
              <p:grpSp>
                <p:nvGrpSpPr>
                  <p:cNvPr id="123" name="Group 122">
                    <a:extLst>
                      <a:ext uri="{FF2B5EF4-FFF2-40B4-BE49-F238E27FC236}">
                        <a16:creationId xmlns:a16="http://schemas.microsoft.com/office/drawing/2014/main" id="{A8861734-0C36-4781-A1BB-3F025EB7CC9A}"/>
                      </a:ext>
                    </a:extLst>
                  </p:cNvPr>
                  <p:cNvGrpSpPr/>
                  <p:nvPr/>
                </p:nvGrpSpPr>
                <p:grpSpPr>
                  <a:xfrm>
                    <a:off x="1827932" y="1824571"/>
                    <a:ext cx="810763" cy="260975"/>
                    <a:chOff x="1827932" y="1824571"/>
                    <a:chExt cx="810763" cy="260975"/>
                  </a:xfrm>
                </p:grpSpPr>
                <p:sp>
                  <p:nvSpPr>
                    <p:cNvPr id="124" name="Freeform 7">
                      <a:extLst>
                        <a:ext uri="{FF2B5EF4-FFF2-40B4-BE49-F238E27FC236}">
                          <a16:creationId xmlns:a16="http://schemas.microsoft.com/office/drawing/2014/main" id="{F1FD8F24-9E5C-4479-94DE-527642A37EB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27932" y="1829211"/>
                      <a:ext cx="255176" cy="252856"/>
                    </a:xfrm>
                    <a:custGeom>
                      <a:avLst/>
                      <a:gdLst>
                        <a:gd name="T0" fmla="*/ 220 w 220"/>
                        <a:gd name="T1" fmla="*/ 218 h 218"/>
                        <a:gd name="T2" fmla="*/ 170 w 220"/>
                        <a:gd name="T3" fmla="*/ 218 h 218"/>
                        <a:gd name="T4" fmla="*/ 151 w 220"/>
                        <a:gd name="T5" fmla="*/ 169 h 218"/>
                        <a:gd name="T6" fmla="*/ 66 w 220"/>
                        <a:gd name="T7" fmla="*/ 169 h 218"/>
                        <a:gd name="T8" fmla="*/ 47 w 220"/>
                        <a:gd name="T9" fmla="*/ 218 h 218"/>
                        <a:gd name="T10" fmla="*/ 0 w 220"/>
                        <a:gd name="T11" fmla="*/ 218 h 218"/>
                        <a:gd name="T12" fmla="*/ 85 w 220"/>
                        <a:gd name="T13" fmla="*/ 0 h 218"/>
                        <a:gd name="T14" fmla="*/ 132 w 220"/>
                        <a:gd name="T15" fmla="*/ 0 h 218"/>
                        <a:gd name="T16" fmla="*/ 220 w 220"/>
                        <a:gd name="T17" fmla="*/ 218 h 218"/>
                        <a:gd name="T18" fmla="*/ 137 w 220"/>
                        <a:gd name="T19" fmla="*/ 131 h 218"/>
                        <a:gd name="T20" fmla="*/ 109 w 220"/>
                        <a:gd name="T21" fmla="*/ 50 h 218"/>
                        <a:gd name="T22" fmla="*/ 78 w 220"/>
                        <a:gd name="T23" fmla="*/ 131 h 218"/>
                        <a:gd name="T24" fmla="*/ 137 w 220"/>
                        <a:gd name="T25" fmla="*/ 131 h 2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0" h="218">
                          <a:moveTo>
                            <a:pt x="220" y="218"/>
                          </a:moveTo>
                          <a:lnTo>
                            <a:pt x="170" y="218"/>
                          </a:lnTo>
                          <a:lnTo>
                            <a:pt x="151" y="169"/>
                          </a:lnTo>
                          <a:lnTo>
                            <a:pt x="66" y="169"/>
                          </a:lnTo>
                          <a:lnTo>
                            <a:pt x="47" y="218"/>
                          </a:lnTo>
                          <a:lnTo>
                            <a:pt x="0" y="218"/>
                          </a:lnTo>
                          <a:lnTo>
                            <a:pt x="85" y="0"/>
                          </a:lnTo>
                          <a:lnTo>
                            <a:pt x="132" y="0"/>
                          </a:lnTo>
                          <a:lnTo>
                            <a:pt x="220" y="218"/>
                          </a:lnTo>
                          <a:close/>
                          <a:moveTo>
                            <a:pt x="137" y="131"/>
                          </a:moveTo>
                          <a:lnTo>
                            <a:pt x="109" y="50"/>
                          </a:lnTo>
                          <a:lnTo>
                            <a:pt x="78" y="131"/>
                          </a:lnTo>
                          <a:lnTo>
                            <a:pt x="137" y="131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25" name="Freeform 8">
                      <a:extLst>
                        <a:ext uri="{FF2B5EF4-FFF2-40B4-BE49-F238E27FC236}">
                          <a16:creationId xmlns:a16="http://schemas.microsoft.com/office/drawing/2014/main" id="{C98C4E04-0C0C-472F-A429-3DFBB05A4D8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02826" y="1829211"/>
                      <a:ext cx="192542" cy="252856"/>
                    </a:xfrm>
                    <a:custGeom>
                      <a:avLst/>
                      <a:gdLst>
                        <a:gd name="T0" fmla="*/ 0 w 70"/>
                        <a:gd name="T1" fmla="*/ 92 h 92"/>
                        <a:gd name="T2" fmla="*/ 0 w 70"/>
                        <a:gd name="T3" fmla="*/ 0 h 92"/>
                        <a:gd name="T4" fmla="*/ 29 w 70"/>
                        <a:gd name="T5" fmla="*/ 0 h 92"/>
                        <a:gd name="T6" fmla="*/ 51 w 70"/>
                        <a:gd name="T7" fmla="*/ 1 h 92"/>
                        <a:gd name="T8" fmla="*/ 65 w 70"/>
                        <a:gd name="T9" fmla="*/ 10 h 92"/>
                        <a:gd name="T10" fmla="*/ 70 w 70"/>
                        <a:gd name="T11" fmla="*/ 28 h 92"/>
                        <a:gd name="T12" fmla="*/ 67 w 70"/>
                        <a:gd name="T13" fmla="*/ 42 h 92"/>
                        <a:gd name="T14" fmla="*/ 59 w 70"/>
                        <a:gd name="T15" fmla="*/ 51 h 92"/>
                        <a:gd name="T16" fmla="*/ 50 w 70"/>
                        <a:gd name="T17" fmla="*/ 56 h 92"/>
                        <a:gd name="T18" fmla="*/ 30 w 70"/>
                        <a:gd name="T19" fmla="*/ 57 h 92"/>
                        <a:gd name="T20" fmla="*/ 18 w 70"/>
                        <a:gd name="T21" fmla="*/ 57 h 92"/>
                        <a:gd name="T22" fmla="*/ 18 w 70"/>
                        <a:gd name="T23" fmla="*/ 92 h 92"/>
                        <a:gd name="T24" fmla="*/ 0 w 70"/>
                        <a:gd name="T25" fmla="*/ 92 h 92"/>
                        <a:gd name="T26" fmla="*/ 18 w 70"/>
                        <a:gd name="T27" fmla="*/ 15 h 92"/>
                        <a:gd name="T28" fmla="*/ 18 w 70"/>
                        <a:gd name="T29" fmla="*/ 41 h 92"/>
                        <a:gd name="T30" fmla="*/ 28 w 70"/>
                        <a:gd name="T31" fmla="*/ 41 h 92"/>
                        <a:gd name="T32" fmla="*/ 43 w 70"/>
                        <a:gd name="T33" fmla="*/ 40 h 92"/>
                        <a:gd name="T34" fmla="*/ 49 w 70"/>
                        <a:gd name="T35" fmla="*/ 35 h 92"/>
                        <a:gd name="T36" fmla="*/ 51 w 70"/>
                        <a:gd name="T37" fmla="*/ 28 h 92"/>
                        <a:gd name="T38" fmla="*/ 48 w 70"/>
                        <a:gd name="T39" fmla="*/ 20 h 92"/>
                        <a:gd name="T40" fmla="*/ 40 w 70"/>
                        <a:gd name="T41" fmla="*/ 16 h 92"/>
                        <a:gd name="T42" fmla="*/ 27 w 70"/>
                        <a:gd name="T43" fmla="*/ 15 h 92"/>
                        <a:gd name="T44" fmla="*/ 18 w 70"/>
                        <a:gd name="T45" fmla="*/ 15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0" h="92">
                          <a:moveTo>
                            <a:pt x="0" y="9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  <a:cubicBezTo>
                            <a:pt x="41" y="0"/>
                            <a:pt x="48" y="0"/>
                            <a:pt x="51" y="1"/>
                          </a:cubicBezTo>
                          <a:cubicBezTo>
                            <a:pt x="57" y="2"/>
                            <a:pt x="61" y="5"/>
                            <a:pt x="65" y="10"/>
                          </a:cubicBezTo>
                          <a:cubicBezTo>
                            <a:pt x="68" y="15"/>
                            <a:pt x="70" y="21"/>
                            <a:pt x="70" y="28"/>
                          </a:cubicBezTo>
                          <a:cubicBezTo>
                            <a:pt x="70" y="34"/>
                            <a:pt x="69" y="38"/>
                            <a:pt x="67" y="42"/>
                          </a:cubicBezTo>
                          <a:cubicBezTo>
                            <a:pt x="65" y="46"/>
                            <a:pt x="62" y="49"/>
                            <a:pt x="59" y="51"/>
                          </a:cubicBezTo>
                          <a:cubicBezTo>
                            <a:pt x="56" y="53"/>
                            <a:pt x="53" y="55"/>
                            <a:pt x="50" y="56"/>
                          </a:cubicBezTo>
                          <a:cubicBezTo>
                            <a:pt x="45" y="56"/>
                            <a:pt x="39" y="57"/>
                            <a:pt x="30" y="57"/>
                          </a:cubicBezTo>
                          <a:cubicBezTo>
                            <a:pt x="18" y="57"/>
                            <a:pt x="18" y="57"/>
                            <a:pt x="18" y="57"/>
                          </a:cubicBezTo>
                          <a:cubicBezTo>
                            <a:pt x="18" y="92"/>
                            <a:pt x="18" y="92"/>
                            <a:pt x="18" y="92"/>
                          </a:cubicBezTo>
                          <a:lnTo>
                            <a:pt x="0" y="92"/>
                          </a:lnTo>
                          <a:close/>
                          <a:moveTo>
                            <a:pt x="18" y="15"/>
                          </a:moveTo>
                          <a:cubicBezTo>
                            <a:pt x="18" y="41"/>
                            <a:pt x="18" y="41"/>
                            <a:pt x="18" y="41"/>
                          </a:cubicBezTo>
                          <a:cubicBezTo>
                            <a:pt x="28" y="41"/>
                            <a:pt x="28" y="41"/>
                            <a:pt x="28" y="41"/>
                          </a:cubicBezTo>
                          <a:cubicBezTo>
                            <a:pt x="36" y="41"/>
                            <a:pt x="41" y="41"/>
                            <a:pt x="43" y="40"/>
                          </a:cubicBezTo>
                          <a:cubicBezTo>
                            <a:pt x="45" y="39"/>
                            <a:pt x="47" y="37"/>
                            <a:pt x="49" y="35"/>
                          </a:cubicBezTo>
                          <a:cubicBezTo>
                            <a:pt x="50" y="33"/>
                            <a:pt x="51" y="31"/>
                            <a:pt x="51" y="28"/>
                          </a:cubicBezTo>
                          <a:cubicBezTo>
                            <a:pt x="51" y="25"/>
                            <a:pt x="50" y="22"/>
                            <a:pt x="48" y="20"/>
                          </a:cubicBezTo>
                          <a:cubicBezTo>
                            <a:pt x="46" y="18"/>
                            <a:pt x="43" y="16"/>
                            <a:pt x="40" y="16"/>
                          </a:cubicBezTo>
                          <a:cubicBezTo>
                            <a:pt x="38" y="15"/>
                            <a:pt x="34" y="15"/>
                            <a:pt x="27" y="15"/>
                          </a:cubicBezTo>
                          <a:lnTo>
                            <a:pt x="18" y="15"/>
                          </a:ln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BAB18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26" name="Rectangle 9">
                      <a:extLst>
                        <a:ext uri="{FF2B5EF4-FFF2-40B4-BE49-F238E27FC236}">
                          <a16:creationId xmlns:a16="http://schemas.microsoft.com/office/drawing/2014/main" id="{0402366F-2F89-4B8E-8B6C-FB3BB8BD6D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3644" y="1829211"/>
                      <a:ext cx="48715" cy="252856"/>
                    </a:xfrm>
                    <a:prstGeom prst="rect">
                      <a:avLst/>
                    </a:pr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127" name="Freeform 10">
                      <a:extLst>
                        <a:ext uri="{FF2B5EF4-FFF2-40B4-BE49-F238E27FC236}">
                          <a16:creationId xmlns:a16="http://schemas.microsoft.com/office/drawing/2014/main" id="{B21FB527-945F-4AF3-82BF-A2D74B94B8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8316" y="1824571"/>
                      <a:ext cx="220379" cy="260975"/>
                    </a:xfrm>
                    <a:custGeom>
                      <a:avLst/>
                      <a:gdLst>
                        <a:gd name="T0" fmla="*/ 62 w 80"/>
                        <a:gd name="T1" fmla="*/ 60 h 95"/>
                        <a:gd name="T2" fmla="*/ 80 w 80"/>
                        <a:gd name="T3" fmla="*/ 65 h 95"/>
                        <a:gd name="T4" fmla="*/ 66 w 80"/>
                        <a:gd name="T5" fmla="*/ 88 h 95"/>
                        <a:gd name="T6" fmla="*/ 42 w 80"/>
                        <a:gd name="T7" fmla="*/ 95 h 95"/>
                        <a:gd name="T8" fmla="*/ 11 w 80"/>
                        <a:gd name="T9" fmla="*/ 83 h 95"/>
                        <a:gd name="T10" fmla="*/ 0 w 80"/>
                        <a:gd name="T11" fmla="*/ 48 h 95"/>
                        <a:gd name="T12" fmla="*/ 12 w 80"/>
                        <a:gd name="T13" fmla="*/ 13 h 95"/>
                        <a:gd name="T14" fmla="*/ 43 w 80"/>
                        <a:gd name="T15" fmla="*/ 0 h 95"/>
                        <a:gd name="T16" fmla="*/ 70 w 80"/>
                        <a:gd name="T17" fmla="*/ 10 h 95"/>
                        <a:gd name="T18" fmla="*/ 79 w 80"/>
                        <a:gd name="T19" fmla="*/ 27 h 95"/>
                        <a:gd name="T20" fmla="*/ 61 w 80"/>
                        <a:gd name="T21" fmla="*/ 31 h 95"/>
                        <a:gd name="T22" fmla="*/ 54 w 80"/>
                        <a:gd name="T23" fmla="*/ 20 h 95"/>
                        <a:gd name="T24" fmla="*/ 42 w 80"/>
                        <a:gd name="T25" fmla="*/ 16 h 95"/>
                        <a:gd name="T26" fmla="*/ 25 w 80"/>
                        <a:gd name="T27" fmla="*/ 23 h 95"/>
                        <a:gd name="T28" fmla="*/ 19 w 80"/>
                        <a:gd name="T29" fmla="*/ 47 h 95"/>
                        <a:gd name="T30" fmla="*/ 25 w 80"/>
                        <a:gd name="T31" fmla="*/ 72 h 95"/>
                        <a:gd name="T32" fmla="*/ 41 w 80"/>
                        <a:gd name="T33" fmla="*/ 79 h 95"/>
                        <a:gd name="T34" fmla="*/ 54 w 80"/>
                        <a:gd name="T35" fmla="*/ 75 h 95"/>
                        <a:gd name="T36" fmla="*/ 62 w 80"/>
                        <a:gd name="T37" fmla="*/ 6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80" h="95">
                          <a:moveTo>
                            <a:pt x="62" y="60"/>
                          </a:moveTo>
                          <a:cubicBezTo>
                            <a:pt x="80" y="65"/>
                            <a:pt x="80" y="65"/>
                            <a:pt x="80" y="65"/>
                          </a:cubicBezTo>
                          <a:cubicBezTo>
                            <a:pt x="77" y="76"/>
                            <a:pt x="72" y="83"/>
                            <a:pt x="66" y="88"/>
                          </a:cubicBezTo>
                          <a:cubicBezTo>
                            <a:pt x="60" y="93"/>
                            <a:pt x="51" y="95"/>
                            <a:pt x="42" y="95"/>
                          </a:cubicBezTo>
                          <a:cubicBezTo>
                            <a:pt x="29" y="95"/>
                            <a:pt x="19" y="91"/>
                            <a:pt x="11" y="83"/>
                          </a:cubicBezTo>
                          <a:cubicBezTo>
                            <a:pt x="4" y="74"/>
                            <a:pt x="0" y="63"/>
                            <a:pt x="0" y="48"/>
                          </a:cubicBezTo>
                          <a:cubicBezTo>
                            <a:pt x="0" y="33"/>
                            <a:pt x="4" y="21"/>
                            <a:pt x="12" y="13"/>
                          </a:cubicBezTo>
                          <a:cubicBezTo>
                            <a:pt x="19" y="4"/>
                            <a:pt x="30" y="0"/>
                            <a:pt x="43" y="0"/>
                          </a:cubicBezTo>
                          <a:cubicBezTo>
                            <a:pt x="54" y="0"/>
                            <a:pt x="63" y="3"/>
                            <a:pt x="70" y="10"/>
                          </a:cubicBezTo>
                          <a:cubicBezTo>
                            <a:pt x="74" y="14"/>
                            <a:pt x="77" y="20"/>
                            <a:pt x="79" y="27"/>
                          </a:cubicBezTo>
                          <a:cubicBezTo>
                            <a:pt x="61" y="31"/>
                            <a:pt x="61" y="31"/>
                            <a:pt x="61" y="31"/>
                          </a:cubicBezTo>
                          <a:cubicBezTo>
                            <a:pt x="60" y="27"/>
                            <a:pt x="58" y="23"/>
                            <a:pt x="54" y="20"/>
                          </a:cubicBezTo>
                          <a:cubicBezTo>
                            <a:pt x="51" y="17"/>
                            <a:pt x="47" y="16"/>
                            <a:pt x="42" y="16"/>
                          </a:cubicBezTo>
                          <a:cubicBezTo>
                            <a:pt x="35" y="16"/>
                            <a:pt x="29" y="18"/>
                            <a:pt x="25" y="23"/>
                          </a:cubicBezTo>
                          <a:cubicBezTo>
                            <a:pt x="21" y="28"/>
                            <a:pt x="19" y="36"/>
                            <a:pt x="19" y="47"/>
                          </a:cubicBezTo>
                          <a:cubicBezTo>
                            <a:pt x="19" y="59"/>
                            <a:pt x="21" y="67"/>
                            <a:pt x="25" y="72"/>
                          </a:cubicBezTo>
                          <a:cubicBezTo>
                            <a:pt x="29" y="77"/>
                            <a:pt x="35" y="79"/>
                            <a:pt x="41" y="79"/>
                          </a:cubicBezTo>
                          <a:cubicBezTo>
                            <a:pt x="46" y="79"/>
                            <a:pt x="51" y="78"/>
                            <a:pt x="54" y="75"/>
                          </a:cubicBezTo>
                          <a:cubicBezTo>
                            <a:pt x="58" y="71"/>
                            <a:pt x="60" y="67"/>
                            <a:pt x="62" y="60"/>
                          </a:cubicBezTo>
                          <a:close/>
                        </a:path>
                      </a:pathLst>
                    </a:custGeom>
                    <a:solidFill>
                      <a:srgbClr val="6EBE4A"/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78ED05B-5708-4B82-8CA9-72936904ADF0}"/>
              </a:ext>
            </a:extLst>
          </p:cNvPr>
          <p:cNvSpPr/>
          <p:nvPr/>
        </p:nvSpPr>
        <p:spPr>
          <a:xfrm>
            <a:off x="5087541" y="841029"/>
            <a:ext cx="2181586" cy="1104337"/>
          </a:xfrm>
          <a:prstGeom prst="rect">
            <a:avLst/>
          </a:prstGeom>
          <a:solidFill>
            <a:schemeClr val="bg2">
              <a:lumMod val="75000"/>
              <a:alpha val="30196"/>
            </a:schemeClr>
          </a:solidFill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95F990-D677-4511-8789-1354D9B0496F}"/>
              </a:ext>
            </a:extLst>
          </p:cNvPr>
          <p:cNvSpPr txBox="1"/>
          <p:nvPr/>
        </p:nvSpPr>
        <p:spPr>
          <a:xfrm>
            <a:off x="5363349" y="892920"/>
            <a:ext cx="1836752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Data                 Center</a:t>
            </a:r>
          </a:p>
        </p:txBody>
      </p:sp>
      <p:sp>
        <p:nvSpPr>
          <p:cNvPr id="228" name="Rounded Rectangle 86">
            <a:extLst>
              <a:ext uri="{FF2B5EF4-FFF2-40B4-BE49-F238E27FC236}">
                <a16:creationId xmlns:a16="http://schemas.microsoft.com/office/drawing/2014/main" id="{BE76D720-0599-4F34-A47E-FF355C0BBF14}"/>
              </a:ext>
            </a:extLst>
          </p:cNvPr>
          <p:cNvSpPr/>
          <p:nvPr/>
        </p:nvSpPr>
        <p:spPr>
          <a:xfrm>
            <a:off x="1187938" y="1102398"/>
            <a:ext cx="2266642" cy="379461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699A1914-F9E5-4ACB-AF27-DE05EA1A289D}"/>
              </a:ext>
            </a:extLst>
          </p:cNvPr>
          <p:cNvSpPr txBox="1"/>
          <p:nvPr/>
        </p:nvSpPr>
        <p:spPr>
          <a:xfrm>
            <a:off x="1269378" y="1141629"/>
            <a:ext cx="16385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IoT /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IIoT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 / OT / Edge</a:t>
            </a:r>
          </a:p>
        </p:txBody>
      </p:sp>
      <p:pic>
        <p:nvPicPr>
          <p:cNvPr id="397" name="Picture 396">
            <a:extLst>
              <a:ext uri="{FF2B5EF4-FFF2-40B4-BE49-F238E27FC236}">
                <a16:creationId xmlns:a16="http://schemas.microsoft.com/office/drawing/2014/main" id="{3451320D-C9B3-40E8-9C4A-1AD37E6F98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52" y="928280"/>
            <a:ext cx="756720" cy="756720"/>
          </a:xfrm>
          <a:prstGeom prst="rect">
            <a:avLst/>
          </a:prstGeom>
        </p:spPr>
      </p:pic>
      <p:grpSp>
        <p:nvGrpSpPr>
          <p:cNvPr id="398" name="Group 397">
            <a:extLst>
              <a:ext uri="{FF2B5EF4-FFF2-40B4-BE49-F238E27FC236}">
                <a16:creationId xmlns:a16="http://schemas.microsoft.com/office/drawing/2014/main" id="{DA98682B-1AF6-44ED-B6B6-E32C9A233A55}"/>
              </a:ext>
            </a:extLst>
          </p:cNvPr>
          <p:cNvGrpSpPr/>
          <p:nvPr/>
        </p:nvGrpSpPr>
        <p:grpSpPr>
          <a:xfrm>
            <a:off x="2190865" y="2652254"/>
            <a:ext cx="271353" cy="287133"/>
            <a:chOff x="1319847" y="1067291"/>
            <a:chExt cx="402721" cy="426141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4430C371-DE66-460E-8BE1-44F607D475EC}"/>
                </a:ext>
              </a:extLst>
            </p:cNvPr>
            <p:cNvGrpSpPr/>
            <p:nvPr/>
          </p:nvGrpSpPr>
          <p:grpSpPr>
            <a:xfrm>
              <a:off x="1407337" y="1067291"/>
              <a:ext cx="232402" cy="412521"/>
              <a:chOff x="3032838" y="3478973"/>
              <a:chExt cx="315066" cy="613245"/>
            </a:xfrm>
          </p:grpSpPr>
          <p:sp>
            <p:nvSpPr>
              <p:cNvPr id="401" name="Freeform: Shape 28">
                <a:extLst>
                  <a:ext uri="{FF2B5EF4-FFF2-40B4-BE49-F238E27FC236}">
                    <a16:creationId xmlns:a16="http://schemas.microsoft.com/office/drawing/2014/main" id="{437D8C0F-E81C-4910-8ADF-9C4C9FDD92A8}"/>
                  </a:ext>
                </a:extLst>
              </p:cNvPr>
              <p:cNvSpPr/>
              <p:nvPr/>
            </p:nvSpPr>
            <p:spPr>
              <a:xfrm>
                <a:off x="3032838" y="3478973"/>
                <a:ext cx="315066" cy="61324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818" h="5484">
                    <a:moveTo>
                      <a:pt x="2818" y="0"/>
                    </a:moveTo>
                    <a:lnTo>
                      <a:pt x="0" y="0"/>
                    </a:lnTo>
                    <a:lnTo>
                      <a:pt x="0" y="5484"/>
                    </a:lnTo>
                    <a:lnTo>
                      <a:pt x="2818" y="5484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2" name="Freeform: Shape 117">
                <a:extLst>
                  <a:ext uri="{FF2B5EF4-FFF2-40B4-BE49-F238E27FC236}">
                    <a16:creationId xmlns:a16="http://schemas.microsoft.com/office/drawing/2014/main" id="{760D1737-7954-4353-B8B4-4590DAA55511}"/>
                  </a:ext>
                </a:extLst>
              </p:cNvPr>
              <p:cNvSpPr/>
              <p:nvPr/>
            </p:nvSpPr>
            <p:spPr>
              <a:xfrm>
                <a:off x="3087083" y="3543282"/>
                <a:ext cx="203222" cy="328600"/>
              </a:xfrm>
              <a:custGeom>
                <a:avLst/>
                <a:gdLst>
                  <a:gd name="connsiteX0" fmla="*/ 145708 w 203222"/>
                  <a:gd name="connsiteY0" fmla="*/ 254111 h 328600"/>
                  <a:gd name="connsiteX1" fmla="*/ 183009 w 203222"/>
                  <a:gd name="connsiteY1" fmla="*/ 254111 h 328600"/>
                  <a:gd name="connsiteX2" fmla="*/ 203222 w 203222"/>
                  <a:gd name="connsiteY2" fmla="*/ 271086 h 328600"/>
                  <a:gd name="connsiteX3" fmla="*/ 203222 w 203222"/>
                  <a:gd name="connsiteY3" fmla="*/ 308275 h 328600"/>
                  <a:gd name="connsiteX4" fmla="*/ 183009 w 203222"/>
                  <a:gd name="connsiteY4" fmla="*/ 328600 h 328600"/>
                  <a:gd name="connsiteX5" fmla="*/ 145708 w 203222"/>
                  <a:gd name="connsiteY5" fmla="*/ 328600 h 328600"/>
                  <a:gd name="connsiteX6" fmla="*/ 128845 w 203222"/>
                  <a:gd name="connsiteY6" fmla="*/ 308275 h 328600"/>
                  <a:gd name="connsiteX7" fmla="*/ 128845 w 203222"/>
                  <a:gd name="connsiteY7" fmla="*/ 271086 h 328600"/>
                  <a:gd name="connsiteX8" fmla="*/ 145708 w 203222"/>
                  <a:gd name="connsiteY8" fmla="*/ 254111 h 328600"/>
                  <a:gd name="connsiteX9" fmla="*/ 20325 w 203222"/>
                  <a:gd name="connsiteY9" fmla="*/ 254111 h 328600"/>
                  <a:gd name="connsiteX10" fmla="*/ 54164 w 203222"/>
                  <a:gd name="connsiteY10" fmla="*/ 254111 h 328600"/>
                  <a:gd name="connsiteX11" fmla="*/ 74489 w 203222"/>
                  <a:gd name="connsiteY11" fmla="*/ 271086 h 328600"/>
                  <a:gd name="connsiteX12" fmla="*/ 74489 w 203222"/>
                  <a:gd name="connsiteY12" fmla="*/ 308275 h 328600"/>
                  <a:gd name="connsiteX13" fmla="*/ 54164 w 203222"/>
                  <a:gd name="connsiteY13" fmla="*/ 328600 h 328600"/>
                  <a:gd name="connsiteX14" fmla="*/ 20325 w 203222"/>
                  <a:gd name="connsiteY14" fmla="*/ 328600 h 328600"/>
                  <a:gd name="connsiteX15" fmla="*/ 0 w 203222"/>
                  <a:gd name="connsiteY15" fmla="*/ 308275 h 328600"/>
                  <a:gd name="connsiteX16" fmla="*/ 0 w 203222"/>
                  <a:gd name="connsiteY16" fmla="*/ 271086 h 328600"/>
                  <a:gd name="connsiteX17" fmla="*/ 20325 w 203222"/>
                  <a:gd name="connsiteY17" fmla="*/ 254111 h 328600"/>
                  <a:gd name="connsiteX18" fmla="*/ 145708 w 203222"/>
                  <a:gd name="connsiteY18" fmla="*/ 125378 h 328600"/>
                  <a:gd name="connsiteX19" fmla="*/ 183009 w 203222"/>
                  <a:gd name="connsiteY19" fmla="*/ 125378 h 328600"/>
                  <a:gd name="connsiteX20" fmla="*/ 203222 w 203222"/>
                  <a:gd name="connsiteY20" fmla="*/ 145703 h 328600"/>
                  <a:gd name="connsiteX21" fmla="*/ 203222 w 203222"/>
                  <a:gd name="connsiteY21" fmla="*/ 182892 h 328600"/>
                  <a:gd name="connsiteX22" fmla="*/ 183009 w 203222"/>
                  <a:gd name="connsiteY22" fmla="*/ 199755 h 328600"/>
                  <a:gd name="connsiteX23" fmla="*/ 145708 w 203222"/>
                  <a:gd name="connsiteY23" fmla="*/ 199755 h 328600"/>
                  <a:gd name="connsiteX24" fmla="*/ 128845 w 203222"/>
                  <a:gd name="connsiteY24" fmla="*/ 182892 h 328600"/>
                  <a:gd name="connsiteX25" fmla="*/ 128845 w 203222"/>
                  <a:gd name="connsiteY25" fmla="*/ 145703 h 328600"/>
                  <a:gd name="connsiteX26" fmla="*/ 145708 w 203222"/>
                  <a:gd name="connsiteY26" fmla="*/ 125378 h 328600"/>
                  <a:gd name="connsiteX27" fmla="*/ 20325 w 203222"/>
                  <a:gd name="connsiteY27" fmla="*/ 125378 h 328600"/>
                  <a:gd name="connsiteX28" fmla="*/ 54164 w 203222"/>
                  <a:gd name="connsiteY28" fmla="*/ 125378 h 328600"/>
                  <a:gd name="connsiteX29" fmla="*/ 74489 w 203222"/>
                  <a:gd name="connsiteY29" fmla="*/ 145703 h 328600"/>
                  <a:gd name="connsiteX30" fmla="*/ 74489 w 203222"/>
                  <a:gd name="connsiteY30" fmla="*/ 182892 h 328600"/>
                  <a:gd name="connsiteX31" fmla="*/ 54164 w 203222"/>
                  <a:gd name="connsiteY31" fmla="*/ 199755 h 328600"/>
                  <a:gd name="connsiteX32" fmla="*/ 20325 w 203222"/>
                  <a:gd name="connsiteY32" fmla="*/ 199755 h 328600"/>
                  <a:gd name="connsiteX33" fmla="*/ 0 w 203222"/>
                  <a:gd name="connsiteY33" fmla="*/ 182892 h 328600"/>
                  <a:gd name="connsiteX34" fmla="*/ 0 w 203222"/>
                  <a:gd name="connsiteY34" fmla="*/ 145703 h 328600"/>
                  <a:gd name="connsiteX35" fmla="*/ 20325 w 203222"/>
                  <a:gd name="connsiteY35" fmla="*/ 125378 h 328600"/>
                  <a:gd name="connsiteX36" fmla="*/ 145708 w 203222"/>
                  <a:gd name="connsiteY36" fmla="*/ 0 h 328600"/>
                  <a:gd name="connsiteX37" fmla="*/ 183009 w 203222"/>
                  <a:gd name="connsiteY37" fmla="*/ 0 h 328600"/>
                  <a:gd name="connsiteX38" fmla="*/ 203222 w 203222"/>
                  <a:gd name="connsiteY38" fmla="*/ 16975 h 328600"/>
                  <a:gd name="connsiteX39" fmla="*/ 203222 w 203222"/>
                  <a:gd name="connsiteY39" fmla="*/ 54052 h 328600"/>
                  <a:gd name="connsiteX40" fmla="*/ 183009 w 203222"/>
                  <a:gd name="connsiteY40" fmla="*/ 74489 h 328600"/>
                  <a:gd name="connsiteX41" fmla="*/ 145708 w 203222"/>
                  <a:gd name="connsiteY41" fmla="*/ 74489 h 328600"/>
                  <a:gd name="connsiteX42" fmla="*/ 128845 w 203222"/>
                  <a:gd name="connsiteY42" fmla="*/ 54052 h 328600"/>
                  <a:gd name="connsiteX43" fmla="*/ 128845 w 203222"/>
                  <a:gd name="connsiteY43" fmla="*/ 16975 h 328600"/>
                  <a:gd name="connsiteX44" fmla="*/ 145708 w 203222"/>
                  <a:gd name="connsiteY44" fmla="*/ 0 h 328600"/>
                  <a:gd name="connsiteX45" fmla="*/ 20325 w 203222"/>
                  <a:gd name="connsiteY45" fmla="*/ 0 h 328600"/>
                  <a:gd name="connsiteX46" fmla="*/ 54164 w 203222"/>
                  <a:gd name="connsiteY46" fmla="*/ 0 h 328600"/>
                  <a:gd name="connsiteX47" fmla="*/ 74489 w 203222"/>
                  <a:gd name="connsiteY47" fmla="*/ 16975 h 328600"/>
                  <a:gd name="connsiteX48" fmla="*/ 74489 w 203222"/>
                  <a:gd name="connsiteY48" fmla="*/ 54052 h 328600"/>
                  <a:gd name="connsiteX49" fmla="*/ 54164 w 203222"/>
                  <a:gd name="connsiteY49" fmla="*/ 74489 h 328600"/>
                  <a:gd name="connsiteX50" fmla="*/ 20325 w 203222"/>
                  <a:gd name="connsiteY50" fmla="*/ 74489 h 328600"/>
                  <a:gd name="connsiteX51" fmla="*/ 0 w 203222"/>
                  <a:gd name="connsiteY51" fmla="*/ 54052 h 328600"/>
                  <a:gd name="connsiteX52" fmla="*/ 0 w 203222"/>
                  <a:gd name="connsiteY52" fmla="*/ 16975 h 328600"/>
                  <a:gd name="connsiteX53" fmla="*/ 20325 w 203222"/>
                  <a:gd name="connsiteY53" fmla="*/ 0 h 3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03222" h="328600">
                    <a:moveTo>
                      <a:pt x="145708" y="254111"/>
                    </a:moveTo>
                    <a:cubicBezTo>
                      <a:pt x="183009" y="254111"/>
                      <a:pt x="183009" y="254111"/>
                      <a:pt x="183009" y="254111"/>
                    </a:cubicBezTo>
                    <a:cubicBezTo>
                      <a:pt x="193060" y="254111"/>
                      <a:pt x="203222" y="260923"/>
                      <a:pt x="203222" y="271086"/>
                    </a:cubicBezTo>
                    <a:cubicBezTo>
                      <a:pt x="203222" y="308275"/>
                      <a:pt x="203222" y="308275"/>
                      <a:pt x="203222" y="308275"/>
                    </a:cubicBezTo>
                    <a:cubicBezTo>
                      <a:pt x="203222" y="318437"/>
                      <a:pt x="193060" y="328600"/>
                      <a:pt x="183009" y="328600"/>
                    </a:cubicBezTo>
                    <a:cubicBezTo>
                      <a:pt x="145708" y="328600"/>
                      <a:pt x="145708" y="328600"/>
                      <a:pt x="145708" y="328600"/>
                    </a:cubicBezTo>
                    <a:cubicBezTo>
                      <a:pt x="135546" y="328600"/>
                      <a:pt x="128845" y="318437"/>
                      <a:pt x="128845" y="308275"/>
                    </a:cubicBezTo>
                    <a:cubicBezTo>
                      <a:pt x="128845" y="271086"/>
                      <a:pt x="128845" y="271086"/>
                      <a:pt x="128845" y="271086"/>
                    </a:cubicBezTo>
                    <a:cubicBezTo>
                      <a:pt x="128845" y="260923"/>
                      <a:pt x="135546" y="254111"/>
                      <a:pt x="145708" y="254111"/>
                    </a:cubicBezTo>
                    <a:close/>
                    <a:moveTo>
                      <a:pt x="20325" y="254111"/>
                    </a:moveTo>
                    <a:cubicBezTo>
                      <a:pt x="54164" y="254111"/>
                      <a:pt x="54164" y="254111"/>
                      <a:pt x="54164" y="254111"/>
                    </a:cubicBezTo>
                    <a:cubicBezTo>
                      <a:pt x="67677" y="254111"/>
                      <a:pt x="74489" y="260923"/>
                      <a:pt x="74489" y="271086"/>
                    </a:cubicBezTo>
                    <a:cubicBezTo>
                      <a:pt x="74489" y="308275"/>
                      <a:pt x="74489" y="308275"/>
                      <a:pt x="74489" y="308275"/>
                    </a:cubicBezTo>
                    <a:cubicBezTo>
                      <a:pt x="74489" y="318437"/>
                      <a:pt x="67677" y="328600"/>
                      <a:pt x="54164" y="328600"/>
                    </a:cubicBezTo>
                    <a:cubicBezTo>
                      <a:pt x="20325" y="328600"/>
                      <a:pt x="20325" y="328600"/>
                      <a:pt x="20325" y="328600"/>
                    </a:cubicBezTo>
                    <a:cubicBezTo>
                      <a:pt x="10163" y="328600"/>
                      <a:pt x="0" y="318437"/>
                      <a:pt x="0" y="308275"/>
                    </a:cubicBezTo>
                    <a:cubicBezTo>
                      <a:pt x="0" y="271086"/>
                      <a:pt x="0" y="271086"/>
                      <a:pt x="0" y="271086"/>
                    </a:cubicBezTo>
                    <a:cubicBezTo>
                      <a:pt x="0" y="260923"/>
                      <a:pt x="10163" y="254111"/>
                      <a:pt x="20325" y="254111"/>
                    </a:cubicBezTo>
                    <a:close/>
                    <a:moveTo>
                      <a:pt x="145708" y="125378"/>
                    </a:moveTo>
                    <a:cubicBezTo>
                      <a:pt x="183009" y="125378"/>
                      <a:pt x="183009" y="125378"/>
                      <a:pt x="183009" y="125378"/>
                    </a:cubicBezTo>
                    <a:cubicBezTo>
                      <a:pt x="193060" y="125378"/>
                      <a:pt x="203222" y="135541"/>
                      <a:pt x="203222" y="145703"/>
                    </a:cubicBezTo>
                    <a:cubicBezTo>
                      <a:pt x="203222" y="182892"/>
                      <a:pt x="203222" y="182892"/>
                      <a:pt x="203222" y="182892"/>
                    </a:cubicBezTo>
                    <a:cubicBezTo>
                      <a:pt x="203222" y="193054"/>
                      <a:pt x="193060" y="199755"/>
                      <a:pt x="183009" y="199755"/>
                    </a:cubicBezTo>
                    <a:cubicBezTo>
                      <a:pt x="145708" y="199755"/>
                      <a:pt x="145708" y="199755"/>
                      <a:pt x="145708" y="199755"/>
                    </a:cubicBezTo>
                    <a:cubicBezTo>
                      <a:pt x="135546" y="199755"/>
                      <a:pt x="128845" y="193054"/>
                      <a:pt x="128845" y="182892"/>
                    </a:cubicBezTo>
                    <a:cubicBezTo>
                      <a:pt x="128845" y="145703"/>
                      <a:pt x="128845" y="145703"/>
                      <a:pt x="128845" y="145703"/>
                    </a:cubicBezTo>
                    <a:cubicBezTo>
                      <a:pt x="128845" y="135541"/>
                      <a:pt x="135546" y="125378"/>
                      <a:pt x="145708" y="125378"/>
                    </a:cubicBezTo>
                    <a:close/>
                    <a:moveTo>
                      <a:pt x="20325" y="125378"/>
                    </a:moveTo>
                    <a:cubicBezTo>
                      <a:pt x="54164" y="125378"/>
                      <a:pt x="54164" y="125378"/>
                      <a:pt x="54164" y="125378"/>
                    </a:cubicBezTo>
                    <a:cubicBezTo>
                      <a:pt x="67677" y="125378"/>
                      <a:pt x="74489" y="135541"/>
                      <a:pt x="74489" y="145703"/>
                    </a:cubicBezTo>
                    <a:cubicBezTo>
                      <a:pt x="74489" y="182892"/>
                      <a:pt x="74489" y="182892"/>
                      <a:pt x="74489" y="182892"/>
                    </a:cubicBezTo>
                    <a:cubicBezTo>
                      <a:pt x="74489" y="193054"/>
                      <a:pt x="67677" y="199755"/>
                      <a:pt x="54164" y="199755"/>
                    </a:cubicBezTo>
                    <a:cubicBezTo>
                      <a:pt x="20325" y="199755"/>
                      <a:pt x="20325" y="199755"/>
                      <a:pt x="20325" y="199755"/>
                    </a:cubicBezTo>
                    <a:cubicBezTo>
                      <a:pt x="10163" y="199755"/>
                      <a:pt x="0" y="193054"/>
                      <a:pt x="0" y="182892"/>
                    </a:cubicBezTo>
                    <a:cubicBezTo>
                      <a:pt x="0" y="145703"/>
                      <a:pt x="0" y="145703"/>
                      <a:pt x="0" y="145703"/>
                    </a:cubicBezTo>
                    <a:cubicBezTo>
                      <a:pt x="0" y="135541"/>
                      <a:pt x="10163" y="125378"/>
                      <a:pt x="20325" y="125378"/>
                    </a:cubicBezTo>
                    <a:close/>
                    <a:moveTo>
                      <a:pt x="145708" y="0"/>
                    </a:moveTo>
                    <a:cubicBezTo>
                      <a:pt x="183009" y="0"/>
                      <a:pt x="183009" y="0"/>
                      <a:pt x="183009" y="0"/>
                    </a:cubicBezTo>
                    <a:cubicBezTo>
                      <a:pt x="193060" y="0"/>
                      <a:pt x="203222" y="6812"/>
                      <a:pt x="203222" y="16975"/>
                    </a:cubicBezTo>
                    <a:cubicBezTo>
                      <a:pt x="203222" y="54052"/>
                      <a:pt x="203222" y="54052"/>
                      <a:pt x="203222" y="54052"/>
                    </a:cubicBezTo>
                    <a:cubicBezTo>
                      <a:pt x="203222" y="64215"/>
                      <a:pt x="193060" y="74489"/>
                      <a:pt x="183009" y="74489"/>
                    </a:cubicBezTo>
                    <a:cubicBezTo>
                      <a:pt x="145708" y="74489"/>
                      <a:pt x="145708" y="74489"/>
                      <a:pt x="145708" y="74489"/>
                    </a:cubicBezTo>
                    <a:cubicBezTo>
                      <a:pt x="135546" y="74489"/>
                      <a:pt x="128845" y="64215"/>
                      <a:pt x="128845" y="54052"/>
                    </a:cubicBezTo>
                    <a:cubicBezTo>
                      <a:pt x="128845" y="16975"/>
                      <a:pt x="128845" y="16975"/>
                      <a:pt x="128845" y="16975"/>
                    </a:cubicBezTo>
                    <a:cubicBezTo>
                      <a:pt x="128845" y="6812"/>
                      <a:pt x="135546" y="0"/>
                      <a:pt x="145708" y="0"/>
                    </a:cubicBezTo>
                    <a:close/>
                    <a:moveTo>
                      <a:pt x="20325" y="0"/>
                    </a:moveTo>
                    <a:cubicBezTo>
                      <a:pt x="54164" y="0"/>
                      <a:pt x="54164" y="0"/>
                      <a:pt x="54164" y="0"/>
                    </a:cubicBezTo>
                    <a:cubicBezTo>
                      <a:pt x="67677" y="0"/>
                      <a:pt x="74489" y="6812"/>
                      <a:pt x="74489" y="16975"/>
                    </a:cubicBezTo>
                    <a:cubicBezTo>
                      <a:pt x="74489" y="54052"/>
                      <a:pt x="74489" y="54052"/>
                      <a:pt x="74489" y="54052"/>
                    </a:cubicBezTo>
                    <a:cubicBezTo>
                      <a:pt x="74489" y="64215"/>
                      <a:pt x="67677" y="74489"/>
                      <a:pt x="54164" y="74489"/>
                    </a:cubicBezTo>
                    <a:cubicBezTo>
                      <a:pt x="20325" y="74489"/>
                      <a:pt x="20325" y="74489"/>
                      <a:pt x="20325" y="74489"/>
                    </a:cubicBezTo>
                    <a:cubicBezTo>
                      <a:pt x="10163" y="74489"/>
                      <a:pt x="0" y="64215"/>
                      <a:pt x="0" y="54052"/>
                    </a:cubicBezTo>
                    <a:cubicBezTo>
                      <a:pt x="0" y="16975"/>
                      <a:pt x="0" y="16975"/>
                      <a:pt x="0" y="16975"/>
                    </a:cubicBezTo>
                    <a:cubicBezTo>
                      <a:pt x="0" y="6812"/>
                      <a:pt x="10163" y="0"/>
                      <a:pt x="2032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400" name="Rectangle: Rounded Corners 399">
              <a:extLst>
                <a:ext uri="{FF2B5EF4-FFF2-40B4-BE49-F238E27FC236}">
                  <a16:creationId xmlns:a16="http://schemas.microsoft.com/office/drawing/2014/main" id="{C565A894-32CF-4230-86BD-F21B35AECC41}"/>
                </a:ext>
              </a:extLst>
            </p:cNvPr>
            <p:cNvSpPr/>
            <p:nvPr/>
          </p:nvSpPr>
          <p:spPr>
            <a:xfrm>
              <a:off x="1319847" y="1466121"/>
              <a:ext cx="402721" cy="2731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E190CE8-60DF-47AB-8654-209CF16ECD76}"/>
              </a:ext>
            </a:extLst>
          </p:cNvPr>
          <p:cNvGrpSpPr/>
          <p:nvPr/>
        </p:nvGrpSpPr>
        <p:grpSpPr>
          <a:xfrm>
            <a:off x="2382343" y="2648350"/>
            <a:ext cx="271353" cy="287133"/>
            <a:chOff x="1319847" y="1067291"/>
            <a:chExt cx="402721" cy="426141"/>
          </a:xfrm>
        </p:grpSpPr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45F6EE07-F258-4F37-8B8E-D9225BDEA614}"/>
                </a:ext>
              </a:extLst>
            </p:cNvPr>
            <p:cNvGrpSpPr/>
            <p:nvPr/>
          </p:nvGrpSpPr>
          <p:grpSpPr>
            <a:xfrm>
              <a:off x="1407337" y="1067291"/>
              <a:ext cx="232402" cy="412521"/>
              <a:chOff x="3032838" y="3478973"/>
              <a:chExt cx="315066" cy="613245"/>
            </a:xfrm>
          </p:grpSpPr>
          <p:sp>
            <p:nvSpPr>
              <p:cNvPr id="406" name="Freeform: Shape 28">
                <a:extLst>
                  <a:ext uri="{FF2B5EF4-FFF2-40B4-BE49-F238E27FC236}">
                    <a16:creationId xmlns:a16="http://schemas.microsoft.com/office/drawing/2014/main" id="{247C72EF-A57E-41B1-950D-BDEEB2B53D74}"/>
                  </a:ext>
                </a:extLst>
              </p:cNvPr>
              <p:cNvSpPr/>
              <p:nvPr/>
            </p:nvSpPr>
            <p:spPr>
              <a:xfrm>
                <a:off x="3032838" y="3478973"/>
                <a:ext cx="315066" cy="61324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818" h="5484">
                    <a:moveTo>
                      <a:pt x="2818" y="0"/>
                    </a:moveTo>
                    <a:lnTo>
                      <a:pt x="0" y="0"/>
                    </a:lnTo>
                    <a:lnTo>
                      <a:pt x="0" y="5484"/>
                    </a:lnTo>
                    <a:lnTo>
                      <a:pt x="2818" y="5484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7" name="Freeform: Shape 117">
                <a:extLst>
                  <a:ext uri="{FF2B5EF4-FFF2-40B4-BE49-F238E27FC236}">
                    <a16:creationId xmlns:a16="http://schemas.microsoft.com/office/drawing/2014/main" id="{9452D2E8-0E76-49B4-9CB0-4D19B897E47A}"/>
                  </a:ext>
                </a:extLst>
              </p:cNvPr>
              <p:cNvSpPr/>
              <p:nvPr/>
            </p:nvSpPr>
            <p:spPr>
              <a:xfrm>
                <a:off x="3102806" y="3543281"/>
                <a:ext cx="203222" cy="328599"/>
              </a:xfrm>
              <a:custGeom>
                <a:avLst/>
                <a:gdLst>
                  <a:gd name="connsiteX0" fmla="*/ 145708 w 203222"/>
                  <a:gd name="connsiteY0" fmla="*/ 254111 h 328600"/>
                  <a:gd name="connsiteX1" fmla="*/ 183009 w 203222"/>
                  <a:gd name="connsiteY1" fmla="*/ 254111 h 328600"/>
                  <a:gd name="connsiteX2" fmla="*/ 203222 w 203222"/>
                  <a:gd name="connsiteY2" fmla="*/ 271086 h 328600"/>
                  <a:gd name="connsiteX3" fmla="*/ 203222 w 203222"/>
                  <a:gd name="connsiteY3" fmla="*/ 308275 h 328600"/>
                  <a:gd name="connsiteX4" fmla="*/ 183009 w 203222"/>
                  <a:gd name="connsiteY4" fmla="*/ 328600 h 328600"/>
                  <a:gd name="connsiteX5" fmla="*/ 145708 w 203222"/>
                  <a:gd name="connsiteY5" fmla="*/ 328600 h 328600"/>
                  <a:gd name="connsiteX6" fmla="*/ 128845 w 203222"/>
                  <a:gd name="connsiteY6" fmla="*/ 308275 h 328600"/>
                  <a:gd name="connsiteX7" fmla="*/ 128845 w 203222"/>
                  <a:gd name="connsiteY7" fmla="*/ 271086 h 328600"/>
                  <a:gd name="connsiteX8" fmla="*/ 145708 w 203222"/>
                  <a:gd name="connsiteY8" fmla="*/ 254111 h 328600"/>
                  <a:gd name="connsiteX9" fmla="*/ 20325 w 203222"/>
                  <a:gd name="connsiteY9" fmla="*/ 254111 h 328600"/>
                  <a:gd name="connsiteX10" fmla="*/ 54164 w 203222"/>
                  <a:gd name="connsiteY10" fmla="*/ 254111 h 328600"/>
                  <a:gd name="connsiteX11" fmla="*/ 74489 w 203222"/>
                  <a:gd name="connsiteY11" fmla="*/ 271086 h 328600"/>
                  <a:gd name="connsiteX12" fmla="*/ 74489 w 203222"/>
                  <a:gd name="connsiteY12" fmla="*/ 308275 h 328600"/>
                  <a:gd name="connsiteX13" fmla="*/ 54164 w 203222"/>
                  <a:gd name="connsiteY13" fmla="*/ 328600 h 328600"/>
                  <a:gd name="connsiteX14" fmla="*/ 20325 w 203222"/>
                  <a:gd name="connsiteY14" fmla="*/ 328600 h 328600"/>
                  <a:gd name="connsiteX15" fmla="*/ 0 w 203222"/>
                  <a:gd name="connsiteY15" fmla="*/ 308275 h 328600"/>
                  <a:gd name="connsiteX16" fmla="*/ 0 w 203222"/>
                  <a:gd name="connsiteY16" fmla="*/ 271086 h 328600"/>
                  <a:gd name="connsiteX17" fmla="*/ 20325 w 203222"/>
                  <a:gd name="connsiteY17" fmla="*/ 254111 h 328600"/>
                  <a:gd name="connsiteX18" fmla="*/ 145708 w 203222"/>
                  <a:gd name="connsiteY18" fmla="*/ 125378 h 328600"/>
                  <a:gd name="connsiteX19" fmla="*/ 183009 w 203222"/>
                  <a:gd name="connsiteY19" fmla="*/ 125378 h 328600"/>
                  <a:gd name="connsiteX20" fmla="*/ 203222 w 203222"/>
                  <a:gd name="connsiteY20" fmla="*/ 145703 h 328600"/>
                  <a:gd name="connsiteX21" fmla="*/ 203222 w 203222"/>
                  <a:gd name="connsiteY21" fmla="*/ 182892 h 328600"/>
                  <a:gd name="connsiteX22" fmla="*/ 183009 w 203222"/>
                  <a:gd name="connsiteY22" fmla="*/ 199755 h 328600"/>
                  <a:gd name="connsiteX23" fmla="*/ 145708 w 203222"/>
                  <a:gd name="connsiteY23" fmla="*/ 199755 h 328600"/>
                  <a:gd name="connsiteX24" fmla="*/ 128845 w 203222"/>
                  <a:gd name="connsiteY24" fmla="*/ 182892 h 328600"/>
                  <a:gd name="connsiteX25" fmla="*/ 128845 w 203222"/>
                  <a:gd name="connsiteY25" fmla="*/ 145703 h 328600"/>
                  <a:gd name="connsiteX26" fmla="*/ 145708 w 203222"/>
                  <a:gd name="connsiteY26" fmla="*/ 125378 h 328600"/>
                  <a:gd name="connsiteX27" fmla="*/ 20325 w 203222"/>
                  <a:gd name="connsiteY27" fmla="*/ 125378 h 328600"/>
                  <a:gd name="connsiteX28" fmla="*/ 54164 w 203222"/>
                  <a:gd name="connsiteY28" fmla="*/ 125378 h 328600"/>
                  <a:gd name="connsiteX29" fmla="*/ 74489 w 203222"/>
                  <a:gd name="connsiteY29" fmla="*/ 145703 h 328600"/>
                  <a:gd name="connsiteX30" fmla="*/ 74489 w 203222"/>
                  <a:gd name="connsiteY30" fmla="*/ 182892 h 328600"/>
                  <a:gd name="connsiteX31" fmla="*/ 54164 w 203222"/>
                  <a:gd name="connsiteY31" fmla="*/ 199755 h 328600"/>
                  <a:gd name="connsiteX32" fmla="*/ 20325 w 203222"/>
                  <a:gd name="connsiteY32" fmla="*/ 199755 h 328600"/>
                  <a:gd name="connsiteX33" fmla="*/ 0 w 203222"/>
                  <a:gd name="connsiteY33" fmla="*/ 182892 h 328600"/>
                  <a:gd name="connsiteX34" fmla="*/ 0 w 203222"/>
                  <a:gd name="connsiteY34" fmla="*/ 145703 h 328600"/>
                  <a:gd name="connsiteX35" fmla="*/ 20325 w 203222"/>
                  <a:gd name="connsiteY35" fmla="*/ 125378 h 328600"/>
                  <a:gd name="connsiteX36" fmla="*/ 145708 w 203222"/>
                  <a:gd name="connsiteY36" fmla="*/ 0 h 328600"/>
                  <a:gd name="connsiteX37" fmla="*/ 183009 w 203222"/>
                  <a:gd name="connsiteY37" fmla="*/ 0 h 328600"/>
                  <a:gd name="connsiteX38" fmla="*/ 203222 w 203222"/>
                  <a:gd name="connsiteY38" fmla="*/ 16975 h 328600"/>
                  <a:gd name="connsiteX39" fmla="*/ 203222 w 203222"/>
                  <a:gd name="connsiteY39" fmla="*/ 54052 h 328600"/>
                  <a:gd name="connsiteX40" fmla="*/ 183009 w 203222"/>
                  <a:gd name="connsiteY40" fmla="*/ 74489 h 328600"/>
                  <a:gd name="connsiteX41" fmla="*/ 145708 w 203222"/>
                  <a:gd name="connsiteY41" fmla="*/ 74489 h 328600"/>
                  <a:gd name="connsiteX42" fmla="*/ 128845 w 203222"/>
                  <a:gd name="connsiteY42" fmla="*/ 54052 h 328600"/>
                  <a:gd name="connsiteX43" fmla="*/ 128845 w 203222"/>
                  <a:gd name="connsiteY43" fmla="*/ 16975 h 328600"/>
                  <a:gd name="connsiteX44" fmla="*/ 145708 w 203222"/>
                  <a:gd name="connsiteY44" fmla="*/ 0 h 328600"/>
                  <a:gd name="connsiteX45" fmla="*/ 20325 w 203222"/>
                  <a:gd name="connsiteY45" fmla="*/ 0 h 328600"/>
                  <a:gd name="connsiteX46" fmla="*/ 54164 w 203222"/>
                  <a:gd name="connsiteY46" fmla="*/ 0 h 328600"/>
                  <a:gd name="connsiteX47" fmla="*/ 74489 w 203222"/>
                  <a:gd name="connsiteY47" fmla="*/ 16975 h 328600"/>
                  <a:gd name="connsiteX48" fmla="*/ 74489 w 203222"/>
                  <a:gd name="connsiteY48" fmla="*/ 54052 h 328600"/>
                  <a:gd name="connsiteX49" fmla="*/ 54164 w 203222"/>
                  <a:gd name="connsiteY49" fmla="*/ 74489 h 328600"/>
                  <a:gd name="connsiteX50" fmla="*/ 20325 w 203222"/>
                  <a:gd name="connsiteY50" fmla="*/ 74489 h 328600"/>
                  <a:gd name="connsiteX51" fmla="*/ 0 w 203222"/>
                  <a:gd name="connsiteY51" fmla="*/ 54052 h 328600"/>
                  <a:gd name="connsiteX52" fmla="*/ 0 w 203222"/>
                  <a:gd name="connsiteY52" fmla="*/ 16975 h 328600"/>
                  <a:gd name="connsiteX53" fmla="*/ 20325 w 203222"/>
                  <a:gd name="connsiteY53" fmla="*/ 0 h 3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03222" h="328600">
                    <a:moveTo>
                      <a:pt x="145708" y="254111"/>
                    </a:moveTo>
                    <a:cubicBezTo>
                      <a:pt x="183009" y="254111"/>
                      <a:pt x="183009" y="254111"/>
                      <a:pt x="183009" y="254111"/>
                    </a:cubicBezTo>
                    <a:cubicBezTo>
                      <a:pt x="193060" y="254111"/>
                      <a:pt x="203222" y="260923"/>
                      <a:pt x="203222" y="271086"/>
                    </a:cubicBezTo>
                    <a:cubicBezTo>
                      <a:pt x="203222" y="308275"/>
                      <a:pt x="203222" y="308275"/>
                      <a:pt x="203222" y="308275"/>
                    </a:cubicBezTo>
                    <a:cubicBezTo>
                      <a:pt x="203222" y="318437"/>
                      <a:pt x="193060" y="328600"/>
                      <a:pt x="183009" y="328600"/>
                    </a:cubicBezTo>
                    <a:cubicBezTo>
                      <a:pt x="145708" y="328600"/>
                      <a:pt x="145708" y="328600"/>
                      <a:pt x="145708" y="328600"/>
                    </a:cubicBezTo>
                    <a:cubicBezTo>
                      <a:pt x="135546" y="328600"/>
                      <a:pt x="128845" y="318437"/>
                      <a:pt x="128845" y="308275"/>
                    </a:cubicBezTo>
                    <a:cubicBezTo>
                      <a:pt x="128845" y="271086"/>
                      <a:pt x="128845" y="271086"/>
                      <a:pt x="128845" y="271086"/>
                    </a:cubicBezTo>
                    <a:cubicBezTo>
                      <a:pt x="128845" y="260923"/>
                      <a:pt x="135546" y="254111"/>
                      <a:pt x="145708" y="254111"/>
                    </a:cubicBezTo>
                    <a:close/>
                    <a:moveTo>
                      <a:pt x="20325" y="254111"/>
                    </a:moveTo>
                    <a:cubicBezTo>
                      <a:pt x="54164" y="254111"/>
                      <a:pt x="54164" y="254111"/>
                      <a:pt x="54164" y="254111"/>
                    </a:cubicBezTo>
                    <a:cubicBezTo>
                      <a:pt x="67677" y="254111"/>
                      <a:pt x="74489" y="260923"/>
                      <a:pt x="74489" y="271086"/>
                    </a:cubicBezTo>
                    <a:cubicBezTo>
                      <a:pt x="74489" y="308275"/>
                      <a:pt x="74489" y="308275"/>
                      <a:pt x="74489" y="308275"/>
                    </a:cubicBezTo>
                    <a:cubicBezTo>
                      <a:pt x="74489" y="318437"/>
                      <a:pt x="67677" y="328600"/>
                      <a:pt x="54164" y="328600"/>
                    </a:cubicBezTo>
                    <a:cubicBezTo>
                      <a:pt x="20325" y="328600"/>
                      <a:pt x="20325" y="328600"/>
                      <a:pt x="20325" y="328600"/>
                    </a:cubicBezTo>
                    <a:cubicBezTo>
                      <a:pt x="10163" y="328600"/>
                      <a:pt x="0" y="318437"/>
                      <a:pt x="0" y="308275"/>
                    </a:cubicBezTo>
                    <a:cubicBezTo>
                      <a:pt x="0" y="271086"/>
                      <a:pt x="0" y="271086"/>
                      <a:pt x="0" y="271086"/>
                    </a:cubicBezTo>
                    <a:cubicBezTo>
                      <a:pt x="0" y="260923"/>
                      <a:pt x="10163" y="254111"/>
                      <a:pt x="20325" y="254111"/>
                    </a:cubicBezTo>
                    <a:close/>
                    <a:moveTo>
                      <a:pt x="145708" y="125378"/>
                    </a:moveTo>
                    <a:cubicBezTo>
                      <a:pt x="183009" y="125378"/>
                      <a:pt x="183009" y="125378"/>
                      <a:pt x="183009" y="125378"/>
                    </a:cubicBezTo>
                    <a:cubicBezTo>
                      <a:pt x="193060" y="125378"/>
                      <a:pt x="203222" y="135541"/>
                      <a:pt x="203222" y="145703"/>
                    </a:cubicBezTo>
                    <a:cubicBezTo>
                      <a:pt x="203222" y="182892"/>
                      <a:pt x="203222" y="182892"/>
                      <a:pt x="203222" y="182892"/>
                    </a:cubicBezTo>
                    <a:cubicBezTo>
                      <a:pt x="203222" y="193054"/>
                      <a:pt x="193060" y="199755"/>
                      <a:pt x="183009" y="199755"/>
                    </a:cubicBezTo>
                    <a:cubicBezTo>
                      <a:pt x="145708" y="199755"/>
                      <a:pt x="145708" y="199755"/>
                      <a:pt x="145708" y="199755"/>
                    </a:cubicBezTo>
                    <a:cubicBezTo>
                      <a:pt x="135546" y="199755"/>
                      <a:pt x="128845" y="193054"/>
                      <a:pt x="128845" y="182892"/>
                    </a:cubicBezTo>
                    <a:cubicBezTo>
                      <a:pt x="128845" y="145703"/>
                      <a:pt x="128845" y="145703"/>
                      <a:pt x="128845" y="145703"/>
                    </a:cubicBezTo>
                    <a:cubicBezTo>
                      <a:pt x="128845" y="135541"/>
                      <a:pt x="135546" y="125378"/>
                      <a:pt x="145708" y="125378"/>
                    </a:cubicBezTo>
                    <a:close/>
                    <a:moveTo>
                      <a:pt x="20325" y="125378"/>
                    </a:moveTo>
                    <a:cubicBezTo>
                      <a:pt x="54164" y="125378"/>
                      <a:pt x="54164" y="125378"/>
                      <a:pt x="54164" y="125378"/>
                    </a:cubicBezTo>
                    <a:cubicBezTo>
                      <a:pt x="67677" y="125378"/>
                      <a:pt x="74489" y="135541"/>
                      <a:pt x="74489" y="145703"/>
                    </a:cubicBezTo>
                    <a:cubicBezTo>
                      <a:pt x="74489" y="182892"/>
                      <a:pt x="74489" y="182892"/>
                      <a:pt x="74489" y="182892"/>
                    </a:cubicBezTo>
                    <a:cubicBezTo>
                      <a:pt x="74489" y="193054"/>
                      <a:pt x="67677" y="199755"/>
                      <a:pt x="54164" y="199755"/>
                    </a:cubicBezTo>
                    <a:cubicBezTo>
                      <a:pt x="20325" y="199755"/>
                      <a:pt x="20325" y="199755"/>
                      <a:pt x="20325" y="199755"/>
                    </a:cubicBezTo>
                    <a:cubicBezTo>
                      <a:pt x="10163" y="199755"/>
                      <a:pt x="0" y="193054"/>
                      <a:pt x="0" y="182892"/>
                    </a:cubicBezTo>
                    <a:cubicBezTo>
                      <a:pt x="0" y="145703"/>
                      <a:pt x="0" y="145703"/>
                      <a:pt x="0" y="145703"/>
                    </a:cubicBezTo>
                    <a:cubicBezTo>
                      <a:pt x="0" y="135541"/>
                      <a:pt x="10163" y="125378"/>
                      <a:pt x="20325" y="125378"/>
                    </a:cubicBezTo>
                    <a:close/>
                    <a:moveTo>
                      <a:pt x="145708" y="0"/>
                    </a:moveTo>
                    <a:cubicBezTo>
                      <a:pt x="183009" y="0"/>
                      <a:pt x="183009" y="0"/>
                      <a:pt x="183009" y="0"/>
                    </a:cubicBezTo>
                    <a:cubicBezTo>
                      <a:pt x="193060" y="0"/>
                      <a:pt x="203222" y="6812"/>
                      <a:pt x="203222" y="16975"/>
                    </a:cubicBezTo>
                    <a:cubicBezTo>
                      <a:pt x="203222" y="54052"/>
                      <a:pt x="203222" y="54052"/>
                      <a:pt x="203222" y="54052"/>
                    </a:cubicBezTo>
                    <a:cubicBezTo>
                      <a:pt x="203222" y="64215"/>
                      <a:pt x="193060" y="74489"/>
                      <a:pt x="183009" y="74489"/>
                    </a:cubicBezTo>
                    <a:cubicBezTo>
                      <a:pt x="145708" y="74489"/>
                      <a:pt x="145708" y="74489"/>
                      <a:pt x="145708" y="74489"/>
                    </a:cubicBezTo>
                    <a:cubicBezTo>
                      <a:pt x="135546" y="74489"/>
                      <a:pt x="128845" y="64215"/>
                      <a:pt x="128845" y="54052"/>
                    </a:cubicBezTo>
                    <a:cubicBezTo>
                      <a:pt x="128845" y="16975"/>
                      <a:pt x="128845" y="16975"/>
                      <a:pt x="128845" y="16975"/>
                    </a:cubicBezTo>
                    <a:cubicBezTo>
                      <a:pt x="128845" y="6812"/>
                      <a:pt x="135546" y="0"/>
                      <a:pt x="145708" y="0"/>
                    </a:cubicBezTo>
                    <a:close/>
                    <a:moveTo>
                      <a:pt x="20325" y="0"/>
                    </a:moveTo>
                    <a:cubicBezTo>
                      <a:pt x="54164" y="0"/>
                      <a:pt x="54164" y="0"/>
                      <a:pt x="54164" y="0"/>
                    </a:cubicBezTo>
                    <a:cubicBezTo>
                      <a:pt x="67677" y="0"/>
                      <a:pt x="74489" y="6812"/>
                      <a:pt x="74489" y="16975"/>
                    </a:cubicBezTo>
                    <a:cubicBezTo>
                      <a:pt x="74489" y="54052"/>
                      <a:pt x="74489" y="54052"/>
                      <a:pt x="74489" y="54052"/>
                    </a:cubicBezTo>
                    <a:cubicBezTo>
                      <a:pt x="74489" y="64215"/>
                      <a:pt x="67677" y="74489"/>
                      <a:pt x="54164" y="74489"/>
                    </a:cubicBezTo>
                    <a:cubicBezTo>
                      <a:pt x="20325" y="74489"/>
                      <a:pt x="20325" y="74489"/>
                      <a:pt x="20325" y="74489"/>
                    </a:cubicBezTo>
                    <a:cubicBezTo>
                      <a:pt x="10163" y="74489"/>
                      <a:pt x="0" y="64215"/>
                      <a:pt x="0" y="54052"/>
                    </a:cubicBezTo>
                    <a:cubicBezTo>
                      <a:pt x="0" y="16975"/>
                      <a:pt x="0" y="16975"/>
                      <a:pt x="0" y="16975"/>
                    </a:cubicBezTo>
                    <a:cubicBezTo>
                      <a:pt x="0" y="6812"/>
                      <a:pt x="10163" y="0"/>
                      <a:pt x="2032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405" name="Rectangle: Rounded Corners 404">
              <a:extLst>
                <a:ext uri="{FF2B5EF4-FFF2-40B4-BE49-F238E27FC236}">
                  <a16:creationId xmlns:a16="http://schemas.microsoft.com/office/drawing/2014/main" id="{10F83257-67B0-45C3-AEEF-BF899E68A5E8}"/>
                </a:ext>
              </a:extLst>
            </p:cNvPr>
            <p:cNvSpPr/>
            <p:nvPr/>
          </p:nvSpPr>
          <p:spPr>
            <a:xfrm>
              <a:off x="1319847" y="1466121"/>
              <a:ext cx="402721" cy="2731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sp>
        <p:nvSpPr>
          <p:cNvPr id="408" name="TextBox 407">
            <a:extLst>
              <a:ext uri="{FF2B5EF4-FFF2-40B4-BE49-F238E27FC236}">
                <a16:creationId xmlns:a16="http://schemas.microsoft.com/office/drawing/2014/main" id="{8C4F10EA-71E5-4EC8-A327-31994B2C5E1E}"/>
              </a:ext>
            </a:extLst>
          </p:cNvPr>
          <p:cNvSpPr txBox="1"/>
          <p:nvPr/>
        </p:nvSpPr>
        <p:spPr>
          <a:xfrm>
            <a:off x="423345" y="4742893"/>
            <a:ext cx="8328536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Thin" charset="0"/>
              </a:rPr>
              <a:t>Multi-domain World with Applications / Workloads / Data everywhere</a:t>
            </a:r>
          </a:p>
        </p:txBody>
      </p:sp>
    </p:spTree>
    <p:extLst>
      <p:ext uri="{BB962C8B-B14F-4D97-AF65-F5344CB8AC3E}">
        <p14:creationId xmlns:p14="http://schemas.microsoft.com/office/powerpoint/2010/main" val="70794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E96D-C437-1944-944D-C7AF15D2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20470"/>
            <a:ext cx="3827463" cy="1828800"/>
          </a:xfrm>
        </p:spPr>
        <p:txBody>
          <a:bodyPr/>
          <a:lstStyle/>
          <a:p>
            <a:r>
              <a:rPr lang="en-US" sz="2000" dirty="0"/>
              <a:t>Let’s go </a:t>
            </a:r>
            <a:br>
              <a:rPr lang="en-US" dirty="0"/>
            </a:br>
            <a:r>
              <a:rPr lang="en-US" dirty="0"/>
              <a:t>from Overwhelmed to Empowered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A3F63-BA0B-FA43-83B7-B79DB24AA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3455" y="303212"/>
            <a:ext cx="3551237" cy="40592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If you have a</a:t>
            </a:r>
            <a:br>
              <a:rPr lang="en-US" dirty="0"/>
            </a:br>
            <a:r>
              <a:rPr lang="en-US" dirty="0"/>
              <a:t>scalable, open and automated foundation, </a:t>
            </a:r>
            <a:br>
              <a:rPr lang="en-US" dirty="0"/>
            </a:br>
            <a:r>
              <a:rPr lang="en-US" dirty="0"/>
              <a:t>you can address all Approaches and Frameworks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C3075A-6149-1847-B212-A695604A498F}"/>
              </a:ext>
            </a:extLst>
          </p:cNvPr>
          <p:cNvGrpSpPr/>
          <p:nvPr/>
        </p:nvGrpSpPr>
        <p:grpSpPr>
          <a:xfrm>
            <a:off x="0" y="2755734"/>
            <a:ext cx="8990072" cy="2334591"/>
            <a:chOff x="-334465" y="1549724"/>
            <a:chExt cx="8990072" cy="23345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7C9868-4B71-3143-AD5D-A8650E05FE8E}"/>
                </a:ext>
              </a:extLst>
            </p:cNvPr>
            <p:cNvGrpSpPr/>
            <p:nvPr/>
          </p:nvGrpSpPr>
          <p:grpSpPr>
            <a:xfrm>
              <a:off x="-334465" y="1549724"/>
              <a:ext cx="8946005" cy="2334591"/>
              <a:chOff x="-77525" y="1549724"/>
              <a:chExt cx="8946005" cy="2334591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8BBE735-32EE-CB48-81E2-F3E9378309DA}"/>
                  </a:ext>
                </a:extLst>
              </p:cNvPr>
              <p:cNvSpPr/>
              <p:nvPr/>
            </p:nvSpPr>
            <p:spPr>
              <a:xfrm>
                <a:off x="-77525" y="1549724"/>
                <a:ext cx="3136165" cy="2334591"/>
              </a:xfrm>
              <a:custGeom>
                <a:avLst/>
                <a:gdLst>
                  <a:gd name="connsiteX0" fmla="*/ 0 w 9227127"/>
                  <a:gd name="connsiteY0" fmla="*/ 617052 h 1929883"/>
                  <a:gd name="connsiteX1" fmla="*/ 498764 w 9227127"/>
                  <a:gd name="connsiteY1" fmla="*/ 50275 h 1929883"/>
                  <a:gd name="connsiteX2" fmla="*/ 1450949 w 9227127"/>
                  <a:gd name="connsiteY2" fmla="*/ 601938 h 1929883"/>
                  <a:gd name="connsiteX3" fmla="*/ 733031 w 9227127"/>
                  <a:gd name="connsiteY3" fmla="*/ 1516338 h 1929883"/>
                  <a:gd name="connsiteX4" fmla="*/ 294724 w 9227127"/>
                  <a:gd name="connsiteY4" fmla="*/ 700179 h 1929883"/>
                  <a:gd name="connsiteX5" fmla="*/ 1125997 w 9227127"/>
                  <a:gd name="connsiteY5" fmla="*/ 972232 h 1929883"/>
                  <a:gd name="connsiteX6" fmla="*/ 589448 w 9227127"/>
                  <a:gd name="connsiteY6" fmla="*/ 1909303 h 1929883"/>
                  <a:gd name="connsiteX7" fmla="*/ 120912 w 9227127"/>
                  <a:gd name="connsiteY7" fmla="*/ 1523895 h 1929883"/>
                  <a:gd name="connsiteX8" fmla="*/ 1088211 w 9227127"/>
                  <a:gd name="connsiteY8" fmla="*/ 435683 h 1929883"/>
                  <a:gd name="connsiteX9" fmla="*/ 1987497 w 9227127"/>
                  <a:gd name="connsiteY9" fmla="*/ 1055359 h 1929883"/>
                  <a:gd name="connsiteX10" fmla="*/ 1186453 w 9227127"/>
                  <a:gd name="connsiteY10" fmla="*/ 1697706 h 1929883"/>
                  <a:gd name="connsiteX11" fmla="*/ 1201567 w 9227127"/>
                  <a:gd name="connsiteY11" fmla="*/ 20047 h 1929883"/>
                  <a:gd name="connsiteX12" fmla="*/ 2675187 w 9227127"/>
                  <a:gd name="connsiteY12" fmla="*/ 775749 h 1929883"/>
                  <a:gd name="connsiteX13" fmla="*/ 9227127 w 9227127"/>
                  <a:gd name="connsiteY13" fmla="*/ 821092 h 1929883"/>
                  <a:gd name="connsiteX0" fmla="*/ 0 w 9227127"/>
                  <a:gd name="connsiteY0" fmla="*/ 846395 h 2159226"/>
                  <a:gd name="connsiteX1" fmla="*/ 642348 w 9227127"/>
                  <a:gd name="connsiteY1" fmla="*/ 8 h 2159226"/>
                  <a:gd name="connsiteX2" fmla="*/ 1450949 w 9227127"/>
                  <a:gd name="connsiteY2" fmla="*/ 831281 h 2159226"/>
                  <a:gd name="connsiteX3" fmla="*/ 733031 w 9227127"/>
                  <a:gd name="connsiteY3" fmla="*/ 1745681 h 2159226"/>
                  <a:gd name="connsiteX4" fmla="*/ 294724 w 9227127"/>
                  <a:gd name="connsiteY4" fmla="*/ 929522 h 2159226"/>
                  <a:gd name="connsiteX5" fmla="*/ 1125997 w 9227127"/>
                  <a:gd name="connsiteY5" fmla="*/ 1201575 h 2159226"/>
                  <a:gd name="connsiteX6" fmla="*/ 589448 w 9227127"/>
                  <a:gd name="connsiteY6" fmla="*/ 2138646 h 2159226"/>
                  <a:gd name="connsiteX7" fmla="*/ 120912 w 9227127"/>
                  <a:gd name="connsiteY7" fmla="*/ 1753238 h 2159226"/>
                  <a:gd name="connsiteX8" fmla="*/ 1088211 w 9227127"/>
                  <a:gd name="connsiteY8" fmla="*/ 665026 h 2159226"/>
                  <a:gd name="connsiteX9" fmla="*/ 1987497 w 9227127"/>
                  <a:gd name="connsiteY9" fmla="*/ 1284702 h 2159226"/>
                  <a:gd name="connsiteX10" fmla="*/ 1186453 w 9227127"/>
                  <a:gd name="connsiteY10" fmla="*/ 1927049 h 2159226"/>
                  <a:gd name="connsiteX11" fmla="*/ 1201567 w 9227127"/>
                  <a:gd name="connsiteY11" fmla="*/ 249390 h 2159226"/>
                  <a:gd name="connsiteX12" fmla="*/ 2675187 w 9227127"/>
                  <a:gd name="connsiteY12" fmla="*/ 1005092 h 2159226"/>
                  <a:gd name="connsiteX13" fmla="*/ 9227127 w 9227127"/>
                  <a:gd name="connsiteY13" fmla="*/ 1050435 h 2159226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675187 w 9227127"/>
                  <a:gd name="connsiteY12" fmla="*/ 1015718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294724 w 9227127"/>
                  <a:gd name="connsiteY4" fmla="*/ 940148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69852"/>
                  <a:gd name="connsiteX1" fmla="*/ 642348 w 9227127"/>
                  <a:gd name="connsiteY1" fmla="*/ 10634 h 2169852"/>
                  <a:gd name="connsiteX2" fmla="*/ 1450949 w 9227127"/>
                  <a:gd name="connsiteY2" fmla="*/ 841907 h 2169852"/>
                  <a:gd name="connsiteX3" fmla="*/ 733031 w 9227127"/>
                  <a:gd name="connsiteY3" fmla="*/ 1756307 h 2169852"/>
                  <a:gd name="connsiteX4" fmla="*/ 173812 w 9227127"/>
                  <a:gd name="connsiteY4" fmla="*/ 1129074 h 2169852"/>
                  <a:gd name="connsiteX5" fmla="*/ 1125997 w 9227127"/>
                  <a:gd name="connsiteY5" fmla="*/ 1212201 h 2169852"/>
                  <a:gd name="connsiteX6" fmla="*/ 589448 w 9227127"/>
                  <a:gd name="connsiteY6" fmla="*/ 2149272 h 2169852"/>
                  <a:gd name="connsiteX7" fmla="*/ 120912 w 9227127"/>
                  <a:gd name="connsiteY7" fmla="*/ 1763864 h 2169852"/>
                  <a:gd name="connsiteX8" fmla="*/ 1088211 w 9227127"/>
                  <a:gd name="connsiteY8" fmla="*/ 675652 h 2169852"/>
                  <a:gd name="connsiteX9" fmla="*/ 1987497 w 9227127"/>
                  <a:gd name="connsiteY9" fmla="*/ 1295328 h 2169852"/>
                  <a:gd name="connsiteX10" fmla="*/ 1186453 w 9227127"/>
                  <a:gd name="connsiteY10" fmla="*/ 1937675 h 2169852"/>
                  <a:gd name="connsiteX11" fmla="*/ 1201567 w 9227127"/>
                  <a:gd name="connsiteY11" fmla="*/ 260016 h 2169852"/>
                  <a:gd name="connsiteX12" fmla="*/ 2909454 w 9227127"/>
                  <a:gd name="connsiteY12" fmla="*/ 1053504 h 2169852"/>
                  <a:gd name="connsiteX13" fmla="*/ 9227127 w 9227127"/>
                  <a:gd name="connsiteY13" fmla="*/ 1061061 h 2169852"/>
                  <a:gd name="connsiteX0" fmla="*/ 0 w 9227127"/>
                  <a:gd name="connsiteY0" fmla="*/ 857021 h 2183672"/>
                  <a:gd name="connsiteX1" fmla="*/ 642348 w 9227127"/>
                  <a:gd name="connsiteY1" fmla="*/ 10634 h 2183672"/>
                  <a:gd name="connsiteX2" fmla="*/ 1450949 w 9227127"/>
                  <a:gd name="connsiteY2" fmla="*/ 841907 h 2183672"/>
                  <a:gd name="connsiteX3" fmla="*/ 733031 w 9227127"/>
                  <a:gd name="connsiteY3" fmla="*/ 1756307 h 2183672"/>
                  <a:gd name="connsiteX4" fmla="*/ 173812 w 9227127"/>
                  <a:gd name="connsiteY4" fmla="*/ 1129074 h 2183672"/>
                  <a:gd name="connsiteX5" fmla="*/ 1125997 w 9227127"/>
                  <a:gd name="connsiteY5" fmla="*/ 1212201 h 2183672"/>
                  <a:gd name="connsiteX6" fmla="*/ 589448 w 9227127"/>
                  <a:gd name="connsiteY6" fmla="*/ 2149272 h 2183672"/>
                  <a:gd name="connsiteX7" fmla="*/ 120912 w 9227127"/>
                  <a:gd name="connsiteY7" fmla="*/ 1763864 h 2183672"/>
                  <a:gd name="connsiteX8" fmla="*/ 1088211 w 9227127"/>
                  <a:gd name="connsiteY8" fmla="*/ 675652 h 2183672"/>
                  <a:gd name="connsiteX9" fmla="*/ 1987497 w 9227127"/>
                  <a:gd name="connsiteY9" fmla="*/ 1295328 h 2183672"/>
                  <a:gd name="connsiteX10" fmla="*/ 1186453 w 9227127"/>
                  <a:gd name="connsiteY10" fmla="*/ 1937675 h 2183672"/>
                  <a:gd name="connsiteX11" fmla="*/ 1201567 w 9227127"/>
                  <a:gd name="connsiteY11" fmla="*/ 260016 h 2183672"/>
                  <a:gd name="connsiteX12" fmla="*/ 2909454 w 9227127"/>
                  <a:gd name="connsiteY12" fmla="*/ 1053504 h 2183672"/>
                  <a:gd name="connsiteX13" fmla="*/ 9227127 w 9227127"/>
                  <a:gd name="connsiteY13" fmla="*/ 1061061 h 2183672"/>
                  <a:gd name="connsiteX0" fmla="*/ 0 w 9227127"/>
                  <a:gd name="connsiteY0" fmla="*/ 857021 h 2388865"/>
                  <a:gd name="connsiteX1" fmla="*/ 642348 w 9227127"/>
                  <a:gd name="connsiteY1" fmla="*/ 10634 h 2388865"/>
                  <a:gd name="connsiteX2" fmla="*/ 1450949 w 9227127"/>
                  <a:gd name="connsiteY2" fmla="*/ 841907 h 2388865"/>
                  <a:gd name="connsiteX3" fmla="*/ 733031 w 9227127"/>
                  <a:gd name="connsiteY3" fmla="*/ 1756307 h 2388865"/>
                  <a:gd name="connsiteX4" fmla="*/ 173812 w 9227127"/>
                  <a:gd name="connsiteY4" fmla="*/ 1129074 h 2388865"/>
                  <a:gd name="connsiteX5" fmla="*/ 1125997 w 9227127"/>
                  <a:gd name="connsiteY5" fmla="*/ 1212201 h 2388865"/>
                  <a:gd name="connsiteX6" fmla="*/ 589448 w 9227127"/>
                  <a:gd name="connsiteY6" fmla="*/ 2375983 h 2388865"/>
                  <a:gd name="connsiteX7" fmla="*/ 120912 w 9227127"/>
                  <a:gd name="connsiteY7" fmla="*/ 1763864 h 2388865"/>
                  <a:gd name="connsiteX8" fmla="*/ 1088211 w 9227127"/>
                  <a:gd name="connsiteY8" fmla="*/ 675652 h 2388865"/>
                  <a:gd name="connsiteX9" fmla="*/ 1987497 w 9227127"/>
                  <a:gd name="connsiteY9" fmla="*/ 1295328 h 2388865"/>
                  <a:gd name="connsiteX10" fmla="*/ 1186453 w 9227127"/>
                  <a:gd name="connsiteY10" fmla="*/ 1937675 h 2388865"/>
                  <a:gd name="connsiteX11" fmla="*/ 1201567 w 9227127"/>
                  <a:gd name="connsiteY11" fmla="*/ 260016 h 2388865"/>
                  <a:gd name="connsiteX12" fmla="*/ 2909454 w 9227127"/>
                  <a:gd name="connsiteY12" fmla="*/ 1053504 h 2388865"/>
                  <a:gd name="connsiteX13" fmla="*/ 9227127 w 9227127"/>
                  <a:gd name="connsiteY13" fmla="*/ 1061061 h 2388865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57021 h 2390063"/>
                  <a:gd name="connsiteX1" fmla="*/ 642348 w 9227127"/>
                  <a:gd name="connsiteY1" fmla="*/ 10634 h 2390063"/>
                  <a:gd name="connsiteX2" fmla="*/ 1450949 w 9227127"/>
                  <a:gd name="connsiteY2" fmla="*/ 841907 h 2390063"/>
                  <a:gd name="connsiteX3" fmla="*/ 733031 w 9227127"/>
                  <a:gd name="connsiteY3" fmla="*/ 1756307 h 2390063"/>
                  <a:gd name="connsiteX4" fmla="*/ 173812 w 9227127"/>
                  <a:gd name="connsiteY4" fmla="*/ 1129074 h 2390063"/>
                  <a:gd name="connsiteX5" fmla="*/ 1125997 w 9227127"/>
                  <a:gd name="connsiteY5" fmla="*/ 1181973 h 2390063"/>
                  <a:gd name="connsiteX6" fmla="*/ 589448 w 9227127"/>
                  <a:gd name="connsiteY6" fmla="*/ 2375983 h 2390063"/>
                  <a:gd name="connsiteX7" fmla="*/ 120912 w 9227127"/>
                  <a:gd name="connsiteY7" fmla="*/ 1763864 h 2390063"/>
                  <a:gd name="connsiteX8" fmla="*/ 1088211 w 9227127"/>
                  <a:gd name="connsiteY8" fmla="*/ 675652 h 2390063"/>
                  <a:gd name="connsiteX9" fmla="*/ 1987497 w 9227127"/>
                  <a:gd name="connsiteY9" fmla="*/ 1295328 h 2390063"/>
                  <a:gd name="connsiteX10" fmla="*/ 1186453 w 9227127"/>
                  <a:gd name="connsiteY10" fmla="*/ 1937675 h 2390063"/>
                  <a:gd name="connsiteX11" fmla="*/ 1201567 w 9227127"/>
                  <a:gd name="connsiteY11" fmla="*/ 260016 h 2390063"/>
                  <a:gd name="connsiteX12" fmla="*/ 2909454 w 9227127"/>
                  <a:gd name="connsiteY12" fmla="*/ 1053504 h 2390063"/>
                  <a:gd name="connsiteX13" fmla="*/ 9227127 w 9227127"/>
                  <a:gd name="connsiteY13" fmla="*/ 1061061 h 2390063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4008"/>
                  <a:gd name="connsiteX1" fmla="*/ 642348 w 9227127"/>
                  <a:gd name="connsiteY1" fmla="*/ 14579 h 2394008"/>
                  <a:gd name="connsiteX2" fmla="*/ 1450949 w 9227127"/>
                  <a:gd name="connsiteY2" fmla="*/ 845852 h 2394008"/>
                  <a:gd name="connsiteX3" fmla="*/ 733031 w 9227127"/>
                  <a:gd name="connsiteY3" fmla="*/ 1760252 h 2394008"/>
                  <a:gd name="connsiteX4" fmla="*/ 173812 w 9227127"/>
                  <a:gd name="connsiteY4" fmla="*/ 1133019 h 2394008"/>
                  <a:gd name="connsiteX5" fmla="*/ 1125997 w 9227127"/>
                  <a:gd name="connsiteY5" fmla="*/ 1185918 h 2394008"/>
                  <a:gd name="connsiteX6" fmla="*/ 589448 w 9227127"/>
                  <a:gd name="connsiteY6" fmla="*/ 2379928 h 2394008"/>
                  <a:gd name="connsiteX7" fmla="*/ 120912 w 9227127"/>
                  <a:gd name="connsiteY7" fmla="*/ 1767809 h 2394008"/>
                  <a:gd name="connsiteX8" fmla="*/ 1088211 w 9227127"/>
                  <a:gd name="connsiteY8" fmla="*/ 679597 h 2394008"/>
                  <a:gd name="connsiteX9" fmla="*/ 1987497 w 9227127"/>
                  <a:gd name="connsiteY9" fmla="*/ 1299273 h 2394008"/>
                  <a:gd name="connsiteX10" fmla="*/ 1186453 w 9227127"/>
                  <a:gd name="connsiteY10" fmla="*/ 1941620 h 2394008"/>
                  <a:gd name="connsiteX11" fmla="*/ 1201567 w 9227127"/>
                  <a:gd name="connsiteY11" fmla="*/ 263961 h 2394008"/>
                  <a:gd name="connsiteX12" fmla="*/ 2909454 w 9227127"/>
                  <a:gd name="connsiteY12" fmla="*/ 1057449 h 2394008"/>
                  <a:gd name="connsiteX13" fmla="*/ 9227127 w 9227127"/>
                  <a:gd name="connsiteY13" fmla="*/ 1065006 h 2394008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2909454 w 9227127"/>
                  <a:gd name="connsiteY12" fmla="*/ 1057449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1201567 w 9227127"/>
                  <a:gd name="connsiteY11" fmla="*/ 263961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87497 w 9227127"/>
                  <a:gd name="connsiteY9" fmla="*/ 1299273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9227127"/>
                  <a:gd name="connsiteY0" fmla="*/ 860966 h 2397795"/>
                  <a:gd name="connsiteX1" fmla="*/ 642348 w 9227127"/>
                  <a:gd name="connsiteY1" fmla="*/ 14579 h 2397795"/>
                  <a:gd name="connsiteX2" fmla="*/ 1450949 w 9227127"/>
                  <a:gd name="connsiteY2" fmla="*/ 845852 h 2397795"/>
                  <a:gd name="connsiteX3" fmla="*/ 733031 w 9227127"/>
                  <a:gd name="connsiteY3" fmla="*/ 1760252 h 2397795"/>
                  <a:gd name="connsiteX4" fmla="*/ 173812 w 9227127"/>
                  <a:gd name="connsiteY4" fmla="*/ 1133019 h 2397795"/>
                  <a:gd name="connsiteX5" fmla="*/ 1125997 w 9227127"/>
                  <a:gd name="connsiteY5" fmla="*/ 1185918 h 2397795"/>
                  <a:gd name="connsiteX6" fmla="*/ 589448 w 9227127"/>
                  <a:gd name="connsiteY6" fmla="*/ 2379928 h 2397795"/>
                  <a:gd name="connsiteX7" fmla="*/ 120912 w 9227127"/>
                  <a:gd name="connsiteY7" fmla="*/ 1767809 h 2397795"/>
                  <a:gd name="connsiteX8" fmla="*/ 1088211 w 9227127"/>
                  <a:gd name="connsiteY8" fmla="*/ 679597 h 2397795"/>
                  <a:gd name="connsiteX9" fmla="*/ 1919484 w 9227127"/>
                  <a:gd name="connsiteY9" fmla="*/ 1367287 h 2397795"/>
                  <a:gd name="connsiteX10" fmla="*/ 1186453 w 9227127"/>
                  <a:gd name="connsiteY10" fmla="*/ 1941620 h 2397795"/>
                  <a:gd name="connsiteX11" fmla="*/ 944628 w 9227127"/>
                  <a:gd name="connsiteY11" fmla="*/ 475558 h 2397795"/>
                  <a:gd name="connsiteX12" fmla="*/ 3136165 w 9227127"/>
                  <a:gd name="connsiteY12" fmla="*/ 1049892 h 2397795"/>
                  <a:gd name="connsiteX13" fmla="*/ 9227127 w 9227127"/>
                  <a:gd name="connsiteY13" fmla="*/ 1065006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97795"/>
                  <a:gd name="connsiteX1" fmla="*/ 642348 w 3136165"/>
                  <a:gd name="connsiteY1" fmla="*/ 14579 h 2397795"/>
                  <a:gd name="connsiteX2" fmla="*/ 1450949 w 3136165"/>
                  <a:gd name="connsiteY2" fmla="*/ 845852 h 2397795"/>
                  <a:gd name="connsiteX3" fmla="*/ 733031 w 3136165"/>
                  <a:gd name="connsiteY3" fmla="*/ 1760252 h 2397795"/>
                  <a:gd name="connsiteX4" fmla="*/ 173812 w 3136165"/>
                  <a:gd name="connsiteY4" fmla="*/ 1133019 h 2397795"/>
                  <a:gd name="connsiteX5" fmla="*/ 1125997 w 3136165"/>
                  <a:gd name="connsiteY5" fmla="*/ 1185918 h 2397795"/>
                  <a:gd name="connsiteX6" fmla="*/ 589448 w 3136165"/>
                  <a:gd name="connsiteY6" fmla="*/ 2379928 h 2397795"/>
                  <a:gd name="connsiteX7" fmla="*/ 120912 w 3136165"/>
                  <a:gd name="connsiteY7" fmla="*/ 1767809 h 2397795"/>
                  <a:gd name="connsiteX8" fmla="*/ 1088211 w 3136165"/>
                  <a:gd name="connsiteY8" fmla="*/ 679597 h 2397795"/>
                  <a:gd name="connsiteX9" fmla="*/ 1919484 w 3136165"/>
                  <a:gd name="connsiteY9" fmla="*/ 1367287 h 2397795"/>
                  <a:gd name="connsiteX10" fmla="*/ 1186453 w 3136165"/>
                  <a:gd name="connsiteY10" fmla="*/ 1941620 h 2397795"/>
                  <a:gd name="connsiteX11" fmla="*/ 944628 w 3136165"/>
                  <a:gd name="connsiteY11" fmla="*/ 475558 h 2397795"/>
                  <a:gd name="connsiteX12" fmla="*/ 3136165 w 3136165"/>
                  <a:gd name="connsiteY12" fmla="*/ 1049892 h 2397795"/>
                  <a:gd name="connsiteX0" fmla="*/ 0 w 3136165"/>
                  <a:gd name="connsiteY0" fmla="*/ 860966 h 2387822"/>
                  <a:gd name="connsiteX1" fmla="*/ 642348 w 3136165"/>
                  <a:gd name="connsiteY1" fmla="*/ 14579 h 2387822"/>
                  <a:gd name="connsiteX2" fmla="*/ 1450949 w 3136165"/>
                  <a:gd name="connsiteY2" fmla="*/ 845852 h 2387822"/>
                  <a:gd name="connsiteX3" fmla="*/ 733031 w 3136165"/>
                  <a:gd name="connsiteY3" fmla="*/ 1760252 h 2387822"/>
                  <a:gd name="connsiteX4" fmla="*/ 173812 w 3136165"/>
                  <a:gd name="connsiteY4" fmla="*/ 1133019 h 2387822"/>
                  <a:gd name="connsiteX5" fmla="*/ 1125997 w 3136165"/>
                  <a:gd name="connsiteY5" fmla="*/ 1185918 h 2387822"/>
                  <a:gd name="connsiteX6" fmla="*/ 589448 w 3136165"/>
                  <a:gd name="connsiteY6" fmla="*/ 2379928 h 2387822"/>
                  <a:gd name="connsiteX7" fmla="*/ 204039 w 3136165"/>
                  <a:gd name="connsiteY7" fmla="*/ 1654454 h 2387822"/>
                  <a:gd name="connsiteX8" fmla="*/ 1088211 w 3136165"/>
                  <a:gd name="connsiteY8" fmla="*/ 679597 h 2387822"/>
                  <a:gd name="connsiteX9" fmla="*/ 1919484 w 3136165"/>
                  <a:gd name="connsiteY9" fmla="*/ 1367287 h 2387822"/>
                  <a:gd name="connsiteX10" fmla="*/ 1186453 w 3136165"/>
                  <a:gd name="connsiteY10" fmla="*/ 1941620 h 2387822"/>
                  <a:gd name="connsiteX11" fmla="*/ 944628 w 3136165"/>
                  <a:gd name="connsiteY11" fmla="*/ 475558 h 2387822"/>
                  <a:gd name="connsiteX12" fmla="*/ 3136165 w 3136165"/>
                  <a:gd name="connsiteY12" fmla="*/ 1049892 h 2387822"/>
                  <a:gd name="connsiteX0" fmla="*/ 0 w 3136165"/>
                  <a:gd name="connsiteY0" fmla="*/ 860966 h 2343025"/>
                  <a:gd name="connsiteX1" fmla="*/ 642348 w 3136165"/>
                  <a:gd name="connsiteY1" fmla="*/ 14579 h 2343025"/>
                  <a:gd name="connsiteX2" fmla="*/ 1450949 w 3136165"/>
                  <a:gd name="connsiteY2" fmla="*/ 845852 h 2343025"/>
                  <a:gd name="connsiteX3" fmla="*/ 733031 w 3136165"/>
                  <a:gd name="connsiteY3" fmla="*/ 1760252 h 2343025"/>
                  <a:gd name="connsiteX4" fmla="*/ 173812 w 3136165"/>
                  <a:gd name="connsiteY4" fmla="*/ 1133019 h 2343025"/>
                  <a:gd name="connsiteX5" fmla="*/ 1125997 w 3136165"/>
                  <a:gd name="connsiteY5" fmla="*/ 1185918 h 2343025"/>
                  <a:gd name="connsiteX6" fmla="*/ 725474 w 3136165"/>
                  <a:gd name="connsiteY6" fmla="*/ 2334586 h 2343025"/>
                  <a:gd name="connsiteX7" fmla="*/ 204039 w 3136165"/>
                  <a:gd name="connsiteY7" fmla="*/ 1654454 h 2343025"/>
                  <a:gd name="connsiteX8" fmla="*/ 1088211 w 3136165"/>
                  <a:gd name="connsiteY8" fmla="*/ 679597 h 2343025"/>
                  <a:gd name="connsiteX9" fmla="*/ 1919484 w 3136165"/>
                  <a:gd name="connsiteY9" fmla="*/ 1367287 h 2343025"/>
                  <a:gd name="connsiteX10" fmla="*/ 1186453 w 3136165"/>
                  <a:gd name="connsiteY10" fmla="*/ 1941620 h 2343025"/>
                  <a:gd name="connsiteX11" fmla="*/ 944628 w 3136165"/>
                  <a:gd name="connsiteY11" fmla="*/ 475558 h 2343025"/>
                  <a:gd name="connsiteX12" fmla="*/ 3136165 w 3136165"/>
                  <a:gd name="connsiteY12" fmla="*/ 1049892 h 2343025"/>
                  <a:gd name="connsiteX0" fmla="*/ 0 w 3136165"/>
                  <a:gd name="connsiteY0" fmla="*/ 860966 h 2334597"/>
                  <a:gd name="connsiteX1" fmla="*/ 642348 w 3136165"/>
                  <a:gd name="connsiteY1" fmla="*/ 14579 h 2334597"/>
                  <a:gd name="connsiteX2" fmla="*/ 1450949 w 3136165"/>
                  <a:gd name="connsiteY2" fmla="*/ 845852 h 2334597"/>
                  <a:gd name="connsiteX3" fmla="*/ 733031 w 3136165"/>
                  <a:gd name="connsiteY3" fmla="*/ 1760252 h 2334597"/>
                  <a:gd name="connsiteX4" fmla="*/ 173812 w 3136165"/>
                  <a:gd name="connsiteY4" fmla="*/ 1133019 h 2334597"/>
                  <a:gd name="connsiteX5" fmla="*/ 1125997 w 3136165"/>
                  <a:gd name="connsiteY5" fmla="*/ 1185918 h 2334597"/>
                  <a:gd name="connsiteX6" fmla="*/ 725474 w 3136165"/>
                  <a:gd name="connsiteY6" fmla="*/ 2334586 h 2334597"/>
                  <a:gd name="connsiteX7" fmla="*/ 204039 w 3136165"/>
                  <a:gd name="connsiteY7" fmla="*/ 1654454 h 2334597"/>
                  <a:gd name="connsiteX8" fmla="*/ 1088211 w 3136165"/>
                  <a:gd name="connsiteY8" fmla="*/ 679597 h 2334597"/>
                  <a:gd name="connsiteX9" fmla="*/ 1919484 w 3136165"/>
                  <a:gd name="connsiteY9" fmla="*/ 1367287 h 2334597"/>
                  <a:gd name="connsiteX10" fmla="*/ 1186453 w 3136165"/>
                  <a:gd name="connsiteY10" fmla="*/ 1941620 h 2334597"/>
                  <a:gd name="connsiteX11" fmla="*/ 944628 w 3136165"/>
                  <a:gd name="connsiteY11" fmla="*/ 475558 h 2334597"/>
                  <a:gd name="connsiteX12" fmla="*/ 3136165 w 3136165"/>
                  <a:gd name="connsiteY12" fmla="*/ 1049892 h 2334597"/>
                  <a:gd name="connsiteX0" fmla="*/ 0 w 3136165"/>
                  <a:gd name="connsiteY0" fmla="*/ 860966 h 2341389"/>
                  <a:gd name="connsiteX1" fmla="*/ 642348 w 3136165"/>
                  <a:gd name="connsiteY1" fmla="*/ 14579 h 2341389"/>
                  <a:gd name="connsiteX2" fmla="*/ 1450949 w 3136165"/>
                  <a:gd name="connsiteY2" fmla="*/ 845852 h 2341389"/>
                  <a:gd name="connsiteX3" fmla="*/ 733031 w 3136165"/>
                  <a:gd name="connsiteY3" fmla="*/ 1760252 h 2341389"/>
                  <a:gd name="connsiteX4" fmla="*/ 173812 w 3136165"/>
                  <a:gd name="connsiteY4" fmla="*/ 1133019 h 2341389"/>
                  <a:gd name="connsiteX5" fmla="*/ 1125997 w 3136165"/>
                  <a:gd name="connsiteY5" fmla="*/ 1185918 h 2341389"/>
                  <a:gd name="connsiteX6" fmla="*/ 725474 w 3136165"/>
                  <a:gd name="connsiteY6" fmla="*/ 2334586 h 2341389"/>
                  <a:gd name="connsiteX7" fmla="*/ 256939 w 3136165"/>
                  <a:gd name="connsiteY7" fmla="*/ 1616669 h 2341389"/>
                  <a:gd name="connsiteX8" fmla="*/ 1088211 w 3136165"/>
                  <a:gd name="connsiteY8" fmla="*/ 679597 h 2341389"/>
                  <a:gd name="connsiteX9" fmla="*/ 1919484 w 3136165"/>
                  <a:gd name="connsiteY9" fmla="*/ 1367287 h 2341389"/>
                  <a:gd name="connsiteX10" fmla="*/ 1186453 w 3136165"/>
                  <a:gd name="connsiteY10" fmla="*/ 1941620 h 2341389"/>
                  <a:gd name="connsiteX11" fmla="*/ 944628 w 3136165"/>
                  <a:gd name="connsiteY11" fmla="*/ 475558 h 2341389"/>
                  <a:gd name="connsiteX12" fmla="*/ 3136165 w 3136165"/>
                  <a:gd name="connsiteY12" fmla="*/ 1049892 h 2341389"/>
                  <a:gd name="connsiteX0" fmla="*/ 0 w 3136165"/>
                  <a:gd name="connsiteY0" fmla="*/ 860966 h 2345942"/>
                  <a:gd name="connsiteX1" fmla="*/ 642348 w 3136165"/>
                  <a:gd name="connsiteY1" fmla="*/ 14579 h 2345942"/>
                  <a:gd name="connsiteX2" fmla="*/ 1450949 w 3136165"/>
                  <a:gd name="connsiteY2" fmla="*/ 845852 h 2345942"/>
                  <a:gd name="connsiteX3" fmla="*/ 733031 w 3136165"/>
                  <a:gd name="connsiteY3" fmla="*/ 1760252 h 2345942"/>
                  <a:gd name="connsiteX4" fmla="*/ 173812 w 3136165"/>
                  <a:gd name="connsiteY4" fmla="*/ 1133019 h 2345942"/>
                  <a:gd name="connsiteX5" fmla="*/ 1125997 w 3136165"/>
                  <a:gd name="connsiteY5" fmla="*/ 1185918 h 2345942"/>
                  <a:gd name="connsiteX6" fmla="*/ 725474 w 3136165"/>
                  <a:gd name="connsiteY6" fmla="*/ 2334586 h 2345942"/>
                  <a:gd name="connsiteX7" fmla="*/ 256939 w 3136165"/>
                  <a:gd name="connsiteY7" fmla="*/ 1616669 h 2345942"/>
                  <a:gd name="connsiteX8" fmla="*/ 1088211 w 3136165"/>
                  <a:gd name="connsiteY8" fmla="*/ 679597 h 2345942"/>
                  <a:gd name="connsiteX9" fmla="*/ 1919484 w 3136165"/>
                  <a:gd name="connsiteY9" fmla="*/ 1367287 h 2345942"/>
                  <a:gd name="connsiteX10" fmla="*/ 1186453 w 3136165"/>
                  <a:gd name="connsiteY10" fmla="*/ 1941620 h 2345942"/>
                  <a:gd name="connsiteX11" fmla="*/ 944628 w 3136165"/>
                  <a:gd name="connsiteY11" fmla="*/ 475558 h 2345942"/>
                  <a:gd name="connsiteX12" fmla="*/ 3136165 w 3136165"/>
                  <a:gd name="connsiteY12" fmla="*/ 1049892 h 2345942"/>
                  <a:gd name="connsiteX0" fmla="*/ 0 w 3136165"/>
                  <a:gd name="connsiteY0" fmla="*/ 860966 h 2335016"/>
                  <a:gd name="connsiteX1" fmla="*/ 642348 w 3136165"/>
                  <a:gd name="connsiteY1" fmla="*/ 14579 h 2335016"/>
                  <a:gd name="connsiteX2" fmla="*/ 1450949 w 3136165"/>
                  <a:gd name="connsiteY2" fmla="*/ 845852 h 2335016"/>
                  <a:gd name="connsiteX3" fmla="*/ 733031 w 3136165"/>
                  <a:gd name="connsiteY3" fmla="*/ 1760252 h 2335016"/>
                  <a:gd name="connsiteX4" fmla="*/ 173812 w 3136165"/>
                  <a:gd name="connsiteY4" fmla="*/ 1133019 h 2335016"/>
                  <a:gd name="connsiteX5" fmla="*/ 1125997 w 3136165"/>
                  <a:gd name="connsiteY5" fmla="*/ 1185918 h 2335016"/>
                  <a:gd name="connsiteX6" fmla="*/ 725474 w 3136165"/>
                  <a:gd name="connsiteY6" fmla="*/ 2334586 h 2335016"/>
                  <a:gd name="connsiteX7" fmla="*/ 256939 w 3136165"/>
                  <a:gd name="connsiteY7" fmla="*/ 1616669 h 2335016"/>
                  <a:gd name="connsiteX8" fmla="*/ 1088211 w 3136165"/>
                  <a:gd name="connsiteY8" fmla="*/ 679597 h 2335016"/>
                  <a:gd name="connsiteX9" fmla="*/ 1919484 w 3136165"/>
                  <a:gd name="connsiteY9" fmla="*/ 1367287 h 2335016"/>
                  <a:gd name="connsiteX10" fmla="*/ 1186453 w 3136165"/>
                  <a:gd name="connsiteY10" fmla="*/ 1941620 h 2335016"/>
                  <a:gd name="connsiteX11" fmla="*/ 944628 w 3136165"/>
                  <a:gd name="connsiteY11" fmla="*/ 475558 h 2335016"/>
                  <a:gd name="connsiteX12" fmla="*/ 3136165 w 3136165"/>
                  <a:gd name="connsiteY12" fmla="*/ 1049892 h 2335016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173812 w 3136165"/>
                  <a:gd name="connsiteY4" fmla="*/ 1133019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173812 w 3136165"/>
                  <a:gd name="connsiteY4" fmla="*/ 1133019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287168 w 3136165"/>
                  <a:gd name="connsiteY4" fmla="*/ 1042335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4637"/>
                  <a:gd name="connsiteX1" fmla="*/ 642348 w 3136165"/>
                  <a:gd name="connsiteY1" fmla="*/ 14579 h 2334637"/>
                  <a:gd name="connsiteX2" fmla="*/ 1450949 w 3136165"/>
                  <a:gd name="connsiteY2" fmla="*/ 845852 h 2334637"/>
                  <a:gd name="connsiteX3" fmla="*/ 733031 w 3136165"/>
                  <a:gd name="connsiteY3" fmla="*/ 1760252 h 2334637"/>
                  <a:gd name="connsiteX4" fmla="*/ 332510 w 3136165"/>
                  <a:gd name="connsiteY4" fmla="*/ 1004550 h 2334637"/>
                  <a:gd name="connsiteX5" fmla="*/ 1125997 w 3136165"/>
                  <a:gd name="connsiteY5" fmla="*/ 1185918 h 2334637"/>
                  <a:gd name="connsiteX6" fmla="*/ 725474 w 3136165"/>
                  <a:gd name="connsiteY6" fmla="*/ 2334586 h 2334637"/>
                  <a:gd name="connsiteX7" fmla="*/ 256939 w 3136165"/>
                  <a:gd name="connsiteY7" fmla="*/ 1616669 h 2334637"/>
                  <a:gd name="connsiteX8" fmla="*/ 1088211 w 3136165"/>
                  <a:gd name="connsiteY8" fmla="*/ 679597 h 2334637"/>
                  <a:gd name="connsiteX9" fmla="*/ 1919484 w 3136165"/>
                  <a:gd name="connsiteY9" fmla="*/ 1367287 h 2334637"/>
                  <a:gd name="connsiteX10" fmla="*/ 1186453 w 3136165"/>
                  <a:gd name="connsiteY10" fmla="*/ 1941620 h 2334637"/>
                  <a:gd name="connsiteX11" fmla="*/ 944628 w 3136165"/>
                  <a:gd name="connsiteY11" fmla="*/ 475558 h 2334637"/>
                  <a:gd name="connsiteX12" fmla="*/ 3136165 w 3136165"/>
                  <a:gd name="connsiteY12" fmla="*/ 1049892 h 2334637"/>
                  <a:gd name="connsiteX0" fmla="*/ 0 w 3136165"/>
                  <a:gd name="connsiteY0" fmla="*/ 860966 h 2337815"/>
                  <a:gd name="connsiteX1" fmla="*/ 642348 w 3136165"/>
                  <a:gd name="connsiteY1" fmla="*/ 14579 h 2337815"/>
                  <a:gd name="connsiteX2" fmla="*/ 1450949 w 3136165"/>
                  <a:gd name="connsiteY2" fmla="*/ 845852 h 2337815"/>
                  <a:gd name="connsiteX3" fmla="*/ 733031 w 3136165"/>
                  <a:gd name="connsiteY3" fmla="*/ 1760252 h 2337815"/>
                  <a:gd name="connsiteX4" fmla="*/ 332510 w 3136165"/>
                  <a:gd name="connsiteY4" fmla="*/ 1004550 h 2337815"/>
                  <a:gd name="connsiteX5" fmla="*/ 1125997 w 3136165"/>
                  <a:gd name="connsiteY5" fmla="*/ 1185918 h 2337815"/>
                  <a:gd name="connsiteX6" fmla="*/ 725474 w 3136165"/>
                  <a:gd name="connsiteY6" fmla="*/ 2334586 h 2337815"/>
                  <a:gd name="connsiteX7" fmla="*/ 256939 w 3136165"/>
                  <a:gd name="connsiteY7" fmla="*/ 1616669 h 2337815"/>
                  <a:gd name="connsiteX8" fmla="*/ 1088211 w 3136165"/>
                  <a:gd name="connsiteY8" fmla="*/ 679597 h 2337815"/>
                  <a:gd name="connsiteX9" fmla="*/ 1919484 w 3136165"/>
                  <a:gd name="connsiteY9" fmla="*/ 1367287 h 2337815"/>
                  <a:gd name="connsiteX10" fmla="*/ 1186453 w 3136165"/>
                  <a:gd name="connsiteY10" fmla="*/ 1941620 h 2337815"/>
                  <a:gd name="connsiteX11" fmla="*/ 944628 w 3136165"/>
                  <a:gd name="connsiteY11" fmla="*/ 475558 h 2337815"/>
                  <a:gd name="connsiteX12" fmla="*/ 3136165 w 3136165"/>
                  <a:gd name="connsiteY12" fmla="*/ 1049892 h 2337815"/>
                  <a:gd name="connsiteX0" fmla="*/ 0 w 3136165"/>
                  <a:gd name="connsiteY0" fmla="*/ 860966 h 2337815"/>
                  <a:gd name="connsiteX1" fmla="*/ 642348 w 3136165"/>
                  <a:gd name="connsiteY1" fmla="*/ 14579 h 2337815"/>
                  <a:gd name="connsiteX2" fmla="*/ 1450949 w 3136165"/>
                  <a:gd name="connsiteY2" fmla="*/ 845852 h 2337815"/>
                  <a:gd name="connsiteX3" fmla="*/ 733031 w 3136165"/>
                  <a:gd name="connsiteY3" fmla="*/ 1760252 h 2337815"/>
                  <a:gd name="connsiteX4" fmla="*/ 332510 w 3136165"/>
                  <a:gd name="connsiteY4" fmla="*/ 1004550 h 2337815"/>
                  <a:gd name="connsiteX5" fmla="*/ 1125997 w 3136165"/>
                  <a:gd name="connsiteY5" fmla="*/ 1185918 h 2337815"/>
                  <a:gd name="connsiteX6" fmla="*/ 725474 w 3136165"/>
                  <a:gd name="connsiteY6" fmla="*/ 2334586 h 2337815"/>
                  <a:gd name="connsiteX7" fmla="*/ 256939 w 3136165"/>
                  <a:gd name="connsiteY7" fmla="*/ 1616669 h 2337815"/>
                  <a:gd name="connsiteX8" fmla="*/ 1088211 w 3136165"/>
                  <a:gd name="connsiteY8" fmla="*/ 679597 h 2337815"/>
                  <a:gd name="connsiteX9" fmla="*/ 1919484 w 3136165"/>
                  <a:gd name="connsiteY9" fmla="*/ 1367287 h 2337815"/>
                  <a:gd name="connsiteX10" fmla="*/ 1186453 w 3136165"/>
                  <a:gd name="connsiteY10" fmla="*/ 1941620 h 2337815"/>
                  <a:gd name="connsiteX11" fmla="*/ 944628 w 3136165"/>
                  <a:gd name="connsiteY11" fmla="*/ 475558 h 2337815"/>
                  <a:gd name="connsiteX12" fmla="*/ 3136165 w 3136165"/>
                  <a:gd name="connsiteY12" fmla="*/ 1049892 h 2337815"/>
                  <a:gd name="connsiteX0" fmla="*/ 0 w 3136165"/>
                  <a:gd name="connsiteY0" fmla="*/ 860966 h 2341746"/>
                  <a:gd name="connsiteX1" fmla="*/ 642348 w 3136165"/>
                  <a:gd name="connsiteY1" fmla="*/ 14579 h 2341746"/>
                  <a:gd name="connsiteX2" fmla="*/ 1450949 w 3136165"/>
                  <a:gd name="connsiteY2" fmla="*/ 845852 h 2341746"/>
                  <a:gd name="connsiteX3" fmla="*/ 733031 w 3136165"/>
                  <a:gd name="connsiteY3" fmla="*/ 1760252 h 2341746"/>
                  <a:gd name="connsiteX4" fmla="*/ 332510 w 3136165"/>
                  <a:gd name="connsiteY4" fmla="*/ 1004550 h 2341746"/>
                  <a:gd name="connsiteX5" fmla="*/ 1178897 w 3136165"/>
                  <a:gd name="connsiteY5" fmla="*/ 1291716 h 2341746"/>
                  <a:gd name="connsiteX6" fmla="*/ 725474 w 3136165"/>
                  <a:gd name="connsiteY6" fmla="*/ 2334586 h 2341746"/>
                  <a:gd name="connsiteX7" fmla="*/ 256939 w 3136165"/>
                  <a:gd name="connsiteY7" fmla="*/ 1616669 h 2341746"/>
                  <a:gd name="connsiteX8" fmla="*/ 1088211 w 3136165"/>
                  <a:gd name="connsiteY8" fmla="*/ 679597 h 2341746"/>
                  <a:gd name="connsiteX9" fmla="*/ 1919484 w 3136165"/>
                  <a:gd name="connsiteY9" fmla="*/ 1367287 h 2341746"/>
                  <a:gd name="connsiteX10" fmla="*/ 1186453 w 3136165"/>
                  <a:gd name="connsiteY10" fmla="*/ 1941620 h 2341746"/>
                  <a:gd name="connsiteX11" fmla="*/ 944628 w 3136165"/>
                  <a:gd name="connsiteY11" fmla="*/ 475558 h 2341746"/>
                  <a:gd name="connsiteX12" fmla="*/ 3136165 w 3136165"/>
                  <a:gd name="connsiteY12" fmla="*/ 1049892 h 2341746"/>
                  <a:gd name="connsiteX0" fmla="*/ 0 w 3136165"/>
                  <a:gd name="connsiteY0" fmla="*/ 860966 h 2341746"/>
                  <a:gd name="connsiteX1" fmla="*/ 642348 w 3136165"/>
                  <a:gd name="connsiteY1" fmla="*/ 14579 h 2341746"/>
                  <a:gd name="connsiteX2" fmla="*/ 1450949 w 3136165"/>
                  <a:gd name="connsiteY2" fmla="*/ 845852 h 2341746"/>
                  <a:gd name="connsiteX3" fmla="*/ 733031 w 3136165"/>
                  <a:gd name="connsiteY3" fmla="*/ 1760252 h 2341746"/>
                  <a:gd name="connsiteX4" fmla="*/ 332510 w 3136165"/>
                  <a:gd name="connsiteY4" fmla="*/ 1004550 h 2341746"/>
                  <a:gd name="connsiteX5" fmla="*/ 1178897 w 3136165"/>
                  <a:gd name="connsiteY5" fmla="*/ 1291716 h 2341746"/>
                  <a:gd name="connsiteX6" fmla="*/ 725474 w 3136165"/>
                  <a:gd name="connsiteY6" fmla="*/ 2334586 h 2341746"/>
                  <a:gd name="connsiteX7" fmla="*/ 256939 w 3136165"/>
                  <a:gd name="connsiteY7" fmla="*/ 1616669 h 2341746"/>
                  <a:gd name="connsiteX8" fmla="*/ 1088211 w 3136165"/>
                  <a:gd name="connsiteY8" fmla="*/ 679597 h 2341746"/>
                  <a:gd name="connsiteX9" fmla="*/ 1919484 w 3136165"/>
                  <a:gd name="connsiteY9" fmla="*/ 1367287 h 2341746"/>
                  <a:gd name="connsiteX10" fmla="*/ 1186453 w 3136165"/>
                  <a:gd name="connsiteY10" fmla="*/ 1941620 h 2341746"/>
                  <a:gd name="connsiteX11" fmla="*/ 944628 w 3136165"/>
                  <a:gd name="connsiteY11" fmla="*/ 475558 h 2341746"/>
                  <a:gd name="connsiteX12" fmla="*/ 3136165 w 3136165"/>
                  <a:gd name="connsiteY12" fmla="*/ 1049892 h 2341746"/>
                  <a:gd name="connsiteX0" fmla="*/ 0 w 3136165"/>
                  <a:gd name="connsiteY0" fmla="*/ 860966 h 2349268"/>
                  <a:gd name="connsiteX1" fmla="*/ 642348 w 3136165"/>
                  <a:gd name="connsiteY1" fmla="*/ 14579 h 2349268"/>
                  <a:gd name="connsiteX2" fmla="*/ 1450949 w 3136165"/>
                  <a:gd name="connsiteY2" fmla="*/ 845852 h 2349268"/>
                  <a:gd name="connsiteX3" fmla="*/ 733031 w 3136165"/>
                  <a:gd name="connsiteY3" fmla="*/ 1760252 h 2349268"/>
                  <a:gd name="connsiteX4" fmla="*/ 332510 w 3136165"/>
                  <a:gd name="connsiteY4" fmla="*/ 1004550 h 2349268"/>
                  <a:gd name="connsiteX5" fmla="*/ 1178897 w 3136165"/>
                  <a:gd name="connsiteY5" fmla="*/ 1291716 h 2349268"/>
                  <a:gd name="connsiteX6" fmla="*/ 725474 w 3136165"/>
                  <a:gd name="connsiteY6" fmla="*/ 2334586 h 2349268"/>
                  <a:gd name="connsiteX7" fmla="*/ 256939 w 3136165"/>
                  <a:gd name="connsiteY7" fmla="*/ 1616669 h 2349268"/>
                  <a:gd name="connsiteX8" fmla="*/ 1088211 w 3136165"/>
                  <a:gd name="connsiteY8" fmla="*/ 679597 h 2349268"/>
                  <a:gd name="connsiteX9" fmla="*/ 1919484 w 3136165"/>
                  <a:gd name="connsiteY9" fmla="*/ 1367287 h 2349268"/>
                  <a:gd name="connsiteX10" fmla="*/ 1186453 w 3136165"/>
                  <a:gd name="connsiteY10" fmla="*/ 1941620 h 2349268"/>
                  <a:gd name="connsiteX11" fmla="*/ 944628 w 3136165"/>
                  <a:gd name="connsiteY11" fmla="*/ 475558 h 2349268"/>
                  <a:gd name="connsiteX12" fmla="*/ 3136165 w 3136165"/>
                  <a:gd name="connsiteY12" fmla="*/ 1049892 h 2349268"/>
                  <a:gd name="connsiteX0" fmla="*/ 0 w 3136165"/>
                  <a:gd name="connsiteY0" fmla="*/ 860966 h 2334591"/>
                  <a:gd name="connsiteX1" fmla="*/ 642348 w 3136165"/>
                  <a:gd name="connsiteY1" fmla="*/ 14579 h 2334591"/>
                  <a:gd name="connsiteX2" fmla="*/ 1450949 w 3136165"/>
                  <a:gd name="connsiteY2" fmla="*/ 845852 h 2334591"/>
                  <a:gd name="connsiteX3" fmla="*/ 733031 w 3136165"/>
                  <a:gd name="connsiteY3" fmla="*/ 1760252 h 2334591"/>
                  <a:gd name="connsiteX4" fmla="*/ 332510 w 3136165"/>
                  <a:gd name="connsiteY4" fmla="*/ 1004550 h 2334591"/>
                  <a:gd name="connsiteX5" fmla="*/ 1178897 w 3136165"/>
                  <a:gd name="connsiteY5" fmla="*/ 1291716 h 2334591"/>
                  <a:gd name="connsiteX6" fmla="*/ 725474 w 3136165"/>
                  <a:gd name="connsiteY6" fmla="*/ 2334586 h 2334591"/>
                  <a:gd name="connsiteX7" fmla="*/ 256939 w 3136165"/>
                  <a:gd name="connsiteY7" fmla="*/ 1616669 h 2334591"/>
                  <a:gd name="connsiteX8" fmla="*/ 1088211 w 3136165"/>
                  <a:gd name="connsiteY8" fmla="*/ 679597 h 2334591"/>
                  <a:gd name="connsiteX9" fmla="*/ 1919484 w 3136165"/>
                  <a:gd name="connsiteY9" fmla="*/ 1367287 h 2334591"/>
                  <a:gd name="connsiteX10" fmla="*/ 1186453 w 3136165"/>
                  <a:gd name="connsiteY10" fmla="*/ 1941620 h 2334591"/>
                  <a:gd name="connsiteX11" fmla="*/ 944628 w 3136165"/>
                  <a:gd name="connsiteY11" fmla="*/ 475558 h 2334591"/>
                  <a:gd name="connsiteX12" fmla="*/ 3136165 w 3136165"/>
                  <a:gd name="connsiteY12" fmla="*/ 1049892 h 2334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6165" h="2334591">
                    <a:moveTo>
                      <a:pt x="0" y="860966"/>
                    </a:moveTo>
                    <a:cubicBezTo>
                      <a:pt x="30228" y="707306"/>
                      <a:pt x="128470" y="115339"/>
                      <a:pt x="642348" y="14579"/>
                    </a:cubicBezTo>
                    <a:cubicBezTo>
                      <a:pt x="1156226" y="-86181"/>
                      <a:pt x="1473620" y="350867"/>
                      <a:pt x="1450949" y="845852"/>
                    </a:cubicBezTo>
                    <a:cubicBezTo>
                      <a:pt x="1428278" y="1340837"/>
                      <a:pt x="1055463" y="1756473"/>
                      <a:pt x="733031" y="1760252"/>
                    </a:cubicBezTo>
                    <a:cubicBezTo>
                      <a:pt x="410599" y="1764031"/>
                      <a:pt x="129730" y="1294236"/>
                      <a:pt x="332510" y="1004550"/>
                    </a:cubicBezTo>
                    <a:cubicBezTo>
                      <a:pt x="535290" y="714864"/>
                      <a:pt x="1037833" y="760205"/>
                      <a:pt x="1178897" y="1291716"/>
                    </a:cubicBezTo>
                    <a:cubicBezTo>
                      <a:pt x="1319961" y="1823227"/>
                      <a:pt x="1060502" y="2333326"/>
                      <a:pt x="725474" y="2334586"/>
                    </a:cubicBezTo>
                    <a:cubicBezTo>
                      <a:pt x="390446" y="2335846"/>
                      <a:pt x="204040" y="2134325"/>
                      <a:pt x="256939" y="1616669"/>
                    </a:cubicBezTo>
                    <a:cubicBezTo>
                      <a:pt x="309838" y="1099013"/>
                      <a:pt x="811120" y="721161"/>
                      <a:pt x="1088211" y="679597"/>
                    </a:cubicBezTo>
                    <a:cubicBezTo>
                      <a:pt x="1365302" y="638033"/>
                      <a:pt x="1895554" y="809327"/>
                      <a:pt x="1919484" y="1367287"/>
                    </a:cubicBezTo>
                    <a:cubicBezTo>
                      <a:pt x="1943414" y="1925247"/>
                      <a:pt x="1522741" y="2158254"/>
                      <a:pt x="1186453" y="1941620"/>
                    </a:cubicBezTo>
                    <a:cubicBezTo>
                      <a:pt x="850165" y="1724986"/>
                      <a:pt x="340066" y="752648"/>
                      <a:pt x="944628" y="475558"/>
                    </a:cubicBezTo>
                    <a:cubicBezTo>
                      <a:pt x="1549190" y="198468"/>
                      <a:pt x="2020244" y="1027221"/>
                      <a:pt x="3136165" y="1049892"/>
                    </a:cubicBezTo>
                  </a:path>
                </a:pathLst>
              </a:custGeom>
              <a:noFill/>
              <a:ln w="101600" cap="rnd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6BF14F3-8410-D94D-8EFD-20CD616C93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8640" y="2597826"/>
                <a:ext cx="5809840" cy="1791"/>
              </a:xfrm>
              <a:prstGeom prst="line">
                <a:avLst/>
              </a:prstGeom>
              <a:ln w="101600" cap="rnd">
                <a:gradFill flip="none" rotWithShape="1">
                  <a:gsLst>
                    <a:gs pos="0">
                      <a:srgbClr val="FFC000"/>
                    </a:gs>
                    <a:gs pos="74000">
                      <a:srgbClr val="FFFF00"/>
                    </a:gs>
                    <a:gs pos="83000">
                      <a:srgbClr val="FFFF00"/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E855ECE-4D5F-8844-9672-2094B55AE0C0}"/>
                </a:ext>
              </a:extLst>
            </p:cNvPr>
            <p:cNvGrpSpPr/>
            <p:nvPr/>
          </p:nvGrpSpPr>
          <p:grpSpPr>
            <a:xfrm rot="5400000">
              <a:off x="8330883" y="2476082"/>
              <a:ext cx="406852" cy="242597"/>
              <a:chOff x="3576184" y="4247947"/>
              <a:chExt cx="418810" cy="249728"/>
            </a:xfrm>
          </p:grpSpPr>
          <p:sp>
            <p:nvSpPr>
              <p:cNvPr id="7" name="Freeform 80">
                <a:extLst>
                  <a:ext uri="{FF2B5EF4-FFF2-40B4-BE49-F238E27FC236}">
                    <a16:creationId xmlns:a16="http://schemas.microsoft.com/office/drawing/2014/main" id="{8AAAACBC-5C63-0B4E-8A1C-ADA76ABDC1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3751222" y="4249779"/>
                <a:ext cx="243772" cy="247896"/>
              </a:xfrm>
              <a:custGeom>
                <a:avLst/>
                <a:gdLst>
                  <a:gd name="T0" fmla="*/ 224 w 224"/>
                  <a:gd name="T1" fmla="*/ 218 h 228"/>
                  <a:gd name="T2" fmla="*/ 223 w 224"/>
                  <a:gd name="T3" fmla="*/ 219 h 228"/>
                  <a:gd name="T4" fmla="*/ 210 w 224"/>
                  <a:gd name="T5" fmla="*/ 228 h 228"/>
                  <a:gd name="T6" fmla="*/ 223 w 224"/>
                  <a:gd name="T7" fmla="*/ 219 h 228"/>
                  <a:gd name="T8" fmla="*/ 224 w 224"/>
                  <a:gd name="T9" fmla="*/ 218 h 228"/>
                  <a:gd name="T10" fmla="*/ 224 w 224"/>
                  <a:gd name="T11" fmla="*/ 218 h 228"/>
                  <a:gd name="T12" fmla="*/ 224 w 224"/>
                  <a:gd name="T13" fmla="*/ 218 h 228"/>
                  <a:gd name="T14" fmla="*/ 48 w 224"/>
                  <a:gd name="T15" fmla="*/ 0 h 228"/>
                  <a:gd name="T16" fmla="*/ 17 w 224"/>
                  <a:gd name="T17" fmla="*/ 13 h 228"/>
                  <a:gd name="T18" fmla="*/ 17 w 224"/>
                  <a:gd name="T19" fmla="*/ 13 h 228"/>
                  <a:gd name="T20" fmla="*/ 17 w 224"/>
                  <a:gd name="T21" fmla="*/ 13 h 228"/>
                  <a:gd name="T22" fmla="*/ 13 w 224"/>
                  <a:gd name="T23" fmla="*/ 17 h 228"/>
                  <a:gd name="T24" fmla="*/ 17 w 224"/>
                  <a:gd name="T25" fmla="*/ 74 h 228"/>
                  <a:gd name="T26" fmla="*/ 113 w 224"/>
                  <a:gd name="T27" fmla="*/ 170 h 228"/>
                  <a:gd name="T28" fmla="*/ 161 w 224"/>
                  <a:gd name="T29" fmla="*/ 218 h 228"/>
                  <a:gd name="T30" fmla="*/ 149 w 224"/>
                  <a:gd name="T31" fmla="*/ 188 h 228"/>
                  <a:gd name="T32" fmla="*/ 149 w 224"/>
                  <a:gd name="T33" fmla="*/ 188 h 228"/>
                  <a:gd name="T34" fmla="*/ 149 w 224"/>
                  <a:gd name="T35" fmla="*/ 84 h 228"/>
                  <a:gd name="T36" fmla="*/ 149 w 224"/>
                  <a:gd name="T37" fmla="*/ 84 h 228"/>
                  <a:gd name="T38" fmla="*/ 78 w 224"/>
                  <a:gd name="T39" fmla="*/ 13 h 228"/>
                  <a:gd name="T40" fmla="*/ 78 w 224"/>
                  <a:gd name="T41" fmla="*/ 13 h 228"/>
                  <a:gd name="T42" fmla="*/ 48 w 224"/>
                  <a:gd name="T4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4" h="228">
                    <a:moveTo>
                      <a:pt x="224" y="218"/>
                    </a:moveTo>
                    <a:cubicBezTo>
                      <a:pt x="223" y="219"/>
                      <a:pt x="223" y="219"/>
                      <a:pt x="223" y="219"/>
                    </a:cubicBezTo>
                    <a:cubicBezTo>
                      <a:pt x="219" y="223"/>
                      <a:pt x="215" y="226"/>
                      <a:pt x="210" y="228"/>
                    </a:cubicBezTo>
                    <a:cubicBezTo>
                      <a:pt x="215" y="226"/>
                      <a:pt x="219" y="223"/>
                      <a:pt x="223" y="219"/>
                    </a:cubicBezTo>
                    <a:cubicBezTo>
                      <a:pt x="224" y="218"/>
                      <a:pt x="224" y="218"/>
                      <a:pt x="224" y="218"/>
                    </a:cubicBezTo>
                    <a:cubicBezTo>
                      <a:pt x="224" y="218"/>
                      <a:pt x="224" y="218"/>
                      <a:pt x="224" y="218"/>
                    </a:cubicBezTo>
                    <a:cubicBezTo>
                      <a:pt x="224" y="218"/>
                      <a:pt x="224" y="218"/>
                      <a:pt x="224" y="218"/>
                    </a:cubicBezTo>
                    <a:moveTo>
                      <a:pt x="48" y="0"/>
                    </a:moveTo>
                    <a:cubicBezTo>
                      <a:pt x="37" y="0"/>
                      <a:pt x="25" y="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4" y="16"/>
                      <a:pt x="13" y="17"/>
                    </a:cubicBezTo>
                    <a:cubicBezTo>
                      <a:pt x="0" y="34"/>
                      <a:pt x="2" y="59"/>
                      <a:pt x="17" y="74"/>
                    </a:cubicBezTo>
                    <a:cubicBezTo>
                      <a:pt x="113" y="170"/>
                      <a:pt x="113" y="170"/>
                      <a:pt x="113" y="170"/>
                    </a:cubicBezTo>
                    <a:cubicBezTo>
                      <a:pt x="161" y="218"/>
                      <a:pt x="161" y="218"/>
                      <a:pt x="161" y="218"/>
                    </a:cubicBezTo>
                    <a:cubicBezTo>
                      <a:pt x="153" y="209"/>
                      <a:pt x="149" y="199"/>
                      <a:pt x="149" y="188"/>
                    </a:cubicBezTo>
                    <a:cubicBezTo>
                      <a:pt x="149" y="188"/>
                      <a:pt x="149" y="188"/>
                      <a:pt x="149" y="188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0" y="4"/>
                      <a:pt x="59" y="0"/>
                      <a:pt x="48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82">
                <a:extLst>
                  <a:ext uri="{FF2B5EF4-FFF2-40B4-BE49-F238E27FC236}">
                    <a16:creationId xmlns:a16="http://schemas.microsoft.com/office/drawing/2014/main" id="{DA4C93BF-0A0F-6047-A9CE-3430FF1705C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786048" y="4293310"/>
                <a:ext cx="47196" cy="113180"/>
              </a:xfrm>
              <a:custGeom>
                <a:avLst/>
                <a:gdLst>
                  <a:gd name="T0" fmla="*/ 0 w 43"/>
                  <a:gd name="T1" fmla="*/ 0 h 104"/>
                  <a:gd name="T2" fmla="*/ 0 w 43"/>
                  <a:gd name="T3" fmla="*/ 104 h 104"/>
                  <a:gd name="T4" fmla="*/ 0 w 43"/>
                  <a:gd name="T5" fmla="*/ 104 h 104"/>
                  <a:gd name="T6" fmla="*/ 13 w 43"/>
                  <a:gd name="T7" fmla="*/ 74 h 104"/>
                  <a:gd name="T8" fmla="*/ 43 w 43"/>
                  <a:gd name="T9" fmla="*/ 43 h 104"/>
                  <a:gd name="T10" fmla="*/ 0 w 43"/>
                  <a:gd name="T1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4">
                    <a:moveTo>
                      <a:pt x="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93"/>
                      <a:pt x="4" y="82"/>
                      <a:pt x="13" y="7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84">
                <a:extLst>
                  <a:ext uri="{FF2B5EF4-FFF2-40B4-BE49-F238E27FC236}">
                    <a16:creationId xmlns:a16="http://schemas.microsoft.com/office/drawing/2014/main" id="{CAA35C44-FD4D-2740-9DCE-08E938432D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3576184" y="4247947"/>
                <a:ext cx="243772" cy="249728"/>
              </a:xfrm>
              <a:custGeom>
                <a:avLst/>
                <a:gdLst>
                  <a:gd name="T0" fmla="*/ 0 w 224"/>
                  <a:gd name="T1" fmla="*/ 218 h 230"/>
                  <a:gd name="T2" fmla="*/ 0 w 224"/>
                  <a:gd name="T3" fmla="*/ 218 h 230"/>
                  <a:gd name="T4" fmla="*/ 0 w 224"/>
                  <a:gd name="T5" fmla="*/ 218 h 230"/>
                  <a:gd name="T6" fmla="*/ 1 w 224"/>
                  <a:gd name="T7" fmla="*/ 219 h 230"/>
                  <a:gd name="T8" fmla="*/ 20 w 224"/>
                  <a:gd name="T9" fmla="*/ 230 h 230"/>
                  <a:gd name="T10" fmla="*/ 1 w 224"/>
                  <a:gd name="T11" fmla="*/ 219 h 230"/>
                  <a:gd name="T12" fmla="*/ 0 w 224"/>
                  <a:gd name="T13" fmla="*/ 218 h 230"/>
                  <a:gd name="T14" fmla="*/ 176 w 224"/>
                  <a:gd name="T15" fmla="*/ 0 h 230"/>
                  <a:gd name="T16" fmla="*/ 146 w 224"/>
                  <a:gd name="T17" fmla="*/ 13 h 230"/>
                  <a:gd name="T18" fmla="*/ 146 w 224"/>
                  <a:gd name="T19" fmla="*/ 13 h 230"/>
                  <a:gd name="T20" fmla="*/ 75 w 224"/>
                  <a:gd name="T21" fmla="*/ 84 h 230"/>
                  <a:gd name="T22" fmla="*/ 75 w 224"/>
                  <a:gd name="T23" fmla="*/ 188 h 230"/>
                  <a:gd name="T24" fmla="*/ 73 w 224"/>
                  <a:gd name="T25" fmla="*/ 202 h 230"/>
                  <a:gd name="T26" fmla="*/ 63 w 224"/>
                  <a:gd name="T27" fmla="*/ 218 h 230"/>
                  <a:gd name="T28" fmla="*/ 99 w 224"/>
                  <a:gd name="T29" fmla="*/ 182 h 230"/>
                  <a:gd name="T30" fmla="*/ 207 w 224"/>
                  <a:gd name="T31" fmla="*/ 74 h 230"/>
                  <a:gd name="T32" fmla="*/ 207 w 224"/>
                  <a:gd name="T33" fmla="*/ 13 h 230"/>
                  <a:gd name="T34" fmla="*/ 203 w 224"/>
                  <a:gd name="T35" fmla="*/ 9 h 230"/>
                  <a:gd name="T36" fmla="*/ 176 w 224"/>
                  <a:gd name="T3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4" h="230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6" y="224"/>
                      <a:pt x="13" y="228"/>
                      <a:pt x="20" y="230"/>
                    </a:cubicBezTo>
                    <a:cubicBezTo>
                      <a:pt x="13" y="228"/>
                      <a:pt x="6" y="224"/>
                      <a:pt x="1" y="219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6" y="0"/>
                    </a:moveTo>
                    <a:cubicBezTo>
                      <a:pt x="165" y="0"/>
                      <a:pt x="154" y="4"/>
                      <a:pt x="146" y="13"/>
                    </a:cubicBezTo>
                    <a:cubicBezTo>
                      <a:pt x="146" y="13"/>
                      <a:pt x="146" y="13"/>
                      <a:pt x="146" y="13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5" y="193"/>
                      <a:pt x="74" y="198"/>
                      <a:pt x="73" y="202"/>
                    </a:cubicBezTo>
                    <a:cubicBezTo>
                      <a:pt x="71" y="208"/>
                      <a:pt x="68" y="213"/>
                      <a:pt x="63" y="218"/>
                    </a:cubicBezTo>
                    <a:cubicBezTo>
                      <a:pt x="99" y="182"/>
                      <a:pt x="99" y="182"/>
                      <a:pt x="99" y="182"/>
                    </a:cubicBezTo>
                    <a:cubicBezTo>
                      <a:pt x="207" y="74"/>
                      <a:pt x="207" y="74"/>
                      <a:pt x="207" y="74"/>
                    </a:cubicBezTo>
                    <a:cubicBezTo>
                      <a:pt x="224" y="57"/>
                      <a:pt x="224" y="30"/>
                      <a:pt x="207" y="13"/>
                    </a:cubicBezTo>
                    <a:cubicBezTo>
                      <a:pt x="206" y="12"/>
                      <a:pt x="204" y="10"/>
                      <a:pt x="203" y="9"/>
                    </a:cubicBezTo>
                    <a:cubicBezTo>
                      <a:pt x="195" y="3"/>
                      <a:pt x="186" y="0"/>
                      <a:pt x="176" y="0"/>
                    </a:cubicBezTo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5">
                <a:extLst>
                  <a:ext uri="{FF2B5EF4-FFF2-40B4-BE49-F238E27FC236}">
                    <a16:creationId xmlns:a16="http://schemas.microsoft.com/office/drawing/2014/main" id="{747F57CF-9D07-8D4F-B1C9-F7CB06D287D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736101" y="4278189"/>
                <a:ext cx="49946" cy="128301"/>
              </a:xfrm>
              <a:custGeom>
                <a:avLst/>
                <a:gdLst>
                  <a:gd name="T0" fmla="*/ 44 w 46"/>
                  <a:gd name="T1" fmla="*/ 0 h 118"/>
                  <a:gd name="T2" fmla="*/ 0 w 46"/>
                  <a:gd name="T3" fmla="*/ 43 h 118"/>
                  <a:gd name="T4" fmla="*/ 31 w 46"/>
                  <a:gd name="T5" fmla="*/ 74 h 118"/>
                  <a:gd name="T6" fmla="*/ 42 w 46"/>
                  <a:gd name="T7" fmla="*/ 118 h 118"/>
                  <a:gd name="T8" fmla="*/ 44 w 46"/>
                  <a:gd name="T9" fmla="*/ 104 h 118"/>
                  <a:gd name="T10" fmla="*/ 44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4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2" y="118"/>
                    </a:cubicBezTo>
                    <a:cubicBezTo>
                      <a:pt x="43" y="114"/>
                      <a:pt x="44" y="109"/>
                      <a:pt x="44" y="104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FFFF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5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NIST Risk Management Framework (RMF)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586F153-3DB4-1649-842B-8731E034033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77716" y="554289"/>
            <a:ext cx="8103172" cy="2857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B0F0"/>
                </a:solidFill>
              </a:rPr>
              <a:t>NIST RMF is a process flow and more detailed reference then CSF</a:t>
            </a: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341710" y="1048151"/>
            <a:ext cx="8729863" cy="2585407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A more prescriptive Risk Management Process.  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Goal: </a:t>
            </a:r>
            <a:r>
              <a:rPr lang="en-US" sz="1800" dirty="0">
                <a:solidFill>
                  <a:schemeClr val="bg1"/>
                </a:solidFill>
              </a:rPr>
              <a:t>Describes more detailed “Outcomes” then CSF.  It is a great reference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Process: </a:t>
            </a:r>
            <a:r>
              <a:rPr lang="en-US" sz="1800" dirty="0">
                <a:solidFill>
                  <a:schemeClr val="bg1"/>
                </a:solidFill>
              </a:rPr>
              <a:t>Uses NIST 800 series Special Publications for each part of the risk management cycle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Business drivers: </a:t>
            </a:r>
            <a:r>
              <a:rPr lang="en-US" sz="1800" dirty="0">
                <a:solidFill>
                  <a:schemeClr val="bg1"/>
                </a:solidFill>
              </a:rPr>
              <a:t>Still flexible, still recommendations – but more detail to drive decisions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Adaptable to: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All environments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293" y="3754553"/>
            <a:ext cx="31585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It’s still FLEXIBLE…</a:t>
            </a:r>
          </a:p>
          <a:p>
            <a:r>
              <a:rPr lang="en-US" dirty="0">
                <a:solidFill>
                  <a:srgbClr val="C00000"/>
                </a:solidFill>
              </a:rPr>
              <a:t>But is kind of a Checklist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82F2DED-31FA-F146-B5E2-9103AF614AFF}"/>
              </a:ext>
            </a:extLst>
          </p:cNvPr>
          <p:cNvGrpSpPr/>
          <p:nvPr/>
        </p:nvGrpSpPr>
        <p:grpSpPr>
          <a:xfrm>
            <a:off x="4257645" y="2964305"/>
            <a:ext cx="4749194" cy="2519153"/>
            <a:chOff x="1195654" y="1385603"/>
            <a:chExt cx="7176754" cy="3614287"/>
          </a:xfrm>
        </p:grpSpPr>
        <p:sp>
          <p:nvSpPr>
            <p:cNvPr id="69" name="Pie 68">
              <a:extLst>
                <a:ext uri="{FF2B5EF4-FFF2-40B4-BE49-F238E27FC236}">
                  <a16:creationId xmlns:a16="http://schemas.microsoft.com/office/drawing/2014/main" id="{3FEB6107-1BF7-AE47-9C64-19BA13ADB802}"/>
                </a:ext>
              </a:extLst>
            </p:cNvPr>
            <p:cNvSpPr/>
            <p:nvPr/>
          </p:nvSpPr>
          <p:spPr>
            <a:xfrm flipH="1">
              <a:off x="3545625" y="1783074"/>
              <a:ext cx="2090848" cy="2090848"/>
            </a:xfrm>
            <a:prstGeom prst="pie">
              <a:avLst>
                <a:gd name="adj1" fmla="val 9700393"/>
                <a:gd name="adj2" fmla="val 162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Pie 69">
              <a:extLst>
                <a:ext uri="{FF2B5EF4-FFF2-40B4-BE49-F238E27FC236}">
                  <a16:creationId xmlns:a16="http://schemas.microsoft.com/office/drawing/2014/main" id="{B253E67C-9B94-4644-BAA4-4C4A5ECA7BBA}"/>
                </a:ext>
              </a:extLst>
            </p:cNvPr>
            <p:cNvSpPr/>
            <p:nvPr/>
          </p:nvSpPr>
          <p:spPr>
            <a:xfrm>
              <a:off x="3507525" y="1783072"/>
              <a:ext cx="2090852" cy="2090850"/>
            </a:xfrm>
            <a:prstGeom prst="pie">
              <a:avLst>
                <a:gd name="adj1" fmla="val 9729882"/>
                <a:gd name="adj2" fmla="val 162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Pie 70">
              <a:extLst>
                <a:ext uri="{FF2B5EF4-FFF2-40B4-BE49-F238E27FC236}">
                  <a16:creationId xmlns:a16="http://schemas.microsoft.com/office/drawing/2014/main" id="{FB5BFC75-D882-2341-846F-A966B0E13216}"/>
                </a:ext>
              </a:extLst>
            </p:cNvPr>
            <p:cNvSpPr/>
            <p:nvPr/>
          </p:nvSpPr>
          <p:spPr>
            <a:xfrm flipH="1">
              <a:off x="3507526" y="1789424"/>
              <a:ext cx="2128946" cy="2128948"/>
            </a:xfrm>
            <a:prstGeom prst="pie">
              <a:avLst>
                <a:gd name="adj1" fmla="val 1067065"/>
                <a:gd name="adj2" fmla="val 9678968"/>
              </a:avLst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E3E7F00-3E29-1540-820F-014C3CC378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98797" y="1826966"/>
              <a:ext cx="387517" cy="386861"/>
              <a:chOff x="7750433" y="5091089"/>
              <a:chExt cx="934387" cy="932804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C6ACA83-E591-E04B-BB5F-8ABEC493AC9D}"/>
                  </a:ext>
                </a:extLst>
              </p:cNvPr>
              <p:cNvSpPr/>
              <p:nvPr/>
            </p:nvSpPr>
            <p:spPr bwMode="auto">
              <a:xfrm>
                <a:off x="7846469" y="5186962"/>
                <a:ext cx="742314" cy="741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r>
                  <a:rPr lang="en-US" sz="8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rPr>
                  <a:t>1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B6444A3-75F7-3249-9F09-5DA3545B2DC9}"/>
                  </a:ext>
                </a:extLst>
              </p:cNvPr>
              <p:cNvSpPr/>
              <p:nvPr/>
            </p:nvSpPr>
            <p:spPr bwMode="auto">
              <a:xfrm>
                <a:off x="7750433" y="5091089"/>
                <a:ext cx="934387" cy="932804"/>
              </a:xfrm>
              <a:prstGeom prst="ellipse">
                <a:avLst/>
              </a:prstGeom>
              <a:noFill/>
              <a:ln w="19050" cap="flat">
                <a:solidFill>
                  <a:schemeClr val="tx2">
                    <a:alpha val="37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endParaRPr lang="en-US" sz="800" b="1" kern="0" dirty="0">
                  <a:solidFill>
                    <a:schemeClr val="bg2"/>
                  </a:solidFill>
                  <a:ea typeface="Arial" pitchFamily="-107" charset="0"/>
                  <a:cs typeface="Arial" panose="020B0604020202020204" pitchFamily="34" charset="0"/>
                  <a:sym typeface="Arial" pitchFamily="-107" charset="0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8E6B3F5-2398-CE4E-B0C2-A7A1FC7539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4090" y="2581923"/>
              <a:ext cx="387517" cy="386861"/>
              <a:chOff x="7750433" y="5091089"/>
              <a:chExt cx="934387" cy="932804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0ED5D81D-DD87-A04A-9B9F-8E3DACB4A9E7}"/>
                  </a:ext>
                </a:extLst>
              </p:cNvPr>
              <p:cNvSpPr/>
              <p:nvPr/>
            </p:nvSpPr>
            <p:spPr bwMode="auto">
              <a:xfrm>
                <a:off x="7846469" y="5186962"/>
                <a:ext cx="742314" cy="741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r>
                  <a:rPr lang="en-US" sz="8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rPr>
                  <a:t>2</a:t>
                </a: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F606D03-570A-DA43-A917-8CD38213BC84}"/>
                  </a:ext>
                </a:extLst>
              </p:cNvPr>
              <p:cNvSpPr/>
              <p:nvPr/>
            </p:nvSpPr>
            <p:spPr bwMode="auto">
              <a:xfrm>
                <a:off x="7750433" y="5091089"/>
                <a:ext cx="934387" cy="932804"/>
              </a:xfrm>
              <a:prstGeom prst="ellipse">
                <a:avLst/>
              </a:prstGeom>
              <a:noFill/>
              <a:ln w="19050" cap="flat">
                <a:solidFill>
                  <a:schemeClr val="tx2">
                    <a:alpha val="37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endParaRPr lang="en-US" sz="800" b="1" kern="0" dirty="0">
                  <a:solidFill>
                    <a:schemeClr val="bg2"/>
                  </a:solidFill>
                  <a:ea typeface="Arial" pitchFamily="-107" charset="0"/>
                  <a:cs typeface="Arial" panose="020B0604020202020204" pitchFamily="34" charset="0"/>
                  <a:sym typeface="Arial" pitchFamily="-107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5C5F4E4-FD8D-A94F-B890-95A831DEF9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99653" y="3421128"/>
              <a:ext cx="387517" cy="386861"/>
              <a:chOff x="7750433" y="5091089"/>
              <a:chExt cx="934387" cy="932804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EC4AC5E-8B6D-F740-BB62-F5336F346A16}"/>
                  </a:ext>
                </a:extLst>
              </p:cNvPr>
              <p:cNvSpPr/>
              <p:nvPr/>
            </p:nvSpPr>
            <p:spPr bwMode="auto">
              <a:xfrm>
                <a:off x="7846469" y="5186962"/>
                <a:ext cx="742314" cy="741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r>
                  <a:rPr lang="en-US" sz="8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rPr>
                  <a:t>3</a:t>
                </a: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041D529-3903-B144-A2E5-517C8FC8CFCD}"/>
                  </a:ext>
                </a:extLst>
              </p:cNvPr>
              <p:cNvSpPr/>
              <p:nvPr/>
            </p:nvSpPr>
            <p:spPr bwMode="auto">
              <a:xfrm>
                <a:off x="7750433" y="5091089"/>
                <a:ext cx="934387" cy="932804"/>
              </a:xfrm>
              <a:prstGeom prst="ellipse">
                <a:avLst/>
              </a:prstGeom>
              <a:noFill/>
              <a:ln w="19050" cap="flat">
                <a:solidFill>
                  <a:schemeClr val="tx2">
                    <a:alpha val="37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endParaRPr lang="en-US" sz="800" b="1" kern="0" dirty="0">
                  <a:solidFill>
                    <a:schemeClr val="bg2"/>
                  </a:solidFill>
                  <a:ea typeface="Arial" pitchFamily="-107" charset="0"/>
                  <a:cs typeface="Arial" panose="020B0604020202020204" pitchFamily="34" charset="0"/>
                  <a:sym typeface="Arial" pitchFamily="-107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A8195C8-DC3F-9245-8E1C-AA03BD1972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99236" y="3440068"/>
              <a:ext cx="387517" cy="386861"/>
              <a:chOff x="7750433" y="5091089"/>
              <a:chExt cx="934387" cy="932804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3E0139F-B927-F145-83BE-C57E70A34554}"/>
                  </a:ext>
                </a:extLst>
              </p:cNvPr>
              <p:cNvSpPr/>
              <p:nvPr/>
            </p:nvSpPr>
            <p:spPr bwMode="auto">
              <a:xfrm>
                <a:off x="7846469" y="5186962"/>
                <a:ext cx="742314" cy="741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r>
                  <a:rPr lang="en-US" sz="8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rPr>
                  <a:t>4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BC582B3-3095-4E41-940A-26FB8CC64F6A}"/>
                  </a:ext>
                </a:extLst>
              </p:cNvPr>
              <p:cNvSpPr/>
              <p:nvPr/>
            </p:nvSpPr>
            <p:spPr bwMode="auto">
              <a:xfrm>
                <a:off x="7750433" y="5091089"/>
                <a:ext cx="934387" cy="932804"/>
              </a:xfrm>
              <a:prstGeom prst="ellipse">
                <a:avLst/>
              </a:prstGeom>
              <a:noFill/>
              <a:ln w="19050" cap="flat">
                <a:solidFill>
                  <a:schemeClr val="tx2">
                    <a:alpha val="37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endParaRPr lang="en-US" sz="800" b="1" kern="0" dirty="0">
                  <a:solidFill>
                    <a:schemeClr val="bg2"/>
                  </a:solidFill>
                  <a:ea typeface="Arial" pitchFamily="-107" charset="0"/>
                  <a:cs typeface="Arial" panose="020B0604020202020204" pitchFamily="34" charset="0"/>
                  <a:sym typeface="Arial" pitchFamily="-107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30FD6EA-FDC8-7F47-A041-CED31017A6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7039" y="2564328"/>
              <a:ext cx="387517" cy="386861"/>
              <a:chOff x="7750433" y="5091089"/>
              <a:chExt cx="934387" cy="932804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E53D248F-5A0F-F94A-A7E2-31F19FA2FA9B}"/>
                  </a:ext>
                </a:extLst>
              </p:cNvPr>
              <p:cNvSpPr/>
              <p:nvPr/>
            </p:nvSpPr>
            <p:spPr bwMode="auto">
              <a:xfrm>
                <a:off x="7846469" y="5186962"/>
                <a:ext cx="742314" cy="741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r>
                  <a:rPr lang="en-US" sz="8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rPr>
                  <a:t>5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F3FA0E6-BDC1-FB42-8390-86A5C98EE8CF}"/>
                  </a:ext>
                </a:extLst>
              </p:cNvPr>
              <p:cNvSpPr/>
              <p:nvPr/>
            </p:nvSpPr>
            <p:spPr bwMode="auto">
              <a:xfrm>
                <a:off x="7750433" y="5091089"/>
                <a:ext cx="934387" cy="932804"/>
              </a:xfrm>
              <a:prstGeom prst="ellipse">
                <a:avLst/>
              </a:prstGeom>
              <a:noFill/>
              <a:ln w="19050" cap="flat">
                <a:solidFill>
                  <a:schemeClr val="tx2">
                    <a:alpha val="37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endParaRPr lang="en-US" sz="800" b="1" kern="0" dirty="0">
                  <a:solidFill>
                    <a:schemeClr val="bg2"/>
                  </a:solidFill>
                  <a:ea typeface="Arial" pitchFamily="-107" charset="0"/>
                  <a:cs typeface="Arial" panose="020B0604020202020204" pitchFamily="34" charset="0"/>
                  <a:sym typeface="Arial" pitchFamily="-107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C0D6114-88C8-A345-B6B8-E56A446465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6857" y="1836016"/>
              <a:ext cx="387517" cy="386861"/>
              <a:chOff x="7750433" y="5091089"/>
              <a:chExt cx="934387" cy="932804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73E1E3E-1E28-F445-9FD9-8A854FB4C045}"/>
                  </a:ext>
                </a:extLst>
              </p:cNvPr>
              <p:cNvSpPr/>
              <p:nvPr/>
            </p:nvSpPr>
            <p:spPr bwMode="auto">
              <a:xfrm>
                <a:off x="7846469" y="5186962"/>
                <a:ext cx="742314" cy="7410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r>
                  <a:rPr lang="en-US" sz="800" b="1" kern="0" dirty="0">
                    <a:solidFill>
                      <a:schemeClr val="bg2"/>
                    </a:solidFill>
                    <a:ea typeface="Arial" pitchFamily="-107" charset="0"/>
                    <a:cs typeface="Arial" panose="020B0604020202020204" pitchFamily="34" charset="0"/>
                    <a:sym typeface="Arial" pitchFamily="-107" charset="0"/>
                  </a:rPr>
                  <a:t>6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533EF67-DEEE-DE4E-B23B-CC471243939D}"/>
                  </a:ext>
                </a:extLst>
              </p:cNvPr>
              <p:cNvSpPr/>
              <p:nvPr/>
            </p:nvSpPr>
            <p:spPr bwMode="auto">
              <a:xfrm>
                <a:off x="7750433" y="5091089"/>
                <a:ext cx="934387" cy="932804"/>
              </a:xfrm>
              <a:prstGeom prst="ellipse">
                <a:avLst/>
              </a:prstGeom>
              <a:noFill/>
              <a:ln w="19050" cap="flat">
                <a:solidFill>
                  <a:schemeClr val="tx2">
                    <a:alpha val="37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algn="ctr" defTabSz="913669">
                  <a:defRPr/>
                </a:pPr>
                <a:endParaRPr lang="en-US" sz="800" b="1" kern="0" dirty="0">
                  <a:solidFill>
                    <a:schemeClr val="bg2"/>
                  </a:solidFill>
                  <a:ea typeface="Arial" pitchFamily="-107" charset="0"/>
                  <a:cs typeface="Arial" panose="020B0604020202020204" pitchFamily="34" charset="0"/>
                  <a:sym typeface="Arial" pitchFamily="-107" charset="0"/>
                </a:endParaRPr>
              </a:p>
            </p:txBody>
          </p:sp>
        </p:grpSp>
        <p:sp>
          <p:nvSpPr>
            <p:cNvPr id="78" name="Text Placeholder 1">
              <a:extLst>
                <a:ext uri="{FF2B5EF4-FFF2-40B4-BE49-F238E27FC236}">
                  <a16:creationId xmlns:a16="http://schemas.microsoft.com/office/drawing/2014/main" id="{C6CB31C4-5C95-224B-A0F9-0794EDF5624E}"/>
                </a:ext>
              </a:extLst>
            </p:cNvPr>
            <p:cNvSpPr txBox="1">
              <a:spLocks/>
            </p:cNvSpPr>
            <p:nvPr/>
          </p:nvSpPr>
          <p:spPr>
            <a:xfrm>
              <a:off x="5402458" y="1399732"/>
              <a:ext cx="2860057" cy="510503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Categorize</a:t>
              </a:r>
            </a:p>
          </p:txBody>
        </p:sp>
        <p:sp>
          <p:nvSpPr>
            <p:cNvPr id="79" name="Text Placeholder 1">
              <a:extLst>
                <a:ext uri="{FF2B5EF4-FFF2-40B4-BE49-F238E27FC236}">
                  <a16:creationId xmlns:a16="http://schemas.microsoft.com/office/drawing/2014/main" id="{0BDFD88C-3759-D741-8343-F7128087C083}"/>
                </a:ext>
              </a:extLst>
            </p:cNvPr>
            <p:cNvSpPr txBox="1">
              <a:spLocks/>
            </p:cNvSpPr>
            <p:nvPr/>
          </p:nvSpPr>
          <p:spPr>
            <a:xfrm>
              <a:off x="5742622" y="2486511"/>
              <a:ext cx="1965168" cy="545949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Select</a:t>
              </a:r>
            </a:p>
          </p:txBody>
        </p:sp>
        <p:sp>
          <p:nvSpPr>
            <p:cNvPr id="80" name="Text Placeholder 1">
              <a:extLst>
                <a:ext uri="{FF2B5EF4-FFF2-40B4-BE49-F238E27FC236}">
                  <a16:creationId xmlns:a16="http://schemas.microsoft.com/office/drawing/2014/main" id="{B21960C6-1094-4A4E-A06D-09713C089CB4}"/>
                </a:ext>
              </a:extLst>
            </p:cNvPr>
            <p:cNvSpPr txBox="1">
              <a:spLocks/>
            </p:cNvSpPr>
            <p:nvPr/>
          </p:nvSpPr>
          <p:spPr>
            <a:xfrm>
              <a:off x="5384064" y="3546176"/>
              <a:ext cx="2113064" cy="521725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Implement</a:t>
              </a:r>
            </a:p>
          </p:txBody>
        </p:sp>
        <p:sp>
          <p:nvSpPr>
            <p:cNvPr id="81" name="Text Placeholder 1">
              <a:extLst>
                <a:ext uri="{FF2B5EF4-FFF2-40B4-BE49-F238E27FC236}">
                  <a16:creationId xmlns:a16="http://schemas.microsoft.com/office/drawing/2014/main" id="{A3C859F5-8598-3B4A-AE83-EB646B8AC964}"/>
                </a:ext>
              </a:extLst>
            </p:cNvPr>
            <p:cNvSpPr txBox="1">
              <a:spLocks/>
            </p:cNvSpPr>
            <p:nvPr/>
          </p:nvSpPr>
          <p:spPr>
            <a:xfrm>
              <a:off x="2637521" y="3549591"/>
              <a:ext cx="1310106" cy="507129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Assess</a:t>
              </a:r>
            </a:p>
          </p:txBody>
        </p:sp>
        <p:sp>
          <p:nvSpPr>
            <p:cNvPr id="82" name="Text Placeholder 1">
              <a:extLst>
                <a:ext uri="{FF2B5EF4-FFF2-40B4-BE49-F238E27FC236}">
                  <a16:creationId xmlns:a16="http://schemas.microsoft.com/office/drawing/2014/main" id="{D0B315A7-F365-6B4B-BBA1-21366026C0C2}"/>
                </a:ext>
              </a:extLst>
            </p:cNvPr>
            <p:cNvSpPr txBox="1">
              <a:spLocks/>
            </p:cNvSpPr>
            <p:nvPr/>
          </p:nvSpPr>
          <p:spPr>
            <a:xfrm>
              <a:off x="1815943" y="2486823"/>
              <a:ext cx="1547610" cy="549301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defPPr>
                <a:defRPr lang="en-US"/>
              </a:defPPr>
              <a:lvl1pPr marL="0" indent="0" defTabSz="684213" eaLnBrk="1" hangingPunct="1">
                <a:lnSpc>
                  <a:spcPct val="95000"/>
                </a:lnSpc>
                <a:spcBef>
                  <a:spcPts val="1075"/>
                </a:spcBef>
                <a:buClr>
                  <a:schemeClr val="tx2"/>
                </a:buClr>
                <a:buSzPct val="90000"/>
                <a:buFont typeface="Arial" charset="0"/>
                <a:buNone/>
                <a:defRPr sz="1050" b="1">
                  <a:solidFill>
                    <a:schemeClr val="bg2"/>
                  </a:solidFill>
                  <a:latin typeface="+mn-lt"/>
                  <a:cs typeface="CiscoSans"/>
                </a:defRPr>
              </a:lvl1pPr>
              <a:lvl2pPr marL="358775" indent="-215900" defTabSz="684213" eaLnBrk="1" hangingPunct="1">
                <a:lnSpc>
                  <a:spcPct val="95000"/>
                </a:lnSpc>
                <a:spcBef>
                  <a:spcPts val="600"/>
                </a:spcBef>
                <a:buClr>
                  <a:schemeClr val="tx2"/>
                </a:buClr>
                <a:buFont typeface="Arial" charset="0"/>
                <a:buChar char="•"/>
                <a:defRPr sz="1400">
                  <a:latin typeface="+mn-lt"/>
                  <a:cs typeface="CiscoSans"/>
                </a:defRPr>
              </a:lvl2pPr>
              <a:lvl3pPr marL="431800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200">
                  <a:latin typeface="+mn-lt"/>
                  <a:cs typeface="CiscoSans"/>
                </a:defRPr>
              </a:lvl3pPr>
              <a:lvl4pPr marL="503238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4pPr>
              <a:lvl5pPr marL="574675" indent="-169863" defTabSz="684213" eaLnBrk="1" hangingPunct="1">
                <a:lnSpc>
                  <a:spcPct val="95000"/>
                </a:lnSpc>
                <a:spcBef>
                  <a:spcPts val="625"/>
                </a:spcBef>
                <a:buFont typeface="Arial" charset="0"/>
                <a:buChar char="•"/>
                <a:defRPr sz="1100">
                  <a:latin typeface="+mn-lt"/>
                  <a:cs typeface="CiscoSans"/>
                </a:defRPr>
              </a:lvl5pPr>
              <a:lvl6pPr marL="863856" indent="-171445" defTabSz="685777">
                <a:spcBef>
                  <a:spcPts val="600"/>
                </a:spcBef>
                <a:buFont typeface="Arial" pitchFamily="34" charset="0"/>
                <a:buChar char="•"/>
                <a:defRPr sz="900" baseline="0">
                  <a:latin typeface="+mn-lt"/>
                  <a:ea typeface="+mn-ea"/>
                  <a:cs typeface="+mn-cs"/>
                </a:defRPr>
              </a:lvl6pPr>
              <a:lvl7pPr marL="935844" indent="-171422" defTabSz="685777">
                <a:spcBef>
                  <a:spcPts val="600"/>
                </a:spcBef>
                <a:buFont typeface="Arial" pitchFamily="34" charset="0"/>
                <a:buChar char="•"/>
                <a:defRPr sz="800" baseline="0">
                  <a:latin typeface="+mn-lt"/>
                  <a:ea typeface="+mn-ea"/>
                  <a:cs typeface="+mn-cs"/>
                </a:defRPr>
              </a:lvl7pPr>
              <a:lvl8pPr marL="2400220" indent="0" defTabSz="685777">
                <a:spcBef>
                  <a:spcPct val="20000"/>
                </a:spcBef>
                <a:buFont typeface="Arial" pitchFamily="34" charset="0"/>
                <a:buNone/>
                <a:defRPr sz="1500">
                  <a:latin typeface="+mn-lt"/>
                  <a:ea typeface="+mn-ea"/>
                  <a:cs typeface="+mn-cs"/>
                </a:defRPr>
              </a:lvl8pPr>
              <a:lvl9pPr marL="2914553" indent="-171445" defTabSz="685777">
                <a:spcBef>
                  <a:spcPct val="20000"/>
                </a:spcBef>
                <a:buFont typeface="Arial" pitchFamily="34" charset="0"/>
                <a:buChar char="•"/>
                <a:defRPr sz="15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Authorize</a:t>
              </a:r>
            </a:p>
          </p:txBody>
        </p:sp>
        <p:sp>
          <p:nvSpPr>
            <p:cNvPr id="83" name="Text Placeholder 1">
              <a:extLst>
                <a:ext uri="{FF2B5EF4-FFF2-40B4-BE49-F238E27FC236}">
                  <a16:creationId xmlns:a16="http://schemas.microsoft.com/office/drawing/2014/main" id="{4FB38ECE-04EF-B448-BEAB-5A5EA4F71D84}"/>
                </a:ext>
              </a:extLst>
            </p:cNvPr>
            <p:cNvSpPr txBox="1">
              <a:spLocks/>
            </p:cNvSpPr>
            <p:nvPr/>
          </p:nvSpPr>
          <p:spPr>
            <a:xfrm>
              <a:off x="2465009" y="1390122"/>
              <a:ext cx="1353928" cy="548045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169863" indent="-169863" algn="l" defTabSz="684213" rtl="0" eaLnBrk="1" fontAlgn="base" hangingPunct="1">
                <a:lnSpc>
                  <a:spcPct val="95000"/>
                </a:lnSpc>
                <a:spcBef>
                  <a:spcPts val="1075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charset="0"/>
                <a:buChar char="•"/>
                <a:defRPr lang="en-US" sz="15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1pPr>
              <a:lvl2pPr marL="358775" indent="-215900" algn="l" defTabSz="684213" rtl="0" eaLnBrk="1" fontAlgn="base" hangingPunct="1">
                <a:lnSpc>
                  <a:spcPct val="95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lang="en-US" sz="14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2pPr>
              <a:lvl3pPr marL="431800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3pPr>
              <a:lvl4pPr marL="503238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4pPr>
              <a:lvl5pPr marL="574675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5pPr>
              <a:lvl6pPr marL="863856" indent="-171445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35844" indent="-171422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20" indent="0" algn="l" defTabSz="68577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53" indent="-171445" algn="l" defTabSz="6857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Monitor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8ED2A7D-3F3C-6947-85C7-F9CEA52A7270}"/>
                </a:ext>
              </a:extLst>
            </p:cNvPr>
            <p:cNvGrpSpPr/>
            <p:nvPr/>
          </p:nvGrpSpPr>
          <p:grpSpPr>
            <a:xfrm>
              <a:off x="3938026" y="2251290"/>
              <a:ext cx="1219202" cy="1219202"/>
              <a:chOff x="7101840" y="2295601"/>
              <a:chExt cx="1219202" cy="1219202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F2E5A86-5F05-3243-9754-B23AD07E0949}"/>
                  </a:ext>
                </a:extLst>
              </p:cNvPr>
              <p:cNvSpPr/>
              <p:nvPr/>
            </p:nvSpPr>
            <p:spPr>
              <a:xfrm>
                <a:off x="7101840" y="2295601"/>
                <a:ext cx="1219202" cy="121920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defTabSz="457181"/>
                <a:endParaRPr lang="en-US" sz="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03" name="Circular Arrow 102">
                <a:extLst>
                  <a:ext uri="{FF2B5EF4-FFF2-40B4-BE49-F238E27FC236}">
                    <a16:creationId xmlns:a16="http://schemas.microsoft.com/office/drawing/2014/main" id="{BE6FC6C8-9030-804F-A100-B61D8FA2BD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663574">
                <a:off x="7196550" y="2406129"/>
                <a:ext cx="1034569" cy="1034569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709899"/>
                  <a:gd name="adj5" fmla="val 12500"/>
                </a:avLst>
              </a:prstGeom>
              <a:solidFill>
                <a:srgbClr val="069ED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0" tIns="45710" rIns="91420" bIns="45710" rtlCol="0" anchor="ctr"/>
              <a:lstStyle/>
              <a:p>
                <a:pPr algn="ctr" defTabSz="457181"/>
                <a:endParaRPr lang="en-US" sz="800" b="1" dirty="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40253372-AB65-9243-8D5C-5A6409FBBA1A}"/>
                  </a:ext>
                </a:extLst>
              </p:cNvPr>
              <p:cNvGrpSpPr/>
              <p:nvPr/>
            </p:nvGrpSpPr>
            <p:grpSpPr>
              <a:xfrm>
                <a:off x="7542877" y="2724252"/>
                <a:ext cx="352368" cy="365758"/>
                <a:chOff x="1323839" y="4420676"/>
                <a:chExt cx="352368" cy="365758"/>
              </a:xfrm>
              <a:solidFill>
                <a:srgbClr val="069ED8"/>
              </a:solidFill>
            </p:grpSpPr>
            <p:sp>
              <p:nvSpPr>
                <p:cNvPr id="105" name="Freeform 26">
                  <a:extLst>
                    <a:ext uri="{FF2B5EF4-FFF2-40B4-BE49-F238E27FC236}">
                      <a16:creationId xmlns:a16="http://schemas.microsoft.com/office/drawing/2014/main" id="{6D717DCD-C419-CD46-8296-84A0279B4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2862" y="4420676"/>
                  <a:ext cx="313345" cy="365178"/>
                </a:xfrm>
                <a:custGeom>
                  <a:avLst/>
                  <a:gdLst>
                    <a:gd name="T0" fmla="*/ 1942 w 3228"/>
                    <a:gd name="T1" fmla="*/ 2 h 3764"/>
                    <a:gd name="T2" fmla="*/ 2002 w 3228"/>
                    <a:gd name="T3" fmla="*/ 34 h 3764"/>
                    <a:gd name="T4" fmla="*/ 3219 w 3228"/>
                    <a:gd name="T5" fmla="*/ 1258 h 3764"/>
                    <a:gd name="T6" fmla="*/ 3228 w 3228"/>
                    <a:gd name="T7" fmla="*/ 3239 h 3764"/>
                    <a:gd name="T8" fmla="*/ 3197 w 3228"/>
                    <a:gd name="T9" fmla="*/ 3415 h 3764"/>
                    <a:gd name="T10" fmla="*/ 3112 w 3228"/>
                    <a:gd name="T11" fmla="*/ 3567 h 3764"/>
                    <a:gd name="T12" fmla="*/ 2984 w 3228"/>
                    <a:gd name="T13" fmla="*/ 3681 h 3764"/>
                    <a:gd name="T14" fmla="*/ 2824 w 3228"/>
                    <a:gd name="T15" fmla="*/ 3750 h 3764"/>
                    <a:gd name="T16" fmla="*/ 645 w 3228"/>
                    <a:gd name="T17" fmla="*/ 3764 h 3764"/>
                    <a:gd name="T18" fmla="*/ 570 w 3228"/>
                    <a:gd name="T19" fmla="*/ 3737 h 3764"/>
                    <a:gd name="T20" fmla="*/ 528 w 3228"/>
                    <a:gd name="T21" fmla="*/ 3670 h 3764"/>
                    <a:gd name="T22" fmla="*/ 537 w 3228"/>
                    <a:gd name="T23" fmla="*/ 3589 h 3764"/>
                    <a:gd name="T24" fmla="*/ 592 w 3228"/>
                    <a:gd name="T25" fmla="*/ 3534 h 3764"/>
                    <a:gd name="T26" fmla="*/ 2703 w 3228"/>
                    <a:gd name="T27" fmla="*/ 3522 h 3764"/>
                    <a:gd name="T28" fmla="*/ 2822 w 3228"/>
                    <a:gd name="T29" fmla="*/ 3496 h 3764"/>
                    <a:gd name="T30" fmla="*/ 2918 w 3228"/>
                    <a:gd name="T31" fmla="*/ 3425 h 3764"/>
                    <a:gd name="T32" fmla="*/ 2975 w 3228"/>
                    <a:gd name="T33" fmla="*/ 3321 h 3764"/>
                    <a:gd name="T34" fmla="*/ 2986 w 3228"/>
                    <a:gd name="T35" fmla="*/ 1438 h 3764"/>
                    <a:gd name="T36" fmla="*/ 2172 w 3228"/>
                    <a:gd name="T37" fmla="*/ 1426 h 3764"/>
                    <a:gd name="T38" fmla="*/ 2016 w 3228"/>
                    <a:gd name="T39" fmla="*/ 1363 h 3764"/>
                    <a:gd name="T40" fmla="*/ 1890 w 3228"/>
                    <a:gd name="T41" fmla="*/ 1255 h 3764"/>
                    <a:gd name="T42" fmla="*/ 1803 w 3228"/>
                    <a:gd name="T43" fmla="*/ 1114 h 3764"/>
                    <a:gd name="T44" fmla="*/ 1195 w 3228"/>
                    <a:gd name="T45" fmla="*/ 1102 h 3764"/>
                    <a:gd name="T46" fmla="*/ 1169 w 3228"/>
                    <a:gd name="T47" fmla="*/ 1051 h 3764"/>
                    <a:gd name="T48" fmla="*/ 1195 w 3228"/>
                    <a:gd name="T49" fmla="*/ 1001 h 3764"/>
                    <a:gd name="T50" fmla="*/ 1771 w 3228"/>
                    <a:gd name="T51" fmla="*/ 988 h 3764"/>
                    <a:gd name="T52" fmla="*/ 1763 w 3228"/>
                    <a:gd name="T53" fmla="*/ 799 h 3764"/>
                    <a:gd name="T54" fmla="*/ 1195 w 3228"/>
                    <a:gd name="T55" fmla="*/ 788 h 3764"/>
                    <a:gd name="T56" fmla="*/ 1169 w 3228"/>
                    <a:gd name="T57" fmla="*/ 736 h 3764"/>
                    <a:gd name="T58" fmla="*/ 1195 w 3228"/>
                    <a:gd name="T59" fmla="*/ 686 h 3764"/>
                    <a:gd name="T60" fmla="*/ 1763 w 3228"/>
                    <a:gd name="T61" fmla="*/ 673 h 3764"/>
                    <a:gd name="T62" fmla="*/ 482 w 3228"/>
                    <a:gd name="T63" fmla="*/ 244 h 3764"/>
                    <a:gd name="T64" fmla="*/ 371 w 3228"/>
                    <a:gd name="T65" fmla="*/ 286 h 3764"/>
                    <a:gd name="T66" fmla="*/ 287 w 3228"/>
                    <a:gd name="T67" fmla="*/ 370 h 3764"/>
                    <a:gd name="T68" fmla="*/ 245 w 3228"/>
                    <a:gd name="T69" fmla="*/ 482 h 3764"/>
                    <a:gd name="T70" fmla="*/ 238 w 3228"/>
                    <a:gd name="T71" fmla="*/ 2148 h 3764"/>
                    <a:gd name="T72" fmla="*/ 197 w 3228"/>
                    <a:gd name="T73" fmla="*/ 2215 h 3764"/>
                    <a:gd name="T74" fmla="*/ 121 w 3228"/>
                    <a:gd name="T75" fmla="*/ 2241 h 3764"/>
                    <a:gd name="T76" fmla="*/ 46 w 3228"/>
                    <a:gd name="T77" fmla="*/ 2215 h 3764"/>
                    <a:gd name="T78" fmla="*/ 3 w 3228"/>
                    <a:gd name="T79" fmla="*/ 2148 h 3764"/>
                    <a:gd name="T80" fmla="*/ 3 w 3228"/>
                    <a:gd name="T81" fmla="*/ 462 h 3764"/>
                    <a:gd name="T82" fmla="*/ 54 w 3228"/>
                    <a:gd name="T83" fmla="*/ 293 h 3764"/>
                    <a:gd name="T84" fmla="*/ 154 w 3228"/>
                    <a:gd name="T85" fmla="*/ 153 h 3764"/>
                    <a:gd name="T86" fmla="*/ 294 w 3228"/>
                    <a:gd name="T87" fmla="*/ 52 h 3764"/>
                    <a:gd name="T88" fmla="*/ 463 w 3228"/>
                    <a:gd name="T89" fmla="*/ 3 h 37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228" h="3764">
                      <a:moveTo>
                        <a:pt x="524" y="0"/>
                      </a:moveTo>
                      <a:lnTo>
                        <a:pt x="1917" y="0"/>
                      </a:lnTo>
                      <a:lnTo>
                        <a:pt x="1942" y="2"/>
                      </a:lnTo>
                      <a:lnTo>
                        <a:pt x="1963" y="9"/>
                      </a:lnTo>
                      <a:lnTo>
                        <a:pt x="1984" y="19"/>
                      </a:lnTo>
                      <a:lnTo>
                        <a:pt x="2002" y="34"/>
                      </a:lnTo>
                      <a:lnTo>
                        <a:pt x="3192" y="1220"/>
                      </a:lnTo>
                      <a:lnTo>
                        <a:pt x="3207" y="1238"/>
                      </a:lnTo>
                      <a:lnTo>
                        <a:pt x="3219" y="1258"/>
                      </a:lnTo>
                      <a:lnTo>
                        <a:pt x="3226" y="1281"/>
                      </a:lnTo>
                      <a:lnTo>
                        <a:pt x="3228" y="1304"/>
                      </a:lnTo>
                      <a:lnTo>
                        <a:pt x="3228" y="3239"/>
                      </a:lnTo>
                      <a:lnTo>
                        <a:pt x="3225" y="3301"/>
                      </a:lnTo>
                      <a:lnTo>
                        <a:pt x="3214" y="3359"/>
                      </a:lnTo>
                      <a:lnTo>
                        <a:pt x="3197" y="3415"/>
                      </a:lnTo>
                      <a:lnTo>
                        <a:pt x="3174" y="3469"/>
                      </a:lnTo>
                      <a:lnTo>
                        <a:pt x="3147" y="3520"/>
                      </a:lnTo>
                      <a:lnTo>
                        <a:pt x="3112" y="3567"/>
                      </a:lnTo>
                      <a:lnTo>
                        <a:pt x="3074" y="3610"/>
                      </a:lnTo>
                      <a:lnTo>
                        <a:pt x="3031" y="3648"/>
                      </a:lnTo>
                      <a:lnTo>
                        <a:pt x="2984" y="3681"/>
                      </a:lnTo>
                      <a:lnTo>
                        <a:pt x="2934" y="3710"/>
                      </a:lnTo>
                      <a:lnTo>
                        <a:pt x="2881" y="3733"/>
                      </a:lnTo>
                      <a:lnTo>
                        <a:pt x="2824" y="3750"/>
                      </a:lnTo>
                      <a:lnTo>
                        <a:pt x="2765" y="3760"/>
                      </a:lnTo>
                      <a:lnTo>
                        <a:pt x="2703" y="3764"/>
                      </a:lnTo>
                      <a:lnTo>
                        <a:pt x="645" y="3764"/>
                      </a:lnTo>
                      <a:lnTo>
                        <a:pt x="617" y="3760"/>
                      </a:lnTo>
                      <a:lnTo>
                        <a:pt x="592" y="3751"/>
                      </a:lnTo>
                      <a:lnTo>
                        <a:pt x="570" y="3737"/>
                      </a:lnTo>
                      <a:lnTo>
                        <a:pt x="551" y="3718"/>
                      </a:lnTo>
                      <a:lnTo>
                        <a:pt x="537" y="3696"/>
                      </a:lnTo>
                      <a:lnTo>
                        <a:pt x="528" y="3670"/>
                      </a:lnTo>
                      <a:lnTo>
                        <a:pt x="524" y="3642"/>
                      </a:lnTo>
                      <a:lnTo>
                        <a:pt x="528" y="3615"/>
                      </a:lnTo>
                      <a:lnTo>
                        <a:pt x="537" y="3589"/>
                      </a:lnTo>
                      <a:lnTo>
                        <a:pt x="551" y="3568"/>
                      </a:lnTo>
                      <a:lnTo>
                        <a:pt x="570" y="3548"/>
                      </a:lnTo>
                      <a:lnTo>
                        <a:pt x="592" y="3534"/>
                      </a:lnTo>
                      <a:lnTo>
                        <a:pt x="617" y="3525"/>
                      </a:lnTo>
                      <a:lnTo>
                        <a:pt x="645" y="3522"/>
                      </a:lnTo>
                      <a:lnTo>
                        <a:pt x="2703" y="3522"/>
                      </a:lnTo>
                      <a:lnTo>
                        <a:pt x="2746" y="3518"/>
                      </a:lnTo>
                      <a:lnTo>
                        <a:pt x="2786" y="3510"/>
                      </a:lnTo>
                      <a:lnTo>
                        <a:pt x="2822" y="3496"/>
                      </a:lnTo>
                      <a:lnTo>
                        <a:pt x="2858" y="3476"/>
                      </a:lnTo>
                      <a:lnTo>
                        <a:pt x="2889" y="3452"/>
                      </a:lnTo>
                      <a:lnTo>
                        <a:pt x="2918" y="3425"/>
                      </a:lnTo>
                      <a:lnTo>
                        <a:pt x="2940" y="3394"/>
                      </a:lnTo>
                      <a:lnTo>
                        <a:pt x="2960" y="3358"/>
                      </a:lnTo>
                      <a:lnTo>
                        <a:pt x="2975" y="3321"/>
                      </a:lnTo>
                      <a:lnTo>
                        <a:pt x="2984" y="3281"/>
                      </a:lnTo>
                      <a:lnTo>
                        <a:pt x="2986" y="3239"/>
                      </a:lnTo>
                      <a:lnTo>
                        <a:pt x="2986" y="1438"/>
                      </a:lnTo>
                      <a:lnTo>
                        <a:pt x="2287" y="1438"/>
                      </a:lnTo>
                      <a:lnTo>
                        <a:pt x="2228" y="1435"/>
                      </a:lnTo>
                      <a:lnTo>
                        <a:pt x="2172" y="1426"/>
                      </a:lnTo>
                      <a:lnTo>
                        <a:pt x="2117" y="1410"/>
                      </a:lnTo>
                      <a:lnTo>
                        <a:pt x="2065" y="1389"/>
                      </a:lnTo>
                      <a:lnTo>
                        <a:pt x="2016" y="1363"/>
                      </a:lnTo>
                      <a:lnTo>
                        <a:pt x="1970" y="1332"/>
                      </a:lnTo>
                      <a:lnTo>
                        <a:pt x="1928" y="1295"/>
                      </a:lnTo>
                      <a:lnTo>
                        <a:pt x="1890" y="1255"/>
                      </a:lnTo>
                      <a:lnTo>
                        <a:pt x="1856" y="1211"/>
                      </a:lnTo>
                      <a:lnTo>
                        <a:pt x="1827" y="1165"/>
                      </a:lnTo>
                      <a:lnTo>
                        <a:pt x="1803" y="1114"/>
                      </a:lnTo>
                      <a:lnTo>
                        <a:pt x="1232" y="1114"/>
                      </a:lnTo>
                      <a:lnTo>
                        <a:pt x="1212" y="1111"/>
                      </a:lnTo>
                      <a:lnTo>
                        <a:pt x="1195" y="1102"/>
                      </a:lnTo>
                      <a:lnTo>
                        <a:pt x="1181" y="1088"/>
                      </a:lnTo>
                      <a:lnTo>
                        <a:pt x="1173" y="1071"/>
                      </a:lnTo>
                      <a:lnTo>
                        <a:pt x="1169" y="1051"/>
                      </a:lnTo>
                      <a:lnTo>
                        <a:pt x="1173" y="1032"/>
                      </a:lnTo>
                      <a:lnTo>
                        <a:pt x="1181" y="1014"/>
                      </a:lnTo>
                      <a:lnTo>
                        <a:pt x="1195" y="1001"/>
                      </a:lnTo>
                      <a:lnTo>
                        <a:pt x="1212" y="992"/>
                      </a:lnTo>
                      <a:lnTo>
                        <a:pt x="1232" y="988"/>
                      </a:lnTo>
                      <a:lnTo>
                        <a:pt x="1771" y="988"/>
                      </a:lnTo>
                      <a:lnTo>
                        <a:pt x="1765" y="951"/>
                      </a:lnTo>
                      <a:lnTo>
                        <a:pt x="1763" y="915"/>
                      </a:lnTo>
                      <a:lnTo>
                        <a:pt x="1763" y="799"/>
                      </a:lnTo>
                      <a:lnTo>
                        <a:pt x="1232" y="799"/>
                      </a:lnTo>
                      <a:lnTo>
                        <a:pt x="1212" y="796"/>
                      </a:lnTo>
                      <a:lnTo>
                        <a:pt x="1195" y="788"/>
                      </a:lnTo>
                      <a:lnTo>
                        <a:pt x="1181" y="774"/>
                      </a:lnTo>
                      <a:lnTo>
                        <a:pt x="1173" y="757"/>
                      </a:lnTo>
                      <a:lnTo>
                        <a:pt x="1169" y="736"/>
                      </a:lnTo>
                      <a:lnTo>
                        <a:pt x="1173" y="717"/>
                      </a:lnTo>
                      <a:lnTo>
                        <a:pt x="1181" y="699"/>
                      </a:lnTo>
                      <a:lnTo>
                        <a:pt x="1195" y="686"/>
                      </a:lnTo>
                      <a:lnTo>
                        <a:pt x="1212" y="677"/>
                      </a:lnTo>
                      <a:lnTo>
                        <a:pt x="1232" y="673"/>
                      </a:lnTo>
                      <a:lnTo>
                        <a:pt x="1763" y="673"/>
                      </a:lnTo>
                      <a:lnTo>
                        <a:pt x="1763" y="240"/>
                      </a:lnTo>
                      <a:lnTo>
                        <a:pt x="524" y="240"/>
                      </a:lnTo>
                      <a:lnTo>
                        <a:pt x="482" y="244"/>
                      </a:lnTo>
                      <a:lnTo>
                        <a:pt x="443" y="253"/>
                      </a:lnTo>
                      <a:lnTo>
                        <a:pt x="405" y="266"/>
                      </a:lnTo>
                      <a:lnTo>
                        <a:pt x="371" y="286"/>
                      </a:lnTo>
                      <a:lnTo>
                        <a:pt x="339" y="310"/>
                      </a:lnTo>
                      <a:lnTo>
                        <a:pt x="311" y="338"/>
                      </a:lnTo>
                      <a:lnTo>
                        <a:pt x="287" y="370"/>
                      </a:lnTo>
                      <a:lnTo>
                        <a:pt x="268" y="404"/>
                      </a:lnTo>
                      <a:lnTo>
                        <a:pt x="254" y="442"/>
                      </a:lnTo>
                      <a:lnTo>
                        <a:pt x="245" y="482"/>
                      </a:lnTo>
                      <a:lnTo>
                        <a:pt x="242" y="523"/>
                      </a:lnTo>
                      <a:lnTo>
                        <a:pt x="242" y="2121"/>
                      </a:lnTo>
                      <a:lnTo>
                        <a:pt x="238" y="2148"/>
                      </a:lnTo>
                      <a:lnTo>
                        <a:pt x="229" y="2174"/>
                      </a:lnTo>
                      <a:lnTo>
                        <a:pt x="215" y="2195"/>
                      </a:lnTo>
                      <a:lnTo>
                        <a:pt x="197" y="2215"/>
                      </a:lnTo>
                      <a:lnTo>
                        <a:pt x="174" y="2229"/>
                      </a:lnTo>
                      <a:lnTo>
                        <a:pt x="149" y="2238"/>
                      </a:lnTo>
                      <a:lnTo>
                        <a:pt x="121" y="2241"/>
                      </a:lnTo>
                      <a:lnTo>
                        <a:pt x="94" y="2238"/>
                      </a:lnTo>
                      <a:lnTo>
                        <a:pt x="67" y="2229"/>
                      </a:lnTo>
                      <a:lnTo>
                        <a:pt x="46" y="2215"/>
                      </a:lnTo>
                      <a:lnTo>
                        <a:pt x="27" y="2195"/>
                      </a:lnTo>
                      <a:lnTo>
                        <a:pt x="12" y="2174"/>
                      </a:lnTo>
                      <a:lnTo>
                        <a:pt x="3" y="2148"/>
                      </a:lnTo>
                      <a:lnTo>
                        <a:pt x="0" y="2121"/>
                      </a:lnTo>
                      <a:lnTo>
                        <a:pt x="0" y="523"/>
                      </a:lnTo>
                      <a:lnTo>
                        <a:pt x="3" y="462"/>
                      </a:lnTo>
                      <a:lnTo>
                        <a:pt x="14" y="403"/>
                      </a:lnTo>
                      <a:lnTo>
                        <a:pt x="31" y="347"/>
                      </a:lnTo>
                      <a:lnTo>
                        <a:pt x="54" y="293"/>
                      </a:lnTo>
                      <a:lnTo>
                        <a:pt x="82" y="242"/>
                      </a:lnTo>
                      <a:lnTo>
                        <a:pt x="116" y="195"/>
                      </a:lnTo>
                      <a:lnTo>
                        <a:pt x="154" y="153"/>
                      </a:lnTo>
                      <a:lnTo>
                        <a:pt x="197" y="114"/>
                      </a:lnTo>
                      <a:lnTo>
                        <a:pt x="244" y="81"/>
                      </a:lnTo>
                      <a:lnTo>
                        <a:pt x="294" y="52"/>
                      </a:lnTo>
                      <a:lnTo>
                        <a:pt x="348" y="29"/>
                      </a:lnTo>
                      <a:lnTo>
                        <a:pt x="404" y="13"/>
                      </a:lnTo>
                      <a:lnTo>
                        <a:pt x="463" y="3"/>
                      </a:lnTo>
                      <a:lnTo>
                        <a:pt x="52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b="1" kern="0">
                    <a:solidFill>
                      <a:schemeClr val="bg2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6" name="Freeform 27">
                  <a:extLst>
                    <a:ext uri="{FF2B5EF4-FFF2-40B4-BE49-F238E27FC236}">
                      <a16:creationId xmlns:a16="http://schemas.microsoft.com/office/drawing/2014/main" id="{3676D3AC-DB12-8043-AB0A-BD41EA1F6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3839" y="4609378"/>
                  <a:ext cx="128134" cy="177056"/>
                </a:xfrm>
                <a:custGeom>
                  <a:avLst/>
                  <a:gdLst>
                    <a:gd name="T0" fmla="*/ 1135 w 1317"/>
                    <a:gd name="T1" fmla="*/ 0 h 1825"/>
                    <a:gd name="T2" fmla="*/ 1166 w 1317"/>
                    <a:gd name="T3" fmla="*/ 6 h 1825"/>
                    <a:gd name="T4" fmla="*/ 1197 w 1317"/>
                    <a:gd name="T5" fmla="*/ 15 h 1825"/>
                    <a:gd name="T6" fmla="*/ 1226 w 1317"/>
                    <a:gd name="T7" fmla="*/ 30 h 1825"/>
                    <a:gd name="T8" fmla="*/ 1250 w 1317"/>
                    <a:gd name="T9" fmla="*/ 48 h 1825"/>
                    <a:gd name="T10" fmla="*/ 1272 w 1317"/>
                    <a:gd name="T11" fmla="*/ 71 h 1825"/>
                    <a:gd name="T12" fmla="*/ 1290 w 1317"/>
                    <a:gd name="T13" fmla="*/ 95 h 1825"/>
                    <a:gd name="T14" fmla="*/ 1302 w 1317"/>
                    <a:gd name="T15" fmla="*/ 123 h 1825"/>
                    <a:gd name="T16" fmla="*/ 1313 w 1317"/>
                    <a:gd name="T17" fmla="*/ 151 h 1825"/>
                    <a:gd name="T18" fmla="*/ 1317 w 1317"/>
                    <a:gd name="T19" fmla="*/ 181 h 1825"/>
                    <a:gd name="T20" fmla="*/ 1317 w 1317"/>
                    <a:gd name="T21" fmla="*/ 212 h 1825"/>
                    <a:gd name="T22" fmla="*/ 1313 w 1317"/>
                    <a:gd name="T23" fmla="*/ 243 h 1825"/>
                    <a:gd name="T24" fmla="*/ 1302 w 1317"/>
                    <a:gd name="T25" fmla="*/ 274 h 1825"/>
                    <a:gd name="T26" fmla="*/ 705 w 1317"/>
                    <a:gd name="T27" fmla="*/ 1704 h 1825"/>
                    <a:gd name="T28" fmla="*/ 690 w 1317"/>
                    <a:gd name="T29" fmla="*/ 1732 h 1825"/>
                    <a:gd name="T30" fmla="*/ 671 w 1317"/>
                    <a:gd name="T31" fmla="*/ 1757 h 1825"/>
                    <a:gd name="T32" fmla="*/ 650 w 1317"/>
                    <a:gd name="T33" fmla="*/ 1778 h 1825"/>
                    <a:gd name="T34" fmla="*/ 624 w 1317"/>
                    <a:gd name="T35" fmla="*/ 1796 h 1825"/>
                    <a:gd name="T36" fmla="*/ 597 w 1317"/>
                    <a:gd name="T37" fmla="*/ 1810 h 1825"/>
                    <a:gd name="T38" fmla="*/ 567 w 1317"/>
                    <a:gd name="T39" fmla="*/ 1819 h 1825"/>
                    <a:gd name="T40" fmla="*/ 536 w 1317"/>
                    <a:gd name="T41" fmla="*/ 1825 h 1825"/>
                    <a:gd name="T42" fmla="*/ 505 w 1317"/>
                    <a:gd name="T43" fmla="*/ 1824 h 1825"/>
                    <a:gd name="T44" fmla="*/ 474 w 1317"/>
                    <a:gd name="T45" fmla="*/ 1819 h 1825"/>
                    <a:gd name="T46" fmla="*/ 444 w 1317"/>
                    <a:gd name="T47" fmla="*/ 1809 h 1825"/>
                    <a:gd name="T48" fmla="*/ 418 w 1317"/>
                    <a:gd name="T49" fmla="*/ 1795 h 1825"/>
                    <a:gd name="T50" fmla="*/ 393 w 1317"/>
                    <a:gd name="T51" fmla="*/ 1777 h 1825"/>
                    <a:gd name="T52" fmla="*/ 371 w 1317"/>
                    <a:gd name="T53" fmla="*/ 1754 h 1825"/>
                    <a:gd name="T54" fmla="*/ 353 w 1317"/>
                    <a:gd name="T55" fmla="*/ 1729 h 1825"/>
                    <a:gd name="T56" fmla="*/ 27 w 1317"/>
                    <a:gd name="T57" fmla="*/ 1182 h 1825"/>
                    <a:gd name="T58" fmla="*/ 14 w 1317"/>
                    <a:gd name="T59" fmla="*/ 1154 h 1825"/>
                    <a:gd name="T60" fmla="*/ 5 w 1317"/>
                    <a:gd name="T61" fmla="*/ 1124 h 1825"/>
                    <a:gd name="T62" fmla="*/ 0 w 1317"/>
                    <a:gd name="T63" fmla="*/ 1093 h 1825"/>
                    <a:gd name="T64" fmla="*/ 0 w 1317"/>
                    <a:gd name="T65" fmla="*/ 1062 h 1825"/>
                    <a:gd name="T66" fmla="*/ 6 w 1317"/>
                    <a:gd name="T67" fmla="*/ 1032 h 1825"/>
                    <a:gd name="T68" fmla="*/ 15 w 1317"/>
                    <a:gd name="T69" fmla="*/ 1004 h 1825"/>
                    <a:gd name="T70" fmla="*/ 30 w 1317"/>
                    <a:gd name="T71" fmla="*/ 977 h 1825"/>
                    <a:gd name="T72" fmla="*/ 47 w 1317"/>
                    <a:gd name="T73" fmla="*/ 952 h 1825"/>
                    <a:gd name="T74" fmla="*/ 70 w 1317"/>
                    <a:gd name="T75" fmla="*/ 930 h 1825"/>
                    <a:gd name="T76" fmla="*/ 96 w 1317"/>
                    <a:gd name="T77" fmla="*/ 912 h 1825"/>
                    <a:gd name="T78" fmla="*/ 125 w 1317"/>
                    <a:gd name="T79" fmla="*/ 898 h 1825"/>
                    <a:gd name="T80" fmla="*/ 155 w 1317"/>
                    <a:gd name="T81" fmla="*/ 889 h 1825"/>
                    <a:gd name="T82" fmla="*/ 186 w 1317"/>
                    <a:gd name="T83" fmla="*/ 885 h 1825"/>
                    <a:gd name="T84" fmla="*/ 215 w 1317"/>
                    <a:gd name="T85" fmla="*/ 885 h 1825"/>
                    <a:gd name="T86" fmla="*/ 245 w 1317"/>
                    <a:gd name="T87" fmla="*/ 890 h 1825"/>
                    <a:gd name="T88" fmla="*/ 274 w 1317"/>
                    <a:gd name="T89" fmla="*/ 899 h 1825"/>
                    <a:gd name="T90" fmla="*/ 301 w 1317"/>
                    <a:gd name="T91" fmla="*/ 913 h 1825"/>
                    <a:gd name="T92" fmla="*/ 325 w 1317"/>
                    <a:gd name="T93" fmla="*/ 932 h 1825"/>
                    <a:gd name="T94" fmla="*/ 348 w 1317"/>
                    <a:gd name="T95" fmla="*/ 954 h 1825"/>
                    <a:gd name="T96" fmla="*/ 367 w 1317"/>
                    <a:gd name="T97" fmla="*/ 981 h 1825"/>
                    <a:gd name="T98" fmla="*/ 491 w 1317"/>
                    <a:gd name="T99" fmla="*/ 1190 h 1825"/>
                    <a:gd name="T100" fmla="*/ 938 w 1317"/>
                    <a:gd name="T101" fmla="*/ 122 h 1825"/>
                    <a:gd name="T102" fmla="*/ 953 w 1317"/>
                    <a:gd name="T103" fmla="*/ 93 h 1825"/>
                    <a:gd name="T104" fmla="*/ 971 w 1317"/>
                    <a:gd name="T105" fmla="*/ 68 h 1825"/>
                    <a:gd name="T106" fmla="*/ 994 w 1317"/>
                    <a:gd name="T107" fmla="*/ 46 h 1825"/>
                    <a:gd name="T108" fmla="*/ 1018 w 1317"/>
                    <a:gd name="T109" fmla="*/ 29 h 1825"/>
                    <a:gd name="T110" fmla="*/ 1046 w 1317"/>
                    <a:gd name="T111" fmla="*/ 15 h 1825"/>
                    <a:gd name="T112" fmla="*/ 1075 w 1317"/>
                    <a:gd name="T113" fmla="*/ 6 h 1825"/>
                    <a:gd name="T114" fmla="*/ 1104 w 1317"/>
                    <a:gd name="T115" fmla="*/ 1 h 1825"/>
                    <a:gd name="T116" fmla="*/ 1135 w 1317"/>
                    <a:gd name="T117" fmla="*/ 0 h 18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317" h="1825">
                      <a:moveTo>
                        <a:pt x="1135" y="0"/>
                      </a:moveTo>
                      <a:lnTo>
                        <a:pt x="1166" y="6"/>
                      </a:lnTo>
                      <a:lnTo>
                        <a:pt x="1197" y="15"/>
                      </a:lnTo>
                      <a:lnTo>
                        <a:pt x="1226" y="30"/>
                      </a:lnTo>
                      <a:lnTo>
                        <a:pt x="1250" y="48"/>
                      </a:lnTo>
                      <a:lnTo>
                        <a:pt x="1272" y="71"/>
                      </a:lnTo>
                      <a:lnTo>
                        <a:pt x="1290" y="95"/>
                      </a:lnTo>
                      <a:lnTo>
                        <a:pt x="1302" y="123"/>
                      </a:lnTo>
                      <a:lnTo>
                        <a:pt x="1313" y="151"/>
                      </a:lnTo>
                      <a:lnTo>
                        <a:pt x="1317" y="181"/>
                      </a:lnTo>
                      <a:lnTo>
                        <a:pt x="1317" y="212"/>
                      </a:lnTo>
                      <a:lnTo>
                        <a:pt x="1313" y="243"/>
                      </a:lnTo>
                      <a:lnTo>
                        <a:pt x="1302" y="274"/>
                      </a:lnTo>
                      <a:lnTo>
                        <a:pt x="705" y="1704"/>
                      </a:lnTo>
                      <a:lnTo>
                        <a:pt x="690" y="1732"/>
                      </a:lnTo>
                      <a:lnTo>
                        <a:pt x="671" y="1757"/>
                      </a:lnTo>
                      <a:lnTo>
                        <a:pt x="650" y="1778"/>
                      </a:lnTo>
                      <a:lnTo>
                        <a:pt x="624" y="1796"/>
                      </a:lnTo>
                      <a:lnTo>
                        <a:pt x="597" y="1810"/>
                      </a:lnTo>
                      <a:lnTo>
                        <a:pt x="567" y="1819"/>
                      </a:lnTo>
                      <a:lnTo>
                        <a:pt x="536" y="1825"/>
                      </a:lnTo>
                      <a:lnTo>
                        <a:pt x="505" y="1824"/>
                      </a:lnTo>
                      <a:lnTo>
                        <a:pt x="474" y="1819"/>
                      </a:lnTo>
                      <a:lnTo>
                        <a:pt x="444" y="1809"/>
                      </a:lnTo>
                      <a:lnTo>
                        <a:pt x="418" y="1795"/>
                      </a:lnTo>
                      <a:lnTo>
                        <a:pt x="393" y="1777"/>
                      </a:lnTo>
                      <a:lnTo>
                        <a:pt x="371" y="1754"/>
                      </a:lnTo>
                      <a:lnTo>
                        <a:pt x="353" y="1729"/>
                      </a:lnTo>
                      <a:lnTo>
                        <a:pt x="27" y="1182"/>
                      </a:lnTo>
                      <a:lnTo>
                        <a:pt x="14" y="1154"/>
                      </a:lnTo>
                      <a:lnTo>
                        <a:pt x="5" y="1124"/>
                      </a:lnTo>
                      <a:lnTo>
                        <a:pt x="0" y="1093"/>
                      </a:lnTo>
                      <a:lnTo>
                        <a:pt x="0" y="1062"/>
                      </a:lnTo>
                      <a:lnTo>
                        <a:pt x="6" y="1032"/>
                      </a:lnTo>
                      <a:lnTo>
                        <a:pt x="15" y="1004"/>
                      </a:lnTo>
                      <a:lnTo>
                        <a:pt x="30" y="977"/>
                      </a:lnTo>
                      <a:lnTo>
                        <a:pt x="47" y="952"/>
                      </a:lnTo>
                      <a:lnTo>
                        <a:pt x="70" y="930"/>
                      </a:lnTo>
                      <a:lnTo>
                        <a:pt x="96" y="912"/>
                      </a:lnTo>
                      <a:lnTo>
                        <a:pt x="125" y="898"/>
                      </a:lnTo>
                      <a:lnTo>
                        <a:pt x="155" y="889"/>
                      </a:lnTo>
                      <a:lnTo>
                        <a:pt x="186" y="885"/>
                      </a:lnTo>
                      <a:lnTo>
                        <a:pt x="215" y="885"/>
                      </a:lnTo>
                      <a:lnTo>
                        <a:pt x="245" y="890"/>
                      </a:lnTo>
                      <a:lnTo>
                        <a:pt x="274" y="899"/>
                      </a:lnTo>
                      <a:lnTo>
                        <a:pt x="301" y="913"/>
                      </a:lnTo>
                      <a:lnTo>
                        <a:pt x="325" y="932"/>
                      </a:lnTo>
                      <a:lnTo>
                        <a:pt x="348" y="954"/>
                      </a:lnTo>
                      <a:lnTo>
                        <a:pt x="367" y="981"/>
                      </a:lnTo>
                      <a:lnTo>
                        <a:pt x="491" y="1190"/>
                      </a:lnTo>
                      <a:lnTo>
                        <a:pt x="938" y="122"/>
                      </a:lnTo>
                      <a:lnTo>
                        <a:pt x="953" y="93"/>
                      </a:lnTo>
                      <a:lnTo>
                        <a:pt x="971" y="68"/>
                      </a:lnTo>
                      <a:lnTo>
                        <a:pt x="994" y="46"/>
                      </a:lnTo>
                      <a:lnTo>
                        <a:pt x="1018" y="29"/>
                      </a:lnTo>
                      <a:lnTo>
                        <a:pt x="1046" y="15"/>
                      </a:lnTo>
                      <a:lnTo>
                        <a:pt x="1075" y="6"/>
                      </a:lnTo>
                      <a:lnTo>
                        <a:pt x="1104" y="1"/>
                      </a:lnTo>
                      <a:lnTo>
                        <a:pt x="113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b="1" kern="0">
                    <a:solidFill>
                      <a:schemeClr val="bg2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8A33DB1-F07D-A744-934E-81B1602118F7}"/>
                </a:ext>
              </a:extLst>
            </p:cNvPr>
            <p:cNvGrpSpPr/>
            <p:nvPr/>
          </p:nvGrpSpPr>
          <p:grpSpPr>
            <a:xfrm>
              <a:off x="4174479" y="1385603"/>
              <a:ext cx="850955" cy="304800"/>
              <a:chOff x="4223716" y="1313479"/>
              <a:chExt cx="850955" cy="304800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2FD61C9-9F6A-F242-A4D5-830688EFC3FB}"/>
                  </a:ext>
                </a:extLst>
              </p:cNvPr>
              <p:cNvSpPr/>
              <p:nvPr/>
            </p:nvSpPr>
            <p:spPr>
              <a:xfrm>
                <a:off x="4223716" y="1320513"/>
                <a:ext cx="700671" cy="28162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Start</a:t>
                </a:r>
              </a:p>
            </p:txBody>
          </p:sp>
          <p:sp>
            <p:nvSpPr>
              <p:cNvPr id="101" name="Isosceles Triangle 50">
                <a:extLst>
                  <a:ext uri="{FF2B5EF4-FFF2-40B4-BE49-F238E27FC236}">
                    <a16:creationId xmlns:a16="http://schemas.microsoft.com/office/drawing/2014/main" id="{D377EAD8-7705-5D4A-8D1F-965396801D90}"/>
                  </a:ext>
                </a:extLst>
              </p:cNvPr>
              <p:cNvSpPr/>
              <p:nvPr/>
            </p:nvSpPr>
            <p:spPr>
              <a:xfrm rot="5400000">
                <a:off x="4865121" y="1408729"/>
                <a:ext cx="304800" cy="114300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 dirty="0">
                  <a:solidFill>
                    <a:schemeClr val="bg2"/>
                  </a:solidFill>
                  <a:latin typeface="+mj-lt"/>
                </a:endParaRPr>
              </a:p>
            </p:txBody>
          </p:sp>
        </p:grpSp>
        <p:sp>
          <p:nvSpPr>
            <p:cNvPr id="86" name="Round Same Side Corner Rectangle 85">
              <a:extLst>
                <a:ext uri="{FF2B5EF4-FFF2-40B4-BE49-F238E27FC236}">
                  <a16:creationId xmlns:a16="http://schemas.microsoft.com/office/drawing/2014/main" id="{39CA524B-D6DA-F743-8FBE-11834EB9E540}"/>
                </a:ext>
              </a:extLst>
            </p:cNvPr>
            <p:cNvSpPr/>
            <p:nvPr/>
          </p:nvSpPr>
          <p:spPr>
            <a:xfrm rot="5400000">
              <a:off x="6668871" y="795380"/>
              <a:ext cx="271397" cy="2397000"/>
            </a:xfrm>
            <a:prstGeom prst="round2SameRect">
              <a:avLst>
                <a:gd name="adj1" fmla="val 46797"/>
                <a:gd name="adj2" fmla="val 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1440" t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chemeClr val="bg2"/>
                  </a:solidFill>
                </a:rPr>
                <a:t>FIPS 199 &amp; NIST SP 800-60</a:t>
              </a:r>
            </a:p>
          </p:txBody>
        </p:sp>
        <p:sp>
          <p:nvSpPr>
            <p:cNvPr id="87" name="Round Same Side Corner Rectangle 86">
              <a:extLst>
                <a:ext uri="{FF2B5EF4-FFF2-40B4-BE49-F238E27FC236}">
                  <a16:creationId xmlns:a16="http://schemas.microsoft.com/office/drawing/2014/main" id="{F55D6257-E8FA-4A49-852D-61AF61202487}"/>
                </a:ext>
              </a:extLst>
            </p:cNvPr>
            <p:cNvSpPr/>
            <p:nvPr/>
          </p:nvSpPr>
          <p:spPr>
            <a:xfrm rot="5400000">
              <a:off x="7000220" y="1850207"/>
              <a:ext cx="295201" cy="2449174"/>
            </a:xfrm>
            <a:prstGeom prst="round2SameRect">
              <a:avLst>
                <a:gd name="adj1" fmla="val 46797"/>
                <a:gd name="adj2" fmla="val 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1440" t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chemeClr val="bg2"/>
                  </a:solidFill>
                </a:rPr>
                <a:t>FIPS 200 &amp; NIST SP 800-53</a:t>
              </a:r>
            </a:p>
          </p:txBody>
        </p:sp>
        <p:sp>
          <p:nvSpPr>
            <p:cNvPr id="88" name="Round Same Side Corner Rectangle 87">
              <a:extLst>
                <a:ext uri="{FF2B5EF4-FFF2-40B4-BE49-F238E27FC236}">
                  <a16:creationId xmlns:a16="http://schemas.microsoft.com/office/drawing/2014/main" id="{B3DA843B-725A-7F40-8EDC-E6CC96C1C787}"/>
                </a:ext>
              </a:extLst>
            </p:cNvPr>
            <p:cNvSpPr/>
            <p:nvPr/>
          </p:nvSpPr>
          <p:spPr>
            <a:xfrm rot="5400000">
              <a:off x="6279429" y="3203767"/>
              <a:ext cx="260834" cy="1785388"/>
            </a:xfrm>
            <a:prstGeom prst="round2SameRect">
              <a:avLst>
                <a:gd name="adj1" fmla="val 46797"/>
                <a:gd name="adj2" fmla="val 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91440" t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chemeClr val="bg2"/>
                  </a:solidFill>
                </a:rPr>
                <a:t>NIST SP 800-160</a:t>
              </a:r>
            </a:p>
          </p:txBody>
        </p:sp>
        <p:sp>
          <p:nvSpPr>
            <p:cNvPr id="89" name="Round Same Side Corner Rectangle 88">
              <a:extLst>
                <a:ext uri="{FF2B5EF4-FFF2-40B4-BE49-F238E27FC236}">
                  <a16:creationId xmlns:a16="http://schemas.microsoft.com/office/drawing/2014/main" id="{9D891CD4-5231-3A47-AD21-5FD676900DE0}"/>
                </a:ext>
              </a:extLst>
            </p:cNvPr>
            <p:cNvSpPr/>
            <p:nvPr/>
          </p:nvSpPr>
          <p:spPr>
            <a:xfrm rot="16200000">
              <a:off x="2701674" y="3215931"/>
              <a:ext cx="270326" cy="1751569"/>
            </a:xfrm>
            <a:prstGeom prst="round2SameRect">
              <a:avLst>
                <a:gd name="adj1" fmla="val 46797"/>
                <a:gd name="adj2" fmla="val 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91440" t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3"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chemeClr val="bg2"/>
                  </a:solidFill>
                </a:rPr>
                <a:t>NIST SP 800-53A</a:t>
              </a:r>
            </a:p>
          </p:txBody>
        </p:sp>
        <p:sp>
          <p:nvSpPr>
            <p:cNvPr id="90" name="Round Same Side Corner Rectangle 89">
              <a:extLst>
                <a:ext uri="{FF2B5EF4-FFF2-40B4-BE49-F238E27FC236}">
                  <a16:creationId xmlns:a16="http://schemas.microsoft.com/office/drawing/2014/main" id="{7F3A2201-CC8A-8746-966D-7E6D2934F9C8}"/>
                </a:ext>
              </a:extLst>
            </p:cNvPr>
            <p:cNvSpPr/>
            <p:nvPr/>
          </p:nvSpPr>
          <p:spPr>
            <a:xfrm rot="16200000">
              <a:off x="2242039" y="2285283"/>
              <a:ext cx="280747" cy="1593475"/>
            </a:xfrm>
            <a:prstGeom prst="round2SameRect">
              <a:avLst>
                <a:gd name="adj1" fmla="val 46797"/>
                <a:gd name="adj2" fmla="val 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91440" t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3"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chemeClr val="bg2"/>
                  </a:solidFill>
                </a:rPr>
                <a:t>NIST SP 800-37</a:t>
              </a:r>
            </a:p>
          </p:txBody>
        </p:sp>
        <p:sp>
          <p:nvSpPr>
            <p:cNvPr id="91" name="Round Same Side Corner Rectangle 90">
              <a:extLst>
                <a:ext uri="{FF2B5EF4-FFF2-40B4-BE49-F238E27FC236}">
                  <a16:creationId xmlns:a16="http://schemas.microsoft.com/office/drawing/2014/main" id="{F2C1F9FF-20A1-784F-8893-E447C97EA853}"/>
                </a:ext>
              </a:extLst>
            </p:cNvPr>
            <p:cNvSpPr/>
            <p:nvPr/>
          </p:nvSpPr>
          <p:spPr>
            <a:xfrm rot="16200000">
              <a:off x="2447374" y="1052727"/>
              <a:ext cx="281210" cy="1882220"/>
            </a:xfrm>
            <a:prstGeom prst="round2SameRect">
              <a:avLst>
                <a:gd name="adj1" fmla="val 46797"/>
                <a:gd name="adj2" fmla="val 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91440" t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3"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chemeClr val="bg2"/>
                  </a:solidFill>
                </a:rPr>
                <a:t>NIST SP 800-137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C7F4FA4-A03F-F74E-9489-FE5FA601E3DA}"/>
                </a:ext>
              </a:extLst>
            </p:cNvPr>
            <p:cNvSpPr txBox="1"/>
            <p:nvPr/>
          </p:nvSpPr>
          <p:spPr>
            <a:xfrm>
              <a:off x="1195654" y="4514159"/>
              <a:ext cx="5189906" cy="48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2"/>
                  </a:solidFill>
                </a:rPr>
                <a:t>Source: </a:t>
              </a:r>
              <a:r>
                <a:rPr lang="en-US" sz="800" b="1" kern="0" dirty="0">
                  <a:solidFill>
                    <a:schemeClr val="bg2"/>
                  </a:solidFill>
                  <a:latin typeface="Arial"/>
                  <a:cs typeface="Arial" panose="020B0604020202020204" pitchFamily="34" charset="0"/>
                </a:rPr>
                <a:t>NIST RMF Overview, </a:t>
              </a:r>
              <a:r>
                <a:rPr lang="en-US" sz="800" b="1" kern="0" dirty="0">
                  <a:solidFill>
                    <a:schemeClr val="bg2"/>
                  </a:solidFill>
                  <a:latin typeface="Arial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http://csrc.nist.gov/groups/SMA/fisma/framework.html</a:t>
              </a:r>
              <a:r>
                <a:rPr lang="en-US" sz="800" b="1" kern="0" dirty="0">
                  <a:solidFill>
                    <a:schemeClr val="bg2"/>
                  </a:solidFill>
                  <a:latin typeface="Arial"/>
                  <a:cs typeface="Arial" panose="020B0604020202020204" pitchFamily="34" charset="0"/>
                </a:rPr>
                <a:t> </a:t>
              </a: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3" name="Trapezoid 92">
              <a:extLst>
                <a:ext uri="{FF2B5EF4-FFF2-40B4-BE49-F238E27FC236}">
                  <a16:creationId xmlns:a16="http://schemas.microsoft.com/office/drawing/2014/main" id="{B35C77F2-2C7D-E14F-9AF7-8D77C6567EB0}"/>
                </a:ext>
              </a:extLst>
            </p:cNvPr>
            <p:cNvSpPr/>
            <p:nvPr/>
          </p:nvSpPr>
          <p:spPr>
            <a:xfrm rot="16200000">
              <a:off x="5438228" y="1968671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4" name="Trapezoid 93">
              <a:extLst>
                <a:ext uri="{FF2B5EF4-FFF2-40B4-BE49-F238E27FC236}">
                  <a16:creationId xmlns:a16="http://schemas.microsoft.com/office/drawing/2014/main" id="{65670552-A817-F743-A2A4-18F20FE60838}"/>
                </a:ext>
              </a:extLst>
            </p:cNvPr>
            <p:cNvSpPr/>
            <p:nvPr/>
          </p:nvSpPr>
          <p:spPr>
            <a:xfrm rot="16200000">
              <a:off x="5744534" y="3051673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186BC3ED-FF9A-BA44-8743-F8D98EFA0F28}"/>
                </a:ext>
              </a:extLst>
            </p:cNvPr>
            <p:cNvSpPr/>
            <p:nvPr/>
          </p:nvSpPr>
          <p:spPr>
            <a:xfrm rot="16200000">
              <a:off x="5366975" y="4083528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6" name="Trapezoid 95">
              <a:extLst>
                <a:ext uri="{FF2B5EF4-FFF2-40B4-BE49-F238E27FC236}">
                  <a16:creationId xmlns:a16="http://schemas.microsoft.com/office/drawing/2014/main" id="{0257CE4B-380E-1A47-A8F7-6FDF849A98DC}"/>
                </a:ext>
              </a:extLst>
            </p:cNvPr>
            <p:cNvSpPr/>
            <p:nvPr/>
          </p:nvSpPr>
          <p:spPr>
            <a:xfrm rot="5400000">
              <a:off x="3411442" y="1977714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7" name="Trapezoid 96">
              <a:extLst>
                <a:ext uri="{FF2B5EF4-FFF2-40B4-BE49-F238E27FC236}">
                  <a16:creationId xmlns:a16="http://schemas.microsoft.com/office/drawing/2014/main" id="{CCC541A3-732D-B349-8818-601632250733}"/>
                </a:ext>
              </a:extLst>
            </p:cNvPr>
            <p:cNvSpPr/>
            <p:nvPr/>
          </p:nvSpPr>
          <p:spPr>
            <a:xfrm rot="5400000">
              <a:off x="3070513" y="3059132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8" name="Trapezoid 97">
              <a:extLst>
                <a:ext uri="{FF2B5EF4-FFF2-40B4-BE49-F238E27FC236}">
                  <a16:creationId xmlns:a16="http://schemas.microsoft.com/office/drawing/2014/main" id="{F35C0D4B-8A93-2747-B515-291801E2B4D4}"/>
                </a:ext>
              </a:extLst>
            </p:cNvPr>
            <p:cNvSpPr/>
            <p:nvPr/>
          </p:nvSpPr>
          <p:spPr>
            <a:xfrm rot="5400000">
              <a:off x="3579524" y="4058589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  <p:sp>
          <p:nvSpPr>
            <p:cNvPr id="99" name="Trapezoid 98">
              <a:extLst>
                <a:ext uri="{FF2B5EF4-FFF2-40B4-BE49-F238E27FC236}">
                  <a16:creationId xmlns:a16="http://schemas.microsoft.com/office/drawing/2014/main" id="{5BDBEA01-7285-434A-8045-72A3683125DD}"/>
                </a:ext>
              </a:extLst>
            </p:cNvPr>
            <p:cNvSpPr/>
            <p:nvPr/>
          </p:nvSpPr>
          <p:spPr>
            <a:xfrm rot="16200000">
              <a:off x="4021083" y="1503629"/>
              <a:ext cx="281212" cy="60232"/>
            </a:xfrm>
            <a:prstGeom prst="trapezoid">
              <a:avLst>
                <a:gd name="adj" fmla="val 6980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7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DoD RMF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586F153-3DB4-1649-842B-8731E034033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1710" y="533601"/>
            <a:ext cx="8118078" cy="2857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B0F0"/>
                </a:solidFill>
              </a:rPr>
              <a:t>Driving the Department of Defense to risk based threat management</a:t>
            </a: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341710" y="1048151"/>
            <a:ext cx="8729863" cy="2585407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A DoD implementation of NIST RMF 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Goal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  <a:r>
              <a:rPr lang="en-US" sz="1800" dirty="0">
                <a:solidFill>
                  <a:schemeClr val="bg1"/>
                </a:solidFill>
              </a:rPr>
              <a:t>Establish and use of an integrated enterprise-wide decision structure for cybersecurity risk management.  Move the DoD from STIG to Risk Management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Process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  <a:r>
              <a:rPr lang="en-US" sz="1800" dirty="0">
                <a:solidFill>
                  <a:schemeClr val="bg1"/>
                </a:solidFill>
              </a:rPr>
              <a:t>References NIST 800 series Special Publications for the DoD specific environment 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Encourages: </a:t>
            </a:r>
            <a:r>
              <a:rPr lang="en-US" sz="1800" dirty="0">
                <a:solidFill>
                  <a:schemeClr val="bg1"/>
                </a:solidFill>
              </a:rPr>
              <a:t>Reciprocal acceptance of DoD and other federal agency authorizations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Included in: </a:t>
            </a:r>
            <a:r>
              <a:rPr lang="en-US" sz="1800" dirty="0">
                <a:solidFill>
                  <a:schemeClr val="bg1"/>
                </a:solidFill>
              </a:rPr>
              <a:t>All acquisition processes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399" y="3946883"/>
            <a:ext cx="48544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DoD Goal: Less checklist…</a:t>
            </a:r>
          </a:p>
          <a:p>
            <a:r>
              <a:rPr lang="en-US" dirty="0">
                <a:solidFill>
                  <a:srgbClr val="C00000"/>
                </a:solidFill>
              </a:rPr>
              <a:t>More risk based decisions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6490E22-9670-D54F-995A-6B4547E10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" t="3640"/>
          <a:stretch/>
        </p:blipFill>
        <p:spPr>
          <a:xfrm>
            <a:off x="4706641" y="2996164"/>
            <a:ext cx="4489704" cy="218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83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NIST </a:t>
            </a:r>
            <a:r>
              <a:rPr lang="en-US" b="1" dirty="0" err="1">
                <a:solidFill>
                  <a:schemeClr val="bg1"/>
                </a:solidFill>
              </a:rPr>
              <a:t>CyberSecurity</a:t>
            </a:r>
            <a:r>
              <a:rPr lang="en-US" b="1" dirty="0">
                <a:solidFill>
                  <a:schemeClr val="bg1"/>
                </a:solidFill>
              </a:rPr>
              <a:t> Framework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586F153-3DB4-1649-842B-8731E034033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1813" y="510011"/>
            <a:ext cx="8461375" cy="2952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0B0F0"/>
                </a:solidFill>
              </a:rPr>
              <a:t>NIST CSF enables more effective management of risk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448" b="59464"/>
          <a:stretch/>
        </p:blipFill>
        <p:spPr>
          <a:xfrm>
            <a:off x="3208878" y="3913998"/>
            <a:ext cx="5935122" cy="749691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724932" y="3316791"/>
            <a:ext cx="4797313" cy="605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724932" y="3316791"/>
            <a:ext cx="3597145" cy="594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3724932" y="3316791"/>
            <a:ext cx="2451508" cy="5972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724932" y="3316791"/>
            <a:ext cx="1208461" cy="594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3724932" y="3316791"/>
            <a:ext cx="43249" cy="594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8"/>
          <p:cNvSpPr txBox="1">
            <a:spLocks/>
          </p:cNvSpPr>
          <p:nvPr/>
        </p:nvSpPr>
        <p:spPr>
          <a:xfrm>
            <a:off x="341710" y="923459"/>
            <a:ext cx="8729863" cy="2585407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Prioritized, flexible, repeatable, performance-based, cost-effective approach – becoming a de-facto standard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Goal: </a:t>
            </a:r>
            <a:r>
              <a:rPr lang="en-US" sz="1800" dirty="0">
                <a:solidFill>
                  <a:schemeClr val="bg1"/>
                </a:solidFill>
              </a:rPr>
              <a:t>A common language to identify, assess and manage cyber risks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Business drivers: </a:t>
            </a:r>
            <a:r>
              <a:rPr lang="en-US" sz="1800" dirty="0">
                <a:solidFill>
                  <a:schemeClr val="bg1"/>
                </a:solidFill>
              </a:rPr>
              <a:t>guide cyber resources and activities to help manage risk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3 parts: </a:t>
            </a:r>
            <a:r>
              <a:rPr lang="en-US" sz="1800" dirty="0">
                <a:solidFill>
                  <a:schemeClr val="bg1"/>
                </a:solidFill>
              </a:rPr>
              <a:t>Framework Core/ 4 Maturity Tiers / Your Profile 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Core alignment with business requirements, risk tolerance and organizational resources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Adaptable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to IT / IoT / ICS / CPS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94006" y="3613868"/>
            <a:ext cx="30558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It’s FLEXIBLE…</a:t>
            </a:r>
          </a:p>
          <a:p>
            <a:r>
              <a:rPr lang="en-US" b="1" dirty="0">
                <a:solidFill>
                  <a:srgbClr val="C00000"/>
                </a:solidFill>
              </a:rPr>
              <a:t>and it’s NOT a Checklist!!!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8878" y="4615387"/>
            <a:ext cx="1184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The Core </a:t>
            </a:r>
          </a:p>
        </p:txBody>
      </p:sp>
    </p:spTree>
    <p:extLst>
      <p:ext uri="{BB962C8B-B14F-4D97-AF65-F5344CB8AC3E}">
        <p14:creationId xmlns:p14="http://schemas.microsoft.com/office/powerpoint/2010/main" val="35468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Continuous Diagnostics &amp; Mitigation (CDM)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586F153-3DB4-1649-842B-8731E034033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56616" y="561505"/>
            <a:ext cx="8103172" cy="2857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B0F0"/>
                </a:solidFill>
              </a:rPr>
              <a:t>Federal requirement for Federal Civilian Agencies</a:t>
            </a: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341710" y="1032929"/>
            <a:ext cx="8729863" cy="2816696"/>
          </a:xfrm>
          <a:prstGeom prst="rect">
            <a:avLst/>
          </a:prstGeom>
        </p:spPr>
        <p:txBody>
          <a:bodyPr/>
          <a:lstStyle>
            <a:lvl1pPr marL="288925" marR="0" indent="-288925" algn="l" defTabSz="914400" rtl="0" eaLnBrk="1" fontAlgn="auto" latinLnBrk="0" hangingPunct="1">
              <a:lnSpc>
                <a:spcPct val="92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70000"/>
              <a:buFont typeface=".LucidaGrandeUI" charset="0"/>
              <a:buChar char="▶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88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marR="0" indent="-2317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15000"/>
              <a:buFont typeface="Arial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1550" marR="0" indent="-230188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>
                <a:srgbClr val="65A637"/>
              </a:buClr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marR="0" indent="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5" marR="0" indent="-31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Federal mandate to protect and continuously monitor civilian sector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federal departments and agencies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Who: </a:t>
            </a:r>
            <a:r>
              <a:rPr lang="en-US" sz="1800" dirty="0">
                <a:solidFill>
                  <a:schemeClr val="bg1"/>
                </a:solidFill>
              </a:rPr>
              <a:t>Managed by DHS – Administered by GSA - Enforced by OMB 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Goal: </a:t>
            </a:r>
            <a:r>
              <a:rPr lang="en-US" sz="1800" dirty="0">
                <a:solidFill>
                  <a:schemeClr val="bg1"/>
                </a:solidFill>
              </a:rPr>
              <a:t>Threat protection and continuous reporting of Assets, Users, Data, Events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Process: </a:t>
            </a:r>
            <a:r>
              <a:rPr lang="en-US" sz="1800" dirty="0">
                <a:solidFill>
                  <a:schemeClr val="bg1"/>
                </a:solidFill>
              </a:rPr>
              <a:t>Required</a:t>
            </a:r>
            <a:r>
              <a:rPr lang="en-US" sz="1800" b="1" dirty="0">
                <a:solidFill>
                  <a:schemeClr val="bg1"/>
                </a:solidFill>
              </a:rPr>
              <a:t> h</a:t>
            </a:r>
            <a:r>
              <a:rPr lang="en-US" sz="1800" dirty="0">
                <a:solidFill>
                  <a:schemeClr val="bg1"/>
                </a:solidFill>
              </a:rPr>
              <a:t>ierarchal dashboard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      </a:t>
            </a:r>
            <a:r>
              <a:rPr lang="en-US" sz="1800" dirty="0" err="1">
                <a:solidFill>
                  <a:schemeClr val="bg1"/>
                </a:solidFill>
              </a:rPr>
              <a:t>Department</a:t>
            </a:r>
            <a:r>
              <a:rPr lang="en-US" sz="1800" dirty="0" err="1">
                <a:solidFill>
                  <a:schemeClr val="bg1"/>
                </a:solidFill>
                <a:sym typeface="Wingdings" pitchFamily="2" charset="2"/>
              </a:rPr>
              <a:t>AgencyOMB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rgbClr val="00B0F0"/>
                </a:solidFill>
              </a:rPr>
              <a:t>Mandate: </a:t>
            </a:r>
            <a:r>
              <a:rPr lang="en-US" sz="1800" dirty="0">
                <a:solidFill>
                  <a:schemeClr val="bg1"/>
                </a:solidFill>
              </a:rPr>
              <a:t>Holds agency heads responsible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with report cards and budget withholding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</a:t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dirty="0">
                <a:solidFill>
                  <a:schemeClr val="bg2"/>
                </a:solidFill>
              </a:rPr>
              <a:t>       compliance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399" y="3946883"/>
            <a:ext cx="48544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Federal Requirement…</a:t>
            </a:r>
          </a:p>
          <a:p>
            <a:r>
              <a:rPr lang="en-US" dirty="0">
                <a:solidFill>
                  <a:srgbClr val="C00000"/>
                </a:solidFill>
              </a:rPr>
              <a:t>Mostly about compliance and reporting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FCABB-F8A7-A041-9A7F-7CF59602F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12" y="2733261"/>
            <a:ext cx="3467492" cy="225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7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isco Corporate Template 2017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2017" id="{8B68C180-8E75-D043-96C4-81BA99DC529D}" vid="{BFEA52B6-6E42-B540-8345-B90537650F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 Corporate Template 2017</Template>
  <TotalTime>66266</TotalTime>
  <Words>4417</Words>
  <Application>Microsoft Macintosh PowerPoint</Application>
  <PresentationFormat>On-screen Show (16:9)</PresentationFormat>
  <Paragraphs>981</Paragraphs>
  <Slides>49</Slides>
  <Notes>38</Notes>
  <HiddenSlides>10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.LucidaGrandeUI</vt:lpstr>
      <vt:lpstr>Arial</vt:lpstr>
      <vt:lpstr>ArialMT</vt:lpstr>
      <vt:lpstr>Calibri</vt:lpstr>
      <vt:lpstr>CiscoSans</vt:lpstr>
      <vt:lpstr>CiscoSansTT</vt:lpstr>
      <vt:lpstr>CiscoSansTT ExtraLight</vt:lpstr>
      <vt:lpstr>CiscoSansTT Heavy</vt:lpstr>
      <vt:lpstr>CiscoSansTT Light</vt:lpstr>
      <vt:lpstr>Courier New</vt:lpstr>
      <vt:lpstr>Wingdings</vt:lpstr>
      <vt:lpstr>Cisco Corporate Template 2017</vt:lpstr>
      <vt:lpstr>think-cell Slide</vt:lpstr>
      <vt:lpstr>    Zero Trust, CARTA, CSF, CJIS, RMF  - OMG, how can I address all of these?   A Cybersecurity Best Practices Approach</vt:lpstr>
      <vt:lpstr>PowerPoint Presentation</vt:lpstr>
      <vt:lpstr>PowerPoint Presentation</vt:lpstr>
      <vt:lpstr>Approaches and Frameworks</vt:lpstr>
      <vt:lpstr>Let’s go  from Overwhelmed to Empowered</vt:lpstr>
      <vt:lpstr>The NIST Risk Management Framework (RMF)</vt:lpstr>
      <vt:lpstr>DoD RMF</vt:lpstr>
      <vt:lpstr>The NIST CyberSecurity Framework</vt:lpstr>
      <vt:lpstr>Continuous Diagnostics &amp; Mitigation (CDM)</vt:lpstr>
      <vt:lpstr>Criminal Justice Information System (CJIS)</vt:lpstr>
      <vt:lpstr>A little bit of Zero Trust history</vt:lpstr>
      <vt:lpstr>Zero Trust </vt:lpstr>
      <vt:lpstr>Zero Trust  Build upon 5 fundamental assertions</vt:lpstr>
      <vt:lpstr>Zero Trust  Benefits</vt:lpstr>
      <vt:lpstr>Zero Trust  ACT–IAC Conclusions</vt:lpstr>
      <vt:lpstr>BeyondCorp</vt:lpstr>
      <vt:lpstr>CARTA - Continuous Adaptive Risk and Trust Assessment</vt:lpstr>
      <vt:lpstr>Zero Trust </vt:lpstr>
      <vt:lpstr>Security approach to confront risk Continuously detecting threats and verifying trust</vt:lpstr>
      <vt:lpstr>NIST Zero Trust Logical Components From NIST SP 800-207 Draft</vt:lpstr>
      <vt:lpstr>NIST Network Requirements to Support ZTA</vt:lpstr>
      <vt:lpstr>Cisco Zero Trust approach addresses:</vt:lpstr>
      <vt:lpstr>Cisco Zero Trust Recommendations</vt:lpstr>
      <vt:lpstr>Zero Trust </vt:lpstr>
      <vt:lpstr>PowerPoint Presentation</vt:lpstr>
      <vt:lpstr>Cybersecurity Best Practices Focus On:</vt:lpstr>
      <vt:lpstr>Risk Management</vt:lpstr>
      <vt:lpstr>PowerPoint Presentation</vt:lpstr>
      <vt:lpstr>Visibility</vt:lpstr>
      <vt:lpstr>Security Technology</vt:lpstr>
      <vt:lpstr>Compliance and Scoring</vt:lpstr>
      <vt:lpstr>How can I address these?</vt:lpstr>
      <vt:lpstr>Need Best of Breed, Integrated Environment</vt:lpstr>
      <vt:lpstr>Modern Security Architecture </vt:lpstr>
      <vt:lpstr>Steps to a Zero Trust architectural approach  A journey with granular-enforcement based on context</vt:lpstr>
      <vt:lpstr>PowerPoint Presentation</vt:lpstr>
      <vt:lpstr>An integrated threat defense also saves money</vt:lpstr>
      <vt:lpstr>PowerPoint Presentation</vt:lpstr>
      <vt:lpstr>From Overwhelmed to             Empowered</vt:lpstr>
      <vt:lpstr>Cisco products to meet: ZT, ZTX and CARTA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Fundamental Transformative Drivers are Here!</vt:lpstr>
      <vt:lpstr>The Way We Work is Evolving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We Learn From: Zero Trust, CARTA, NIST and Federal CDM</dc:title>
  <dc:creator>Peter Romness</dc:creator>
  <cp:lastModifiedBy>Peter Romness (promness)</cp:lastModifiedBy>
  <cp:revision>202</cp:revision>
  <dcterms:created xsi:type="dcterms:W3CDTF">2019-03-01T19:03:56Z</dcterms:created>
  <dcterms:modified xsi:type="dcterms:W3CDTF">2019-11-26T16:53:02Z</dcterms:modified>
</cp:coreProperties>
</file>